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9"/>
  </p:normalViewPr>
  <p:slideViewPr>
    <p:cSldViewPr snapToGrid="0" snapToObjects="1">
      <p:cViewPr varScale="1">
        <p:scale>
          <a:sx n="64" d="100"/>
          <a:sy n="64" d="100"/>
        </p:scale>
        <p:origin x="8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149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93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5566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226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2793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310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56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7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51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5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3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3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22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985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988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6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8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6E7732-179B-F24E-901F-3EA2A1BE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42" y="1433756"/>
            <a:ext cx="8679915" cy="28057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it-IT" b="1" dirty="0">
                <a:solidFill>
                  <a:schemeClr val="tx1"/>
                </a:solidFill>
              </a:rPr>
              <a:t/>
            </a:r>
            <a:br>
              <a:rPr lang="it-IT" b="1" dirty="0">
                <a:solidFill>
                  <a:schemeClr val="tx1"/>
                </a:solidFill>
              </a:rPr>
            </a:br>
            <a:r>
              <a:rPr lang="it-IT" sz="4000" b="1" dirty="0">
                <a:solidFill>
                  <a:schemeClr val="tx1"/>
                </a:solidFill>
              </a:rPr>
              <a:t/>
            </a:r>
            <a:br>
              <a:rPr lang="it-IT" sz="4000" b="1" dirty="0">
                <a:solidFill>
                  <a:schemeClr val="tx1"/>
                </a:solidFill>
              </a:rPr>
            </a:br>
            <a:r>
              <a:rPr lang="it-IT" sz="4000" b="1" dirty="0">
                <a:solidFill>
                  <a:schemeClr val="tx1"/>
                </a:solidFill>
              </a:rPr>
              <a:t>IBM CAPSTONE PROJECT – </a:t>
            </a:r>
            <a:r>
              <a:rPr lang="en" sz="4000" b="1" dirty="0">
                <a:solidFill>
                  <a:schemeClr val="tx1"/>
                </a:solidFill>
              </a:rPr>
              <a:t>The Battle of Neighborhoods: </a:t>
            </a:r>
            <a:r>
              <a:rPr lang="en" b="1" dirty="0"/>
              <a:t/>
            </a:r>
            <a:br>
              <a:rPr lang="en" b="1" dirty="0"/>
            </a:br>
            <a:r>
              <a:rPr lang="en" sz="3600" b="1" dirty="0">
                <a:solidFill>
                  <a:schemeClr val="tx1"/>
                </a:solidFill>
              </a:rPr>
              <a:t>Cluster Analysis of </a:t>
            </a:r>
            <a:r>
              <a:rPr lang="en" sz="3600" b="1" dirty="0" smtClean="0">
                <a:solidFill>
                  <a:schemeClr val="tx1"/>
                </a:solidFill>
              </a:rPr>
              <a:t>Melbourne Housing Market</a:t>
            </a:r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47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F0254B-123A-4D4A-B419-30F524BF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0B6F24-7850-9B4F-A920-82E8041FB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How could we provide support to homebuyers clientele in to purchase a suitable real estate in </a:t>
            </a:r>
            <a:r>
              <a:rPr lang="en" dirty="0" smtClean="0"/>
              <a:t>Melbourne </a:t>
            </a:r>
            <a:r>
              <a:rPr lang="en" dirty="0"/>
              <a:t>in this uncertain economic and financial scenario?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874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3825A2-8DD2-DB44-AFEC-0B05F6C4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D71D72-2211-9F48-AD3F-B8684A738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Clustering </a:t>
            </a:r>
            <a:r>
              <a:rPr lang="en" dirty="0" smtClean="0"/>
              <a:t>Melbourne suburbsin </a:t>
            </a:r>
            <a:r>
              <a:rPr lang="en" dirty="0"/>
              <a:t>order to recommend venues and the current average price of real estate where homebuyers can make a real estate investment.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770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2D65DE-0A4D-4D4E-B5ED-E2290A42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Data and </a:t>
            </a:r>
            <a:r>
              <a:rPr lang="it-IT" b="1" dirty="0" err="1">
                <a:solidFill>
                  <a:schemeClr val="tx1"/>
                </a:solidFill>
              </a:rPr>
              <a:t>Methodology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AF8A4A-2E16-2E4C-A988-95A259F8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Data: </a:t>
            </a:r>
            <a:r>
              <a:rPr lang="en" dirty="0"/>
              <a:t>merging data on London properties and the relative price paid </a:t>
            </a:r>
            <a:r>
              <a:rPr lang="en" dirty="0" smtClean="0"/>
              <a:t>and </a:t>
            </a:r>
            <a:r>
              <a:rPr lang="en" dirty="0"/>
              <a:t>data on amenities and essential facilities surrounding such properties from FourSquare API interface.</a:t>
            </a:r>
          </a:p>
          <a:p>
            <a:r>
              <a:rPr lang="en" dirty="0" err="1"/>
              <a:t>Mehodology</a:t>
            </a:r>
            <a:r>
              <a:rPr lang="en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Collect Inspection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Explore and Understand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Data preparation and preprocessing;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Modeling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9701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1FC6B-425D-9849-9B81-F1836A50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5357690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 dirty="0"/>
              <a:t>K-Means clustering</a:t>
            </a: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683" y="517289"/>
            <a:ext cx="8859187" cy="47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706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DB2ADF-189A-A045-A671-647AD777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solidFill>
                  <a:schemeClr val="tx1"/>
                </a:solidFill>
              </a:rPr>
              <a:t>Outcome</a:t>
            </a:r>
            <a:r>
              <a:rPr lang="it-IT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69EA5C-3AE1-0642-9165-0582D8E9D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6386" y="2504607"/>
            <a:ext cx="7467600" cy="2187315"/>
          </a:xfrm>
        </p:spPr>
        <p:txBody>
          <a:bodyPr>
            <a:normAutofit/>
          </a:bodyPr>
          <a:lstStyle/>
          <a:p>
            <a:r>
              <a:rPr lang="en" dirty="0" smtClean="0"/>
              <a:t>Examination </a:t>
            </a:r>
            <a:r>
              <a:rPr lang="en" dirty="0"/>
              <a:t>of real estates  by clusters</a:t>
            </a:r>
          </a:p>
          <a:p>
            <a:pPr>
              <a:buFont typeface="+mj-lt"/>
              <a:buAutoNum type="arabicPeriod"/>
            </a:pPr>
            <a:r>
              <a:rPr lang="en-US" dirty="0"/>
              <a:t>Clusters 2 and 4 offer more </a:t>
            </a:r>
            <a:r>
              <a:rPr lang="en-US" dirty="0" err="1"/>
              <a:t>asian</a:t>
            </a:r>
            <a:r>
              <a:rPr lang="en-US" dirty="0"/>
              <a:t> food and houses are at a lower price</a:t>
            </a:r>
            <a:r>
              <a:rPr lang="en" dirty="0" smtClean="0"/>
              <a:t>;</a:t>
            </a:r>
            <a:endParaRPr lang="en" dirty="0"/>
          </a:p>
          <a:p>
            <a:pPr>
              <a:buFont typeface="+mj-lt"/>
              <a:buAutoNum type="arabicPeriod"/>
            </a:pPr>
            <a:r>
              <a:rPr lang="en" dirty="0"/>
              <a:t>Clusters 1 and 3 </a:t>
            </a:r>
            <a:r>
              <a:rPr lang="en" dirty="0" smtClean="0"/>
              <a:t>h</a:t>
            </a:r>
            <a:r>
              <a:rPr lang="en-US" dirty="0" err="1" smtClean="0"/>
              <a:t>ave</a:t>
            </a:r>
            <a:r>
              <a:rPr lang="en-US" dirty="0" smtClean="0"/>
              <a:t> </a:t>
            </a:r>
            <a:r>
              <a:rPr lang="en-US" dirty="0"/>
              <a:t>higher prices and offer more sport-related venues</a:t>
            </a:r>
            <a:r>
              <a:rPr lang="en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8464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139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Filo</vt:lpstr>
      <vt:lpstr>  IBM CAPSTONE PROJECT – The Battle of Neighborhoods:  Cluster Analysis of Melbourne Housing Market</vt:lpstr>
      <vt:lpstr>Business Problem</vt:lpstr>
      <vt:lpstr>Solution</vt:lpstr>
      <vt:lpstr>Data and Methodology</vt:lpstr>
      <vt:lpstr>K-Means clustering</vt:lpstr>
      <vt:lpstr>Outcome: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IBM CAPSTONE PROJECT – The Battle of Neighborhoods:  Clustering Analysis of London Real Estate Market</dc:title>
  <dc:creator>Utente di Microsoft Office</dc:creator>
  <cp:lastModifiedBy>Pietro Maggia</cp:lastModifiedBy>
  <cp:revision>5</cp:revision>
  <dcterms:created xsi:type="dcterms:W3CDTF">2018-12-16T14:33:35Z</dcterms:created>
  <dcterms:modified xsi:type="dcterms:W3CDTF">2020-04-28T09:57:17Z</dcterms:modified>
</cp:coreProperties>
</file>