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6" r:id="rId10"/>
    <p:sldId id="265" r:id="rId11"/>
    <p:sldId id="288" r:id="rId12"/>
    <p:sldId id="267" r:id="rId13"/>
    <p:sldId id="290" r:id="rId14"/>
    <p:sldId id="28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2" r:id="rId23"/>
    <p:sldId id="293" r:id="rId24"/>
    <p:sldId id="287" r:id="rId25"/>
    <p:sldId id="268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0BAED-7B04-4EE8-A732-A6AD2D73E0E1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A3746-69AD-4C30-A6E4-4C0213F44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294-FD2B-4B51-9BDB-FB4458F5144E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7DDB-A228-4564-9069-DD1F4E07EB91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E735-C147-48E6-B18C-85AD5053403A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D111-2A92-4399-91FB-CA3834663878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3513-9903-436B-BBBE-CCC95D72D83E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683-B108-4249-B290-CC6FF1B09C04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EDFB-4FFF-4A77-B837-D0210CC2CE26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5ACD-592B-4041-A030-E2763CAFFC28}" type="datetime1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1D-FFAC-4F69-8AF9-63172F7DDEE0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FC6-622C-45B5-BBDA-DF831DF44F14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72FC-93B9-413D-9BF6-8513EC186476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9226-88FF-4C07-869A-8A86015B517B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7F89A-4865-4D4B-9AF3-64B78E76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3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07" y="0"/>
            <a:ext cx="11730444" cy="2259875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Nepali Consonant Character Classification Using Artificial Neural Network</a:t>
            </a:r>
            <a:endParaRPr lang="en-US" sz="48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5382" y="2704011"/>
            <a:ext cx="3788229" cy="300445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Ashok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Giridhari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Paudel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Pitambar Mahato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7"/>
            <a:ext cx="10515600" cy="901337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Requirement Analysis and Feasibility Analysis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</a:rPr>
              <a:t>Operational Feasibility Analysis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Technical Feasibility Analysis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Economic Feasibility Analysis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Schedule Feasibility Analysis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3412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Use Case Diagram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86" y="993412"/>
            <a:ext cx="5607417" cy="53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Methodology</a:t>
            </a:r>
            <a:r>
              <a:rPr lang="en-US" i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endParaRPr lang="en-US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1098186"/>
            <a:ext cx="10515600" cy="5258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77" y="1098186"/>
            <a:ext cx="4963886" cy="54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503"/>
            <a:ext cx="10515600" cy="966651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Model Training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/>
          <a:lstStyle/>
          <a:p>
            <a:pPr lvl="1"/>
            <a:r>
              <a:rPr lang="en-US" dirty="0"/>
              <a:t>Input nodes: 1024 input neurons</a:t>
            </a:r>
          </a:p>
          <a:p>
            <a:pPr lvl="1"/>
            <a:r>
              <a:rPr lang="en-US" dirty="0"/>
              <a:t>Output nodes: 36 output nodes</a:t>
            </a:r>
          </a:p>
          <a:p>
            <a:pPr lvl="1"/>
            <a:r>
              <a:rPr lang="en-US" dirty="0"/>
              <a:t>Activation Function: Sigmoid</a:t>
            </a:r>
          </a:p>
          <a:p>
            <a:pPr lvl="1"/>
            <a:r>
              <a:rPr lang="en-US" dirty="0"/>
              <a:t>Number of Hidden layer: 1 hidden layer with 340 nodes</a:t>
            </a:r>
          </a:p>
          <a:p>
            <a:pPr lvl="1"/>
            <a:r>
              <a:rPr lang="en-US" dirty="0"/>
              <a:t>Learning Rate: 0.075</a:t>
            </a:r>
          </a:p>
          <a:p>
            <a:pPr lvl="1"/>
            <a:r>
              <a:rPr lang="en-US" dirty="0"/>
              <a:t>Training algorithm: Error Back </a:t>
            </a:r>
            <a:r>
              <a:rPr lang="en-US" dirty="0" smtClean="0"/>
              <a:t>Propagation(Mean Squared Error)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3"/>
            <a:ext cx="10515600" cy="797469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Algorithm of The System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462"/>
            <a:ext cx="10515600" cy="5249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 Start</a:t>
            </a:r>
          </a:p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2: Train the Neural Network Model</a:t>
            </a:r>
          </a:p>
          <a:p>
            <a:pPr marL="0" indent="0">
              <a:buNone/>
            </a:pPr>
            <a:r>
              <a:rPr lang="en-US" dirty="0"/>
              <a:t>Step 3: Load the model into the system</a:t>
            </a:r>
          </a:p>
          <a:p>
            <a:pPr marL="0" indent="0">
              <a:buNone/>
            </a:pPr>
            <a:r>
              <a:rPr lang="en-US" dirty="0"/>
              <a:t>Step 4: Draw the character into the canvas</a:t>
            </a:r>
          </a:p>
          <a:p>
            <a:pPr marL="0" indent="0">
              <a:buNone/>
            </a:pPr>
            <a:r>
              <a:rPr lang="en-US" dirty="0"/>
              <a:t>Step 5: Save the Drawn character into the .png(image) format</a:t>
            </a:r>
          </a:p>
          <a:p>
            <a:pPr marL="0" indent="0">
              <a:buNone/>
            </a:pPr>
            <a:r>
              <a:rPr lang="en-US" dirty="0"/>
              <a:t>Step 6: Input the saved image into the system</a:t>
            </a:r>
          </a:p>
          <a:p>
            <a:pPr marL="0" indent="0">
              <a:buNone/>
            </a:pPr>
            <a:r>
              <a:rPr lang="en-US" dirty="0"/>
              <a:t>Step 7: Feed the character to the Neural Network Model</a:t>
            </a:r>
          </a:p>
          <a:p>
            <a:pPr marL="0" indent="0">
              <a:buNone/>
            </a:pPr>
            <a:r>
              <a:rPr lang="en-US" dirty="0"/>
              <a:t>Step 8: Display Output</a:t>
            </a:r>
          </a:p>
          <a:p>
            <a:pPr marL="0" indent="0">
              <a:buNone/>
            </a:pPr>
            <a:r>
              <a:rPr lang="en-US" dirty="0"/>
              <a:t>Step 9: Stop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Structuring System Requirements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506661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System </a:t>
            </a:r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Architecture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6"/>
          <a:stretch/>
        </p:blipFill>
        <p:spPr bwMode="auto">
          <a:xfrm>
            <a:off x="2777399" y="1724343"/>
            <a:ext cx="4572635" cy="4452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77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17043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496211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Data Flow Diagram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Level 0 DFD					Level 1 DFD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677943"/>
            <a:ext cx="4981304" cy="28809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04" y="1677943"/>
            <a:ext cx="5179421" cy="28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758281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Class Diagram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274"/>
            <a:ext cx="10515600" cy="4781005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888273"/>
            <a:ext cx="8660674" cy="45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692966"/>
          </a:xfrm>
        </p:spPr>
        <p:txBody>
          <a:bodyPr>
            <a:noAutofit/>
          </a:bodyPr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Activity Diagram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36" y="796835"/>
            <a:ext cx="3610728" cy="48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32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Sequence Diagram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9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1"/>
          <a:stretch/>
        </p:blipFill>
        <p:spPr bwMode="auto">
          <a:xfrm>
            <a:off x="2246811" y="1028791"/>
            <a:ext cx="8164286" cy="4562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20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Contents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and Feasibility study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System Requirements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</a:p>
          <a:p>
            <a:pPr marL="457200" indent="-457200">
              <a:buFont typeface="+mj-lt"/>
              <a:buAutoNum type="arabicParenR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758281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Testing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33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Unit Testing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39809"/>
              </p:ext>
            </p:extLst>
          </p:nvPr>
        </p:nvGraphicFramePr>
        <p:xfrm>
          <a:off x="1371599" y="1384665"/>
          <a:ext cx="8530048" cy="4792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394">
                  <a:extLst>
                    <a:ext uri="{9D8B030D-6E8A-4147-A177-3AD203B41FA5}">
                      <a16:colId xmlns:a16="http://schemas.microsoft.com/office/drawing/2014/main" val="3940911329"/>
                    </a:ext>
                  </a:extLst>
                </a:gridCol>
                <a:gridCol w="1705394">
                  <a:extLst>
                    <a:ext uri="{9D8B030D-6E8A-4147-A177-3AD203B41FA5}">
                      <a16:colId xmlns:a16="http://schemas.microsoft.com/office/drawing/2014/main" val="3762746066"/>
                    </a:ext>
                  </a:extLst>
                </a:gridCol>
                <a:gridCol w="1706420">
                  <a:extLst>
                    <a:ext uri="{9D8B030D-6E8A-4147-A177-3AD203B41FA5}">
                      <a16:colId xmlns:a16="http://schemas.microsoft.com/office/drawing/2014/main" val="643573748"/>
                    </a:ext>
                  </a:extLst>
                </a:gridCol>
                <a:gridCol w="1706420">
                  <a:extLst>
                    <a:ext uri="{9D8B030D-6E8A-4147-A177-3AD203B41FA5}">
                      <a16:colId xmlns:a16="http://schemas.microsoft.com/office/drawing/2014/main" val="2240860382"/>
                    </a:ext>
                  </a:extLst>
                </a:gridCol>
                <a:gridCol w="1706420">
                  <a:extLst>
                    <a:ext uri="{9D8B030D-6E8A-4147-A177-3AD203B41FA5}">
                      <a16:colId xmlns:a16="http://schemas.microsoft.com/office/drawing/2014/main" val="3507315078"/>
                    </a:ext>
                  </a:extLst>
                </a:gridCol>
              </a:tblGrid>
              <a:tr h="5475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S.no.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Test Case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Input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Expected Result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Test Result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extLst>
                  <a:ext uri="{0D108BD9-81ED-4DB2-BD59-A6C34878D82A}">
                    <a16:rowId xmlns:a16="http://schemas.microsoft.com/office/drawing/2014/main" val="1942242035"/>
                  </a:ext>
                </a:extLst>
              </a:tr>
              <a:tr h="5475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1.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Drawing Canvas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Character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Character Drawn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User Can draw on canvas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extLst>
                  <a:ext uri="{0D108BD9-81ED-4DB2-BD59-A6C34878D82A}">
                    <a16:rowId xmlns:a16="http://schemas.microsoft.com/office/drawing/2014/main" val="3609316562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2.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Clear Button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 Press clear button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Canvas clear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Canvas is clear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extLst>
                  <a:ext uri="{0D108BD9-81ED-4DB2-BD59-A6C34878D82A}">
                    <a16:rowId xmlns:a16="http://schemas.microsoft.com/office/drawing/2014/main" val="2655297122"/>
                  </a:ext>
                </a:extLst>
              </a:tr>
              <a:tr h="82894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 dirty="0">
                          <a:effectLst/>
                        </a:rPr>
                        <a:t>3.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Prediction label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Draw character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Drawn character should be predicted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The drawn character was predicted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extLst>
                  <a:ext uri="{0D108BD9-81ED-4DB2-BD59-A6C34878D82A}">
                    <a16:rowId xmlns:a16="http://schemas.microsoft.com/office/drawing/2014/main" val="2607093277"/>
                  </a:ext>
                </a:extLst>
              </a:tr>
              <a:tr h="62170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4.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Preprocess data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Image Dataset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 dirty="0">
                          <a:effectLst/>
                        </a:rPr>
                        <a:t>Reshape Dataset into 32*32 Image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Dataset was reshaped successfully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extLst>
                  <a:ext uri="{0D108BD9-81ED-4DB2-BD59-A6C34878D82A}">
                    <a16:rowId xmlns:a16="http://schemas.microsoft.com/office/drawing/2014/main" val="2695917421"/>
                  </a:ext>
                </a:extLst>
              </a:tr>
              <a:tr h="5475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5.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Training Model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Training Dataset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Model Should be trained.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The model was trained.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extLst>
                  <a:ext uri="{0D108BD9-81ED-4DB2-BD59-A6C34878D82A}">
                    <a16:rowId xmlns:a16="http://schemas.microsoft.com/office/drawing/2014/main" val="1589635182"/>
                  </a:ext>
                </a:extLst>
              </a:tr>
              <a:tr h="62170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6.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Recognize Nepali Character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Test Data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Predict the drawn character.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 dirty="0">
                          <a:effectLst/>
                        </a:rPr>
                        <a:t>The character was predicted.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extLst>
                  <a:ext uri="{0D108BD9-81ED-4DB2-BD59-A6C34878D82A}">
                    <a16:rowId xmlns:a16="http://schemas.microsoft.com/office/drawing/2014/main" val="894419149"/>
                  </a:ext>
                </a:extLst>
              </a:tr>
              <a:tr h="5475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7.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Model Performance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Nepali character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>
                          <a:effectLst/>
                        </a:rPr>
                        <a:t>Predicted in a second.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800" dirty="0">
                          <a:effectLst/>
                        </a:rPr>
                        <a:t>Got result in a second.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6728" marR="46728" marT="0" marB="0"/>
                </a:tc>
                <a:extLst>
                  <a:ext uri="{0D108BD9-81ED-4DB2-BD59-A6C34878D82A}">
                    <a16:rowId xmlns:a16="http://schemas.microsoft.com/office/drawing/2014/main" val="80443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18459"/>
            <a:ext cx="10515600" cy="91442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069"/>
            <a:ext cx="10515600" cy="5708468"/>
          </a:xfrm>
        </p:spPr>
        <p:txBody>
          <a:bodyPr/>
          <a:lstStyle/>
          <a:p>
            <a:pPr marL="0" indent="0" algn="ctr">
              <a:buNone/>
            </a:pPr>
            <a:r>
              <a:rPr lang="en-US" i="1" u="sng" dirty="0">
                <a:latin typeface="Comic Sans MS" panose="030F0702030302020204" pitchFamily="66" charset="0"/>
                <a:cs typeface="Times New Roman" panose="02020603050405020304" pitchFamily="18" charset="0"/>
              </a:rPr>
              <a:t>Integration </a:t>
            </a:r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Testing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System Testing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160218"/>
              </p:ext>
            </p:extLst>
          </p:nvPr>
        </p:nvGraphicFramePr>
        <p:xfrm>
          <a:off x="1240970" y="796834"/>
          <a:ext cx="8464732" cy="2351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2735">
                  <a:extLst>
                    <a:ext uri="{9D8B030D-6E8A-4147-A177-3AD203B41FA5}">
                      <a16:colId xmlns:a16="http://schemas.microsoft.com/office/drawing/2014/main" val="1266075666"/>
                    </a:ext>
                  </a:extLst>
                </a:gridCol>
                <a:gridCol w="1224969">
                  <a:extLst>
                    <a:ext uri="{9D8B030D-6E8A-4147-A177-3AD203B41FA5}">
                      <a16:colId xmlns:a16="http://schemas.microsoft.com/office/drawing/2014/main" val="4072729925"/>
                    </a:ext>
                  </a:extLst>
                </a:gridCol>
                <a:gridCol w="1225676">
                  <a:extLst>
                    <a:ext uri="{9D8B030D-6E8A-4147-A177-3AD203B41FA5}">
                      <a16:colId xmlns:a16="http://schemas.microsoft.com/office/drawing/2014/main" val="2793502650"/>
                    </a:ext>
                  </a:extLst>
                </a:gridCol>
                <a:gridCol w="1225676">
                  <a:extLst>
                    <a:ext uri="{9D8B030D-6E8A-4147-A177-3AD203B41FA5}">
                      <a16:colId xmlns:a16="http://schemas.microsoft.com/office/drawing/2014/main" val="3645699064"/>
                    </a:ext>
                  </a:extLst>
                </a:gridCol>
                <a:gridCol w="1225676">
                  <a:extLst>
                    <a:ext uri="{9D8B030D-6E8A-4147-A177-3AD203B41FA5}">
                      <a16:colId xmlns:a16="http://schemas.microsoft.com/office/drawing/2014/main" val="4067610005"/>
                    </a:ext>
                  </a:extLst>
                </a:gridCol>
              </a:tblGrid>
              <a:tr h="7257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S.no.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Test Cases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</a:p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0771"/>
                  </a:ext>
                </a:extLst>
              </a:tr>
              <a:tr h="66888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Load Model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Input test and training datasets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Model must load successfully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The model was loaded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846943"/>
                  </a:ext>
                </a:extLst>
              </a:tr>
              <a:tr h="9566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Prediction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Draw Character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Predict the drawn character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 dirty="0">
                          <a:effectLst/>
                        </a:rPr>
                        <a:t>The character was predicted successfully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95978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01173"/>
              </p:ext>
            </p:extLst>
          </p:nvPr>
        </p:nvGraphicFramePr>
        <p:xfrm>
          <a:off x="1240970" y="3853543"/>
          <a:ext cx="8464730" cy="1358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2946">
                  <a:extLst>
                    <a:ext uri="{9D8B030D-6E8A-4147-A177-3AD203B41FA5}">
                      <a16:colId xmlns:a16="http://schemas.microsoft.com/office/drawing/2014/main" val="4238485158"/>
                    </a:ext>
                  </a:extLst>
                </a:gridCol>
                <a:gridCol w="1692946">
                  <a:extLst>
                    <a:ext uri="{9D8B030D-6E8A-4147-A177-3AD203B41FA5}">
                      <a16:colId xmlns:a16="http://schemas.microsoft.com/office/drawing/2014/main" val="4189875944"/>
                    </a:ext>
                  </a:extLst>
                </a:gridCol>
                <a:gridCol w="1692946">
                  <a:extLst>
                    <a:ext uri="{9D8B030D-6E8A-4147-A177-3AD203B41FA5}">
                      <a16:colId xmlns:a16="http://schemas.microsoft.com/office/drawing/2014/main" val="1205966512"/>
                    </a:ext>
                  </a:extLst>
                </a:gridCol>
                <a:gridCol w="1692946">
                  <a:extLst>
                    <a:ext uri="{9D8B030D-6E8A-4147-A177-3AD203B41FA5}">
                      <a16:colId xmlns:a16="http://schemas.microsoft.com/office/drawing/2014/main" val="3958118905"/>
                    </a:ext>
                  </a:extLst>
                </a:gridCol>
                <a:gridCol w="1692946">
                  <a:extLst>
                    <a:ext uri="{9D8B030D-6E8A-4147-A177-3AD203B41FA5}">
                      <a16:colId xmlns:a16="http://schemas.microsoft.com/office/drawing/2014/main" val="224284138"/>
                    </a:ext>
                  </a:extLst>
                </a:gridCol>
              </a:tblGrid>
              <a:tr h="44442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S.no.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Test Case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705693"/>
                  </a:ext>
                </a:extLst>
              </a:tr>
              <a:tr h="9141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 dirty="0">
                          <a:effectLst/>
                        </a:rPr>
                        <a:t>Predict Drawn Character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Draw Character on the canvas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>
                          <a:effectLst/>
                        </a:rPr>
                        <a:t>Prediction Label filled with the drawn character.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1000"/>
                        </a:lnSpc>
                        <a:spcBef>
                          <a:spcPts val="0"/>
                        </a:spcBef>
                        <a:spcAft>
                          <a:spcPts val="605"/>
                        </a:spcAft>
                      </a:pPr>
                      <a:r>
                        <a:rPr lang="en-US" sz="1200" dirty="0">
                          <a:effectLst/>
                        </a:rPr>
                        <a:t>As expected.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515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7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691"/>
            <a:ext cx="10515600" cy="862149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Analysis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22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38165" r="55465" b="25197"/>
          <a:stretch/>
        </p:blipFill>
        <p:spPr bwMode="auto">
          <a:xfrm>
            <a:off x="509451" y="1149531"/>
            <a:ext cx="5434149" cy="44021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36744" r="53993" b="27748"/>
          <a:stretch/>
        </p:blipFill>
        <p:spPr bwMode="auto">
          <a:xfrm>
            <a:off x="6400800" y="1149531"/>
            <a:ext cx="5434149" cy="44021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09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3" y="456523"/>
            <a:ext cx="10058400" cy="55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65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658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Output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6" t="22755" r="15697" b="29681"/>
          <a:stretch/>
        </p:blipFill>
        <p:spPr bwMode="auto">
          <a:xfrm>
            <a:off x="1750424" y="1063574"/>
            <a:ext cx="8347166" cy="4135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48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7"/>
            <a:ext cx="10515600" cy="783770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Time Frame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2164"/>
            <a:ext cx="10254342" cy="4235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503"/>
            <a:ext cx="9829800" cy="731520"/>
          </a:xfrm>
        </p:spPr>
        <p:txBody>
          <a:bodyPr>
            <a:normAutofit/>
          </a:bodyPr>
          <a:lstStyle/>
          <a:p>
            <a:r>
              <a:rPr lang="en-US" sz="4400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References</a:t>
            </a:r>
            <a:endParaRPr lang="en-US" sz="4400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36023"/>
            <a:ext cx="9932126" cy="513370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S. Acharya, "Deep Learning Based Large Scale Handwritten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Devnagari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Recognition," Kathmandu, 2015.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Pranjali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Pohankar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Namrata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Taralkar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Snehalate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Karmare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Kulkarni, "Character Recognition using Artificial Neural Network," April, 2014.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Anna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Tigunova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"Detection of Textual Information Using Convolutional Neural Networks," November 10, 2017.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Ozgen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"Text Detection in Natural and Computer-Generated Images," Istanbul, Turkey, 2011.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Skymind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[Online]. Available: https://skymind.ai/wiki/backpropagation.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MachineLearningMastery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,"[Online].Available: https://machinelearningmastery.com/learning-rate-for-deep-learning-neuralnetworks/.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 Bal Krishna Bal, Rajesh Pandey, Samir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Tuladhar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Shanti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"INTERIM REPORT ON NEPALI OCR," Kathmandu,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Nepal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Basnet, S. Sharma,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"Optical Character Recognition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English Character and Simple Sketch Using Neural Network," Kathmandu, Nepal, 2016.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 Ahmed Muaz, "Urdu Optical Character Recognition System," Lahore, Pakistan 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 Chris J Maddison, Aja Huang,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Silver, "Move evaluation in go using deep convolutional neural networks," 2014.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 Vasu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Chauhan, "Devanagari Character Recognition Using Artificial Neural Network".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3589" y="2076994"/>
            <a:ext cx="9420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Thank You</a:t>
            </a:r>
            <a:endParaRPr lang="en-US" sz="9600" b="1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1337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Introduction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4583"/>
            <a:ext cx="10515600" cy="5432380"/>
          </a:xfrm>
        </p:spPr>
        <p:txBody>
          <a:bodyPr>
            <a:normAutofit/>
          </a:bodyPr>
          <a:lstStyle/>
          <a:p>
            <a:r>
              <a:rPr lang="en-US" dirty="0"/>
              <a:t>Nepali Character is one of the most spoken language in </a:t>
            </a:r>
            <a:r>
              <a:rPr lang="en-US" dirty="0" smtClean="0"/>
              <a:t>Nepal. </a:t>
            </a:r>
          </a:p>
          <a:p>
            <a:r>
              <a:rPr lang="en-US" dirty="0" smtClean="0"/>
              <a:t>Artificial Neural Network provides classification </a:t>
            </a:r>
            <a:r>
              <a:rPr lang="en-US" dirty="0"/>
              <a:t>and regression capabilities to the </a:t>
            </a:r>
            <a:r>
              <a:rPr lang="en-US" dirty="0" smtClean="0"/>
              <a:t>machine.</a:t>
            </a:r>
          </a:p>
          <a:p>
            <a:r>
              <a:rPr lang="en-US" dirty="0" smtClean="0"/>
              <a:t>Backpropagation is the algorithm that was used during the training of the neural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833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Problem Statement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331"/>
            <a:ext cx="10515600" cy="49882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hardcopy into softcopy form is the time consuming task.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the classification or recognition of the characters it is not possible to make the OCR system.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are here to classify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nepali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131"/>
            <a:ext cx="10515600" cy="927463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Objective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/>
          <a:lstStyle/>
          <a:p>
            <a:pPr lvl="0" fontAlgn="base"/>
            <a:r>
              <a:rPr lang="en-US" dirty="0"/>
              <a:t>To build a neural network model that can classify the scanned or handwritten isolated Nepali characters. </a:t>
            </a:r>
          </a:p>
          <a:p>
            <a:pPr lvl="0" fontAlgn="base"/>
            <a:r>
              <a:rPr lang="en-US" dirty="0"/>
              <a:t>To classify the Nepali consonant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1110342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Project</a:t>
            </a:r>
            <a:r>
              <a:rPr lang="en-US" i="1" u="sng" dirty="0" smtClean="0">
                <a:latin typeface="Comic Sans MS" panose="030F0702030302020204" pitchFamily="66" charset="0"/>
              </a:rPr>
              <a:t> </a:t>
            </a:r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Questions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223"/>
            <a:ext cx="10515600" cy="4883740"/>
          </a:xfrm>
        </p:spPr>
        <p:txBody>
          <a:bodyPr/>
          <a:lstStyle/>
          <a:p>
            <a:pPr lvl="0"/>
            <a:r>
              <a:rPr lang="en-US" dirty="0"/>
              <a:t>Does ANN gives the optimum result for the classification of nepali characters?</a:t>
            </a:r>
          </a:p>
          <a:p>
            <a:pPr lvl="0"/>
            <a:r>
              <a:rPr lang="en-US" dirty="0"/>
              <a:t>What is the main purpose of that project</a:t>
            </a:r>
            <a:r>
              <a:rPr lang="en-US" dirty="0" smtClean="0"/>
              <a:t>?</a:t>
            </a:r>
          </a:p>
          <a:p>
            <a:r>
              <a:rPr lang="en-US" dirty="0"/>
              <a:t>What methods is going to be used for the achievement of the results in this project?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7"/>
            <a:ext cx="10515600" cy="1045028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Scope and Limitations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5"/>
            <a:ext cx="10515600" cy="49229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recognizes the nepali isolated scanned or handwritten character but in case of the joined set of characters our system can’t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only works for the images of size 32×32 but in case of the images greater than that the system can’t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Applications</a:t>
            </a:r>
            <a:r>
              <a:rPr lang="en-US" i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endParaRPr lang="en-US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Banking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Legal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HealthCare</a:t>
            </a:r>
          </a:p>
          <a:p>
            <a:r>
              <a:rPr lang="en-US" dirty="0" smtClean="0">
                <a:latin typeface="Times New Roman" panose="02020603050405020304" pitchFamily="18" charset="0"/>
              </a:rPr>
              <a:t>Other sectors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pPr algn="ctr"/>
            <a:r>
              <a:rPr lang="en-US" i="1" u="sng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Literature Review</a:t>
            </a:r>
            <a:endParaRPr lang="en-US" i="1" u="sng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7"/>
            <a:ext cx="10515600" cy="5092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Related </a:t>
            </a:r>
            <a:r>
              <a:rPr lang="en-US" dirty="0" smtClean="0">
                <a:latin typeface="Times New Roman" panose="02020603050405020304" pitchFamily="18" charset="0"/>
              </a:rPr>
              <a:t>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Character Recognition (CR) is somewhat limited until 1980 due to lack of powerful hardware and data perception </a:t>
            </a:r>
            <a:r>
              <a:rPr lang="en-US" dirty="0" smtClean="0">
                <a:latin typeface="Times New Roman" panose="02020603050405020304" pitchFamily="18" charset="0"/>
              </a:rPr>
              <a:t>devices.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The periods from 1980-1990 witness a growth in CR system development due to rapid growth in information </a:t>
            </a:r>
            <a:r>
              <a:rPr lang="en-US" dirty="0" smtClean="0">
                <a:latin typeface="Times New Roman" panose="02020603050405020304" pitchFamily="18" charset="0"/>
              </a:rPr>
              <a:t>technology.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 Research progress on the offline and on-line recognition during 1980 -</a:t>
            </a:r>
            <a:r>
              <a:rPr lang="en-US" dirty="0" smtClean="0">
                <a:latin typeface="Times New Roman" panose="02020603050405020304" pitchFamily="18" charset="0"/>
              </a:rPr>
              <a:t>1990.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After 1990, image processing technique and pattern recognition were combined using artificial intelligence.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F89A-4865-4D4B-9AF3-64B78E76D0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959</Words>
  <Application>Microsoft Office PowerPoint</Application>
  <PresentationFormat>Widescreen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Mangal</vt:lpstr>
      <vt:lpstr>Times New Roman</vt:lpstr>
      <vt:lpstr>Wingdings</vt:lpstr>
      <vt:lpstr>Office Theme</vt:lpstr>
      <vt:lpstr>Nepali Consonant Character Classification Using Artificial Neural Network</vt:lpstr>
      <vt:lpstr>Contents </vt:lpstr>
      <vt:lpstr>Introduction</vt:lpstr>
      <vt:lpstr>Problem Statement</vt:lpstr>
      <vt:lpstr>Objective</vt:lpstr>
      <vt:lpstr>Project Questions</vt:lpstr>
      <vt:lpstr>Scope and Limitations</vt:lpstr>
      <vt:lpstr>Applications </vt:lpstr>
      <vt:lpstr>Literature Review</vt:lpstr>
      <vt:lpstr>Requirement Analysis and Feasibility Analysis</vt:lpstr>
      <vt:lpstr>Use Case Diagram</vt:lpstr>
      <vt:lpstr>Methodology </vt:lpstr>
      <vt:lpstr>Model Training</vt:lpstr>
      <vt:lpstr>Algorithm of The System</vt:lpstr>
      <vt:lpstr>Structuring System Requirements</vt:lpstr>
      <vt:lpstr> </vt:lpstr>
      <vt:lpstr>Class Diagram</vt:lpstr>
      <vt:lpstr>Activity Diagram</vt:lpstr>
      <vt:lpstr>Sequence Diagram</vt:lpstr>
      <vt:lpstr>Testing</vt:lpstr>
      <vt:lpstr>PowerPoint Presentation</vt:lpstr>
      <vt:lpstr>Analysis</vt:lpstr>
      <vt:lpstr>PowerPoint Presentation</vt:lpstr>
      <vt:lpstr>Output</vt:lpstr>
      <vt:lpstr>Time Frame</vt:lpstr>
      <vt:lpstr>References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Nepali Consonant Character Classification Using Artificial Neural Network</dc:title>
  <dc:creator>pitambar mahato</dc:creator>
  <cp:lastModifiedBy>pitambar mahato</cp:lastModifiedBy>
  <cp:revision>59</cp:revision>
  <dcterms:created xsi:type="dcterms:W3CDTF">2019-05-08T09:06:12Z</dcterms:created>
  <dcterms:modified xsi:type="dcterms:W3CDTF">2019-08-29T02:38:05Z</dcterms:modified>
</cp:coreProperties>
</file>