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4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56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8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5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6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250C-32B5-42E4-B36F-A05E2DB9ACEF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882A-35AC-49D3-8932-15290A91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6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25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5664"/>
            <a:ext cx="10820400" cy="4823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Consolas" panose="020B0609020204030204" pitchFamily="49" charset="0"/>
              </a:rPr>
              <a:t>CYCLOMATIC COMPLEXITY (</a:t>
            </a:r>
            <a:r>
              <a:rPr lang="en-US" sz="3200" b="1" u="sng" dirty="0" err="1">
                <a:latin typeface="Consolas" panose="020B0609020204030204" pitchFamily="49" charset="0"/>
              </a:rPr>
              <a:t>cp</a:t>
            </a:r>
            <a:r>
              <a:rPr lang="en-US" sz="3200" b="1" u="sng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Predicate nodes (P) = 11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Regions(R)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Edges (E) = 38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Nodes (N) = 28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R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P+1 = 11+1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E-N+2 = 38-28 + 2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Hence V (G) = 12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541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5664"/>
            <a:ext cx="10820400" cy="4823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Consolas" panose="020B0609020204030204" pitchFamily="49" charset="0"/>
              </a:rPr>
              <a:t>CYCLOMATIC COMPLEXITY (mv):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Predicate nodes (P) = 11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Regions(R)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Edges (E) = 38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Nodes (N) = 28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R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P+1 = 11+1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E-N+2 = 38-28 + 2 = 12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Hence V (G) = 12</a:t>
            </a:r>
          </a:p>
        </p:txBody>
      </p:sp>
    </p:spTree>
    <p:extLst>
      <p:ext uri="{BB962C8B-B14F-4D97-AF65-F5344CB8AC3E}">
        <p14:creationId xmlns:p14="http://schemas.microsoft.com/office/powerpoint/2010/main" val="32169035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5664"/>
            <a:ext cx="10820400" cy="4823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Consolas" panose="020B0609020204030204" pitchFamily="49" charset="0"/>
              </a:rPr>
              <a:t>CYCLOMATIC COMPLEXITY </a:t>
            </a:r>
            <a:r>
              <a:rPr lang="en-US" sz="3200" b="1" u="sng" dirty="0" smtClean="0">
                <a:latin typeface="Consolas" panose="020B0609020204030204" pitchFamily="49" charset="0"/>
              </a:rPr>
              <a:t>(head):</a:t>
            </a:r>
            <a:endParaRPr lang="en-US" sz="32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Predicate nodes (P) = 8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Regions(R) = 9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Edges (E) = </a:t>
            </a:r>
            <a:r>
              <a:rPr lang="en-US" sz="3200" dirty="0" smtClean="0">
                <a:latin typeface="Consolas" panose="020B0609020204030204" pitchFamily="49" charset="0"/>
              </a:rPr>
              <a:t>28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Nodes (N) = </a:t>
            </a:r>
            <a:r>
              <a:rPr lang="en-US" sz="3200" dirty="0" smtClean="0">
                <a:latin typeface="Consolas" panose="020B0609020204030204" pitchFamily="49" charset="0"/>
              </a:rPr>
              <a:t>21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R = 9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P+1 = 8</a:t>
            </a:r>
            <a:r>
              <a:rPr lang="en-US" sz="3200" dirty="0" smtClean="0">
                <a:latin typeface="Consolas" panose="020B0609020204030204" pitchFamily="49" charset="0"/>
              </a:rPr>
              <a:t>+1 </a:t>
            </a:r>
            <a:r>
              <a:rPr lang="en-US" sz="3200" dirty="0">
                <a:latin typeface="Consolas" panose="020B0609020204030204" pitchFamily="49" charset="0"/>
              </a:rPr>
              <a:t>= 9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E-N+2 = </a:t>
            </a:r>
            <a:r>
              <a:rPr lang="en-US" sz="3200" dirty="0" smtClean="0">
                <a:latin typeface="Consolas" panose="020B0609020204030204" pitchFamily="49" charset="0"/>
              </a:rPr>
              <a:t>28-21 </a:t>
            </a:r>
            <a:r>
              <a:rPr lang="en-US" sz="3200" dirty="0">
                <a:latin typeface="Consolas" panose="020B0609020204030204" pitchFamily="49" charset="0"/>
              </a:rPr>
              <a:t>+ 2 = 9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Hence V (G) = 9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14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5664"/>
            <a:ext cx="10820400" cy="4823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Consolas" panose="020B0609020204030204" pitchFamily="49" charset="0"/>
              </a:rPr>
              <a:t>CYCLOMATIC COMPLEXITY </a:t>
            </a:r>
            <a:r>
              <a:rPr lang="en-US" sz="3200" b="1" u="sng" dirty="0" smtClean="0">
                <a:latin typeface="Consolas" panose="020B0609020204030204" pitchFamily="49" charset="0"/>
              </a:rPr>
              <a:t>(tail):</a:t>
            </a:r>
            <a:endParaRPr lang="en-US" sz="32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Predicate nodes (P) = </a:t>
            </a:r>
            <a:r>
              <a:rPr lang="en-US" sz="3200" dirty="0" smtClean="0">
                <a:latin typeface="Consolas" panose="020B0609020204030204" pitchFamily="49" charset="0"/>
              </a:rPr>
              <a:t>12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Regions(R) = </a:t>
            </a:r>
            <a:r>
              <a:rPr lang="en-US" sz="3200" dirty="0" smtClean="0">
                <a:latin typeface="Consolas" panose="020B0609020204030204" pitchFamily="49" charset="0"/>
              </a:rPr>
              <a:t>13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Edges (E) = </a:t>
            </a:r>
            <a:r>
              <a:rPr lang="en-US" sz="3200" dirty="0" smtClean="0">
                <a:latin typeface="Consolas" panose="020B0609020204030204" pitchFamily="49" charset="0"/>
              </a:rPr>
              <a:t>40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Nodes (N) = </a:t>
            </a:r>
            <a:r>
              <a:rPr lang="en-US" sz="3200" dirty="0" smtClean="0">
                <a:latin typeface="Consolas" panose="020B0609020204030204" pitchFamily="49" charset="0"/>
              </a:rPr>
              <a:t>29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R = </a:t>
            </a:r>
            <a:r>
              <a:rPr lang="en-US" sz="3200" dirty="0" smtClean="0">
                <a:latin typeface="Consolas" panose="020B0609020204030204" pitchFamily="49" charset="0"/>
              </a:rPr>
              <a:t>13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P+1 = </a:t>
            </a:r>
            <a:r>
              <a:rPr lang="en-US" sz="3200" dirty="0" smtClean="0">
                <a:latin typeface="Consolas" panose="020B0609020204030204" pitchFamily="49" charset="0"/>
              </a:rPr>
              <a:t>12+1 </a:t>
            </a:r>
            <a:r>
              <a:rPr lang="en-US" sz="3200" dirty="0">
                <a:latin typeface="Consolas" panose="020B0609020204030204" pitchFamily="49" charset="0"/>
              </a:rPr>
              <a:t>= </a:t>
            </a:r>
            <a:r>
              <a:rPr lang="en-US" sz="3200" dirty="0" smtClean="0">
                <a:latin typeface="Consolas" panose="020B0609020204030204" pitchFamily="49" charset="0"/>
              </a:rPr>
              <a:t>13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E-N+2 = </a:t>
            </a:r>
            <a:r>
              <a:rPr lang="en-US" sz="3200" dirty="0" smtClean="0">
                <a:latin typeface="Consolas" panose="020B0609020204030204" pitchFamily="49" charset="0"/>
              </a:rPr>
              <a:t>40-29 </a:t>
            </a:r>
            <a:r>
              <a:rPr lang="en-US" sz="3200" dirty="0">
                <a:latin typeface="Consolas" panose="020B0609020204030204" pitchFamily="49" charset="0"/>
              </a:rPr>
              <a:t>+ 2 = </a:t>
            </a:r>
            <a:r>
              <a:rPr lang="en-US" sz="3200" dirty="0" smtClean="0">
                <a:latin typeface="Consolas" panose="020B0609020204030204" pitchFamily="49" charset="0"/>
              </a:rPr>
              <a:t>13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Hence V (G) = </a:t>
            </a:r>
            <a:r>
              <a:rPr lang="en-US" sz="3200" dirty="0" smtClean="0">
                <a:latin typeface="Consolas" panose="020B0609020204030204" pitchFamily="49" charset="0"/>
              </a:rPr>
              <a:t>13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951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5664"/>
            <a:ext cx="10820400" cy="4823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Consolas" panose="020B0609020204030204" pitchFamily="49" charset="0"/>
              </a:rPr>
              <a:t>CYCLOMATIC COMPLEXITY </a:t>
            </a:r>
            <a:r>
              <a:rPr lang="en-US" sz="3200" b="1" u="sng" dirty="0" smtClean="0">
                <a:latin typeface="Consolas" panose="020B0609020204030204" pitchFamily="49" charset="0"/>
              </a:rPr>
              <a:t>(</a:t>
            </a:r>
            <a:r>
              <a:rPr lang="en-US" sz="3200" b="1" u="sng" dirty="0" err="1" smtClean="0">
                <a:latin typeface="Consolas" panose="020B0609020204030204" pitchFamily="49" charset="0"/>
              </a:rPr>
              <a:t>ps</a:t>
            </a:r>
            <a:r>
              <a:rPr lang="en-US" sz="3200" b="1" u="sng" dirty="0" smtClean="0">
                <a:latin typeface="Consolas" panose="020B0609020204030204" pitchFamily="49" charset="0"/>
              </a:rPr>
              <a:t>):</a:t>
            </a:r>
            <a:endParaRPr lang="en-US" sz="3200" b="1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Predicate nodes (P) = 3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Regions(R) = 4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Edges (E) = </a:t>
            </a:r>
            <a:r>
              <a:rPr lang="en-US" sz="3200" dirty="0" smtClean="0">
                <a:latin typeface="Consolas" panose="020B0609020204030204" pitchFamily="49" charset="0"/>
              </a:rPr>
              <a:t>10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Nodes (N) = 8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R = 4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P+1 = 3</a:t>
            </a:r>
            <a:r>
              <a:rPr lang="en-US" sz="3200" dirty="0" smtClean="0">
                <a:latin typeface="Consolas" panose="020B0609020204030204" pitchFamily="49" charset="0"/>
              </a:rPr>
              <a:t>+1 </a:t>
            </a:r>
            <a:r>
              <a:rPr lang="en-US" sz="32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V (G) = E-N+2 = </a:t>
            </a:r>
            <a:r>
              <a:rPr lang="en-US" sz="3200" dirty="0" smtClean="0">
                <a:latin typeface="Consolas" panose="020B0609020204030204" pitchFamily="49" charset="0"/>
              </a:rPr>
              <a:t>10-8 </a:t>
            </a:r>
            <a:r>
              <a:rPr lang="en-US" sz="3200" dirty="0">
                <a:latin typeface="Consolas" panose="020B0609020204030204" pitchFamily="49" charset="0"/>
              </a:rPr>
              <a:t>+ 2 = 4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Hence V (G) = 4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182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</TotalTime>
  <Words>326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Consolas</vt:lpstr>
      <vt:lpstr>Vapor Trail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Pitchappan P RM</dc:creator>
  <cp:lastModifiedBy>Pitchappan P RM</cp:lastModifiedBy>
  <cp:revision>1</cp:revision>
  <dcterms:created xsi:type="dcterms:W3CDTF">2019-04-27T04:15:30Z</dcterms:created>
  <dcterms:modified xsi:type="dcterms:W3CDTF">2019-04-27T04:16:58Z</dcterms:modified>
</cp:coreProperties>
</file>