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7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82" r:id="rId21"/>
    <p:sldId id="273" r:id="rId22"/>
    <p:sldId id="283" r:id="rId23"/>
    <p:sldId id="275" r:id="rId24"/>
    <p:sldId id="280" r:id="rId25"/>
    <p:sldId id="276" r:id="rId26"/>
    <p:sldId id="277"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3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sz="2400" i="1"/>
            </a:lvl1pPr>
          </a:lstStyle>
          <a:p>
            <a:r>
              <a:t>–Johnny Appleseed</a:t>
            </a:r>
          </a:p>
        </p:txBody>
      </p:sp>
      <p:sp>
        <p:nvSpPr>
          <p:cNvPr id="94" name="“Type a quote here.”"/>
          <p:cNvSpPr txBox="1">
            <a:spLocks noGrp="1"/>
          </p:cNvSpPr>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731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8919"/>
            <a:ext cx="5334001"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REATION OF COMPLETE SHELL FOR XV6"/>
          <p:cNvSpPr txBox="1">
            <a:spLocks noGrp="1"/>
          </p:cNvSpPr>
          <p:nvPr>
            <p:ph type="ctrTitle"/>
          </p:nvPr>
        </p:nvSpPr>
        <p:spPr>
          <a:xfrm>
            <a:off x="1270000" y="3689846"/>
            <a:ext cx="10464800" cy="1459508"/>
          </a:xfrm>
          <a:prstGeom prst="rect">
            <a:avLst/>
          </a:prstGeom>
        </p:spPr>
        <p:txBody>
          <a:bodyPr/>
          <a:lstStyle>
            <a:lvl1pPr defTabSz="578358">
              <a:defRPr sz="4455">
                <a:solidFill>
                  <a:srgbClr val="00FA00"/>
                </a:solidFill>
                <a:latin typeface="Helvetica Neue Light"/>
                <a:ea typeface="Helvetica Neue Light"/>
                <a:cs typeface="Helvetica Neue Light"/>
                <a:sym typeface="Helvetica Neue Light"/>
              </a:defRPr>
            </a:lvl1pPr>
          </a:lstStyle>
          <a:p>
            <a:r>
              <a:t>CREATION OF COMPLETE SHELL FOR XV6</a:t>
            </a: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DFD - LEVEL 2"/>
          <p:cNvSpPr txBox="1">
            <a:spLocks noGrp="1"/>
          </p:cNvSpPr>
          <p:nvPr>
            <p:ph type="title"/>
          </p:nvPr>
        </p:nvSpPr>
        <p:spPr>
          <a:xfrm>
            <a:off x="1270000" y="266769"/>
            <a:ext cx="10464800" cy="1459509"/>
          </a:xfrm>
          <a:prstGeom prst="rect">
            <a:avLst/>
          </a:prstGeom>
        </p:spPr>
        <p:txBody>
          <a:bodyPr anchor="b"/>
          <a:lstStyle>
            <a:lvl1pPr>
              <a:defRPr sz="5900">
                <a:solidFill>
                  <a:srgbClr val="00FA00"/>
                </a:solidFill>
                <a:latin typeface="Helvetica Neue Light"/>
                <a:ea typeface="Helvetica Neue Light"/>
                <a:cs typeface="Helvetica Neue Light"/>
                <a:sym typeface="Helvetica Neue Light"/>
              </a:defRPr>
            </a:lvl1pPr>
          </a:lstStyle>
          <a:p>
            <a:r>
              <a:t>DFD - LEVEL 2</a:t>
            </a:r>
          </a:p>
        </p:txBody>
      </p:sp>
      <p:pic>
        <p:nvPicPr>
          <p:cNvPr id="142" name="Content Placeholder 1" descr="Content Placeholder 1"/>
          <p:cNvPicPr>
            <a:picLocks noChangeAspect="1"/>
          </p:cNvPicPr>
          <p:nvPr/>
        </p:nvPicPr>
        <p:blipFill>
          <a:blip r:embed="rId2">
            <a:extLst/>
          </a:blip>
          <a:stretch>
            <a:fillRect/>
          </a:stretch>
        </p:blipFill>
        <p:spPr>
          <a:xfrm>
            <a:off x="406400" y="2311400"/>
            <a:ext cx="12192001" cy="6858001"/>
          </a:xfrm>
          <a:prstGeom prst="rect">
            <a:avLst/>
          </a:prstGeom>
          <a:ln w="12700">
            <a:miter lim="400000"/>
          </a:ln>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MODULE DESCRIPTIONS"/>
          <p:cNvSpPr txBox="1">
            <a:spLocks noGrp="1"/>
          </p:cNvSpPr>
          <p:nvPr>
            <p:ph type="ctrTitle"/>
          </p:nvPr>
        </p:nvSpPr>
        <p:spPr>
          <a:xfrm>
            <a:off x="1270000" y="3628665"/>
            <a:ext cx="10464800" cy="1311635"/>
          </a:xfrm>
          <a:prstGeom prst="rect">
            <a:avLst/>
          </a:prstGeom>
        </p:spPr>
        <p:txBody>
          <a:bodyPr/>
          <a:lstStyle>
            <a:lvl1pPr>
              <a:defRPr sz="6400">
                <a:solidFill>
                  <a:srgbClr val="00FA00"/>
                </a:solidFill>
                <a:latin typeface="Helvetica Neue Light"/>
                <a:ea typeface="Helvetica Neue Light"/>
                <a:cs typeface="Helvetica Neue Light"/>
                <a:sym typeface="Helvetica Neue Light"/>
              </a:defRPr>
            </a:lvl1pPr>
          </a:lstStyle>
          <a:p>
            <a:r>
              <a:t>MODULE DESCRIPTIONS</a:t>
            </a: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p - copy"/>
          <p:cNvSpPr txBox="1">
            <a:spLocks noGrp="1"/>
          </p:cNvSpPr>
          <p:nvPr>
            <p:ph type="title"/>
          </p:nvPr>
        </p:nvSpPr>
        <p:spPr>
          <a:xfrm>
            <a:off x="952499" y="338533"/>
            <a:ext cx="11099801" cy="1665438"/>
          </a:xfrm>
          <a:prstGeom prst="rect">
            <a:avLst/>
          </a:prstGeom>
        </p:spPr>
        <p:txBody>
          <a:bodyPr/>
          <a:lstStyle>
            <a:lvl1pPr>
              <a:defRPr sz="4500">
                <a:solidFill>
                  <a:srgbClr val="00FA00"/>
                </a:solidFill>
                <a:latin typeface="Helvetica Neue Light"/>
                <a:ea typeface="Helvetica Neue Light"/>
                <a:cs typeface="Helvetica Neue Light"/>
                <a:sym typeface="Helvetica Neue Light"/>
              </a:defRPr>
            </a:lvl1pPr>
          </a:lstStyle>
          <a:p>
            <a:r>
              <a:t>cp - copy</a:t>
            </a:r>
          </a:p>
        </p:txBody>
      </p:sp>
      <p:sp>
        <p:nvSpPr>
          <p:cNvPr id="147" name="SYNTAX : cp file1 file2…"/>
          <p:cNvSpPr txBox="1"/>
          <p:nvPr/>
        </p:nvSpPr>
        <p:spPr>
          <a:xfrm>
            <a:off x="952500" y="2305939"/>
            <a:ext cx="11099801" cy="618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382270" indent="-382270" algn="l" defTabSz="502412">
              <a:spcBef>
                <a:spcPts val="3600"/>
              </a:spcBef>
              <a:buSzPct val="145000"/>
              <a:buChar char="•"/>
              <a:defRPr sz="2752" b="0"/>
            </a:pPr>
            <a:r>
              <a:t>SYNTAX : cp file1 file2</a:t>
            </a:r>
          </a:p>
          <a:p>
            <a:pPr marL="382270" indent="-382270" algn="l" defTabSz="502412">
              <a:spcBef>
                <a:spcPts val="3600"/>
              </a:spcBef>
              <a:buSzPct val="145000"/>
              <a:buChar char="•"/>
              <a:defRPr sz="2752" b="0"/>
            </a:pPr>
            <a:r>
              <a:t>MANDATORY PARAMETERS : file1, file2</a:t>
            </a:r>
          </a:p>
          <a:p>
            <a:pPr marL="382270" indent="-382270" algn="l" defTabSz="502412">
              <a:spcBef>
                <a:spcPts val="3600"/>
              </a:spcBef>
              <a:buSzPct val="145000"/>
              <a:buChar char="•"/>
              <a:defRPr sz="2752" b="0"/>
            </a:pPr>
            <a:r>
              <a:t>OPERATION : copies the contents of file1 to file2</a:t>
            </a:r>
          </a:p>
          <a:p>
            <a:pPr marL="382270" indent="-382270" algn="l" defTabSz="502412">
              <a:spcBef>
                <a:spcPts val="3600"/>
              </a:spcBef>
              <a:buSzPct val="145000"/>
              <a:buChar char="•"/>
              <a:defRPr sz="2752" b="0"/>
            </a:pPr>
            <a:r>
              <a:t>INTERNAL WORKING : Contents of file1 is read in a buffer and written into file 2 from the buffer continuously until the end of file1.</a:t>
            </a:r>
          </a:p>
          <a:p>
            <a:pPr marL="382270" indent="-382270" algn="l" defTabSz="502412">
              <a:spcBef>
                <a:spcPts val="3600"/>
              </a:spcBef>
              <a:buSzPct val="145000"/>
              <a:buChar char="•"/>
              <a:defRPr sz="2752" b="0"/>
            </a:pPr>
            <a:r>
              <a:t>Here the file2 is created if it doesn’t exist else it is overwritten on the existing file specified.</a:t>
            </a:r>
          </a:p>
          <a:p>
            <a:pPr marL="382270" indent="-382270" algn="l" defTabSz="502412">
              <a:spcBef>
                <a:spcPts val="3600"/>
              </a:spcBef>
              <a:buSzPct val="145000"/>
              <a:buChar char="•"/>
              <a:defRPr sz="2752" b="0"/>
            </a:pPr>
            <a:r>
              <a:t>This module is based on command line arguments where the inputs are passed as arguments to the module when it is invoked.</a:t>
            </a: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mv - move"/>
          <p:cNvSpPr txBox="1">
            <a:spLocks noGrp="1"/>
          </p:cNvSpPr>
          <p:nvPr>
            <p:ph type="title"/>
          </p:nvPr>
        </p:nvSpPr>
        <p:spPr>
          <a:xfrm>
            <a:off x="952500" y="338533"/>
            <a:ext cx="11099800" cy="1665438"/>
          </a:xfrm>
          <a:prstGeom prst="rect">
            <a:avLst/>
          </a:prstGeom>
        </p:spPr>
        <p:txBody>
          <a:bodyPr/>
          <a:lstStyle>
            <a:lvl1pPr>
              <a:defRPr sz="4500">
                <a:solidFill>
                  <a:srgbClr val="00FA00"/>
                </a:solidFill>
                <a:latin typeface="Helvetica Neue Light"/>
                <a:ea typeface="Helvetica Neue Light"/>
                <a:cs typeface="Helvetica Neue Light"/>
                <a:sym typeface="Helvetica Neue Light"/>
              </a:defRPr>
            </a:lvl1pPr>
          </a:lstStyle>
          <a:p>
            <a:r>
              <a:t>mv - move</a:t>
            </a:r>
          </a:p>
        </p:txBody>
      </p:sp>
      <p:sp>
        <p:nvSpPr>
          <p:cNvPr id="150" name="SYNTAX : mv file1 file2…"/>
          <p:cNvSpPr txBox="1"/>
          <p:nvPr/>
        </p:nvSpPr>
        <p:spPr>
          <a:xfrm>
            <a:off x="952500" y="2305939"/>
            <a:ext cx="11099800" cy="618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382270" indent="-382270" algn="l" defTabSz="502412">
              <a:spcBef>
                <a:spcPts val="3600"/>
              </a:spcBef>
              <a:buSzPct val="145000"/>
              <a:buChar char="•"/>
              <a:defRPr sz="2752" b="0"/>
            </a:pPr>
            <a:r>
              <a:t>SYNTAX : mv file1 file2</a:t>
            </a:r>
          </a:p>
          <a:p>
            <a:pPr marL="382270" indent="-382270" algn="l" defTabSz="502412">
              <a:spcBef>
                <a:spcPts val="3600"/>
              </a:spcBef>
              <a:buSzPct val="145000"/>
              <a:buChar char="•"/>
              <a:defRPr sz="2752" b="0"/>
            </a:pPr>
            <a:r>
              <a:t>MANDATORY PARAMETERS : file1, file2</a:t>
            </a:r>
          </a:p>
          <a:p>
            <a:pPr marL="382270" indent="-382270" algn="l" defTabSz="502412">
              <a:spcBef>
                <a:spcPts val="3600"/>
              </a:spcBef>
              <a:buSzPct val="145000"/>
              <a:buChar char="•"/>
              <a:defRPr sz="2752" b="0"/>
            </a:pPr>
            <a:r>
              <a:t>OPERATION : moves the contents of file1 to file2</a:t>
            </a:r>
          </a:p>
          <a:p>
            <a:pPr marL="382270" indent="-382270" algn="l" defTabSz="502412">
              <a:spcBef>
                <a:spcPts val="3600"/>
              </a:spcBef>
              <a:buSzPct val="145000"/>
              <a:buChar char="•"/>
              <a:defRPr sz="2752" b="0"/>
            </a:pPr>
            <a:r>
              <a:t>INTERNAL WORKING : Contents of file1 is read in a buffer and written into file 2 from the buffer continuously until the end of file1.</a:t>
            </a:r>
          </a:p>
          <a:p>
            <a:pPr marL="382270" indent="-382270" algn="l" defTabSz="502412">
              <a:spcBef>
                <a:spcPts val="3600"/>
              </a:spcBef>
              <a:buSzPct val="145000"/>
              <a:buChar char="•"/>
              <a:defRPr sz="2752" b="0"/>
            </a:pPr>
            <a:r>
              <a:t>Here the file2 is created if it doesn’t exist else it is overwritten on the existing file specified.</a:t>
            </a:r>
          </a:p>
          <a:p>
            <a:pPr marL="382270" indent="-382270" algn="l" defTabSz="502412">
              <a:spcBef>
                <a:spcPts val="3600"/>
              </a:spcBef>
              <a:buSzPct val="145000"/>
              <a:buChar char="•"/>
              <a:defRPr sz="2752" b="0"/>
            </a:pPr>
            <a:r>
              <a:t>This module is based on command line arguments where the inputs are passed as arguments to the module when it is invoked.</a:t>
            </a:r>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head"/>
          <p:cNvSpPr txBox="1">
            <a:spLocks noGrp="1"/>
          </p:cNvSpPr>
          <p:nvPr>
            <p:ph type="title"/>
          </p:nvPr>
        </p:nvSpPr>
        <p:spPr>
          <a:xfrm>
            <a:off x="952500" y="338533"/>
            <a:ext cx="11099800" cy="1665438"/>
          </a:xfrm>
          <a:prstGeom prst="rect">
            <a:avLst/>
          </a:prstGeom>
        </p:spPr>
        <p:txBody>
          <a:bodyPr/>
          <a:lstStyle>
            <a:lvl1pPr>
              <a:defRPr sz="4500">
                <a:solidFill>
                  <a:srgbClr val="00FA00"/>
                </a:solidFill>
                <a:latin typeface="Helvetica Neue Light"/>
                <a:ea typeface="Helvetica Neue Light"/>
                <a:cs typeface="Helvetica Neue Light"/>
                <a:sym typeface="Helvetica Neue Light"/>
              </a:defRPr>
            </a:lvl1pPr>
          </a:lstStyle>
          <a:p>
            <a:r>
              <a:t>head</a:t>
            </a:r>
          </a:p>
        </p:txBody>
      </p:sp>
      <p:sp>
        <p:nvSpPr>
          <p:cNvPr id="153" name="SYNTAX : head file1 n…"/>
          <p:cNvSpPr txBox="1"/>
          <p:nvPr/>
        </p:nvSpPr>
        <p:spPr>
          <a:xfrm>
            <a:off x="952500" y="2305939"/>
            <a:ext cx="11099800" cy="618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382270" indent="-382270" algn="l" defTabSz="502412">
              <a:spcBef>
                <a:spcPts val="3600"/>
              </a:spcBef>
              <a:buSzPct val="145000"/>
              <a:buChar char="•"/>
              <a:defRPr sz="2752" b="0"/>
            </a:pPr>
            <a:r>
              <a:t>SYNTAX : head file1 n</a:t>
            </a:r>
          </a:p>
          <a:p>
            <a:pPr marL="382270" indent="-382270" algn="l" defTabSz="502412">
              <a:spcBef>
                <a:spcPts val="3600"/>
              </a:spcBef>
              <a:buSzPct val="145000"/>
              <a:buChar char="•"/>
              <a:defRPr sz="2752" b="0"/>
            </a:pPr>
            <a:r>
              <a:t>MANDATORY PARAMETERS : file1</a:t>
            </a:r>
          </a:p>
          <a:p>
            <a:pPr marL="382270" indent="-382270" algn="l" defTabSz="502412">
              <a:spcBef>
                <a:spcPts val="3600"/>
              </a:spcBef>
              <a:buSzPct val="145000"/>
              <a:buChar char="•"/>
              <a:defRPr sz="2752" b="0"/>
            </a:pPr>
            <a:r>
              <a:t>OPERATION : prints the contents at the start of the file</a:t>
            </a:r>
          </a:p>
          <a:p>
            <a:pPr marL="382270" indent="-382270" algn="l" defTabSz="502412">
              <a:spcBef>
                <a:spcPts val="3600"/>
              </a:spcBef>
              <a:buSzPct val="145000"/>
              <a:buChar char="•"/>
              <a:defRPr sz="2752" b="0"/>
            </a:pPr>
            <a:r>
              <a:t>n specifies the number of lines to be printed, by default n is 10. So n is optional.</a:t>
            </a:r>
          </a:p>
          <a:p>
            <a:pPr marL="382270" indent="-382270" algn="l" defTabSz="502412">
              <a:spcBef>
                <a:spcPts val="3600"/>
              </a:spcBef>
              <a:buSzPct val="145000"/>
              <a:buChar char="•"/>
              <a:defRPr sz="2752" b="0"/>
            </a:pPr>
            <a:r>
              <a:t>INTERNAL OPERATION :The contents of file1 is read through a buffer and written to the terminal.</a:t>
            </a:r>
          </a:p>
          <a:p>
            <a:pPr marL="382270" indent="-382270" algn="l" defTabSz="502412">
              <a:spcBef>
                <a:spcPts val="3600"/>
              </a:spcBef>
              <a:buSzPct val="145000"/>
              <a:buChar char="•"/>
              <a:defRPr sz="2752" b="0"/>
            </a:pPr>
            <a:r>
              <a:t>This module is based on command line arguments where the inputs are passed as arguments to the module when it is invoked.</a:t>
            </a: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ail"/>
          <p:cNvSpPr txBox="1">
            <a:spLocks noGrp="1"/>
          </p:cNvSpPr>
          <p:nvPr>
            <p:ph type="title"/>
          </p:nvPr>
        </p:nvSpPr>
        <p:spPr>
          <a:xfrm>
            <a:off x="952500" y="338533"/>
            <a:ext cx="11099800" cy="1665438"/>
          </a:xfrm>
          <a:prstGeom prst="rect">
            <a:avLst/>
          </a:prstGeom>
        </p:spPr>
        <p:txBody>
          <a:bodyPr/>
          <a:lstStyle>
            <a:lvl1pPr>
              <a:defRPr sz="4500">
                <a:solidFill>
                  <a:srgbClr val="00FA00"/>
                </a:solidFill>
                <a:latin typeface="Helvetica Neue Light"/>
                <a:ea typeface="Helvetica Neue Light"/>
                <a:cs typeface="Helvetica Neue Light"/>
                <a:sym typeface="Helvetica Neue Light"/>
              </a:defRPr>
            </a:lvl1pPr>
          </a:lstStyle>
          <a:p>
            <a:r>
              <a:t>tail</a:t>
            </a:r>
          </a:p>
        </p:txBody>
      </p:sp>
      <p:sp>
        <p:nvSpPr>
          <p:cNvPr id="156" name="SYNTAX : tail file1 n…"/>
          <p:cNvSpPr txBox="1"/>
          <p:nvPr/>
        </p:nvSpPr>
        <p:spPr>
          <a:xfrm>
            <a:off x="952500" y="2305939"/>
            <a:ext cx="11099800" cy="618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382270" indent="-382270" algn="l" defTabSz="502412">
              <a:spcBef>
                <a:spcPts val="3600"/>
              </a:spcBef>
              <a:buSzPct val="145000"/>
              <a:buChar char="•"/>
              <a:defRPr sz="2752" b="0"/>
            </a:pPr>
            <a:r>
              <a:t>SYNTAX : tail file1 n</a:t>
            </a:r>
          </a:p>
          <a:p>
            <a:pPr marL="382270" indent="-382270" algn="l" defTabSz="502412">
              <a:spcBef>
                <a:spcPts val="3600"/>
              </a:spcBef>
              <a:buSzPct val="145000"/>
              <a:buChar char="•"/>
              <a:defRPr sz="2752" b="0"/>
            </a:pPr>
            <a:r>
              <a:t>MANDATORY PARAMETERS : file1</a:t>
            </a:r>
          </a:p>
          <a:p>
            <a:pPr marL="382270" indent="-382270" algn="l" defTabSz="502412">
              <a:spcBef>
                <a:spcPts val="3600"/>
              </a:spcBef>
              <a:buSzPct val="145000"/>
              <a:buChar char="•"/>
              <a:defRPr sz="2752" b="0"/>
            </a:pPr>
            <a:r>
              <a:t>OPERATION : prints the contents at the end of the file</a:t>
            </a:r>
          </a:p>
          <a:p>
            <a:pPr marL="382270" indent="-382270" algn="l" defTabSz="502412">
              <a:spcBef>
                <a:spcPts val="3600"/>
              </a:spcBef>
              <a:buSzPct val="145000"/>
              <a:buChar char="•"/>
              <a:defRPr sz="2752" b="0"/>
            </a:pPr>
            <a:r>
              <a:t>n specifies the number of lines to be printed, by default n is 10. So n is optional.</a:t>
            </a:r>
          </a:p>
          <a:p>
            <a:pPr marL="382270" indent="-382270" algn="l" defTabSz="502412">
              <a:spcBef>
                <a:spcPts val="3600"/>
              </a:spcBef>
              <a:buSzPct val="145000"/>
              <a:buChar char="•"/>
              <a:defRPr sz="2752" b="0"/>
            </a:pPr>
            <a:r>
              <a:t>INTERNAL OPERATION :The contents of file1 is read through a buffer and written to the terminal.</a:t>
            </a:r>
          </a:p>
          <a:p>
            <a:pPr marL="382270" indent="-382270" algn="l" defTabSz="502412">
              <a:spcBef>
                <a:spcPts val="3600"/>
              </a:spcBef>
              <a:buSzPct val="145000"/>
              <a:buChar char="•"/>
              <a:defRPr sz="2752" b="0"/>
            </a:pPr>
            <a:r>
              <a:t>This module is based on command line arguments where the inputs are passed as arguments to the module when it is invoked.</a:t>
            </a: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s - process display"/>
          <p:cNvSpPr txBox="1">
            <a:spLocks noGrp="1"/>
          </p:cNvSpPr>
          <p:nvPr>
            <p:ph type="title"/>
          </p:nvPr>
        </p:nvSpPr>
        <p:spPr>
          <a:xfrm>
            <a:off x="952500" y="338533"/>
            <a:ext cx="11099800" cy="1665438"/>
          </a:xfrm>
          <a:prstGeom prst="rect">
            <a:avLst/>
          </a:prstGeom>
        </p:spPr>
        <p:txBody>
          <a:bodyPr/>
          <a:lstStyle>
            <a:lvl1pPr>
              <a:defRPr sz="4500">
                <a:solidFill>
                  <a:srgbClr val="00FA00"/>
                </a:solidFill>
                <a:latin typeface="Helvetica Neue Light"/>
                <a:ea typeface="Helvetica Neue Light"/>
                <a:cs typeface="Helvetica Neue Light"/>
                <a:sym typeface="Helvetica Neue Light"/>
              </a:defRPr>
            </a:lvl1pPr>
          </a:lstStyle>
          <a:p>
            <a:r>
              <a:t>ps - process display</a:t>
            </a:r>
          </a:p>
        </p:txBody>
      </p:sp>
      <p:sp>
        <p:nvSpPr>
          <p:cNvPr id="159" name="SYNTAX : ps…"/>
          <p:cNvSpPr txBox="1"/>
          <p:nvPr/>
        </p:nvSpPr>
        <p:spPr>
          <a:xfrm>
            <a:off x="952500" y="2305939"/>
            <a:ext cx="11099800" cy="618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lnSpcReduction="10000"/>
          </a:bodyPr>
          <a:lstStyle/>
          <a:p>
            <a:pPr marL="342264" indent="-342264" algn="l" defTabSz="449833">
              <a:spcBef>
                <a:spcPts val="3200"/>
              </a:spcBef>
              <a:buSzPct val="145000"/>
              <a:buChar char="•"/>
              <a:defRPr sz="2464" b="0"/>
            </a:pPr>
            <a:r>
              <a:t>SYNTAX : ps</a:t>
            </a:r>
          </a:p>
          <a:p>
            <a:pPr marL="342264" indent="-342264" algn="l" defTabSz="449833">
              <a:spcBef>
                <a:spcPts val="3200"/>
              </a:spcBef>
              <a:buSzPct val="145000"/>
              <a:buChar char="•"/>
              <a:defRPr sz="2464" b="0"/>
            </a:pPr>
            <a:r>
              <a:t>MANDATORY PARAMETERS : none</a:t>
            </a:r>
          </a:p>
          <a:p>
            <a:pPr marL="342264" indent="-342264" algn="l" defTabSz="449833">
              <a:spcBef>
                <a:spcPts val="3200"/>
              </a:spcBef>
              <a:buSzPct val="145000"/>
              <a:buChar char="•"/>
              <a:defRPr sz="2464" b="0"/>
            </a:pPr>
            <a:r>
              <a:t>OPERATION : ps command is invoked when the user demands to see the currently running processes, memory allocation to each process, total run time of a process, starting address of a process, size of a process, total CPU utilization of a process, id of a process, parent id for each process, current state of the process, name of the process and total number flags used by a process.</a:t>
            </a:r>
          </a:p>
          <a:p>
            <a:pPr marL="342264" indent="-342264" algn="l" defTabSz="449833">
              <a:spcBef>
                <a:spcPts val="3200"/>
              </a:spcBef>
              <a:buSzPct val="145000"/>
              <a:buChar char="•"/>
              <a:defRPr sz="2464" b="0"/>
            </a:pPr>
            <a:r>
              <a:t>INTERNAL OPERATION : It fetches the data it needs and then checks whether a process is “UNUSED” or not, if the former then the data is ignored and then the next set of data is fetched from the memory and checked else if it’s the latter then the details mentioned above will be written to the output buffer and then onto the terminal.</a:t>
            </a: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wd - present working directory"/>
          <p:cNvSpPr txBox="1">
            <a:spLocks noGrp="1"/>
          </p:cNvSpPr>
          <p:nvPr>
            <p:ph type="title"/>
          </p:nvPr>
        </p:nvSpPr>
        <p:spPr>
          <a:xfrm>
            <a:off x="952500" y="338533"/>
            <a:ext cx="11099800" cy="1665438"/>
          </a:xfrm>
          <a:prstGeom prst="rect">
            <a:avLst/>
          </a:prstGeom>
        </p:spPr>
        <p:txBody>
          <a:bodyPr/>
          <a:lstStyle>
            <a:lvl1pPr>
              <a:defRPr sz="4500">
                <a:solidFill>
                  <a:srgbClr val="00FA00"/>
                </a:solidFill>
                <a:latin typeface="Helvetica Neue Light"/>
                <a:ea typeface="Helvetica Neue Light"/>
                <a:cs typeface="Helvetica Neue Light"/>
                <a:sym typeface="Helvetica Neue Light"/>
              </a:defRPr>
            </a:lvl1pPr>
          </a:lstStyle>
          <a:p>
            <a:r>
              <a:t>pwd - present working directory</a:t>
            </a:r>
          </a:p>
        </p:txBody>
      </p:sp>
      <p:sp>
        <p:nvSpPr>
          <p:cNvPr id="162" name="SYNTAX : pwd…"/>
          <p:cNvSpPr txBox="1"/>
          <p:nvPr/>
        </p:nvSpPr>
        <p:spPr>
          <a:xfrm>
            <a:off x="952500" y="2305939"/>
            <a:ext cx="11099800" cy="618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426719" indent="-426719" algn="l" defTabSz="560831">
              <a:spcBef>
                <a:spcPts val="4000"/>
              </a:spcBef>
              <a:buSzPct val="145000"/>
              <a:buChar char="•"/>
              <a:defRPr sz="3072" b="0"/>
            </a:pPr>
            <a:r>
              <a:t>SYNTAX : pwd</a:t>
            </a:r>
          </a:p>
          <a:p>
            <a:pPr marL="426719" indent="-426719" algn="l" defTabSz="560831">
              <a:spcBef>
                <a:spcPts val="4000"/>
              </a:spcBef>
              <a:buSzPct val="145000"/>
              <a:buChar char="•"/>
              <a:defRPr sz="3072" b="0"/>
            </a:pPr>
            <a:r>
              <a:t>MANDATORY PARAMETERS : none</a:t>
            </a:r>
          </a:p>
          <a:p>
            <a:pPr marL="426719" indent="-426719" algn="l" defTabSz="560831">
              <a:spcBef>
                <a:spcPts val="4000"/>
              </a:spcBef>
              <a:buSzPct val="145000"/>
              <a:buChar char="•"/>
              <a:defRPr sz="3072" b="0"/>
            </a:pPr>
            <a:r>
              <a:t>IMPLEMENTATION : We have used doubly linked list data structure where the contents are </a:t>
            </a:r>
          </a:p>
          <a:p>
            <a:pPr marL="1219200" lvl="1" indent="-609600" algn="l" defTabSz="560831">
              <a:lnSpc>
                <a:spcPct val="80000"/>
              </a:lnSpc>
              <a:spcBef>
                <a:spcPts val="4000"/>
              </a:spcBef>
              <a:buSzPct val="100000"/>
              <a:buAutoNum type="arabicPeriod"/>
              <a:defRPr sz="3072" b="0"/>
            </a:pPr>
            <a:r>
              <a:t>String to hold the name, </a:t>
            </a:r>
          </a:p>
          <a:p>
            <a:pPr marL="1219200" lvl="1" indent="-609600" algn="l" defTabSz="560831">
              <a:lnSpc>
                <a:spcPct val="80000"/>
              </a:lnSpc>
              <a:spcBef>
                <a:spcPts val="4000"/>
              </a:spcBef>
              <a:buSzPct val="100000"/>
              <a:buAutoNum type="arabicPeriod"/>
              <a:defRPr sz="3072" b="0"/>
            </a:pPr>
            <a:r>
              <a:t>Next to point to the next node, </a:t>
            </a:r>
          </a:p>
          <a:p>
            <a:pPr marL="1219200" lvl="1" indent="-609600" algn="l" defTabSz="560831">
              <a:lnSpc>
                <a:spcPct val="80000"/>
              </a:lnSpc>
              <a:spcBef>
                <a:spcPts val="4000"/>
              </a:spcBef>
              <a:buSzPct val="100000"/>
              <a:buAutoNum type="arabicPeriod"/>
              <a:defRPr sz="3072" b="0"/>
            </a:pPr>
            <a:r>
              <a:t>Before to point to previous node. Each case was handled.</a:t>
            </a: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editor"/>
          <p:cNvSpPr txBox="1">
            <a:spLocks noGrp="1"/>
          </p:cNvSpPr>
          <p:nvPr>
            <p:ph type="title"/>
          </p:nvPr>
        </p:nvSpPr>
        <p:spPr>
          <a:xfrm>
            <a:off x="952500" y="338533"/>
            <a:ext cx="11099800" cy="1665438"/>
          </a:xfrm>
          <a:prstGeom prst="rect">
            <a:avLst/>
          </a:prstGeom>
        </p:spPr>
        <p:txBody>
          <a:bodyPr/>
          <a:lstStyle>
            <a:lvl1pPr>
              <a:defRPr sz="4500">
                <a:solidFill>
                  <a:srgbClr val="00FA00"/>
                </a:solidFill>
                <a:latin typeface="Helvetica Neue Light"/>
                <a:ea typeface="Helvetica Neue Light"/>
                <a:cs typeface="Helvetica Neue Light"/>
                <a:sym typeface="Helvetica Neue Light"/>
              </a:defRPr>
            </a:lvl1pPr>
          </a:lstStyle>
          <a:p>
            <a:r>
              <a:t>editor</a:t>
            </a:r>
          </a:p>
        </p:txBody>
      </p:sp>
      <p:sp>
        <p:nvSpPr>
          <p:cNvPr id="165" name="SYNTAX : editor file1…"/>
          <p:cNvSpPr txBox="1"/>
          <p:nvPr/>
        </p:nvSpPr>
        <p:spPr>
          <a:xfrm>
            <a:off x="952500" y="2168652"/>
            <a:ext cx="11099801" cy="6690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342264" indent="-342264" algn="l" defTabSz="449833">
              <a:spcBef>
                <a:spcPts val="3200"/>
              </a:spcBef>
              <a:buSzPct val="145000"/>
              <a:buChar char="•"/>
              <a:defRPr sz="2464" b="0"/>
            </a:pPr>
            <a:r>
              <a:t>SYNTAX : editor file1</a:t>
            </a:r>
          </a:p>
          <a:p>
            <a:pPr marL="342264" indent="-342264" algn="l" defTabSz="449833">
              <a:spcBef>
                <a:spcPts val="3200"/>
              </a:spcBef>
              <a:buSzPct val="145000"/>
              <a:buChar char="•"/>
              <a:defRPr sz="2464" b="0"/>
            </a:pPr>
            <a:r>
              <a:t>MANDATORY PARAMETERS : file1</a:t>
            </a:r>
          </a:p>
          <a:p>
            <a:pPr marL="342264" indent="-342264" algn="l" defTabSz="449833">
              <a:spcBef>
                <a:spcPts val="3200"/>
              </a:spcBef>
              <a:buSzPct val="145000"/>
              <a:buChar char="•"/>
              <a:defRPr sz="2464" b="0"/>
            </a:pPr>
            <a:r>
              <a:t>OPERATION : used to open a basic editor that can be used to create a new file or view and modify an existing file.</a:t>
            </a:r>
          </a:p>
          <a:p>
            <a:pPr marL="342264" indent="-342264" algn="l" defTabSz="449833">
              <a:spcBef>
                <a:spcPts val="3200"/>
              </a:spcBef>
              <a:buSzPct val="145000"/>
              <a:buChar char="•"/>
              <a:defRPr sz="2464" b="0"/>
            </a:pPr>
            <a:r>
              <a:t>USE : The editor can be used to insert, modify or delete a particular line. The editor can also be used to add lines at end of the file. The editor displays the number of lines at each line and that can be used to specify after which line you need to insert or modify</a:t>
            </a:r>
          </a:p>
          <a:p>
            <a:pPr marL="342264" indent="-342264" algn="l" defTabSz="449833">
              <a:spcBef>
                <a:spcPts val="3200"/>
              </a:spcBef>
              <a:buSzPct val="145000"/>
              <a:buChar char="•"/>
              <a:defRPr sz="2464" b="0"/>
            </a:pPr>
            <a:r>
              <a:t>WORKING : The editor goes to fetch the filename and if its non-existent, it then goes on to create a file of the given name. It then prints the whole text along with line numbers and then shows all possible options to choose from and execute. At the end, you can choose to exit with or without saving all changes.</a:t>
            </a: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ODIFICATIONS IN cd"/>
          <p:cNvSpPr txBox="1">
            <a:spLocks noGrp="1"/>
          </p:cNvSpPr>
          <p:nvPr>
            <p:ph type="title"/>
          </p:nvPr>
        </p:nvSpPr>
        <p:spPr>
          <a:xfrm>
            <a:off x="952500" y="338533"/>
            <a:ext cx="11099800" cy="1665438"/>
          </a:xfrm>
          <a:prstGeom prst="rect">
            <a:avLst/>
          </a:prstGeom>
        </p:spPr>
        <p:txBody>
          <a:bodyPr/>
          <a:lstStyle>
            <a:lvl1pPr>
              <a:defRPr sz="4000">
                <a:solidFill>
                  <a:srgbClr val="00FA00"/>
                </a:solidFill>
                <a:latin typeface="Helvetica Neue Light"/>
                <a:ea typeface="Helvetica Neue Light"/>
                <a:cs typeface="Helvetica Neue Light"/>
                <a:sym typeface="Helvetica Neue Light"/>
              </a:defRPr>
            </a:lvl1pPr>
          </a:lstStyle>
          <a:p>
            <a:r>
              <a:rPr dirty="0"/>
              <a:t>MODIFICATIONS IN cd</a:t>
            </a:r>
          </a:p>
        </p:txBody>
      </p:sp>
      <p:sp>
        <p:nvSpPr>
          <p:cNvPr id="171" name="PROBLEM :…"/>
          <p:cNvSpPr txBox="1"/>
          <p:nvPr/>
        </p:nvSpPr>
        <p:spPr>
          <a:xfrm>
            <a:off x="952500" y="2168652"/>
            <a:ext cx="11099800" cy="6690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defTabSz="455675">
              <a:spcBef>
                <a:spcPts val="3200"/>
              </a:spcBef>
              <a:defRPr sz="2496" b="0"/>
            </a:pPr>
            <a:r>
              <a:rPr sz="3200" b="0" dirty="0">
                <a:solidFill>
                  <a:srgbClr val="00FA00"/>
                </a:solidFill>
                <a:latin typeface="Helvetica Neue Light"/>
                <a:ea typeface="Helvetica Neue Light"/>
                <a:cs typeface="Helvetica Neue Light"/>
                <a:sym typeface="Helvetica Neue Light"/>
              </a:rPr>
              <a:t>PROBLEM :</a:t>
            </a:r>
            <a:endParaRPr sz="4000" b="0" dirty="0">
              <a:solidFill>
                <a:srgbClr val="00FA00"/>
              </a:solidFill>
              <a:latin typeface="Helvetica Neue Light"/>
              <a:ea typeface="Helvetica Neue Light"/>
              <a:cs typeface="Helvetica Neue Light"/>
              <a:sym typeface="Helvetica Neue Light"/>
            </a:endParaRPr>
          </a:p>
          <a:p>
            <a:pPr marL="693419" lvl="1" indent="-346709" algn="l" defTabSz="455675">
              <a:spcBef>
                <a:spcPts val="3200"/>
              </a:spcBef>
              <a:buSzPct val="145000"/>
              <a:buChar char="•"/>
              <a:defRPr sz="2496" b="0"/>
            </a:pPr>
            <a:r>
              <a:rPr dirty="0"/>
              <a:t>cd command had a problem that relates with the path name</a:t>
            </a:r>
          </a:p>
          <a:p>
            <a:pPr marL="615973" lvl="1" indent="-259357" algn="l" defTabSz="455675">
              <a:spcBef>
                <a:spcPts val="3200"/>
              </a:spcBef>
              <a:buSzPct val="100000"/>
              <a:buFont typeface="Arial"/>
              <a:buChar char="•"/>
              <a:defRPr sz="2496" b="0"/>
            </a:pPr>
            <a:r>
              <a:rPr dirty="0"/>
              <a:t>When the functions exec() is called the command name is passed as such with the assumption that the command file to execute the command was in the current directory</a:t>
            </a:r>
          </a:p>
          <a:p>
            <a:pPr marL="615973" lvl="1" indent="-259357" algn="l" defTabSz="455675">
              <a:spcBef>
                <a:spcPts val="3200"/>
              </a:spcBef>
              <a:buSzPct val="100000"/>
              <a:buFont typeface="Arial"/>
              <a:buChar char="•"/>
              <a:defRPr sz="2496" b="0"/>
            </a:pPr>
            <a:r>
              <a:rPr dirty="0"/>
              <a:t>This was the problem when we move to another directory other than the root which is we lose the ability wield the bash commands</a:t>
            </a:r>
          </a:p>
          <a:p>
            <a:pPr algn="l" defTabSz="455675">
              <a:spcBef>
                <a:spcPts val="3200"/>
              </a:spcBef>
              <a:defRPr sz="2496" b="0"/>
            </a:pPr>
            <a:r>
              <a:rPr sz="3200" b="0" dirty="0">
                <a:solidFill>
                  <a:srgbClr val="00FA00"/>
                </a:solidFill>
                <a:latin typeface="Helvetica Neue Light"/>
                <a:ea typeface="Helvetica Neue Light"/>
                <a:cs typeface="Helvetica Neue Light"/>
              </a:rPr>
              <a:t>SOLUTION IMPLEMENTED :</a:t>
            </a:r>
          </a:p>
          <a:p>
            <a:pPr marL="615973" lvl="1" indent="-259357" algn="l" defTabSz="455675">
              <a:spcBef>
                <a:spcPts val="3200"/>
              </a:spcBef>
              <a:buSzPct val="100000"/>
              <a:buFont typeface="Arial"/>
              <a:buChar char="•"/>
              <a:defRPr sz="2496" b="0"/>
            </a:pPr>
            <a:r>
              <a:rPr dirty="0"/>
              <a:t>In order to correct this we added a functionality called the </a:t>
            </a:r>
            <a:r>
              <a:rPr dirty="0" err="1"/>
              <a:t>strcat</a:t>
            </a:r>
            <a:r>
              <a:rPr dirty="0"/>
              <a:t> function in </a:t>
            </a:r>
            <a:r>
              <a:rPr dirty="0" err="1"/>
              <a:t>user.h</a:t>
            </a:r>
            <a:r>
              <a:rPr dirty="0"/>
              <a:t> so that it can be called and we concatenated the command name with. “/ “ so that it finds the command file to execute properly.</a:t>
            </a: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MEMBERS"/>
          <p:cNvSpPr txBox="1">
            <a:spLocks noGrp="1"/>
          </p:cNvSpPr>
          <p:nvPr>
            <p:ph type="title"/>
          </p:nvPr>
        </p:nvSpPr>
        <p:spPr>
          <a:xfrm>
            <a:off x="952500" y="478651"/>
            <a:ext cx="11099800" cy="1028140"/>
          </a:xfrm>
          <a:prstGeom prst="rect">
            <a:avLst/>
          </a:prstGeom>
        </p:spPr>
        <p:txBody>
          <a:bodyPr/>
          <a:lstStyle>
            <a:lvl1pPr>
              <a:defRPr sz="5400">
                <a:solidFill>
                  <a:srgbClr val="00FA00"/>
                </a:solidFill>
                <a:latin typeface="Helvetica Neue Light"/>
                <a:ea typeface="Helvetica Neue Light"/>
                <a:cs typeface="Helvetica Neue Light"/>
                <a:sym typeface="Helvetica Neue Light"/>
              </a:defRPr>
            </a:lvl1pPr>
          </a:lstStyle>
          <a:p>
            <a:r>
              <a:t>MEMBERS</a:t>
            </a:r>
          </a:p>
        </p:txBody>
      </p:sp>
      <p:sp>
        <p:nvSpPr>
          <p:cNvPr id="122" name="S ABHISHEK                      17z302…"/>
          <p:cNvSpPr txBox="1">
            <a:spLocks noGrp="1"/>
          </p:cNvSpPr>
          <p:nvPr>
            <p:ph type="body" idx="1"/>
          </p:nvPr>
        </p:nvSpPr>
        <p:spPr>
          <a:prstGeom prst="rect">
            <a:avLst/>
          </a:prstGeom>
        </p:spPr>
        <p:txBody>
          <a:bodyPr anchor="t"/>
          <a:lstStyle/>
          <a:p>
            <a:r>
              <a:rPr dirty="0"/>
              <a:t>S </a:t>
            </a:r>
            <a:r>
              <a:rPr dirty="0" smtClean="0"/>
              <a:t>ABISHEK                      </a:t>
            </a:r>
            <a:r>
              <a:rPr lang="en-US" dirty="0" smtClean="0"/>
              <a:t>		</a:t>
            </a:r>
            <a:r>
              <a:rPr dirty="0" smtClean="0"/>
              <a:t>17z302 </a:t>
            </a:r>
            <a:endParaRPr dirty="0"/>
          </a:p>
          <a:p>
            <a:r>
              <a:rPr dirty="0"/>
              <a:t>ANUSHA SM                      </a:t>
            </a:r>
            <a:r>
              <a:rPr lang="en-US" dirty="0" smtClean="0"/>
              <a:t>	</a:t>
            </a:r>
            <a:r>
              <a:rPr dirty="0" smtClean="0"/>
              <a:t>17z306 </a:t>
            </a:r>
            <a:endParaRPr dirty="0"/>
          </a:p>
          <a:p>
            <a:r>
              <a:rPr dirty="0"/>
              <a:t>PITCHAPPAN P RM           </a:t>
            </a:r>
            <a:r>
              <a:rPr lang="en-US" dirty="0" smtClean="0"/>
              <a:t>	</a:t>
            </a:r>
            <a:r>
              <a:rPr dirty="0" smtClean="0"/>
              <a:t>17</a:t>
            </a:r>
            <a:r>
              <a:rPr lang="en-US" dirty="0" smtClean="0"/>
              <a:t>z</a:t>
            </a:r>
            <a:r>
              <a:rPr dirty="0" smtClean="0"/>
              <a:t>336 </a:t>
            </a:r>
            <a:endParaRPr dirty="0"/>
          </a:p>
          <a:p>
            <a:r>
              <a:rPr dirty="0"/>
              <a:t>A SURAJ SUBRAMANIAN </a:t>
            </a:r>
            <a:r>
              <a:rPr lang="en-US" dirty="0" smtClean="0"/>
              <a:t>	</a:t>
            </a:r>
            <a:r>
              <a:rPr dirty="0" smtClean="0"/>
              <a:t>17</a:t>
            </a:r>
            <a:r>
              <a:rPr lang="en-US" dirty="0" smtClean="0"/>
              <a:t>z</a:t>
            </a:r>
            <a:r>
              <a:rPr dirty="0" smtClean="0"/>
              <a:t>352</a:t>
            </a:r>
            <a:endParaRPr dirty="0"/>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MODULE DESCRIPTIONS"/>
          <p:cNvSpPr txBox="1">
            <a:spLocks noGrp="1"/>
          </p:cNvSpPr>
          <p:nvPr>
            <p:ph type="ctrTitle"/>
          </p:nvPr>
        </p:nvSpPr>
        <p:spPr>
          <a:xfrm>
            <a:off x="1270000" y="3628665"/>
            <a:ext cx="10464800" cy="1311635"/>
          </a:xfrm>
          <a:prstGeom prst="rect">
            <a:avLst/>
          </a:prstGeom>
        </p:spPr>
        <p:txBody>
          <a:bodyPr/>
          <a:lstStyle>
            <a:lvl1pPr>
              <a:defRPr sz="6400">
                <a:solidFill>
                  <a:srgbClr val="00FA00"/>
                </a:solidFill>
                <a:latin typeface="Helvetica Neue Light"/>
                <a:ea typeface="Helvetica Neue Light"/>
                <a:cs typeface="Helvetica Neue Light"/>
                <a:sym typeface="Helvetica Neue Light"/>
              </a:defRPr>
            </a:lvl1pPr>
          </a:lstStyle>
          <a:p>
            <a:r>
              <a:rPr lang="en-US" dirty="0" smtClean="0"/>
              <a:t>EXCITING FEATURES</a:t>
            </a:r>
            <a:endParaRPr dirty="0"/>
          </a:p>
        </p:txBody>
      </p:sp>
    </p:spTree>
    <p:extLst>
      <p:ext uri="{BB962C8B-B14F-4D97-AF65-F5344CB8AC3E}">
        <p14:creationId xmlns:p14="http://schemas.microsoft.com/office/powerpoint/2010/main" val="3926775039"/>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lear"/>
          <p:cNvSpPr txBox="1">
            <a:spLocks noGrp="1"/>
          </p:cNvSpPr>
          <p:nvPr>
            <p:ph type="title"/>
          </p:nvPr>
        </p:nvSpPr>
        <p:spPr>
          <a:xfrm>
            <a:off x="952500" y="338533"/>
            <a:ext cx="11099800" cy="1665438"/>
          </a:xfrm>
          <a:prstGeom prst="rect">
            <a:avLst/>
          </a:prstGeom>
        </p:spPr>
        <p:txBody>
          <a:bodyPr/>
          <a:lstStyle>
            <a:lvl1pPr>
              <a:defRPr sz="4500">
                <a:solidFill>
                  <a:srgbClr val="00FA00"/>
                </a:solidFill>
                <a:latin typeface="Helvetica Neue Light"/>
                <a:ea typeface="Helvetica Neue Light"/>
                <a:cs typeface="Helvetica Neue Light"/>
                <a:sym typeface="Helvetica Neue Light"/>
              </a:defRPr>
            </a:lvl1pPr>
          </a:lstStyle>
          <a:p>
            <a:r>
              <a:t>clear</a:t>
            </a:r>
          </a:p>
        </p:txBody>
      </p:sp>
      <p:sp>
        <p:nvSpPr>
          <p:cNvPr id="168" name="SYNTAX : clear…"/>
          <p:cNvSpPr txBox="1"/>
          <p:nvPr/>
        </p:nvSpPr>
        <p:spPr>
          <a:xfrm>
            <a:off x="952500" y="2168652"/>
            <a:ext cx="11099800" cy="6690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444500" indent="-444500" algn="l">
              <a:spcBef>
                <a:spcPts val="4200"/>
              </a:spcBef>
              <a:buSzPct val="145000"/>
              <a:buChar char="•"/>
              <a:defRPr sz="3200" b="0"/>
            </a:pPr>
            <a:r>
              <a:rPr dirty="0"/>
              <a:t>SYNTAX : clear</a:t>
            </a:r>
          </a:p>
          <a:p>
            <a:pPr marL="444500" indent="-444500" algn="l">
              <a:spcBef>
                <a:spcPts val="4200"/>
              </a:spcBef>
              <a:buSzPct val="145000"/>
              <a:buChar char="•"/>
              <a:defRPr sz="3200" b="0"/>
            </a:pPr>
            <a:r>
              <a:rPr dirty="0"/>
              <a:t>MANDATORY PARAMETERS : none</a:t>
            </a:r>
          </a:p>
          <a:p>
            <a:pPr marL="444500" indent="-444500" algn="l">
              <a:spcBef>
                <a:spcPts val="4200"/>
              </a:spcBef>
              <a:buSzPct val="145000"/>
              <a:buChar char="•"/>
              <a:defRPr sz="3200" b="0"/>
            </a:pPr>
            <a:r>
              <a:rPr dirty="0"/>
              <a:t>This is a simple program we implemented to clear the terminal</a:t>
            </a:r>
            <a:r>
              <a:rPr dirty="0" smtClean="0"/>
              <a:t>.</a:t>
            </a:r>
            <a:r>
              <a:rPr lang="en-US" dirty="0" smtClean="0"/>
              <a:t> It’s to clear the clutter and keep you in the        Zen zone.</a:t>
            </a:r>
            <a:endParaRPr dirty="0"/>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ODIFICATIONS IN cd"/>
          <p:cNvSpPr txBox="1">
            <a:spLocks noGrp="1"/>
          </p:cNvSpPr>
          <p:nvPr>
            <p:ph type="title"/>
          </p:nvPr>
        </p:nvSpPr>
        <p:spPr>
          <a:xfrm>
            <a:off x="952500" y="338533"/>
            <a:ext cx="11099800" cy="1665438"/>
          </a:xfrm>
          <a:prstGeom prst="rect">
            <a:avLst/>
          </a:prstGeom>
        </p:spPr>
        <p:txBody>
          <a:bodyPr/>
          <a:lstStyle>
            <a:lvl1pPr>
              <a:defRPr sz="4000">
                <a:solidFill>
                  <a:srgbClr val="00FA00"/>
                </a:solidFill>
                <a:latin typeface="Helvetica Neue Light"/>
                <a:ea typeface="Helvetica Neue Light"/>
                <a:cs typeface="Helvetica Neue Light"/>
                <a:sym typeface="Helvetica Neue Light"/>
              </a:defRPr>
            </a:lvl1pPr>
          </a:lstStyle>
          <a:p>
            <a:r>
              <a:rPr dirty="0"/>
              <a:t>MODIFICATIONS </a:t>
            </a:r>
            <a:r>
              <a:rPr lang="en-US" dirty="0" smtClean="0"/>
              <a:t>FOR .</a:t>
            </a:r>
            <a:r>
              <a:rPr lang="en-US" dirty="0" err="1" smtClean="0"/>
              <a:t>sh</a:t>
            </a:r>
            <a:r>
              <a:rPr lang="en-US" dirty="0" smtClean="0"/>
              <a:t> FILES</a:t>
            </a:r>
            <a:endParaRPr dirty="0"/>
          </a:p>
        </p:txBody>
      </p:sp>
      <p:sp>
        <p:nvSpPr>
          <p:cNvPr id="171" name="PROBLEM :…"/>
          <p:cNvSpPr txBox="1"/>
          <p:nvPr/>
        </p:nvSpPr>
        <p:spPr>
          <a:xfrm>
            <a:off x="952500" y="2168652"/>
            <a:ext cx="11099800" cy="6690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defTabSz="455675">
              <a:spcBef>
                <a:spcPts val="3200"/>
              </a:spcBef>
              <a:defRPr sz="2496" b="0"/>
            </a:pPr>
            <a:endParaRPr sz="4000" b="0" dirty="0">
              <a:solidFill>
                <a:srgbClr val="00FA00"/>
              </a:solidFill>
              <a:latin typeface="Helvetica Neue Light"/>
              <a:ea typeface="Helvetica Neue Light"/>
              <a:cs typeface="Helvetica Neue Light"/>
              <a:sym typeface="Helvetica Neue Light"/>
            </a:endParaRPr>
          </a:p>
          <a:p>
            <a:pPr marL="346710" lvl="1" indent="0" algn="just" defTabSz="455675">
              <a:spcBef>
                <a:spcPts val="3200"/>
              </a:spcBef>
              <a:buSzPct val="145000"/>
              <a:defRPr sz="2496" b="0"/>
            </a:pPr>
            <a:r>
              <a:rPr lang="en-US" sz="3200" dirty="0" smtClean="0"/>
              <a:t>All of us have written shell scripts in Linux or batch files in windows at least once. Not many people will associate something like that with a basic OS like XV6 but we did just that. So when you want to write a shell script, use our editor to write it down and run it with ./&lt;filename&gt;.</a:t>
            </a:r>
            <a:r>
              <a:rPr lang="en-US" sz="3200" dirty="0" err="1" smtClean="0"/>
              <a:t>sh</a:t>
            </a:r>
            <a:endParaRPr dirty="0"/>
          </a:p>
        </p:txBody>
      </p:sp>
    </p:spTree>
    <p:extLst>
      <p:ext uri="{BB962C8B-B14F-4D97-AF65-F5344CB8AC3E}">
        <p14:creationId xmlns:p14="http://schemas.microsoft.com/office/powerpoint/2010/main" val="2142527153"/>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ODE AND DEMO"/>
          <p:cNvSpPr txBox="1">
            <a:spLocks noGrp="1"/>
          </p:cNvSpPr>
          <p:nvPr>
            <p:ph type="ctrTitle"/>
          </p:nvPr>
        </p:nvSpPr>
        <p:spPr>
          <a:xfrm>
            <a:off x="1270000" y="3689846"/>
            <a:ext cx="10464800" cy="1459508"/>
          </a:xfrm>
          <a:prstGeom prst="rect">
            <a:avLst/>
          </a:prstGeom>
        </p:spPr>
        <p:txBody>
          <a:bodyPr/>
          <a:lstStyle>
            <a:lvl1pPr>
              <a:defRPr sz="6000">
                <a:solidFill>
                  <a:srgbClr val="00FA00"/>
                </a:solidFill>
                <a:latin typeface="Helvetica Neue Light"/>
                <a:ea typeface="Helvetica Neue Light"/>
                <a:cs typeface="Helvetica Neue Light"/>
                <a:sym typeface="Helvetica Neue Light"/>
              </a:defRPr>
            </a:lvl1pPr>
          </a:lstStyle>
          <a:p>
            <a:r>
              <a:rPr lang="en-US" dirty="0" smtClean="0"/>
              <a:t>TESTING</a:t>
            </a:r>
            <a:endParaRPr dirty="0"/>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ODE AND DEMO"/>
          <p:cNvSpPr txBox="1">
            <a:spLocks noGrp="1"/>
          </p:cNvSpPr>
          <p:nvPr>
            <p:ph type="ctrTitle"/>
          </p:nvPr>
        </p:nvSpPr>
        <p:spPr>
          <a:xfrm>
            <a:off x="1270000" y="3689846"/>
            <a:ext cx="10464800" cy="1459508"/>
          </a:xfrm>
          <a:prstGeom prst="rect">
            <a:avLst/>
          </a:prstGeom>
        </p:spPr>
        <p:txBody>
          <a:bodyPr/>
          <a:lstStyle>
            <a:lvl1pPr>
              <a:defRPr sz="6000">
                <a:solidFill>
                  <a:srgbClr val="00FA00"/>
                </a:solidFill>
                <a:latin typeface="Helvetica Neue Light"/>
                <a:ea typeface="Helvetica Neue Light"/>
                <a:cs typeface="Helvetica Neue Light"/>
                <a:sym typeface="Helvetica Neue Light"/>
              </a:defRPr>
            </a:lvl1pPr>
          </a:lstStyle>
          <a:p>
            <a:r>
              <a:t>CODE AND DEMO</a:t>
            </a:r>
          </a:p>
        </p:txBody>
      </p:sp>
    </p:spTree>
    <p:extLst>
      <p:ext uri="{BB962C8B-B14F-4D97-AF65-F5344CB8AC3E}">
        <p14:creationId xmlns:p14="http://schemas.microsoft.com/office/powerpoint/2010/main" val="2492647626"/>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ONCLUSION"/>
          <p:cNvSpPr txBox="1">
            <a:spLocks noGrp="1"/>
          </p:cNvSpPr>
          <p:nvPr>
            <p:ph type="title"/>
          </p:nvPr>
        </p:nvSpPr>
        <p:spPr>
          <a:xfrm>
            <a:off x="952500" y="254000"/>
            <a:ext cx="11099800" cy="1311635"/>
          </a:xfrm>
          <a:prstGeom prst="rect">
            <a:avLst/>
          </a:prstGeom>
        </p:spPr>
        <p:txBody>
          <a:bodyPr/>
          <a:lstStyle>
            <a:lvl1pPr>
              <a:defRPr sz="4800">
                <a:solidFill>
                  <a:srgbClr val="00FA00"/>
                </a:solidFill>
                <a:latin typeface="Helvetica Neue Light"/>
                <a:ea typeface="Helvetica Neue Light"/>
                <a:cs typeface="Helvetica Neue Light"/>
                <a:sym typeface="Helvetica Neue Light"/>
              </a:defRPr>
            </a:lvl1pPr>
          </a:lstStyle>
          <a:p>
            <a:r>
              <a:rPr lang="en-US" dirty="0" smtClean="0"/>
              <a:t>SUMMARY</a:t>
            </a:r>
            <a:endParaRPr dirty="0"/>
          </a:p>
        </p:txBody>
      </p:sp>
      <p:sp>
        <p:nvSpPr>
          <p:cNvPr id="176" name="We successfully created a basic XV6 shell with what our team believes to be necessary for a common usage. We learnt a lot from working with a basic Operating System and would like to thank everyone for this opportunity."/>
          <p:cNvSpPr txBox="1">
            <a:spLocks noGrp="1"/>
          </p:cNvSpPr>
          <p:nvPr>
            <p:ph type="body" idx="1"/>
          </p:nvPr>
        </p:nvSpPr>
        <p:spPr>
          <a:xfrm>
            <a:off x="952500" y="2341187"/>
            <a:ext cx="11099801" cy="6286501"/>
          </a:xfrm>
          <a:prstGeom prst="rect">
            <a:avLst/>
          </a:prstGeom>
        </p:spPr>
        <p:txBody>
          <a:bodyPr anchor="t"/>
          <a:lstStyle>
            <a:lvl1pPr marL="0" indent="0" algn="just" defTabSz="914400">
              <a:lnSpc>
                <a:spcPct val="150000"/>
              </a:lnSpc>
              <a:spcBef>
                <a:spcPts val="1000"/>
              </a:spcBef>
              <a:buSzTx/>
              <a:buFont typeface="Arial"/>
              <a:buNone/>
            </a:lvl1pPr>
          </a:lstStyle>
          <a:p>
            <a:r>
              <a:rPr dirty="0"/>
              <a:t>We successfully created a basic XV6 shell with what our team believes to be necessary for a common usage. We learnt a lot from working with a basic Operating System and would like to thank everyone for this opportunity</a:t>
            </a:r>
            <a:r>
              <a:rPr dirty="0" smtClean="0"/>
              <a:t>.</a:t>
            </a:r>
            <a:endParaRPr dirty="0"/>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HANK YOU"/>
          <p:cNvSpPr txBox="1">
            <a:spLocks noGrp="1"/>
          </p:cNvSpPr>
          <p:nvPr>
            <p:ph type="ctrTitle"/>
          </p:nvPr>
        </p:nvSpPr>
        <p:spPr>
          <a:xfrm>
            <a:off x="1270000" y="3056709"/>
            <a:ext cx="10464800" cy="1967839"/>
          </a:xfrm>
          <a:prstGeom prst="rect">
            <a:avLst/>
          </a:prstGeom>
        </p:spPr>
        <p:txBody>
          <a:bodyPr>
            <a:noAutofit/>
          </a:bodyPr>
          <a:lstStyle>
            <a:lvl1pPr>
              <a:defRPr sz="6000">
                <a:solidFill>
                  <a:srgbClr val="00FA00"/>
                </a:solidFill>
                <a:latin typeface="Helvetica Neue Light"/>
                <a:ea typeface="Helvetica Neue Light"/>
                <a:cs typeface="Helvetica Neue Light"/>
                <a:sym typeface="Helvetica Neue Light"/>
              </a:defRPr>
            </a:lvl1pPr>
          </a:lstStyle>
          <a:p>
            <a:r>
              <a:rPr lang="en-US" sz="9600" dirty="0" smtClean="0">
                <a:latin typeface="Freestyle Script" panose="030804020302050B0404" pitchFamily="66" charset="0"/>
              </a:rPr>
              <a:t>What I cannot create,</a:t>
            </a:r>
            <a:br>
              <a:rPr lang="en-US" sz="9600" dirty="0" smtClean="0">
                <a:latin typeface="Freestyle Script" panose="030804020302050B0404" pitchFamily="66" charset="0"/>
              </a:rPr>
            </a:br>
            <a:r>
              <a:rPr lang="en-US" sz="9600" dirty="0">
                <a:latin typeface="Freestyle Script" panose="030804020302050B0404" pitchFamily="66" charset="0"/>
              </a:rPr>
              <a:t>	</a:t>
            </a:r>
            <a:r>
              <a:rPr lang="en-US" sz="9600" dirty="0" smtClean="0">
                <a:latin typeface="Freestyle Script" panose="030804020302050B0404" pitchFamily="66" charset="0"/>
              </a:rPr>
              <a:t>I do not understand.</a:t>
            </a:r>
            <a:endParaRPr sz="9600" dirty="0">
              <a:latin typeface="Freestyle Script" panose="030804020302050B0404" pitchFamily="66" charset="0"/>
            </a:endParaRPr>
          </a:p>
        </p:txBody>
      </p:sp>
      <p:sp>
        <p:nvSpPr>
          <p:cNvPr id="3" name="THANK YOU"/>
          <p:cNvSpPr txBox="1">
            <a:spLocks/>
          </p:cNvSpPr>
          <p:nvPr/>
        </p:nvSpPr>
        <p:spPr>
          <a:xfrm>
            <a:off x="1270000" y="5024548"/>
            <a:ext cx="10464800" cy="14023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fontScale="97500"/>
          </a:bodyPr>
          <a:lstStyle>
            <a:lvl1pPr marL="0" marR="0" indent="0" algn="ctr" defTabSz="584200" rtl="0" latinLnBrk="0">
              <a:lnSpc>
                <a:spcPct val="100000"/>
              </a:lnSpc>
              <a:spcBef>
                <a:spcPts val="0"/>
              </a:spcBef>
              <a:spcAft>
                <a:spcPts val="0"/>
              </a:spcAft>
              <a:buClrTx/>
              <a:buSzTx/>
              <a:buFontTx/>
              <a:buNone/>
              <a:tabLst/>
              <a:defRPr sz="6000" b="0" i="0" u="none" strike="noStrike" cap="none" spc="0" baseline="0">
                <a:ln>
                  <a:noFill/>
                </a:ln>
                <a:solidFill>
                  <a:srgbClr val="00FA00"/>
                </a:solidFill>
                <a:uFillTx/>
                <a:latin typeface="Helvetica Neue Light"/>
                <a:ea typeface="Helvetica Neue Light"/>
                <a:cs typeface="Helvetica Neue Light"/>
                <a:sym typeface="Helvetica Neue Light"/>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9pPr>
          </a:lstStyle>
          <a:p>
            <a:pPr algn="r" hangingPunct="1"/>
            <a:r>
              <a:rPr lang="en-US" dirty="0" smtClean="0">
                <a:latin typeface="Freestyle Script" panose="030804020302050B0404" pitchFamily="66" charset="0"/>
              </a:rPr>
              <a:t>-Richard P Feynman</a:t>
            </a:r>
            <a:endParaRPr lang="en-US" dirty="0">
              <a:latin typeface="Freestyle Script" panose="030804020302050B0404" pitchFamily="66" charset="0"/>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XV6"/>
          <p:cNvSpPr txBox="1">
            <a:spLocks noGrp="1"/>
          </p:cNvSpPr>
          <p:nvPr>
            <p:ph type="title"/>
          </p:nvPr>
        </p:nvSpPr>
        <p:spPr>
          <a:prstGeom prst="rect">
            <a:avLst/>
          </a:prstGeom>
        </p:spPr>
        <p:txBody>
          <a:bodyPr/>
          <a:lstStyle>
            <a:lvl1pPr>
              <a:defRPr sz="5500">
                <a:solidFill>
                  <a:srgbClr val="00FA00"/>
                </a:solidFill>
                <a:latin typeface="Helvetica Neue Light"/>
                <a:ea typeface="Helvetica Neue Light"/>
                <a:cs typeface="Helvetica Neue Light"/>
                <a:sym typeface="Helvetica Neue Light"/>
              </a:defRPr>
            </a:lvl1pPr>
          </a:lstStyle>
          <a:p>
            <a:r>
              <a:t>XV6</a:t>
            </a:r>
          </a:p>
        </p:txBody>
      </p:sp>
      <p:sp>
        <p:nvSpPr>
          <p:cNvPr id="125" name="a Simple UNIX like teaching Operating System developed by MIT…"/>
          <p:cNvSpPr txBox="1">
            <a:spLocks noGrp="1"/>
          </p:cNvSpPr>
          <p:nvPr>
            <p:ph type="body" idx="1"/>
          </p:nvPr>
        </p:nvSpPr>
        <p:spPr>
          <a:xfrm>
            <a:off x="952499" y="2465993"/>
            <a:ext cx="11099801" cy="6286501"/>
          </a:xfrm>
          <a:prstGeom prst="rect">
            <a:avLst/>
          </a:prstGeom>
        </p:spPr>
        <p:txBody>
          <a:bodyPr anchor="t"/>
          <a:lstStyle/>
          <a:p>
            <a:r>
              <a:t>a Simple UNIX like teaching Operating System developed by MIT</a:t>
            </a:r>
          </a:p>
          <a:p>
            <a:r>
              <a:t>modern reimplementation of sixth edition UNIX  in ANSI C for multiprocessor x86 systems</a:t>
            </a: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XV6"/>
          <p:cNvSpPr txBox="1">
            <a:spLocks noGrp="1"/>
          </p:cNvSpPr>
          <p:nvPr>
            <p:ph type="title"/>
          </p:nvPr>
        </p:nvSpPr>
        <p:spPr>
          <a:prstGeom prst="rect">
            <a:avLst/>
          </a:prstGeom>
        </p:spPr>
        <p:txBody>
          <a:bodyPr/>
          <a:lstStyle>
            <a:lvl1pPr>
              <a:defRPr sz="5500">
                <a:solidFill>
                  <a:srgbClr val="00FA00"/>
                </a:solidFill>
                <a:latin typeface="Helvetica Neue Light"/>
                <a:ea typeface="Helvetica Neue Light"/>
                <a:cs typeface="Helvetica Neue Light"/>
                <a:sym typeface="Helvetica Neue Light"/>
              </a:defRPr>
            </a:lvl1pPr>
          </a:lstStyle>
          <a:p>
            <a:r>
              <a:rPr lang="en-US" dirty="0" smtClean="0"/>
              <a:t>OBJECTIVES</a:t>
            </a:r>
            <a:endParaRPr dirty="0"/>
          </a:p>
        </p:txBody>
      </p:sp>
      <p:sp>
        <p:nvSpPr>
          <p:cNvPr id="125" name="a Simple UNIX like teaching Operating System developed by MIT…"/>
          <p:cNvSpPr txBox="1">
            <a:spLocks noGrp="1"/>
          </p:cNvSpPr>
          <p:nvPr>
            <p:ph type="body" idx="1"/>
          </p:nvPr>
        </p:nvSpPr>
        <p:spPr>
          <a:xfrm>
            <a:off x="952499" y="2465993"/>
            <a:ext cx="11099801" cy="6286501"/>
          </a:xfrm>
          <a:prstGeom prst="rect">
            <a:avLst/>
          </a:prstGeom>
        </p:spPr>
        <p:txBody>
          <a:bodyPr anchor="t"/>
          <a:lstStyle/>
          <a:p>
            <a:r>
              <a:rPr lang="en-US" dirty="0" smtClean="0"/>
              <a:t>To improve the already existing basic XV6 shell with commands and code of our own and improve the basic functionalities of XV6</a:t>
            </a:r>
            <a:endParaRPr dirty="0"/>
          </a:p>
        </p:txBody>
      </p:sp>
    </p:spTree>
    <p:extLst>
      <p:ext uri="{BB962C8B-B14F-4D97-AF65-F5344CB8AC3E}">
        <p14:creationId xmlns:p14="http://schemas.microsoft.com/office/powerpoint/2010/main" val="3903262356"/>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INBUILT SHELL COMMANDS IN XV6"/>
          <p:cNvSpPr txBox="1">
            <a:spLocks noGrp="1"/>
          </p:cNvSpPr>
          <p:nvPr>
            <p:ph type="title"/>
          </p:nvPr>
        </p:nvSpPr>
        <p:spPr>
          <a:prstGeom prst="rect">
            <a:avLst/>
          </a:prstGeom>
        </p:spPr>
        <p:txBody>
          <a:bodyPr/>
          <a:lstStyle>
            <a:lvl1pPr>
              <a:defRPr sz="5300">
                <a:solidFill>
                  <a:srgbClr val="00FA00"/>
                </a:solidFill>
                <a:latin typeface="Helvetica Neue Light"/>
                <a:ea typeface="Helvetica Neue Light"/>
                <a:cs typeface="Helvetica Neue Light"/>
                <a:sym typeface="Helvetica Neue Light"/>
              </a:defRPr>
            </a:lvl1pPr>
          </a:lstStyle>
          <a:p>
            <a:r>
              <a:t>INBUILT SHELL COMMANDS IN XV6</a:t>
            </a:r>
          </a:p>
        </p:txBody>
      </p:sp>
      <p:sp>
        <p:nvSpPr>
          <p:cNvPr id="128" name="cat…"/>
          <p:cNvSpPr txBox="1">
            <a:spLocks noGrp="1"/>
          </p:cNvSpPr>
          <p:nvPr>
            <p:ph type="body" idx="1"/>
          </p:nvPr>
        </p:nvSpPr>
        <p:spPr>
          <a:xfrm>
            <a:off x="952500" y="2465993"/>
            <a:ext cx="11099800" cy="6286501"/>
          </a:xfrm>
          <a:prstGeom prst="rect">
            <a:avLst/>
          </a:prstGeom>
        </p:spPr>
        <p:txBody>
          <a:bodyPr anchor="t"/>
          <a:lstStyle/>
          <a:p>
            <a:pPr marL="413384" indent="-413384" defTabSz="543305">
              <a:spcBef>
                <a:spcPts val="3900"/>
              </a:spcBef>
              <a:defRPr sz="2976"/>
            </a:pPr>
            <a:r>
              <a:t>cat</a:t>
            </a:r>
          </a:p>
          <a:p>
            <a:pPr marL="413384" indent="-413384" defTabSz="543305">
              <a:spcBef>
                <a:spcPts val="3900"/>
              </a:spcBef>
              <a:defRPr sz="2976"/>
            </a:pPr>
            <a:r>
              <a:t>echo</a:t>
            </a:r>
          </a:p>
          <a:p>
            <a:pPr marL="413384" indent="-413384" defTabSz="543305">
              <a:spcBef>
                <a:spcPts val="3900"/>
              </a:spcBef>
              <a:defRPr sz="2976"/>
            </a:pPr>
            <a:r>
              <a:t>grep</a:t>
            </a:r>
          </a:p>
          <a:p>
            <a:pPr marL="413384" indent="-413384" defTabSz="543305">
              <a:spcBef>
                <a:spcPts val="3900"/>
              </a:spcBef>
              <a:defRPr sz="2976"/>
            </a:pPr>
            <a:r>
              <a:t>mkdir</a:t>
            </a:r>
          </a:p>
          <a:p>
            <a:pPr marL="413384" indent="-413384" defTabSz="543305">
              <a:spcBef>
                <a:spcPts val="3900"/>
              </a:spcBef>
              <a:defRPr sz="2976"/>
            </a:pPr>
            <a:r>
              <a:t>rm</a:t>
            </a:r>
          </a:p>
          <a:p>
            <a:pPr marL="413384" indent="-413384" defTabSz="543305">
              <a:spcBef>
                <a:spcPts val="3900"/>
              </a:spcBef>
              <a:defRPr sz="2976"/>
            </a:pPr>
            <a:r>
              <a:t>sh</a:t>
            </a:r>
          </a:p>
          <a:p>
            <a:pPr marL="413384" indent="-413384" defTabSz="543305">
              <a:spcBef>
                <a:spcPts val="3900"/>
              </a:spcBef>
              <a:defRPr sz="2976"/>
            </a:pPr>
            <a:r>
              <a:t>ls</a:t>
            </a: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OMMANDS IMPLEMENTED"/>
          <p:cNvSpPr txBox="1">
            <a:spLocks noGrp="1"/>
          </p:cNvSpPr>
          <p:nvPr>
            <p:ph type="title"/>
          </p:nvPr>
        </p:nvSpPr>
        <p:spPr>
          <a:xfrm>
            <a:off x="952500" y="500781"/>
            <a:ext cx="11099800" cy="1665438"/>
          </a:xfrm>
          <a:prstGeom prst="rect">
            <a:avLst/>
          </a:prstGeom>
        </p:spPr>
        <p:txBody>
          <a:bodyPr/>
          <a:lstStyle>
            <a:lvl1pPr>
              <a:defRPr sz="4500">
                <a:solidFill>
                  <a:srgbClr val="00FA00"/>
                </a:solidFill>
                <a:latin typeface="Helvetica Neue Light"/>
                <a:ea typeface="Helvetica Neue Light"/>
                <a:cs typeface="Helvetica Neue Light"/>
                <a:sym typeface="Helvetica Neue Light"/>
              </a:defRPr>
            </a:lvl1pPr>
          </a:lstStyle>
          <a:p>
            <a:r>
              <a:t>COMMANDS IMPLEMENTED</a:t>
            </a:r>
          </a:p>
        </p:txBody>
      </p:sp>
      <p:sp>
        <p:nvSpPr>
          <p:cNvPr id="131" name="cp       - copy contents of one file to another…"/>
          <p:cNvSpPr txBox="1">
            <a:spLocks noGrp="1"/>
          </p:cNvSpPr>
          <p:nvPr>
            <p:ph type="body" idx="1"/>
          </p:nvPr>
        </p:nvSpPr>
        <p:spPr>
          <a:prstGeom prst="rect">
            <a:avLst/>
          </a:prstGeom>
        </p:spPr>
        <p:txBody>
          <a:bodyPr anchor="t"/>
          <a:lstStyle/>
          <a:p>
            <a:r>
              <a:rPr>
                <a:solidFill>
                  <a:srgbClr val="00FA00"/>
                </a:solidFill>
              </a:rPr>
              <a:t>cp</a:t>
            </a:r>
            <a:r>
              <a:t>       - copy contents of one file to another</a:t>
            </a:r>
          </a:p>
          <a:p>
            <a:r>
              <a:rPr>
                <a:solidFill>
                  <a:srgbClr val="00FA00"/>
                </a:solidFill>
              </a:rPr>
              <a:t>mv</a:t>
            </a:r>
            <a:r>
              <a:t>      - move contents of one file to another</a:t>
            </a:r>
          </a:p>
          <a:p>
            <a:r>
              <a:rPr>
                <a:solidFill>
                  <a:srgbClr val="00FA00"/>
                </a:solidFill>
              </a:rPr>
              <a:t>head</a:t>
            </a:r>
            <a:r>
              <a:t>   - display first n lines in a file</a:t>
            </a:r>
          </a:p>
          <a:p>
            <a:r>
              <a:rPr>
                <a:solidFill>
                  <a:srgbClr val="00FA00"/>
                </a:solidFill>
              </a:rPr>
              <a:t>tail</a:t>
            </a:r>
            <a:r>
              <a:t>      - display last n files in a file</a:t>
            </a:r>
          </a:p>
          <a:p>
            <a:r>
              <a:rPr>
                <a:solidFill>
                  <a:srgbClr val="00FA00"/>
                </a:solidFill>
              </a:rPr>
              <a:t>editor</a:t>
            </a:r>
            <a:r>
              <a:t>  - to create and modify files</a:t>
            </a:r>
          </a:p>
          <a:p>
            <a:r>
              <a:rPr>
                <a:solidFill>
                  <a:srgbClr val="00FA00"/>
                </a:solidFill>
              </a:rPr>
              <a:t>ps</a:t>
            </a:r>
            <a:r>
              <a:t>       - to display all running processes</a:t>
            </a: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DATA FLOW DIAGRAMS"/>
          <p:cNvSpPr txBox="1">
            <a:spLocks noGrp="1"/>
          </p:cNvSpPr>
          <p:nvPr>
            <p:ph type="ctrTitle"/>
          </p:nvPr>
        </p:nvSpPr>
        <p:spPr>
          <a:xfrm>
            <a:off x="1269999" y="3365350"/>
            <a:ext cx="10464801" cy="1459508"/>
          </a:xfrm>
          <a:prstGeom prst="rect">
            <a:avLst/>
          </a:prstGeom>
        </p:spPr>
        <p:txBody>
          <a:bodyPr/>
          <a:lstStyle>
            <a:lvl1pPr>
              <a:defRPr sz="5900">
                <a:solidFill>
                  <a:srgbClr val="00FA00"/>
                </a:solidFill>
                <a:latin typeface="Helvetica Neue Light"/>
                <a:ea typeface="Helvetica Neue Light"/>
                <a:cs typeface="Helvetica Neue Light"/>
                <a:sym typeface="Helvetica Neue Light"/>
              </a:defRPr>
            </a:lvl1pPr>
          </a:lstStyle>
          <a:p>
            <a:r>
              <a:t>DATA FLOW DIAGRAMS</a:t>
            </a: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DFD - LEVEL 0"/>
          <p:cNvSpPr txBox="1">
            <a:spLocks noGrp="1"/>
          </p:cNvSpPr>
          <p:nvPr>
            <p:ph type="title"/>
          </p:nvPr>
        </p:nvSpPr>
        <p:spPr>
          <a:xfrm>
            <a:off x="1269999" y="266769"/>
            <a:ext cx="10464801" cy="1459509"/>
          </a:xfrm>
          <a:prstGeom prst="rect">
            <a:avLst/>
          </a:prstGeom>
        </p:spPr>
        <p:txBody>
          <a:bodyPr anchor="b"/>
          <a:lstStyle>
            <a:lvl1pPr>
              <a:defRPr sz="5900">
                <a:solidFill>
                  <a:srgbClr val="00FA00"/>
                </a:solidFill>
                <a:latin typeface="Helvetica Neue Light"/>
                <a:ea typeface="Helvetica Neue Light"/>
                <a:cs typeface="Helvetica Neue Light"/>
                <a:sym typeface="Helvetica Neue Light"/>
              </a:defRPr>
            </a:lvl1pPr>
          </a:lstStyle>
          <a:p>
            <a:r>
              <a:t>DFD - LEVEL 0</a:t>
            </a:r>
          </a:p>
        </p:txBody>
      </p:sp>
      <p:pic>
        <p:nvPicPr>
          <p:cNvPr id="136" name="Content Placeholder 1" descr="Content Placeholder 1"/>
          <p:cNvPicPr>
            <a:picLocks noChangeAspect="1"/>
          </p:cNvPicPr>
          <p:nvPr/>
        </p:nvPicPr>
        <p:blipFill>
          <a:blip r:embed="rId2">
            <a:extLst/>
          </a:blip>
          <a:stretch>
            <a:fillRect/>
          </a:stretch>
        </p:blipFill>
        <p:spPr>
          <a:xfrm>
            <a:off x="409073" y="3152273"/>
            <a:ext cx="12186654" cy="3449054"/>
          </a:xfrm>
          <a:prstGeom prst="rect">
            <a:avLst/>
          </a:prstGeom>
          <a:ln w="12700">
            <a:miter lim="400000"/>
          </a:ln>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DFD - LEVEL 1"/>
          <p:cNvSpPr txBox="1">
            <a:spLocks noGrp="1"/>
          </p:cNvSpPr>
          <p:nvPr>
            <p:ph type="title"/>
          </p:nvPr>
        </p:nvSpPr>
        <p:spPr>
          <a:xfrm>
            <a:off x="1270000" y="266769"/>
            <a:ext cx="10464800" cy="1459509"/>
          </a:xfrm>
          <a:prstGeom prst="rect">
            <a:avLst/>
          </a:prstGeom>
        </p:spPr>
        <p:txBody>
          <a:bodyPr anchor="b"/>
          <a:lstStyle>
            <a:lvl1pPr>
              <a:defRPr sz="5900">
                <a:solidFill>
                  <a:srgbClr val="00FA00"/>
                </a:solidFill>
                <a:latin typeface="Helvetica Neue Light"/>
                <a:ea typeface="Helvetica Neue Light"/>
                <a:cs typeface="Helvetica Neue Light"/>
                <a:sym typeface="Helvetica Neue Light"/>
              </a:defRPr>
            </a:lvl1pPr>
          </a:lstStyle>
          <a:p>
            <a:r>
              <a:t>DFD - LEVEL 1</a:t>
            </a:r>
          </a:p>
        </p:txBody>
      </p:sp>
      <p:pic>
        <p:nvPicPr>
          <p:cNvPr id="139" name="Content Placeholder 1" descr="Content Placeholder 1"/>
          <p:cNvPicPr>
            <a:picLocks noChangeAspect="1"/>
          </p:cNvPicPr>
          <p:nvPr/>
        </p:nvPicPr>
        <p:blipFill>
          <a:blip r:embed="rId2">
            <a:extLst/>
          </a:blip>
          <a:stretch>
            <a:fillRect/>
          </a:stretch>
        </p:blipFill>
        <p:spPr>
          <a:xfrm>
            <a:off x="272029" y="2311399"/>
            <a:ext cx="12460742" cy="6858001"/>
          </a:xfrm>
          <a:prstGeom prst="rect">
            <a:avLst/>
          </a:prstGeom>
          <a:ln w="12700">
            <a:miter lim="400000"/>
          </a:ln>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TotalTime>
  <Words>1027</Words>
  <Application>Microsoft Office PowerPoint</Application>
  <PresentationFormat>Custom</PresentationFormat>
  <Paragraphs>98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Freestyle Script</vt:lpstr>
      <vt:lpstr>Helvetica Neue</vt:lpstr>
      <vt:lpstr>Helvetica Neue Light</vt:lpstr>
      <vt:lpstr>Helvetica Neue Medium</vt:lpstr>
      <vt:lpstr>Black</vt:lpstr>
      <vt:lpstr>CREATION OF COMPLETE SHELL FOR XV6</vt:lpstr>
      <vt:lpstr>MEMBERS</vt:lpstr>
      <vt:lpstr>XV6</vt:lpstr>
      <vt:lpstr>OBJECTIVES</vt:lpstr>
      <vt:lpstr>INBUILT SHELL COMMANDS IN XV6</vt:lpstr>
      <vt:lpstr>COMMANDS IMPLEMENTED</vt:lpstr>
      <vt:lpstr>DATA FLOW DIAGRAMS</vt:lpstr>
      <vt:lpstr>DFD - LEVEL 0</vt:lpstr>
      <vt:lpstr>DFD - LEVEL 1</vt:lpstr>
      <vt:lpstr>DFD - LEVEL 2</vt:lpstr>
      <vt:lpstr>MODULE DESCRIPTIONS</vt:lpstr>
      <vt:lpstr>cp - copy</vt:lpstr>
      <vt:lpstr>mv - move</vt:lpstr>
      <vt:lpstr>head</vt:lpstr>
      <vt:lpstr>tail</vt:lpstr>
      <vt:lpstr>ps - process display</vt:lpstr>
      <vt:lpstr>pwd - present working directory</vt:lpstr>
      <vt:lpstr>editor</vt:lpstr>
      <vt:lpstr>MODIFICATIONS IN cd</vt:lpstr>
      <vt:lpstr>EXCITING FEATURES</vt:lpstr>
      <vt:lpstr>clear</vt:lpstr>
      <vt:lpstr>MODIFICATIONS FOR .sh FILES</vt:lpstr>
      <vt:lpstr>TESTING</vt:lpstr>
      <vt:lpstr>CODE AND DEMO</vt:lpstr>
      <vt:lpstr>SUMMARY</vt:lpstr>
      <vt:lpstr>What I cannot create,  I do not understand.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 OF COMPLETE SHELL FOR XV6</dc:title>
  <cp:lastModifiedBy>Pitchappan P RM</cp:lastModifiedBy>
  <cp:revision>13</cp:revision>
  <dcterms:modified xsi:type="dcterms:W3CDTF">2019-04-27T05:06:34Z</dcterms:modified>
</cp:coreProperties>
</file>