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750" autoAdjust="0"/>
    <p:restoredTop sz="94676" autoAdjust="0"/>
  </p:normalViewPr>
  <p:slideViewPr>
    <p:cSldViewPr>
      <p:cViewPr varScale="1">
        <p:scale>
          <a:sx n="26" d="100"/>
          <a:sy n="26" d="100"/>
        </p:scale>
        <p:origin x="-754" y="-125"/>
      </p:cViewPr>
      <p:guideLst>
        <p:guide orient="horz" pos="6912"/>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215937"/>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smtClean="0">
                <a:solidFill>
                  <a:schemeClr val="bg1"/>
                </a:solidFill>
                <a:latin typeface="Calibri" panose="020F0502020204030204" pitchFamily="34" charset="0"/>
                <a:ea typeface="Verdana" panose="020B0604030504040204" pitchFamily="34" charset="0"/>
                <a:cs typeface="Calibri" panose="020F0502020204030204" pitchFamily="34" charset="0"/>
              </a:rPr>
              <a:t>ALGO ANIMATIONS DEVELOPMENT THROUGH WEB DEVELOPMENT</a:t>
            </a:r>
            <a:endParaRPr lang="en-US" sz="66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2192000"/>
            <a:ext cx="10969625"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004000" y="13873877"/>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28" name="Text Box 180"/>
          <p:cNvSpPr txBox="1">
            <a:spLocks noChangeArrowheads="1"/>
          </p:cNvSpPr>
          <p:nvPr/>
        </p:nvSpPr>
        <p:spPr bwMode="auto">
          <a:xfrm>
            <a:off x="33218099" y="12842924"/>
            <a:ext cx="625350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a:t>
            </a:r>
            <a:r>
              <a:rPr lang="en-US" sz="2000" dirty="0">
                <a:solidFill>
                  <a:schemeClr val="accent1">
                    <a:lumMod val="50000"/>
                  </a:schemeClr>
                </a:solidFill>
                <a:latin typeface="Calibri" pitchFamily="34" charset="0"/>
              </a:rPr>
              <a:t> Data </a:t>
            </a:r>
            <a:r>
              <a:rPr lang="en-US" sz="2000" dirty="0" smtClean="0">
                <a:solidFill>
                  <a:schemeClr val="accent1">
                    <a:lumMod val="50000"/>
                  </a:schemeClr>
                </a:solidFill>
                <a:latin typeface="Calibri" pitchFamily="34" charset="0"/>
              </a:rPr>
              <a:t>Flow Diagram </a:t>
            </a:r>
            <a:endParaRPr lang="en-US" sz="2000"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685800" y="16995338"/>
            <a:ext cx="5943600" cy="4893647"/>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itchFamily="34" charset="0"/>
              </a:rPr>
              <a:t>&lt;1. </a:t>
            </a:r>
            <a:r>
              <a:rPr lang="en-US" sz="3200" dirty="0" err="1">
                <a:solidFill>
                  <a:schemeClr val="bg1"/>
                </a:solidFill>
                <a:latin typeface="Calibri" pitchFamily="34" charset="0"/>
              </a:rPr>
              <a:t>vtu</a:t>
            </a:r>
            <a:r>
              <a:rPr lang="en-US" sz="3200" dirty="0">
                <a:solidFill>
                  <a:schemeClr val="bg1"/>
                </a:solidFill>
                <a:latin typeface="Calibri" pitchFamily="34" charset="0"/>
              </a:rPr>
              <a:t> </a:t>
            </a:r>
            <a:r>
              <a:rPr lang="en-US" sz="3200" dirty="0" smtClean="0">
                <a:solidFill>
                  <a:schemeClr val="bg1"/>
                </a:solidFill>
                <a:latin typeface="Calibri" pitchFamily="34" charset="0"/>
              </a:rPr>
              <a:t>15716/P.J.K.V.N .S </a:t>
            </a:r>
            <a:r>
              <a:rPr lang="en-US" sz="3200" dirty="0" err="1" smtClean="0">
                <a:solidFill>
                  <a:schemeClr val="bg1"/>
                </a:solidFill>
                <a:latin typeface="Calibri" pitchFamily="34" charset="0"/>
              </a:rPr>
              <a:t>Dattu</a:t>
            </a:r>
            <a:r>
              <a:rPr lang="en-US" sz="3200" dirty="0" smtClean="0">
                <a:solidFill>
                  <a:schemeClr val="bg1"/>
                </a:solidFill>
                <a:latin typeface="Calibri" pitchFamily="34" charset="0"/>
              </a:rPr>
              <a:t>&gt;</a:t>
            </a:r>
            <a:endParaRPr lang="en-US" sz="3200" dirty="0">
              <a:solidFill>
                <a:schemeClr val="bg1"/>
              </a:solidFill>
              <a:latin typeface="Calibri" pitchFamily="34" charset="0"/>
            </a:endParaRPr>
          </a:p>
          <a:p>
            <a:r>
              <a:rPr lang="en-US" sz="3200" dirty="0">
                <a:solidFill>
                  <a:schemeClr val="bg1"/>
                </a:solidFill>
                <a:latin typeface="Calibri" pitchFamily="34" charset="0"/>
              </a:rPr>
              <a:t>&lt; 2 .</a:t>
            </a:r>
            <a:r>
              <a:rPr lang="en-US" sz="3200" dirty="0" err="1">
                <a:solidFill>
                  <a:schemeClr val="bg1"/>
                </a:solidFill>
                <a:latin typeface="Calibri" pitchFamily="34" charset="0"/>
              </a:rPr>
              <a:t>vtu</a:t>
            </a:r>
            <a:r>
              <a:rPr lang="en-US" sz="3200" dirty="0">
                <a:solidFill>
                  <a:schemeClr val="bg1"/>
                </a:solidFill>
                <a:latin typeface="Calibri" pitchFamily="34" charset="0"/>
              </a:rPr>
              <a:t> </a:t>
            </a:r>
            <a:r>
              <a:rPr lang="en-US" sz="3200" dirty="0" smtClean="0">
                <a:solidFill>
                  <a:schemeClr val="bg1"/>
                </a:solidFill>
                <a:latin typeface="Calibri" pitchFamily="34" charset="0"/>
              </a:rPr>
              <a:t>15859/E.Y </a:t>
            </a:r>
            <a:r>
              <a:rPr lang="en-US" sz="3200" dirty="0" err="1" smtClean="0">
                <a:solidFill>
                  <a:schemeClr val="bg1"/>
                </a:solidFill>
                <a:latin typeface="Calibri" pitchFamily="34" charset="0"/>
              </a:rPr>
              <a:t>Narasimha</a:t>
            </a:r>
            <a:r>
              <a:rPr lang="en-US" sz="3200" dirty="0" smtClean="0">
                <a:solidFill>
                  <a:schemeClr val="bg1"/>
                </a:solidFill>
                <a:latin typeface="Calibri" pitchFamily="34" charset="0"/>
              </a:rPr>
              <a:t>&gt;</a:t>
            </a:r>
            <a:endParaRPr lang="en-US" sz="3200" dirty="0">
              <a:solidFill>
                <a:schemeClr val="bg1"/>
              </a:solidFill>
              <a:latin typeface="Calibri" pitchFamily="34" charset="0"/>
            </a:endParaRPr>
          </a:p>
          <a:p>
            <a:r>
              <a:rPr lang="en-US" sz="3200" dirty="0">
                <a:solidFill>
                  <a:schemeClr val="bg1"/>
                </a:solidFill>
                <a:latin typeface="Calibri" pitchFamily="34" charset="0"/>
              </a:rPr>
              <a:t>&lt;3 .</a:t>
            </a:r>
            <a:r>
              <a:rPr lang="en-US" sz="3200" dirty="0" err="1">
                <a:solidFill>
                  <a:schemeClr val="bg1"/>
                </a:solidFill>
                <a:latin typeface="Calibri" pitchFamily="34" charset="0"/>
              </a:rPr>
              <a:t>vtu</a:t>
            </a:r>
            <a:r>
              <a:rPr lang="en-US" sz="3200" dirty="0">
                <a:solidFill>
                  <a:schemeClr val="bg1"/>
                </a:solidFill>
                <a:latin typeface="Calibri" pitchFamily="34" charset="0"/>
              </a:rPr>
              <a:t>  </a:t>
            </a:r>
            <a:r>
              <a:rPr lang="en-US" sz="3200" dirty="0" smtClean="0">
                <a:solidFill>
                  <a:schemeClr val="bg1"/>
                </a:solidFill>
                <a:latin typeface="Calibri" pitchFamily="34" charset="0"/>
              </a:rPr>
              <a:t>13777/</a:t>
            </a:r>
            <a:r>
              <a:rPr lang="en-US" sz="3200" dirty="0" err="1" smtClean="0">
                <a:solidFill>
                  <a:schemeClr val="bg1"/>
                </a:solidFill>
                <a:latin typeface="Calibri" pitchFamily="34" charset="0"/>
              </a:rPr>
              <a:t>G.Prudhvi</a:t>
            </a:r>
            <a:r>
              <a:rPr lang="en-US" sz="3200" dirty="0" smtClean="0">
                <a:solidFill>
                  <a:schemeClr val="bg1"/>
                </a:solidFill>
                <a:latin typeface="Calibri" pitchFamily="34" charset="0"/>
              </a:rPr>
              <a:t> Raj&gt;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a:t>
            </a:r>
            <a:r>
              <a:rPr lang="en-US" sz="3200" dirty="0" smtClean="0">
                <a:solidFill>
                  <a:schemeClr val="bg1"/>
                </a:solidFill>
                <a:latin typeface="Calibri" pitchFamily="34" charset="0"/>
              </a:rPr>
              <a:t>1.9502944704&gt;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2. </a:t>
            </a:r>
            <a:r>
              <a:rPr lang="en-US" sz="3200" dirty="0" smtClean="0">
                <a:solidFill>
                  <a:schemeClr val="bg1"/>
                </a:solidFill>
                <a:latin typeface="Calibri" pitchFamily="34" charset="0"/>
              </a:rPr>
              <a:t>8688056003&gt;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3. </a:t>
            </a:r>
            <a:r>
              <a:rPr lang="en-US" sz="3200" dirty="0" smtClean="0">
                <a:solidFill>
                  <a:schemeClr val="bg1"/>
                </a:solidFill>
                <a:latin typeface="Calibri" pitchFamily="34" charset="0"/>
              </a:rPr>
              <a:t>6305415247&gt;</a:t>
            </a:r>
            <a:endParaRPr lang="en-US" sz="3200" dirty="0">
              <a:solidFill>
                <a:schemeClr val="bg1"/>
              </a:solidFill>
              <a:latin typeface="Calibri" pitchFamily="34" charset="0"/>
            </a:endParaRPr>
          </a:p>
          <a:p>
            <a:r>
              <a:rPr lang="en-US" sz="3200" dirty="0">
                <a:solidFill>
                  <a:schemeClr val="bg1"/>
                </a:solidFill>
                <a:latin typeface="Calibri" pitchFamily="34" charset="0"/>
              </a:rPr>
              <a:t>&lt; 1. </a:t>
            </a:r>
            <a:r>
              <a:rPr lang="en-US" sz="3200" dirty="0" smtClean="0">
                <a:solidFill>
                  <a:schemeClr val="bg1"/>
                </a:solidFill>
                <a:latin typeface="Calibri" pitchFamily="34" charset="0"/>
              </a:rPr>
              <a:t>vtu15716@veltech.edu.in</a:t>
            </a:r>
            <a:r>
              <a:rPr lang="en-US" sz="3200" dirty="0">
                <a:solidFill>
                  <a:schemeClr val="bg1"/>
                </a:solidFill>
                <a:latin typeface="Calibri" pitchFamily="34" charset="0"/>
              </a:rPr>
              <a:t>&gt;</a:t>
            </a:r>
          </a:p>
          <a:p>
            <a:r>
              <a:rPr lang="en-US" sz="3200" dirty="0">
                <a:solidFill>
                  <a:schemeClr val="bg1"/>
                </a:solidFill>
                <a:latin typeface="Calibri" pitchFamily="34" charset="0"/>
              </a:rPr>
              <a:t>&lt;</a:t>
            </a:r>
            <a:r>
              <a:rPr lang="en-US" sz="3200" dirty="0" smtClean="0">
                <a:solidFill>
                  <a:schemeClr val="bg1"/>
                </a:solidFill>
                <a:latin typeface="Calibri" pitchFamily="34" charset="0"/>
              </a:rPr>
              <a:t>2.vtu15859@veltech.edu.in</a:t>
            </a:r>
            <a:r>
              <a:rPr lang="en-US" sz="3200" dirty="0">
                <a:solidFill>
                  <a:schemeClr val="bg1"/>
                </a:solidFill>
                <a:latin typeface="Calibri" pitchFamily="34" charset="0"/>
              </a:rPr>
              <a:t>&gt;</a:t>
            </a:r>
          </a:p>
          <a:p>
            <a:r>
              <a:rPr lang="en-US" sz="3200" dirty="0">
                <a:solidFill>
                  <a:schemeClr val="bg1"/>
                </a:solidFill>
                <a:latin typeface="Calibri" pitchFamily="34" charset="0"/>
              </a:rPr>
              <a:t>&lt;3. </a:t>
            </a:r>
            <a:r>
              <a:rPr lang="en-US" sz="3200" dirty="0" smtClean="0">
                <a:solidFill>
                  <a:schemeClr val="bg1"/>
                </a:solidFill>
                <a:latin typeface="Calibri" pitchFamily="34" charset="0"/>
              </a:rPr>
              <a:t>vtu13777@veltech.edu.in</a:t>
            </a:r>
            <a:endParaRPr lang="en-US" sz="3200" dirty="0">
              <a:solidFill>
                <a:schemeClr val="bg1"/>
              </a:solidFill>
              <a:latin typeface="Calibri" pitchFamily="34" charset="0"/>
            </a:endParaRPr>
          </a:p>
        </p:txBody>
      </p:sp>
      <p:sp>
        <p:nvSpPr>
          <p:cNvPr id="2242" name="Text Box 194"/>
          <p:cNvSpPr txBox="1">
            <a:spLocks noChangeArrowheads="1"/>
          </p:cNvSpPr>
          <p:nvPr/>
        </p:nvSpPr>
        <p:spPr bwMode="auto">
          <a:xfrm>
            <a:off x="685800" y="4572157"/>
            <a:ext cx="5943600" cy="10064294"/>
          </a:xfrm>
          <a:prstGeom prst="rect">
            <a:avLst/>
          </a:prstGeom>
          <a:solidFill>
            <a:schemeClr val="accent1">
              <a:lumMod val="75000"/>
            </a:schemeClr>
          </a:solidFill>
          <a:ln>
            <a:noFill/>
          </a:ln>
          <a:effectLst/>
        </p:spPr>
        <p:txBody>
          <a:bodyPr lIns="228600" tIns="228600" rIns="228600" bIns="22860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Sorting visualizer is a project that involves the development of a web-based application that enables users to visualize various sorting algorithms. The application provides a graphical representation of the sorting process, which helps users to understand the working of the sorting algorithms better. This project is an excellent educational tool that helps students and developers to learn and understand various sorting algorithms such as Bubble Sort, Selection Sort, Insertion Sort, Merge Sort, Quick Sort, and many more.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sorting visualizer project is designed to provide a fun and interactive way to learn sorting algorithms. Users can select a sorting algorithm of their choice and see the algorithm in action. The application uses an array of random numbers that are then sorted using the selected sorting algorithm. As the sorting algorithm progresses, the application displays the array at each step, providing a graphical representation of the sorting process. This helps users to visualize the changes made to the array at each step of the sorting process.</a:t>
            </a:r>
          </a:p>
        </p:txBody>
      </p:sp>
      <p:sp>
        <p:nvSpPr>
          <p:cNvPr id="2243" name="Text Box 195"/>
          <p:cNvSpPr txBox="1">
            <a:spLocks noChangeArrowheads="1"/>
          </p:cNvSpPr>
          <p:nvPr/>
        </p:nvSpPr>
        <p:spPr bwMode="auto">
          <a:xfrm>
            <a:off x="20116800" y="4570413"/>
            <a:ext cx="10969625" cy="3354765"/>
          </a:xfrm>
          <a:prstGeom prst="rect">
            <a:avLst/>
          </a:prstGeom>
          <a:solidFill>
            <a:schemeClr val="bg1"/>
          </a:solidFill>
          <a:ln>
            <a:noFill/>
          </a:ln>
          <a:effectLst/>
        </p:spPr>
        <p:txBody>
          <a:bodyPr lIns="182880" tIns="182880" rIns="182880" bIns="182880">
            <a:spAutoFit/>
          </a:bodyPr>
          <a:lstStyle/>
          <a:p>
            <a:pPr eaLnBrk="1" hangingPunct="1"/>
            <a:r>
              <a:rPr lang="en-US" sz="2500" dirty="0">
                <a:latin typeface="Times New Roman" panose="02020603050405020304" pitchFamily="18" charset="0"/>
                <a:cs typeface="Times New Roman" panose="02020603050405020304" pitchFamily="18" charset="0"/>
              </a:rPr>
              <a:t>Input </a:t>
            </a:r>
          </a:p>
          <a:p>
            <a:pPr eaLnBrk="1" hangingPunct="1"/>
            <a:r>
              <a:rPr lang="en-US" dirty="0">
                <a:latin typeface="Times New Roman" panose="02020603050405020304" pitchFamily="18" charset="0"/>
                <a:cs typeface="Times New Roman" panose="02020603050405020304" pitchFamily="18" charset="0"/>
              </a:rPr>
              <a:t>Input is usually obtained from the  input parameters of numerical values</a:t>
            </a:r>
          </a:p>
          <a:p>
            <a:pPr eaLnBrk="1" hangingPunct="1"/>
            <a:r>
              <a:rPr lang="en-US" dirty="0">
                <a:latin typeface="Times New Roman" panose="02020603050405020304" pitchFamily="18" charset="0"/>
                <a:cs typeface="Times New Roman" panose="02020603050405020304" pitchFamily="18" charset="0"/>
              </a:rPr>
              <a:t>Process</a:t>
            </a:r>
          </a:p>
          <a:p>
            <a:pPr eaLnBrk="1" hangingPunct="1"/>
            <a:r>
              <a:rPr lang="en-US" dirty="0" smtClean="0">
                <a:latin typeface="Times New Roman" panose="02020603050405020304" pitchFamily="18" charset="0"/>
                <a:cs typeface="Times New Roman" panose="02020603050405020304" pitchFamily="18" charset="0"/>
              </a:rPr>
              <a:t>The User can able to give the inputs in size and speed of the </a:t>
            </a:r>
            <a:r>
              <a:rPr lang="en-US" smtClean="0">
                <a:latin typeface="Times New Roman" panose="02020603050405020304" pitchFamily="18" charset="0"/>
                <a:cs typeface="Times New Roman" panose="02020603050405020304" pitchFamily="18" charset="0"/>
              </a:rPr>
              <a:t>array segment.</a:t>
            </a:r>
            <a:endParaRPr lang="en-US" dirty="0">
              <a:latin typeface="Times New Roman" panose="02020603050405020304" pitchFamily="18" charset="0"/>
              <a:cs typeface="Times New Roman" panose="02020603050405020304" pitchFamily="18" charset="0"/>
            </a:endParaRPr>
          </a:p>
          <a:p>
            <a:pPr eaLnBrk="1" hangingPunct="1"/>
            <a:r>
              <a:rPr lang="en-US" sz="2500" dirty="0">
                <a:latin typeface="Times New Roman" panose="02020603050405020304" pitchFamily="18" charset="0"/>
                <a:cs typeface="Times New Roman" panose="02020603050405020304" pitchFamily="18" charset="0"/>
              </a:rPr>
              <a:t>Output</a:t>
            </a:r>
          </a:p>
          <a:p>
            <a:pPr eaLnBrk="1" hangingPunct="1"/>
            <a:r>
              <a:rPr lang="en-IN" dirty="0" smtClean="0">
                <a:latin typeface="Times New Roman" panose="02020603050405020304" pitchFamily="18" charset="0"/>
                <a:cs typeface="Times New Roman" panose="02020603050405020304" pitchFamily="18" charset="0"/>
              </a:rPr>
              <a:t>Sorting algorithms can be represented in animated ways like in the forms of graphs.</a:t>
            </a:r>
          </a:p>
          <a:p>
            <a:pPr eaLnBrk="1" hangingPunct="1"/>
            <a:r>
              <a:rPr lang="en-IN" dirty="0" smtClean="0">
                <a:latin typeface="Times New Roman" panose="02020603050405020304" pitchFamily="18" charset="0"/>
                <a:cs typeface="Times New Roman" panose="02020603050405020304" pitchFamily="18" charset="0"/>
              </a:rPr>
              <a:t>The size and speed of the adjustment features will help to demonstrate the user friendly sorting logic understandable representation.</a:t>
            </a:r>
            <a:endParaRPr lang="en-US" dirty="0">
              <a:latin typeface="Calibri" pitchFamily="34" charset="0"/>
            </a:endParaRPr>
          </a:p>
        </p:txBody>
      </p:sp>
      <p:sp>
        <p:nvSpPr>
          <p:cNvPr id="2244" name="Text Box 196"/>
          <p:cNvSpPr txBox="1">
            <a:spLocks noChangeArrowheads="1"/>
          </p:cNvSpPr>
          <p:nvPr/>
        </p:nvSpPr>
        <p:spPr bwMode="auto">
          <a:xfrm>
            <a:off x="32004000" y="4570413"/>
            <a:ext cx="10969625" cy="2431435"/>
          </a:xfrm>
          <a:prstGeom prst="rect">
            <a:avLst/>
          </a:prstGeom>
          <a:solidFill>
            <a:schemeClr val="bg1"/>
          </a:solidFill>
          <a:ln>
            <a:noFill/>
          </a:ln>
          <a:effectLst/>
        </p:spPr>
        <p:txBody>
          <a:bodyPr wrap="square" lIns="182880" tIns="182880" rIns="182880" bIns="182880">
            <a:spAutoFit/>
          </a:bodyPr>
          <a:lstStyle/>
          <a:p>
            <a:pPr eaLnBrk="1" hangingPunct="1"/>
            <a:r>
              <a:rPr lang="en-US" sz="2500" dirty="0">
                <a:solidFill>
                  <a:prstClr val="black"/>
                </a:solidFill>
                <a:latin typeface="Times New Roman" panose="02020603050405020304" pitchFamily="18" charset="0"/>
                <a:cs typeface="Times New Roman" panose="02020603050405020304" pitchFamily="18" charset="0"/>
              </a:rPr>
              <a:t>Python Standard Used: ISO/IEC WD TR 24772-4</a:t>
            </a:r>
          </a:p>
          <a:p>
            <a:pPr eaLnBrk="1" hangingPunct="1"/>
            <a:r>
              <a:rPr lang="en-US" sz="2500" dirty="0">
                <a:solidFill>
                  <a:prstClr val="black"/>
                </a:solidFill>
                <a:latin typeface="Times New Roman" panose="02020603050405020304" pitchFamily="18" charset="0"/>
                <a:cs typeface="Times New Roman" panose="02020603050405020304" pitchFamily="18" charset="0"/>
              </a:rPr>
              <a:t> Anaconda-Standard Used: </a:t>
            </a:r>
            <a:r>
              <a:rPr lang="en-US" sz="2500" dirty="0" smtClean="0">
                <a:solidFill>
                  <a:prstClr val="black"/>
                </a:solidFill>
                <a:latin typeface="Times New Roman" panose="02020603050405020304" pitchFamily="18" charset="0"/>
                <a:cs typeface="Times New Roman" panose="02020603050405020304" pitchFamily="18" charset="0"/>
              </a:rPr>
              <a:t>ISO/IEC10918-1:1994</a:t>
            </a:r>
          </a:p>
          <a:p>
            <a:pPr eaLnBrk="1" hangingPunct="1"/>
            <a:r>
              <a:rPr lang="en-US" dirty="0" err="1" smtClean="0">
                <a:latin typeface="Times New Roman" pitchFamily="18" charset="0"/>
                <a:cs typeface="Times New Roman" pitchFamily="18" charset="0"/>
              </a:rPr>
              <a:t>VSCode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Visual </a:t>
            </a:r>
            <a:r>
              <a:rPr lang="en-US" sz="2800" dirty="0" smtClean="0">
                <a:latin typeface="Times New Roman" pitchFamily="18" charset="0"/>
                <a:cs typeface="Times New Roman" pitchFamily="18" charset="0"/>
              </a:rPr>
              <a:t>Studio Code (VS Code) is a widely used open-source code editor developed by Microsoft. It has several standards and policies that govern its usage and </a:t>
            </a:r>
            <a:r>
              <a:rPr lang="en-US" sz="2800" dirty="0" smtClean="0">
                <a:latin typeface="Times New Roman" pitchFamily="18" charset="0"/>
                <a:cs typeface="Times New Roman" pitchFamily="18" charset="0"/>
              </a:rPr>
              <a:t>development.</a:t>
            </a:r>
            <a:endParaRPr lang="en-US" dirty="0">
              <a:solidFill>
                <a:prstClr val="black"/>
              </a:solidFill>
              <a:latin typeface="Times New Roman" pitchFamily="18" charset="0"/>
              <a:cs typeface="Times New Roman" pitchFamily="18" charset="0"/>
            </a:endParaRPr>
          </a:p>
        </p:txBody>
      </p:sp>
      <p:sp>
        <p:nvSpPr>
          <p:cNvPr id="2245" name="Text Box 197"/>
          <p:cNvSpPr txBox="1">
            <a:spLocks noChangeArrowheads="1"/>
          </p:cNvSpPr>
          <p:nvPr/>
        </p:nvSpPr>
        <p:spPr bwMode="auto">
          <a:xfrm>
            <a:off x="8229600" y="13335000"/>
            <a:ext cx="10969625" cy="5909310"/>
          </a:xfrm>
          <a:prstGeom prst="rect">
            <a:avLst/>
          </a:prstGeom>
          <a:solidFill>
            <a:schemeClr val="bg1"/>
          </a:solidFill>
          <a:ln>
            <a:noFill/>
          </a:ln>
          <a:effectLst/>
        </p:spPr>
        <p:txBody>
          <a:bodyPr wrap="square" lIns="182880" tIns="182880" rIns="182880" bIns="182880">
            <a:spAutoFit/>
          </a:bodyPr>
          <a:lstStyle/>
          <a:p>
            <a:pPr algn="just"/>
            <a:r>
              <a:rPr lang="en-US" dirty="0" smtClean="0">
                <a:latin typeface="Times New Roman" panose="02020603050405020304" pitchFamily="18" charset="0"/>
                <a:cs typeface="Times New Roman" panose="02020603050405020304" pitchFamily="18" charset="0"/>
              </a:rPr>
              <a:t>There is a growing trend in web applications of displaying the algorithms behind the data. This can be done in a couple of ways: by using charts and graphs, or by writing code that creates the visualization itself.</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Algo</a:t>
            </a:r>
            <a:r>
              <a:rPr lang="en-US" dirty="0" smtClean="0">
                <a:latin typeface="Times New Roman" panose="02020603050405020304" pitchFamily="18" charset="0"/>
                <a:cs typeface="Times New Roman" panose="02020603050405020304" pitchFamily="18" charset="0"/>
              </a:rPr>
              <a:t> animation Development  project is a web development project which is used to visualize the sorting algorithms and performs the operation of algorithms step by step as the algorithms work like Bubble Sort, Selection Sort, Merge Sort etc... The application allows both an interactive mode as well as an automated mode by collecting the data</a:t>
            </a:r>
          </a:p>
          <a:p>
            <a:pPr algn="just"/>
            <a:r>
              <a:rPr lang="en-US" dirty="0" smtClean="0">
                <a:latin typeface="Times New Roman" panose="02020603050405020304" pitchFamily="18" charset="0"/>
                <a:cs typeface="Times New Roman" panose="02020603050405020304" pitchFamily="18" charset="0"/>
              </a:rPr>
              <a:t>The implementation of a sorting </a:t>
            </a:r>
            <a:r>
              <a:rPr lang="en-US" dirty="0" err="1" smtClean="0">
                <a:latin typeface="Times New Roman" panose="02020603050405020304" pitchFamily="18" charset="0"/>
                <a:cs typeface="Times New Roman" panose="02020603050405020304" pitchFamily="18" charset="0"/>
              </a:rPr>
              <a:t>visualizer</a:t>
            </a:r>
            <a:r>
              <a:rPr lang="en-US" dirty="0" smtClean="0">
                <a:latin typeface="Times New Roman" panose="02020603050405020304" pitchFamily="18" charset="0"/>
                <a:cs typeface="Times New Roman" panose="02020603050405020304" pitchFamily="18" charset="0"/>
              </a:rPr>
              <a:t> can vary depending on the programming language and graphics library used, but the core concept remains the same: to create a visual representation of the sorting process. This can be done by drawing rectangles to represent the elements in the array, and updating the screen after each step of the sorting algorithm. We can create an animated representation of different sorting algorithms in action. This can be achieved using any programming language and graphics library of your choice</a:t>
            </a:r>
            <a:endParaRPr lang="en-US" dirty="0">
              <a:latin typeface="Times New Roman" panose="02020603050405020304" pitchFamily="18" charset="0"/>
              <a:cs typeface="Times New Roman" panose="02020603050405020304" pitchFamily="18" charset="0"/>
            </a:endParaRPr>
          </a:p>
        </p:txBody>
      </p:sp>
      <p:sp>
        <p:nvSpPr>
          <p:cNvPr id="2246" name="Text Box 198"/>
          <p:cNvSpPr txBox="1">
            <a:spLocks noChangeArrowheads="1"/>
          </p:cNvSpPr>
          <p:nvPr/>
        </p:nvSpPr>
        <p:spPr bwMode="auto">
          <a:xfrm>
            <a:off x="32004000" y="14788277"/>
            <a:ext cx="10969625" cy="1846659"/>
          </a:xfrm>
          <a:prstGeom prst="rect">
            <a:avLst/>
          </a:prstGeom>
          <a:solidFill>
            <a:schemeClr val="bg1"/>
          </a:solidFill>
          <a:ln>
            <a:noFill/>
          </a:ln>
          <a:effectLst/>
        </p:spPr>
        <p:txBody>
          <a:bodyPr lIns="182880" tIns="182880" rIns="182880" bIns="182880">
            <a:spAutoFit/>
          </a:bodyPr>
          <a:lstStyle/>
          <a:p>
            <a:pPr eaLnBrk="1" hangingPunct="1"/>
            <a:r>
              <a:rPr lang="en-IN" sz="2400" dirty="0">
                <a:latin typeface="Times New Roman" panose="02020603050405020304" pitchFamily="18" charset="0"/>
                <a:cs typeface="Times New Roman" panose="02020603050405020304" pitchFamily="18" charset="0"/>
              </a:rPr>
              <a:t>Sorting visualizers can be useful for students and programmers who want to learn more about sorting algorithms and how they work. By visualizing the process, they can gain a better understanding of the algorithms, and can also see how different algorithms perform under different conditions</a:t>
            </a:r>
            <a:r>
              <a:rPr lang="en-US" dirty="0">
                <a:latin typeface="Calibri" pitchFamily="34" charset="0"/>
              </a:rPr>
              <a:t>.</a:t>
            </a:r>
          </a:p>
        </p:txBody>
      </p:sp>
      <p:sp>
        <p:nvSpPr>
          <p:cNvPr id="2247" name="Text Box 199"/>
          <p:cNvSpPr txBox="1">
            <a:spLocks noChangeArrowheads="1"/>
          </p:cNvSpPr>
          <p:nvPr/>
        </p:nvSpPr>
        <p:spPr bwMode="auto">
          <a:xfrm>
            <a:off x="8229600" y="4570413"/>
            <a:ext cx="10969625" cy="4801314"/>
          </a:xfrm>
          <a:prstGeom prst="rect">
            <a:avLst/>
          </a:prstGeom>
          <a:solidFill>
            <a:schemeClr val="bg1"/>
          </a:solidFill>
          <a:ln>
            <a:noFill/>
          </a:ln>
          <a:effectLst/>
        </p:spPr>
        <p:txBody>
          <a:bodyPr lIns="182880" tIns="182880" rIns="182880" bIns="182880">
            <a:sp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a growing trend in web applications of displaying the algorithms behind the data. This can be done in a couple of ways: by using charts and graphs, or by writing code that creates the visualization itself.</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Algo</a:t>
            </a:r>
            <a:r>
              <a:rPr lang="en-US" dirty="0" smtClean="0">
                <a:latin typeface="Times New Roman" panose="02020603050405020304" pitchFamily="18" charset="0"/>
                <a:cs typeface="Times New Roman" panose="02020603050405020304" pitchFamily="18" charset="0"/>
              </a:rPr>
              <a:t> animations development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project is a web development project which is used to visualize the sorting algorithms and performs the operation of algorithms step by step as the algorithms work like Bubble Sort, Selection Sort, Merge Sort etc... The application allows both an interactive mode as well as an automated mode by collecting the data.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users select the algorithm they want to view the application will run and display the information in real-time, such as the time taken to sort an array with a number of elements N using a particular algorithm. A drop down menu also allows the users to choose the data type of the array which need to be sorted.</a:t>
            </a:r>
          </a:p>
        </p:txBody>
      </p:sp>
      <p:sp>
        <p:nvSpPr>
          <p:cNvPr id="2248" name="Text Box 200"/>
          <p:cNvSpPr txBox="1">
            <a:spLocks noChangeArrowheads="1"/>
          </p:cNvSpPr>
          <p:nvPr/>
        </p:nvSpPr>
        <p:spPr bwMode="auto">
          <a:xfrm>
            <a:off x="32004000" y="18478143"/>
            <a:ext cx="10969625" cy="3077766"/>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a:latin typeface="Calibri" pitchFamily="34" charset="0"/>
              </a:rPr>
              <a:t>Project Supervisor Name; </a:t>
            </a:r>
            <a:r>
              <a:rPr lang="en-US" sz="3200" dirty="0" smtClean="0">
                <a:latin typeface="Calibri" pitchFamily="34" charset="0"/>
              </a:rPr>
              <a:t>Dr. A. </a:t>
            </a:r>
            <a:r>
              <a:rPr lang="en-US" sz="3200" dirty="0" err="1" smtClean="0">
                <a:latin typeface="Calibri" pitchFamily="34" charset="0"/>
              </a:rPr>
              <a:t>Muthukrishnan</a:t>
            </a:r>
            <a:endParaRPr lang="en-US" sz="3200" dirty="0">
              <a:latin typeface="Calibri" pitchFamily="34" charset="0"/>
            </a:endParaRPr>
          </a:p>
          <a:p>
            <a:pPr>
              <a:spcAft>
                <a:spcPct val="50000"/>
              </a:spcAft>
              <a:buFontTx/>
              <a:buAutoNum type="arabicPeriod"/>
            </a:pPr>
            <a:r>
              <a:rPr lang="en-US" sz="3200" dirty="0">
                <a:latin typeface="Calibri" pitchFamily="34" charset="0"/>
              </a:rPr>
              <a:t>Designation: </a:t>
            </a:r>
            <a:r>
              <a:rPr lang="en-US" sz="3200" dirty="0" smtClean="0">
                <a:latin typeface="Calibri" pitchFamily="34" charset="0"/>
              </a:rPr>
              <a:t>Associate Professor</a:t>
            </a:r>
            <a:endParaRPr lang="en-US" sz="3200" dirty="0">
              <a:latin typeface="Calibri" pitchFamily="34" charset="0"/>
            </a:endParaRPr>
          </a:p>
          <a:p>
            <a:pPr>
              <a:spcAft>
                <a:spcPct val="50000"/>
              </a:spcAft>
              <a:buFontTx/>
              <a:buAutoNum type="arabicPeriod"/>
            </a:pPr>
            <a:r>
              <a:rPr lang="en-US" sz="3200" dirty="0">
                <a:latin typeface="Calibri" pitchFamily="34" charset="0"/>
              </a:rPr>
              <a:t>Project supervisor Contact No : </a:t>
            </a:r>
            <a:r>
              <a:rPr lang="en-US" sz="3200" dirty="0" smtClean="0">
                <a:latin typeface="Calibri" pitchFamily="34" charset="0"/>
              </a:rPr>
              <a:t>9942169416</a:t>
            </a:r>
            <a:endParaRPr lang="en-US" sz="3200" dirty="0">
              <a:latin typeface="Calibri" pitchFamily="34" charset="0"/>
            </a:endParaRPr>
          </a:p>
          <a:p>
            <a:pPr>
              <a:spcAft>
                <a:spcPct val="50000"/>
              </a:spcAft>
              <a:buFontTx/>
              <a:buAutoNum type="arabicPeriod"/>
            </a:pPr>
            <a:r>
              <a:rPr lang="en-US" sz="3200" dirty="0" smtClean="0">
                <a:latin typeface="Calibri" pitchFamily="34" charset="0"/>
              </a:rPr>
              <a:t>supervisor </a:t>
            </a:r>
            <a:r>
              <a:rPr lang="en-US" sz="3200" dirty="0">
                <a:latin typeface="Calibri" pitchFamily="34" charset="0"/>
              </a:rPr>
              <a:t>Mail ID : </a:t>
            </a:r>
            <a:r>
              <a:rPr lang="en-US" sz="3200" dirty="0" smtClean="0">
                <a:latin typeface="Calibri" pitchFamily="34" charset="0"/>
              </a:rPr>
              <a:t>dr.mutthukrishnan@veltech.edu.in</a:t>
            </a:r>
            <a:endParaRPr lang="en-US" sz="3200" dirty="0">
              <a:latin typeface="Calibri" pitchFamily="34" charset="0"/>
            </a:endParaRPr>
          </a:p>
        </p:txBody>
      </p:sp>
      <p:sp>
        <p:nvSpPr>
          <p:cNvPr id="66" name="Text Box 240"/>
          <p:cNvSpPr txBox="1">
            <a:spLocks noChangeArrowheads="1"/>
          </p:cNvSpPr>
          <p:nvPr/>
        </p:nvSpPr>
        <p:spPr bwMode="auto">
          <a:xfrm>
            <a:off x="20116800" y="20997663"/>
            <a:ext cx="3060506" cy="392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Output for </a:t>
            </a:r>
            <a:r>
              <a:rPr lang="en-US" sz="2000" dirty="0" smtClean="0">
                <a:solidFill>
                  <a:schemeClr val="accent1">
                    <a:lumMod val="50000"/>
                  </a:schemeClr>
                </a:solidFill>
                <a:latin typeface="Calibri" pitchFamily="34" charset="0"/>
              </a:rPr>
              <a:t>the Sort</a:t>
            </a:r>
            <a:endParaRPr lang="en-US" sz="2000" dirty="0">
              <a:solidFill>
                <a:schemeClr val="accent1">
                  <a:lumMod val="50000"/>
                </a:schemeClr>
              </a:solidFill>
              <a:latin typeface="Calibri" pitchFamily="34" charset="0"/>
            </a:endParaRPr>
          </a:p>
        </p:txBody>
      </p:sp>
      <p:sp>
        <p:nvSpPr>
          <p:cNvPr id="67" name="Text Box 241"/>
          <p:cNvSpPr txBox="1">
            <a:spLocks noChangeArrowheads="1"/>
          </p:cNvSpPr>
          <p:nvPr/>
        </p:nvSpPr>
        <p:spPr bwMode="auto">
          <a:xfrm>
            <a:off x="20116800" y="9982200"/>
            <a:ext cx="2909631" cy="392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Input for </a:t>
            </a:r>
            <a:r>
              <a:rPr lang="en-US" sz="2000" dirty="0" smtClean="0">
                <a:solidFill>
                  <a:schemeClr val="accent1">
                    <a:lumMod val="50000"/>
                  </a:schemeClr>
                </a:solidFill>
                <a:latin typeface="Calibri" pitchFamily="34" charset="0"/>
              </a:rPr>
              <a:t> </a:t>
            </a:r>
            <a:r>
              <a:rPr lang="en-US" sz="2000" dirty="0" smtClean="0">
                <a:solidFill>
                  <a:schemeClr val="accent1">
                    <a:lumMod val="50000"/>
                  </a:schemeClr>
                </a:solidFill>
                <a:latin typeface="Calibri" pitchFamily="34" charset="0"/>
              </a:rPr>
              <a:t>the </a:t>
            </a:r>
            <a:r>
              <a:rPr lang="en-US" sz="2000" dirty="0" smtClean="0">
                <a:solidFill>
                  <a:schemeClr val="accent1">
                    <a:lumMod val="50000"/>
                  </a:schemeClr>
                </a:solidFill>
                <a:latin typeface="Calibri" pitchFamily="34" charset="0"/>
              </a:rPr>
              <a:t>Sort</a:t>
            </a:r>
            <a:endParaRPr lang="en-US" sz="2000" dirty="0">
              <a:solidFill>
                <a:schemeClr val="accent1">
                  <a:lumMod val="50000"/>
                </a:schemeClr>
              </a:solidFill>
              <a:latin typeface="Calibri" pitchFamily="34" charset="0"/>
            </a:endParaRPr>
          </a:p>
        </p:txBody>
      </p:sp>
      <p:pic>
        <p:nvPicPr>
          <p:cNvPr id="30" name="image1.jpeg">
            <a:extLst>
              <a:ext uri="{FF2B5EF4-FFF2-40B4-BE49-F238E27FC236}">
                <a16:creationId xmlns="" xmlns:a16="http://schemas.microsoft.com/office/drawing/2014/main" id="{CF9C150D-A562-4D95-8D95-ECA9A6CA5F3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17638" y="698463"/>
            <a:ext cx="3886200" cy="1769052"/>
          </a:xfrm>
          <a:prstGeom prst="rect">
            <a:avLst/>
          </a:prstGeom>
        </p:spPr>
      </p:pic>
      <p:pic>
        <p:nvPicPr>
          <p:cNvPr id="4" name="Picture 3">
            <a:extLst>
              <a:ext uri="{FF2B5EF4-FFF2-40B4-BE49-F238E27FC236}">
                <a16:creationId xmlns="" xmlns:a16="http://schemas.microsoft.com/office/drawing/2014/main" id="{07D3F402-A956-BAB1-DDDE-02306C5D7017}"/>
              </a:ext>
            </a:extLst>
          </p:cNvPr>
          <p:cNvPicPr>
            <a:picLocks noChangeAspect="1"/>
          </p:cNvPicPr>
          <p:nvPr/>
        </p:nvPicPr>
        <p:blipFill>
          <a:blip r:embed="rId3" cstate="print"/>
          <a:stretch>
            <a:fillRect/>
          </a:stretch>
        </p:blipFill>
        <p:spPr>
          <a:xfrm>
            <a:off x="20799425" y="10967756"/>
            <a:ext cx="9331227" cy="4090178"/>
          </a:xfrm>
          <a:prstGeom prst="rect">
            <a:avLst/>
          </a:prstGeom>
        </p:spPr>
      </p:pic>
      <p:pic>
        <p:nvPicPr>
          <p:cNvPr id="8" name="Picture 7">
            <a:extLst>
              <a:ext uri="{FF2B5EF4-FFF2-40B4-BE49-F238E27FC236}">
                <a16:creationId xmlns="" xmlns:a16="http://schemas.microsoft.com/office/drawing/2014/main" id="{DE325411-5E5D-5ABB-BDF8-E84D0DEB334B}"/>
              </a:ext>
            </a:extLst>
          </p:cNvPr>
          <p:cNvPicPr>
            <a:picLocks noChangeAspect="1"/>
          </p:cNvPicPr>
          <p:nvPr/>
        </p:nvPicPr>
        <p:blipFill>
          <a:blip r:embed="rId4" cstate="print"/>
          <a:stretch>
            <a:fillRect/>
          </a:stretch>
        </p:blipFill>
        <p:spPr>
          <a:xfrm>
            <a:off x="20799425" y="16107263"/>
            <a:ext cx="9331227" cy="4300219"/>
          </a:xfrm>
          <a:prstGeom prst="rect">
            <a:avLst/>
          </a:prstGeom>
        </p:spPr>
      </p:pic>
      <p:pic>
        <p:nvPicPr>
          <p:cNvPr id="11" name="Picture 10">
            <a:extLst>
              <a:ext uri="{FF2B5EF4-FFF2-40B4-BE49-F238E27FC236}">
                <a16:creationId xmlns="" xmlns:a16="http://schemas.microsoft.com/office/drawing/2014/main" id="{A34CB0C5-083D-9531-9C45-54C97BB38774}"/>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1902448" y="7315200"/>
            <a:ext cx="11172727" cy="5334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1812</TotalTime>
  <Words>831</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Admin</cp:lastModifiedBy>
  <cp:revision>60</cp:revision>
  <dcterms:created xsi:type="dcterms:W3CDTF">2008-05-03T03:01:56Z</dcterms:created>
  <dcterms:modified xsi:type="dcterms:W3CDTF">2023-04-18T12:49:31Z</dcterms:modified>
</cp:coreProperties>
</file>