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291" r:id="rId5"/>
    <p:sldId id="292" r:id="rId6"/>
    <p:sldId id="320" r:id="rId7"/>
    <p:sldId id="293" r:id="rId8"/>
    <p:sldId id="413" r:id="rId9"/>
    <p:sldId id="414" r:id="rId10"/>
    <p:sldId id="415" r:id="rId11"/>
    <p:sldId id="416" r:id="rId12"/>
    <p:sldId id="417" r:id="rId13"/>
    <p:sldId id="294" r:id="rId14"/>
    <p:sldId id="295" r:id="rId15"/>
    <p:sldId id="296" r:id="rId16"/>
    <p:sldId id="297" r:id="rId17"/>
    <p:sldId id="418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299" r:id="rId26"/>
    <p:sldId id="328" r:id="rId27"/>
    <p:sldId id="329" r:id="rId28"/>
    <p:sldId id="330" r:id="rId29"/>
    <p:sldId id="331" r:id="rId30"/>
    <p:sldId id="300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405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276" r:id="rId59"/>
    <p:sldId id="283" r:id="rId60"/>
    <p:sldId id="284" r:id="rId61"/>
    <p:sldId id="285" r:id="rId62"/>
    <p:sldId id="286" r:id="rId63"/>
    <p:sldId id="287" r:id="rId64"/>
    <p:sldId id="350" r:id="rId65"/>
    <p:sldId id="365" r:id="rId66"/>
    <p:sldId id="366" r:id="rId67"/>
    <p:sldId id="367" r:id="rId68"/>
    <p:sldId id="368" r:id="rId69"/>
    <p:sldId id="381" r:id="rId70"/>
    <p:sldId id="382" r:id="rId71"/>
    <p:sldId id="383" r:id="rId72"/>
    <p:sldId id="384" r:id="rId73"/>
    <p:sldId id="385" r:id="rId74"/>
    <p:sldId id="406" r:id="rId75"/>
    <p:sldId id="369" r:id="rId76"/>
    <p:sldId id="419" r:id="rId77"/>
    <p:sldId id="420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440" r:id="rId90"/>
    <p:sldId id="441" r:id="rId91"/>
    <p:sldId id="462" r:id="rId92"/>
    <p:sldId id="463" r:id="rId93"/>
    <p:sldId id="387" r:id="rId94"/>
    <p:sldId id="442" r:id="rId95"/>
    <p:sldId id="388" r:id="rId96"/>
    <p:sldId id="461" r:id="rId97"/>
    <p:sldId id="449" r:id="rId98"/>
    <p:sldId id="450" r:id="rId99"/>
    <p:sldId id="389" r:id="rId100"/>
    <p:sldId id="453" r:id="rId101"/>
    <p:sldId id="454" r:id="rId102"/>
    <p:sldId id="455" r:id="rId103"/>
    <p:sldId id="390" r:id="rId104"/>
    <p:sldId id="391" r:id="rId105"/>
    <p:sldId id="395" r:id="rId106"/>
    <p:sldId id="396" r:id="rId107"/>
    <p:sldId id="397" r:id="rId108"/>
    <p:sldId id="398" r:id="rId109"/>
    <p:sldId id="399" r:id="rId110"/>
    <p:sldId id="401" r:id="rId111"/>
    <p:sldId id="400" r:id="rId112"/>
    <p:sldId id="402" r:id="rId113"/>
    <p:sldId id="403" r:id="rId114"/>
    <p:sldId id="465" r:id="rId115"/>
    <p:sldId id="404" r:id="rId116"/>
    <p:sldId id="466" r:id="rId117"/>
    <p:sldId id="467" r:id="rId118"/>
    <p:sldId id="448" r:id="rId119"/>
    <p:sldId id="412" r:id="rId120"/>
    <p:sldId id="446" r:id="rId121"/>
    <p:sldId id="447" r:id="rId122"/>
    <p:sldId id="443" r:id="rId123"/>
    <p:sldId id="444" r:id="rId124"/>
    <p:sldId id="445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0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1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9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2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3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109C-8130-478A-818B-86E7A8EBB20F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96AC-048E-41B4-95A2-233B7028F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2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CS7302 </a:t>
            </a:r>
            <a:r>
              <a:rPr lang="en-US" b="1" dirty="0">
                <a:latin typeface="Arial Narrow" panose="020B0606020202030204" pitchFamily="34" charset="0"/>
              </a:rPr>
              <a:t>Big Data Analytics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Module 2</a:t>
            </a:r>
            <a:endParaRPr lang="en-IN" sz="3600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80" y="4535424"/>
            <a:ext cx="5340096" cy="1773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Course Instructor</a:t>
            </a:r>
          </a:p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Dr. S. </a:t>
            </a:r>
            <a:r>
              <a:rPr lang="en-US" sz="2800" dirty="0" err="1" smtClean="0">
                <a:latin typeface="Arial Narrow" panose="020B0606020202030204" pitchFamily="34" charset="0"/>
              </a:rPr>
              <a:t>Pitchumani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latin typeface="Arial Narrow" panose="020B0606020202030204" pitchFamily="34" charset="0"/>
              </a:rPr>
              <a:t>Angayarkanni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Professor</a:t>
            </a:r>
          </a:p>
          <a:p>
            <a:pPr algn="ctr"/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40" y="468055"/>
            <a:ext cx="640231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Read JSON file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spark.read.option</a:t>
            </a:r>
            <a:r>
              <a:rPr lang="en-US" dirty="0" smtClean="0"/>
              <a:t>().</a:t>
            </a:r>
            <a:r>
              <a:rPr lang="en-US" dirty="0" err="1" smtClean="0"/>
              <a:t>json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what are the arguments of </a:t>
            </a:r>
            <a:r>
              <a:rPr lang="en-US" dirty="0" smtClean="0"/>
              <a:t>option</a:t>
            </a:r>
          </a:p>
          <a:p>
            <a:pPr lvl="1"/>
            <a:r>
              <a:rPr lang="en-US" dirty="0"/>
              <a:t> key: The name of the option you want to set.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value</a:t>
            </a:r>
            <a:r>
              <a:rPr lang="en-US" dirty="0"/>
              <a:t>: The value to assign to the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5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2" y="752474"/>
            <a:ext cx="10460406" cy="54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71" y="1523352"/>
            <a:ext cx="12660608" cy="533464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3" y="1578812"/>
            <a:ext cx="9156397" cy="42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26" y="1256304"/>
            <a:ext cx="9509948" cy="43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65567" cy="603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Statistics (</a:t>
            </a:r>
            <a:r>
              <a:rPr lang="en-US" b="1" dirty="0" err="1"/>
              <a:t>scipy.stats</a:t>
            </a:r>
            <a:r>
              <a:rPr lang="en-US" b="1" dirty="0"/>
              <a:t>)</a:t>
            </a:r>
          </a:p>
          <a:p>
            <a:r>
              <a:rPr lang="en-US" dirty="0"/>
              <a:t>A large number of </a:t>
            </a:r>
            <a:r>
              <a:rPr lang="en-US" b="1" dirty="0"/>
              <a:t>probability distributions as well as a growing library of statistical functions</a:t>
            </a:r>
          </a:p>
          <a:p>
            <a:r>
              <a:rPr lang="en-US" dirty="0"/>
              <a:t>Distributions like: norm, </a:t>
            </a:r>
            <a:r>
              <a:rPr lang="en-US" dirty="0" err="1"/>
              <a:t>bernoulli</a:t>
            </a:r>
            <a:r>
              <a:rPr lang="en-US" dirty="0"/>
              <a:t>, </a:t>
            </a:r>
            <a:r>
              <a:rPr lang="en-US" dirty="0" err="1"/>
              <a:t>poisson</a:t>
            </a:r>
            <a:endParaRPr lang="en-US" dirty="0"/>
          </a:p>
          <a:p>
            <a:r>
              <a:rPr lang="en-US" dirty="0"/>
              <a:t>Statistical functions like:</a:t>
            </a:r>
          </a:p>
          <a:p>
            <a:r>
              <a:rPr lang="en-US" dirty="0"/>
              <a:t>stats: Return mean, variance</a:t>
            </a:r>
          </a:p>
          <a:p>
            <a:r>
              <a:rPr lang="en-US" dirty="0"/>
              <a:t>PDF: Probability Density Function</a:t>
            </a:r>
          </a:p>
          <a:p>
            <a:r>
              <a:rPr lang="en-US" dirty="0"/>
              <a:t>PPF: Percent Point Function (Inverse of CDF)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Let's walk through a scenario where you might want to use </a:t>
            </a:r>
            <a:r>
              <a:rPr lang="en-US" dirty="0" err="1">
                <a:latin typeface="Arial Narrow" panose="020B0606020202030204" pitchFamily="34" charset="0"/>
              </a:rPr>
              <a:t>scipy.stats</a:t>
            </a:r>
            <a:r>
              <a:rPr lang="en-US" dirty="0">
                <a:latin typeface="Arial Narrow" panose="020B0606020202030204" pitchFamily="34" charset="0"/>
              </a:rPr>
              <a:t> on the Iris dataset within a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context. One common task might be to fit a normal distribution to each feature of the Iris dataset for each species, and then calculate some statistics from this distribution.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First, you will need to load the Iris dataset into a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, convert it to an RDD, and then use </a:t>
            </a:r>
            <a:r>
              <a:rPr lang="en-US" dirty="0" err="1">
                <a:latin typeface="Arial Narrow" panose="020B0606020202030204" pitchFamily="34" charset="0"/>
              </a:rPr>
              <a:t>scipy.stats</a:t>
            </a:r>
            <a:r>
              <a:rPr lang="en-US" dirty="0">
                <a:latin typeface="Arial Narrow" panose="020B0606020202030204" pitchFamily="34" charset="0"/>
              </a:rPr>
              <a:t> to fit the normal distribution.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2" y="0"/>
            <a:ext cx="75812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2.3 </a:t>
            </a:r>
            <a:r>
              <a:rPr lang="en-IN" b="1" dirty="0">
                <a:latin typeface="Arial Narrow" panose="020B0606020202030204" pitchFamily="34" charset="0"/>
              </a:rPr>
              <a:t>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6415"/>
            <a:ext cx="11353800" cy="473054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 Narrow" panose="020B0606020202030204" pitchFamily="34" charset="0"/>
              </a:rPr>
              <a:t>Data processing of an </a:t>
            </a:r>
            <a:r>
              <a:rPr lang="en-US" sz="2400" b="1" dirty="0">
                <a:latin typeface="Arial Narrow" panose="020B0606020202030204" pitchFamily="34" charset="0"/>
              </a:rPr>
              <a:t>enormous volume of data requires cluster management </a:t>
            </a:r>
            <a:r>
              <a:rPr lang="en-US" sz="2400" dirty="0">
                <a:latin typeface="Arial Narrow" panose="020B0606020202030204" pitchFamily="34" charset="0"/>
              </a:rPr>
              <a:t>and a </a:t>
            </a:r>
            <a:r>
              <a:rPr lang="en-US" sz="2400" dirty="0" smtClean="0">
                <a:latin typeface="Arial Narrow" panose="020B0606020202030204" pitchFamily="34" charset="0"/>
              </a:rPr>
              <a:t>well-functioning </a:t>
            </a:r>
            <a:r>
              <a:rPr lang="en-US" sz="2400" b="1" dirty="0" smtClean="0">
                <a:latin typeface="Arial Narrow" panose="020B0606020202030204" pitchFamily="34" charset="0"/>
              </a:rPr>
              <a:t>computational </a:t>
            </a:r>
            <a:r>
              <a:rPr lang="en-US" sz="2400" b="1" dirty="0">
                <a:latin typeface="Arial Narrow" panose="020B0606020202030204" pitchFamily="34" charset="0"/>
              </a:rPr>
              <a:t>implementation code optimized </a:t>
            </a:r>
            <a:r>
              <a:rPr lang="en-US" sz="2400" dirty="0">
                <a:latin typeface="Arial Narrow" panose="020B0606020202030204" pitchFamily="34" charset="0"/>
              </a:rPr>
              <a:t>to use all the processing power of the cluster machine and use </a:t>
            </a:r>
            <a:r>
              <a:rPr lang="en-US" sz="2400" b="1" dirty="0" smtClean="0">
                <a:latin typeface="Arial Narrow" panose="020B0606020202030204" pitchFamily="34" charset="0"/>
              </a:rPr>
              <a:t>all available </a:t>
            </a:r>
            <a:r>
              <a:rPr lang="en-US" sz="2400" b="1" dirty="0">
                <a:latin typeface="Arial Narrow" panose="020B0606020202030204" pitchFamily="34" charset="0"/>
              </a:rPr>
              <a:t>CPU cores and available RAM memory </a:t>
            </a:r>
            <a:r>
              <a:rPr lang="en-US" sz="2400" dirty="0">
                <a:latin typeface="Arial Narrow" panose="020B0606020202030204" pitchFamily="34" charset="0"/>
              </a:rPr>
              <a:t>for high-performance processing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Multi-threading and </a:t>
            </a:r>
            <a:r>
              <a:rPr lang="en-US" sz="2400" b="1" dirty="0" smtClean="0">
                <a:latin typeface="Arial Narrow" panose="020B0606020202030204" pitchFamily="34" charset="0"/>
              </a:rPr>
              <a:t>multiprocessing </a:t>
            </a:r>
            <a:r>
              <a:rPr lang="en-US" sz="2400" dirty="0" smtClean="0">
                <a:latin typeface="Arial Narrow" panose="020B0606020202030204" pitchFamily="34" charset="0"/>
              </a:rPr>
              <a:t>is </a:t>
            </a:r>
            <a:r>
              <a:rPr lang="en-US" sz="2400" dirty="0">
                <a:latin typeface="Arial Narrow" panose="020B0606020202030204" pitchFamily="34" charset="0"/>
              </a:rPr>
              <a:t>the key concept for </a:t>
            </a:r>
            <a:r>
              <a:rPr lang="en-US" sz="2400" b="1" dirty="0">
                <a:latin typeface="Arial Narrow" panose="020B0606020202030204" pitchFamily="34" charset="0"/>
              </a:rPr>
              <a:t>using all cluster computing resources for data processing.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We </a:t>
            </a:r>
            <a:r>
              <a:rPr lang="en-US" sz="2400" dirty="0">
                <a:latin typeface="Arial Narrow" panose="020B0606020202030204" pitchFamily="34" charset="0"/>
              </a:rPr>
              <a:t>want to </a:t>
            </a:r>
            <a:r>
              <a:rPr lang="en-US" sz="2400" b="1" dirty="0" smtClean="0">
                <a:latin typeface="Arial Narrow" panose="020B0606020202030204" pitchFamily="34" charset="0"/>
              </a:rPr>
              <a:t>run multiple </a:t>
            </a:r>
            <a:r>
              <a:rPr lang="en-US" sz="2400" b="1" dirty="0">
                <a:latin typeface="Arial Narrow" panose="020B0606020202030204" pitchFamily="34" charset="0"/>
              </a:rPr>
              <a:t>processes on different machines </a:t>
            </a:r>
            <a:r>
              <a:rPr lang="en-US" sz="2400" dirty="0">
                <a:latin typeface="Arial Narrow" panose="020B0606020202030204" pitchFamily="34" charset="0"/>
              </a:rPr>
              <a:t>and let each of these separate </a:t>
            </a:r>
            <a:r>
              <a:rPr lang="en-US" sz="2400" b="1" dirty="0">
                <a:latin typeface="Arial Narrow" panose="020B0606020202030204" pitchFamily="34" charset="0"/>
              </a:rPr>
              <a:t>processes run multiple threads in </a:t>
            </a:r>
            <a:r>
              <a:rPr lang="en-US" sz="2400" b="1" dirty="0" smtClean="0">
                <a:latin typeface="Arial Narrow" panose="020B0606020202030204" pitchFamily="34" charset="0"/>
              </a:rPr>
              <a:t>parallel on </a:t>
            </a:r>
            <a:r>
              <a:rPr lang="en-US" sz="2400" b="1" dirty="0">
                <a:latin typeface="Arial Narrow" panose="020B0606020202030204" pitchFamily="34" charset="0"/>
              </a:rPr>
              <a:t>multiple CPU cores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In </a:t>
            </a:r>
            <a:r>
              <a:rPr lang="en-US" sz="2400" dirty="0">
                <a:latin typeface="Arial Narrow" panose="020B0606020202030204" pitchFamily="34" charset="0"/>
              </a:rPr>
              <a:t>this way, it is possible to use </a:t>
            </a:r>
            <a:r>
              <a:rPr lang="en-US" sz="2400" b="1" dirty="0">
                <a:latin typeface="Arial Narrow" panose="020B0606020202030204" pitchFamily="34" charset="0"/>
              </a:rPr>
              <a:t>CPU hyper-threading on virtual cores </a:t>
            </a:r>
            <a:r>
              <a:rPr lang="en-US" sz="2400" dirty="0">
                <a:latin typeface="Arial Narrow" panose="020B0606020202030204" pitchFamily="34" charset="0"/>
              </a:rPr>
              <a:t>of each machine </a:t>
            </a:r>
            <a:r>
              <a:rPr lang="en-US" sz="2400" dirty="0" smtClean="0">
                <a:latin typeface="Arial Narrow" panose="020B0606020202030204" pitchFamily="34" charset="0"/>
              </a:rPr>
              <a:t>and have </a:t>
            </a:r>
            <a:r>
              <a:rPr lang="en-US" sz="2400" dirty="0">
                <a:latin typeface="Arial Narrow" panose="020B0606020202030204" pitchFamily="34" charset="0"/>
              </a:rPr>
              <a:t>them work together to perform a very large data processing computation in one data processing pipeline.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To achieve scalability by scaling up </a:t>
            </a:r>
            <a:r>
              <a:rPr lang="en-US" sz="2400" b="1" dirty="0">
                <a:latin typeface="Arial Narrow" panose="020B0606020202030204" pitchFamily="34" charset="0"/>
              </a:rPr>
              <a:t>on each machine and scaling out on multiple machines </a:t>
            </a:r>
            <a:r>
              <a:rPr lang="en-US" sz="2400" dirty="0">
                <a:latin typeface="Arial Narrow" panose="020B0606020202030204" pitchFamily="34" charset="0"/>
              </a:rPr>
              <a:t>we </a:t>
            </a:r>
            <a:r>
              <a:rPr lang="en-US" sz="2400" b="1" dirty="0">
                <a:latin typeface="Arial Narrow" panose="020B0606020202030204" pitchFamily="34" charset="0"/>
              </a:rPr>
              <a:t>use bulk </a:t>
            </a:r>
            <a:r>
              <a:rPr lang="en-US" sz="2400" b="1" dirty="0" smtClean="0">
                <a:latin typeface="Arial Narrow" panose="020B0606020202030204" pitchFamily="34" charset="0"/>
              </a:rPr>
              <a:t>operation and </a:t>
            </a:r>
            <a:r>
              <a:rPr lang="en-US" sz="2400" b="1" dirty="0">
                <a:latin typeface="Arial Narrow" panose="020B0606020202030204" pitchFamily="34" charset="0"/>
              </a:rPr>
              <a:t>vectorization techniques </a:t>
            </a:r>
            <a:r>
              <a:rPr lang="en-US" sz="2400" dirty="0">
                <a:latin typeface="Arial Narrow" panose="020B0606020202030204" pitchFamily="34" charset="0"/>
              </a:rPr>
              <a:t>to achieve multithreading on each running process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2.6.1. Bulk Operations and Vectorization Techniques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Arial Narrow" panose="020B0606020202030204" pitchFamily="34" charset="0"/>
              </a:rPr>
              <a:t>In machine learning data processing, we mostly </a:t>
            </a:r>
            <a:r>
              <a:rPr lang="en-US" sz="2400" b="1" dirty="0">
                <a:latin typeface="Arial Narrow" panose="020B0606020202030204" pitchFamily="34" charset="0"/>
              </a:rPr>
              <a:t>pre-process and clean up the data first and then create a </a:t>
            </a:r>
            <a:r>
              <a:rPr lang="en-US" sz="2400" b="1" dirty="0" smtClean="0">
                <a:latin typeface="Arial Narrow" panose="020B0606020202030204" pitchFamily="34" charset="0"/>
              </a:rPr>
              <a:t>very large </a:t>
            </a:r>
            <a:r>
              <a:rPr lang="en-US" sz="2400" b="1" dirty="0">
                <a:latin typeface="Arial Narrow" panose="020B0606020202030204" pitchFamily="34" charset="0"/>
              </a:rPr>
              <a:t>feature matrix.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In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, when we want to use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RDDs to store the large matrix, we prefer </a:t>
            </a:r>
            <a:r>
              <a:rPr lang="en-US" sz="2400" dirty="0" smtClean="0">
                <a:latin typeface="Arial Narrow" panose="020B0606020202030204" pitchFamily="34" charset="0"/>
              </a:rPr>
              <a:t>to </a:t>
            </a:r>
            <a:r>
              <a:rPr lang="en-US" sz="2400" b="1" dirty="0" smtClean="0">
                <a:latin typeface="Arial Narrow" panose="020B0606020202030204" pitchFamily="34" charset="0"/>
              </a:rPr>
              <a:t>combine </a:t>
            </a:r>
            <a:r>
              <a:rPr lang="en-US" sz="2400" b="1" dirty="0" err="1">
                <a:latin typeface="Arial Narrow" panose="020B0606020202030204" pitchFamily="34" charset="0"/>
              </a:rPr>
              <a:t>Numpy</a:t>
            </a:r>
            <a:r>
              <a:rPr lang="en-US" sz="2400" b="1" dirty="0">
                <a:latin typeface="Arial Narrow" panose="020B0606020202030204" pitchFamily="34" charset="0"/>
              </a:rPr>
              <a:t> with Spark RDDs </a:t>
            </a:r>
            <a:r>
              <a:rPr lang="en-US" sz="2400" dirty="0">
                <a:latin typeface="Arial Narrow" panose="020B0606020202030204" pitchFamily="34" charset="0"/>
              </a:rPr>
              <a:t>and </a:t>
            </a:r>
            <a:r>
              <a:rPr lang="en-US" sz="2400" b="1" dirty="0">
                <a:latin typeface="Arial Narrow" panose="020B0606020202030204" pitchFamily="34" charset="0"/>
              </a:rPr>
              <a:t>store as values in each row of RDD a single </a:t>
            </a:r>
            <a:r>
              <a:rPr lang="en-US" sz="2400" b="1" dirty="0" err="1">
                <a:latin typeface="Arial Narrow" panose="020B0606020202030204" pitchFamily="34" charset="0"/>
              </a:rPr>
              <a:t>Numpy</a:t>
            </a:r>
            <a:r>
              <a:rPr lang="en-US" sz="2400" b="1" dirty="0">
                <a:latin typeface="Arial Narrow" panose="020B0606020202030204" pitchFamily="34" charset="0"/>
              </a:rPr>
              <a:t> vector. We store </a:t>
            </a:r>
            <a:r>
              <a:rPr lang="en-US" sz="2400" b="1" dirty="0" smtClean="0">
                <a:latin typeface="Arial Narrow" panose="020B0606020202030204" pitchFamily="34" charset="0"/>
              </a:rPr>
              <a:t>each row </a:t>
            </a:r>
            <a:r>
              <a:rPr lang="en-US" sz="2400" b="1" dirty="0">
                <a:latin typeface="Arial Narrow" panose="020B0606020202030204" pitchFamily="34" charset="0"/>
              </a:rPr>
              <a:t>of the feature matrix in an RDD row as a single </a:t>
            </a:r>
            <a:r>
              <a:rPr lang="en-US" sz="2400" b="1" dirty="0" err="1">
                <a:latin typeface="Arial Narrow" panose="020B0606020202030204" pitchFamily="34" charset="0"/>
              </a:rPr>
              <a:t>Numpy</a:t>
            </a:r>
            <a:r>
              <a:rPr lang="en-US" sz="2400" b="1" dirty="0">
                <a:latin typeface="Arial Narrow" panose="020B0606020202030204" pitchFamily="34" charset="0"/>
              </a:rPr>
              <a:t> array</a:t>
            </a:r>
            <a:r>
              <a:rPr lang="en-US" sz="2400" b="1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We can use a unique array of </a:t>
            </a:r>
            <a:r>
              <a:rPr lang="en-US" sz="2400" dirty="0" smtClean="0">
                <a:latin typeface="Arial Narrow" panose="020B0606020202030204" pitchFamily="34" charset="0"/>
              </a:rPr>
              <a:t>representations like </a:t>
            </a:r>
            <a:r>
              <a:rPr lang="en-US" sz="2400" dirty="0">
                <a:latin typeface="Arial Narrow" panose="020B0606020202030204" pitchFamily="34" charset="0"/>
              </a:rPr>
              <a:t>using Spark Sparse or Dense arrays from Spark </a:t>
            </a:r>
            <a:r>
              <a:rPr lang="en-US" sz="2400" dirty="0" err="1">
                <a:latin typeface="Arial Narrow" panose="020B0606020202030204" pitchFamily="34" charset="0"/>
              </a:rPr>
              <a:t>Mllib</a:t>
            </a:r>
            <a:r>
              <a:rPr lang="en-US" sz="2400" dirty="0">
                <a:latin typeface="Arial Narrow" panose="020B0606020202030204" pitchFamily="34" charset="0"/>
              </a:rPr>
              <a:t> library.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Spark </a:t>
            </a:r>
            <a:r>
              <a:rPr lang="en-US" sz="2400" dirty="0">
                <a:latin typeface="Arial Narrow" panose="020B0606020202030204" pitchFamily="34" charset="0"/>
              </a:rPr>
              <a:t>Dense arrays representation can </a:t>
            </a:r>
            <a:r>
              <a:rPr lang="en-US" sz="2400" dirty="0" smtClean="0">
                <a:latin typeface="Arial Narrow" panose="020B0606020202030204" pitchFamily="34" charset="0"/>
              </a:rPr>
              <a:t>be helpful </a:t>
            </a:r>
            <a:r>
              <a:rPr lang="en-US" sz="2400" b="1" dirty="0">
                <a:latin typeface="Arial Narrow" panose="020B0606020202030204" pitchFamily="34" charset="0"/>
              </a:rPr>
              <a:t>to reduce the required cluster memory because mostly we are working with feature matrix with many </a:t>
            </a:r>
            <a:r>
              <a:rPr lang="en-US" sz="2400" b="1" dirty="0" smtClean="0">
                <a:latin typeface="Arial Narrow" panose="020B0606020202030204" pitchFamily="34" charset="0"/>
              </a:rPr>
              <a:t>zero </a:t>
            </a:r>
            <a:r>
              <a:rPr lang="en-IN" sz="2400" b="1" dirty="0" smtClean="0">
                <a:latin typeface="Arial Narrow" panose="020B0606020202030204" pitchFamily="34" charset="0"/>
              </a:rPr>
              <a:t>values</a:t>
            </a:r>
            <a:r>
              <a:rPr lang="en-IN" sz="24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Listing 2.24 is an </a:t>
            </a:r>
            <a:r>
              <a:rPr lang="en-US" b="1" dirty="0">
                <a:latin typeface="Arial Narrow" panose="020B0606020202030204" pitchFamily="34" charset="0"/>
              </a:rPr>
              <a:t>evaluation experiment to compare performance differences between using python for-loops </a:t>
            </a:r>
            <a:r>
              <a:rPr lang="en-US" b="1" dirty="0" smtClean="0">
                <a:latin typeface="Arial Narrow" panose="020B0606020202030204" pitchFamily="34" charset="0"/>
              </a:rPr>
              <a:t>and </a:t>
            </a:r>
            <a:r>
              <a:rPr lang="en-US" b="1" dirty="0" err="1" smtClean="0">
                <a:latin typeface="Arial Narrow" panose="020B0606020202030204" pitchFamily="34" charset="0"/>
              </a:rPr>
              <a:t>Numpy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library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When </a:t>
            </a:r>
            <a:r>
              <a:rPr lang="en-US" dirty="0">
                <a:latin typeface="Arial Narrow" panose="020B0606020202030204" pitchFamily="34" charset="0"/>
              </a:rPr>
              <a:t>we run this script on an example computer, the usage of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was over 200 times </a:t>
            </a:r>
            <a:r>
              <a:rPr lang="en-US" dirty="0" smtClean="0">
                <a:latin typeface="Arial Narrow" panose="020B0606020202030204" pitchFamily="34" charset="0"/>
              </a:rPr>
              <a:t>faster than </a:t>
            </a:r>
            <a:r>
              <a:rPr lang="en-US" dirty="0">
                <a:latin typeface="Arial Narrow" panose="020B0606020202030204" pitchFamily="34" charset="0"/>
              </a:rPr>
              <a:t>using python for-loops.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Big Data processing this will happen a lot on each process running on </a:t>
            </a:r>
            <a:r>
              <a:rPr lang="en-US" dirty="0" smtClean="0">
                <a:latin typeface="Arial Narrow" panose="020B0606020202030204" pitchFamily="34" charset="0"/>
              </a:rPr>
              <a:t>different server </a:t>
            </a:r>
            <a:r>
              <a:rPr lang="en-US" dirty="0">
                <a:latin typeface="Arial Narrow" panose="020B0606020202030204" pitchFamily="34" charset="0"/>
              </a:rPr>
              <a:t>machines. If each of these tasks can be </a:t>
            </a:r>
            <a:r>
              <a:rPr lang="en-US" b="1" dirty="0">
                <a:latin typeface="Arial Narrow" panose="020B0606020202030204" pitchFamily="34" charset="0"/>
              </a:rPr>
              <a:t>200 times faster </a:t>
            </a:r>
            <a:r>
              <a:rPr lang="en-US" dirty="0">
                <a:latin typeface="Arial Narrow" panose="020B0606020202030204" pitchFamily="34" charset="0"/>
              </a:rPr>
              <a:t>when using </a:t>
            </a:r>
            <a:r>
              <a:rPr lang="en-US" b="1" dirty="0" err="1">
                <a:latin typeface="Arial Narrow" panose="020B0606020202030204" pitchFamily="34" charset="0"/>
              </a:rPr>
              <a:t>Numpy</a:t>
            </a:r>
            <a:r>
              <a:rPr lang="en-US" b="1" dirty="0">
                <a:latin typeface="Arial Narrow" panose="020B0606020202030204" pitchFamily="34" charset="0"/>
              </a:rPr>
              <a:t> library this will sum up to </a:t>
            </a:r>
            <a:r>
              <a:rPr lang="en-US" b="1" dirty="0" smtClean="0">
                <a:latin typeface="Arial Narrow" panose="020B0606020202030204" pitchFamily="34" charset="0"/>
              </a:rPr>
              <a:t>an </a:t>
            </a:r>
            <a:r>
              <a:rPr lang="en-IN" b="1" dirty="0" smtClean="0">
                <a:latin typeface="Arial Narrow" panose="020B0606020202030204" pitchFamily="34" charset="0"/>
              </a:rPr>
              <a:t>enormous </a:t>
            </a:r>
            <a:r>
              <a:rPr lang="en-IN" b="1" dirty="0">
                <a:latin typeface="Arial Narrow" panose="020B0606020202030204" pitchFamily="34" charset="0"/>
              </a:rPr>
              <a:t>performance difference</a:t>
            </a:r>
            <a:r>
              <a:rPr lang="en-IN" dirty="0">
                <a:latin typeface="Arial Narrow" panose="020B060602020203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7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7" y="365125"/>
            <a:ext cx="8593541" cy="54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68" y="365125"/>
            <a:ext cx="8212973" cy="60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provides another example of how </a:t>
            </a:r>
            <a:r>
              <a:rPr lang="en-US" b="1" dirty="0" err="1"/>
              <a:t>vectorized</a:t>
            </a:r>
            <a:r>
              <a:rPr lang="en-US" b="1" dirty="0"/>
              <a:t> bulk computation can be done by combining Spark </a:t>
            </a:r>
            <a:r>
              <a:rPr lang="en-US" b="1" dirty="0" smtClean="0"/>
              <a:t>RDDs </a:t>
            </a:r>
            <a:r>
              <a:rPr lang="en-IN" b="1" dirty="0" smtClean="0"/>
              <a:t>and </a:t>
            </a:r>
            <a:r>
              <a:rPr lang="en-IN" b="1" dirty="0"/>
              <a:t>Python </a:t>
            </a:r>
            <a:r>
              <a:rPr lang="en-IN" b="1" dirty="0" err="1"/>
              <a:t>Numpy</a:t>
            </a:r>
            <a:r>
              <a:rPr lang="en-IN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94" y="2463437"/>
            <a:ext cx="10147612" cy="307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94" y="5957405"/>
            <a:ext cx="9202434" cy="857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6561"/>
            <a:ext cx="6870890" cy="8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Arial Narrow" panose="020B0606020202030204" pitchFamily="34" charset="0"/>
              </a:rPr>
              <a:t>Dataframes</a:t>
            </a:r>
            <a:r>
              <a:rPr lang="en-IN" b="1" dirty="0">
                <a:latin typeface="Arial Narrow" panose="020B0606020202030204" pitchFamily="34" charset="0"/>
              </a:rPr>
              <a:t> + </a:t>
            </a:r>
            <a:r>
              <a:rPr lang="en-IN" b="1" dirty="0" err="1">
                <a:latin typeface="Arial Narrow" panose="020B0606020202030204" pitchFamily="34" charset="0"/>
              </a:rPr>
              <a:t>DenseVector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In Spark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, we need to have data schema for every column. Spark includes a linear algebra library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pyspark.ml.linalg</a:t>
            </a:r>
            <a:r>
              <a:rPr lang="en-US" dirty="0">
                <a:latin typeface="Arial Narrow" panose="020B0606020202030204" pitchFamily="34" charset="0"/>
              </a:rPr>
              <a:t> that provides basic data structures and mathematic functions. Linear algebra library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Linalg</a:t>
            </a:r>
            <a:r>
              <a:rPr lang="en-US" dirty="0">
                <a:latin typeface="Arial Narrow" panose="020B0606020202030204" pitchFamily="34" charset="0"/>
              </a:rPr>
              <a:t>) includes </a:t>
            </a:r>
            <a:r>
              <a:rPr lang="en-US" b="1" dirty="0" err="1">
                <a:latin typeface="Arial Narrow" panose="020B0606020202030204" pitchFamily="34" charset="0"/>
              </a:rPr>
              <a:t>Vector.dense</a:t>
            </a:r>
            <a:r>
              <a:rPr lang="en-US" b="1" dirty="0">
                <a:latin typeface="Arial Narrow" panose="020B0606020202030204" pitchFamily="34" charset="0"/>
              </a:rPr>
              <a:t> and </a:t>
            </a:r>
            <a:r>
              <a:rPr lang="en-US" b="1" dirty="0" err="1">
                <a:latin typeface="Arial Narrow" panose="020B0606020202030204" pitchFamily="34" charset="0"/>
              </a:rPr>
              <a:t>Vector.sparse</a:t>
            </a:r>
            <a:r>
              <a:rPr lang="en-US" b="1" dirty="0">
                <a:latin typeface="Arial Narrow" panose="020B0606020202030204" pitchFamily="34" charset="0"/>
              </a:rPr>
              <a:t> data structures </a:t>
            </a:r>
            <a:r>
              <a:rPr lang="en-US" dirty="0">
                <a:latin typeface="Arial Narrow" panose="020B0606020202030204" pitchFamily="34" charset="0"/>
              </a:rPr>
              <a:t>which work similar to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library in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Listing 2.26 is illustrating an example on how these sparse vectors can be included in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" y="365125"/>
            <a:ext cx="11124991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Represent iris dataset as </a:t>
            </a:r>
            <a:r>
              <a:rPr lang="en-US" b="1" dirty="0" err="1" smtClean="0">
                <a:latin typeface="Arial Narrow" panose="020B0606020202030204" pitchFamily="34" charset="0"/>
              </a:rPr>
              <a:t>DenseVector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6" y="3772969"/>
            <a:ext cx="7811590" cy="203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72" y="1656138"/>
            <a:ext cx="798306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234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Cluster Configuration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Arial Narrow" panose="020B0606020202030204" pitchFamily="34" charset="0"/>
              </a:rPr>
              <a:t>S</a:t>
            </a:r>
            <a:r>
              <a:rPr lang="en-IN" dirty="0" smtClean="0">
                <a:latin typeface="Arial Narrow" panose="020B0606020202030204" pitchFamily="34" charset="0"/>
              </a:rPr>
              <a:t>park </a:t>
            </a:r>
            <a:r>
              <a:rPr lang="en-IN" dirty="0">
                <a:latin typeface="Arial Narrow" panose="020B0606020202030204" pitchFamily="34" charset="0"/>
              </a:rPr>
              <a:t>system </a:t>
            </a:r>
            <a:r>
              <a:rPr lang="en-IN" dirty="0" smtClean="0">
                <a:latin typeface="Arial Narrow" panose="020B0606020202030204" pitchFamily="34" charset="0"/>
              </a:rPr>
              <a:t>includes </a:t>
            </a:r>
            <a:r>
              <a:rPr lang="en-US" dirty="0" smtClean="0">
                <a:latin typeface="Arial Narrow" panose="020B0606020202030204" pitchFamily="34" charset="0"/>
              </a:rPr>
              <a:t>many </a:t>
            </a:r>
            <a:r>
              <a:rPr lang="en-US" b="1" dirty="0">
                <a:latin typeface="Arial Narrow" panose="020B0606020202030204" pitchFamily="34" charset="0"/>
              </a:rPr>
              <a:t>configuration parameters for setting up the resources for executors and the driver process</a:t>
            </a:r>
            <a:r>
              <a:rPr lang="en-US" b="1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Changing </a:t>
            </a:r>
            <a:r>
              <a:rPr lang="en-US" b="1" dirty="0" smtClean="0">
                <a:latin typeface="Arial Narrow" panose="020B0606020202030204" pitchFamily="34" charset="0"/>
              </a:rPr>
              <a:t>the configurations </a:t>
            </a:r>
            <a:r>
              <a:rPr lang="en-US" dirty="0">
                <a:latin typeface="Arial Narrow" panose="020B0606020202030204" pitchFamily="34" charset="0"/>
              </a:rPr>
              <a:t>will change the </a:t>
            </a:r>
            <a:r>
              <a:rPr lang="en-US" b="1" dirty="0">
                <a:latin typeface="Arial Narrow" panose="020B0606020202030204" pitchFamily="34" charset="0"/>
              </a:rPr>
              <a:t>processing time that your task need </a:t>
            </a:r>
            <a:r>
              <a:rPr lang="en-US" dirty="0">
                <a:latin typeface="Arial Narrow" panose="020B0606020202030204" pitchFamily="34" charset="0"/>
              </a:rPr>
              <a:t>to finish a specific task on a Spark cluster.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One of </a:t>
            </a:r>
            <a:r>
              <a:rPr lang="en-US" dirty="0">
                <a:latin typeface="Arial Narrow" panose="020B0606020202030204" pitchFamily="34" charset="0"/>
              </a:rPr>
              <a:t>the best practices is to </a:t>
            </a:r>
            <a:r>
              <a:rPr lang="en-US" b="1" dirty="0">
                <a:latin typeface="Arial Narrow" panose="020B0606020202030204" pitchFamily="34" charset="0"/>
              </a:rPr>
              <a:t>start up </a:t>
            </a:r>
            <a:r>
              <a:rPr lang="en-US" b="1" dirty="0" smtClean="0">
                <a:latin typeface="Arial Narrow" panose="020B0606020202030204" pitchFamily="34" charset="0"/>
              </a:rPr>
              <a:t>large </a:t>
            </a:r>
            <a:r>
              <a:rPr lang="en-US" b="1" dirty="0">
                <a:latin typeface="Arial Narrow" panose="020B0606020202030204" pitchFamily="34" charset="0"/>
              </a:rPr>
              <a:t>executors and driver</a:t>
            </a:r>
            <a:r>
              <a:rPr lang="en-US" dirty="0">
                <a:latin typeface="Arial Narrow" panose="020B0606020202030204" pitchFamily="34" charset="0"/>
              </a:rPr>
              <a:t> that include </a:t>
            </a:r>
            <a:r>
              <a:rPr lang="en-US" b="1" dirty="0">
                <a:latin typeface="Arial Narrow" panose="020B0606020202030204" pitchFamily="34" charset="0"/>
              </a:rPr>
              <a:t>maximum memory and CPU </a:t>
            </a:r>
            <a:r>
              <a:rPr lang="en-US" dirty="0">
                <a:latin typeface="Arial Narrow" panose="020B0606020202030204" pitchFamily="34" charset="0"/>
              </a:rPr>
              <a:t>to each </a:t>
            </a:r>
            <a:r>
              <a:rPr lang="en-US" dirty="0" smtClean="0">
                <a:latin typeface="Arial Narrow" panose="020B0606020202030204" pitchFamily="34" charset="0"/>
              </a:rPr>
              <a:t>of these </a:t>
            </a:r>
            <a:r>
              <a:rPr lang="en-US" dirty="0">
                <a:latin typeface="Arial Narrow" panose="020B0606020202030204" pitchFamily="34" charset="0"/>
              </a:rPr>
              <a:t>processes so they do not terminate on out of memory exceptions easily.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Running </a:t>
            </a:r>
            <a:r>
              <a:rPr lang="en-US" b="1" dirty="0">
                <a:latin typeface="Arial Narrow" panose="020B0606020202030204" pitchFamily="34" charset="0"/>
              </a:rPr>
              <a:t>lots of small executors </a:t>
            </a:r>
            <a:r>
              <a:rPr lang="en-US" dirty="0" smtClean="0">
                <a:latin typeface="Arial Narrow" panose="020B0606020202030204" pitchFamily="34" charset="0"/>
              </a:rPr>
              <a:t>will hit </a:t>
            </a:r>
            <a:r>
              <a:rPr lang="en-US" dirty="0">
                <a:latin typeface="Arial Narrow" panose="020B0606020202030204" pitchFamily="34" charset="0"/>
              </a:rPr>
              <a:t>the overall performance of the systems because of the costs of related to instantiations, termination and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coordination of small collaborating processes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IN" dirty="0">
                <a:latin typeface="Arial Narrow" panose="020B0606020202030204" pitchFamily="34" charset="0"/>
              </a:rPr>
              <a:t>https://spark.apache.org/docs/latest/configuration.html</a:t>
            </a:r>
          </a:p>
        </p:txBody>
      </p:sp>
    </p:spTree>
    <p:extLst>
      <p:ext uri="{BB962C8B-B14F-4D97-AF65-F5344CB8AC3E}">
        <p14:creationId xmlns:p14="http://schemas.microsoft.com/office/powerpoint/2010/main" val="16739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32015"/>
            <a:ext cx="11104418" cy="617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Master URL: The URL of the Spark cluster master node, which can be a standalone master (spark://host:port), a </a:t>
            </a:r>
            <a:r>
              <a:rPr lang="en-US" sz="2200" dirty="0" err="1">
                <a:latin typeface="Arial Narrow" panose="020B0606020202030204" pitchFamily="34" charset="0"/>
              </a:rPr>
              <a:t>Mesos</a:t>
            </a:r>
            <a:r>
              <a:rPr lang="en-US" sz="2200" dirty="0">
                <a:latin typeface="Arial Narrow" panose="020B0606020202030204" pitchFamily="34" charset="0"/>
              </a:rPr>
              <a:t> master (mesos://host:port), a YARN cluster (yarn), or a local machine (local or local[n] for n cores).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Executor Memory: The amount of memory to allocate for each executor process on the worker nodes. This can be set using the --executor-memory or </a:t>
            </a:r>
            <a:r>
              <a:rPr lang="en-US" sz="2200" dirty="0" err="1">
                <a:latin typeface="Arial Narrow" panose="020B0606020202030204" pitchFamily="34" charset="0"/>
              </a:rPr>
              <a:t>spark.executor.memory</a:t>
            </a:r>
            <a:r>
              <a:rPr lang="en-US" sz="2200" dirty="0">
                <a:latin typeface="Arial Narrow" panose="020B0606020202030204" pitchFamily="34" charset="0"/>
              </a:rPr>
              <a:t> configuration.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Driver Memory: The amount of memory to allocate for the driver process, which runs the main Spark application. This can be set using the --driver-memory or </a:t>
            </a:r>
            <a:r>
              <a:rPr lang="en-US" sz="2200" dirty="0" err="1">
                <a:latin typeface="Arial Narrow" panose="020B0606020202030204" pitchFamily="34" charset="0"/>
              </a:rPr>
              <a:t>spark.driver.memory</a:t>
            </a:r>
            <a:r>
              <a:rPr lang="en-US" sz="2200" dirty="0">
                <a:latin typeface="Arial Narrow" panose="020B0606020202030204" pitchFamily="34" charset="0"/>
              </a:rPr>
              <a:t> configuration.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Number of Executors: The number of executor processes to start on the worker nodes. This can be set using the --</a:t>
            </a:r>
            <a:r>
              <a:rPr lang="en-US" sz="2200" dirty="0" err="1">
                <a:latin typeface="Arial Narrow" panose="020B0606020202030204" pitchFamily="34" charset="0"/>
              </a:rPr>
              <a:t>num</a:t>
            </a:r>
            <a:r>
              <a:rPr lang="en-US" sz="2200" dirty="0">
                <a:latin typeface="Arial Narrow" panose="020B0606020202030204" pitchFamily="34" charset="0"/>
              </a:rPr>
              <a:t>-executors or </a:t>
            </a:r>
            <a:r>
              <a:rPr lang="en-US" sz="2200" dirty="0" err="1">
                <a:latin typeface="Arial Narrow" panose="020B0606020202030204" pitchFamily="34" charset="0"/>
              </a:rPr>
              <a:t>spark.executor.instances</a:t>
            </a:r>
            <a:r>
              <a:rPr lang="en-US" sz="2200" dirty="0">
                <a:latin typeface="Arial Narrow" panose="020B0606020202030204" pitchFamily="34" charset="0"/>
              </a:rPr>
              <a:t> configuration.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Executor Cores: The number of cores to allocate for each executor process. This can be set using the --executor-cores or </a:t>
            </a:r>
            <a:r>
              <a:rPr lang="en-US" sz="2200" dirty="0" err="1">
                <a:latin typeface="Arial Narrow" panose="020B0606020202030204" pitchFamily="34" charset="0"/>
              </a:rPr>
              <a:t>spark.executor.cores</a:t>
            </a:r>
            <a:r>
              <a:rPr lang="en-US" sz="2200" dirty="0">
                <a:latin typeface="Arial Narrow" panose="020B0606020202030204" pitchFamily="34" charset="0"/>
              </a:rPr>
              <a:t> configuration</a:t>
            </a:r>
            <a:r>
              <a:rPr lang="en-US" sz="2200" dirty="0" smtClean="0">
                <a:latin typeface="Arial Narrow" panose="020B0606020202030204" pitchFamily="34" charset="0"/>
              </a:rPr>
              <a:t>.</a:t>
            </a:r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179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532015"/>
            <a:ext cx="11104418" cy="6176963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 Narrow" panose="020B0606020202030204" pitchFamily="34" charset="0"/>
              </a:rPr>
              <a:t>Dynamic </a:t>
            </a:r>
            <a:r>
              <a:rPr lang="en-US" sz="2200" dirty="0">
                <a:latin typeface="Arial Narrow" panose="020B0606020202030204" pitchFamily="34" charset="0"/>
              </a:rPr>
              <a:t>Allocation: Spark can dynamically adjust the number of executors based on the workload. This can be enabled using the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spark.dynamicAllocation.enabled</a:t>
            </a:r>
            <a:r>
              <a:rPr lang="en-US" sz="2200" dirty="0">
                <a:latin typeface="Arial Narrow" panose="020B0606020202030204" pitchFamily="34" charset="0"/>
              </a:rPr>
              <a:t>=true configuration.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Shuffle Partitions: The number of partitions to use for shuffle operations, which can affect the performance of certain operations like </a:t>
            </a:r>
            <a:r>
              <a:rPr lang="en-US" sz="2200" dirty="0" err="1">
                <a:latin typeface="Arial Narrow" panose="020B0606020202030204" pitchFamily="34" charset="0"/>
              </a:rPr>
              <a:t>reduceByKey</a:t>
            </a:r>
            <a:r>
              <a:rPr lang="en-US" sz="2200" dirty="0">
                <a:latin typeface="Arial Narrow" panose="020B0606020202030204" pitchFamily="34" charset="0"/>
              </a:rPr>
              <a:t> and join. This can be set using the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spark.sql.shuffle.partitions</a:t>
            </a:r>
            <a:r>
              <a:rPr lang="en-US" sz="2200" dirty="0">
                <a:latin typeface="Arial Narrow" panose="020B0606020202030204" pitchFamily="34" charset="0"/>
              </a:rPr>
              <a:t>=n configuration.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Serialization: Spark can use different serialization libraries like </a:t>
            </a:r>
            <a:r>
              <a:rPr lang="en-US" sz="2200" dirty="0" err="1">
                <a:latin typeface="Arial Narrow" panose="020B0606020202030204" pitchFamily="34" charset="0"/>
              </a:rPr>
              <a:t>Kryo</a:t>
            </a:r>
            <a:r>
              <a:rPr lang="en-US" sz="2200" dirty="0">
                <a:latin typeface="Arial Narrow" panose="020B0606020202030204" pitchFamily="34" charset="0"/>
              </a:rPr>
              <a:t> or Java serialization. The serialization library can be configured using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spark.serializer</a:t>
            </a:r>
            <a:r>
              <a:rPr lang="en-US" sz="2200" dirty="0">
                <a:latin typeface="Arial Narrow" panose="020B0606020202030204" pitchFamily="34" charset="0"/>
              </a:rPr>
              <a:t>=</a:t>
            </a:r>
            <a:r>
              <a:rPr lang="en-US" sz="2200" dirty="0" err="1">
                <a:latin typeface="Arial Narrow" panose="020B0606020202030204" pitchFamily="34" charset="0"/>
              </a:rPr>
              <a:t>org.apache.spark.serializer.KryoSerializer</a:t>
            </a:r>
            <a:r>
              <a:rPr lang="en-US" sz="22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Event Log: Spark can write event logs for monitoring and debugging purposes. This can be enabled using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spark.eventLog.enabled</a:t>
            </a:r>
            <a:r>
              <a:rPr lang="en-US" sz="2200" dirty="0">
                <a:latin typeface="Arial Narrow" panose="020B0606020202030204" pitchFamily="34" charset="0"/>
              </a:rPr>
              <a:t>=true and specifying a directory for the logs using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spark.eventLog.dir</a:t>
            </a:r>
            <a:r>
              <a:rPr lang="en-US" sz="2200" dirty="0">
                <a:latin typeface="Arial Narrow" panose="020B0606020202030204" pitchFamily="34" charset="0"/>
              </a:rPr>
              <a:t>=/path/to/logs.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Environment Variables: Environment variables can be set for the Spark processes using the --</a:t>
            </a:r>
            <a:r>
              <a:rPr lang="en-US" sz="2200" dirty="0" err="1">
                <a:latin typeface="Arial Narrow" panose="020B0606020202030204" pitchFamily="34" charset="0"/>
              </a:rPr>
              <a:t>conf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/>
              <a:t>spark.executorEnv.VAR_NAME</a:t>
            </a:r>
            <a:r>
              <a:rPr lang="en-US" sz="2200" dirty="0"/>
              <a:t>=value and --</a:t>
            </a:r>
            <a:r>
              <a:rPr lang="en-US" sz="2200" dirty="0" err="1"/>
              <a:t>conf</a:t>
            </a:r>
            <a:r>
              <a:rPr lang="en-US" sz="2200" dirty="0"/>
              <a:t> </a:t>
            </a:r>
            <a:r>
              <a:rPr lang="en-US" sz="2200" dirty="0" err="1"/>
              <a:t>spark.driverEnv.VAR_NAME</a:t>
            </a:r>
            <a:r>
              <a:rPr lang="en-US" sz="2200" dirty="0"/>
              <a:t>=value configurations.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494344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38" y="401076"/>
            <a:ext cx="9762323" cy="65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Basic Linear Algebra in </a:t>
            </a:r>
            <a:r>
              <a:rPr lang="en-US" b="1" dirty="0" err="1">
                <a:latin typeface="Arial Narrow" panose="020B0606020202030204" pitchFamily="34" charset="0"/>
              </a:rPr>
              <a:t>PySpark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63"/>
            <a:ext cx="10515600" cy="4438996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PySpark's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MLlib</a:t>
            </a:r>
            <a:r>
              <a:rPr lang="en-US" dirty="0">
                <a:latin typeface="Arial Narrow" panose="020B0606020202030204" pitchFamily="34" charset="0"/>
              </a:rPr>
              <a:t> library includes basic linear algebra data types like Vectors and Matrices, which are essential for many algorithms in machine learning and data processing:</a:t>
            </a: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Vectors</a:t>
            </a:r>
            <a:r>
              <a:rPr lang="en-US" b="1" dirty="0">
                <a:latin typeface="Arial Narrow" panose="020B0606020202030204" pitchFamily="34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supports </a:t>
            </a:r>
            <a:r>
              <a:rPr lang="en-US" b="1" dirty="0">
                <a:latin typeface="Arial Narrow" panose="020B0606020202030204" pitchFamily="34" charset="0"/>
              </a:rPr>
              <a:t>two types of vectors: dense and sparse</a:t>
            </a:r>
            <a:r>
              <a:rPr lang="en-US" dirty="0">
                <a:latin typeface="Arial Narrow" panose="020B0606020202030204" pitchFamily="34" charset="0"/>
              </a:rPr>
              <a:t>. A dense vector is </a:t>
            </a:r>
            <a:r>
              <a:rPr lang="en-US" b="1" dirty="0">
                <a:latin typeface="Arial Narrow" panose="020B0606020202030204" pitchFamily="34" charset="0"/>
              </a:rPr>
              <a:t>backed by a double array </a:t>
            </a:r>
            <a:r>
              <a:rPr lang="en-US" dirty="0">
                <a:latin typeface="Arial Narrow" panose="020B0606020202030204" pitchFamily="34" charset="0"/>
              </a:rPr>
              <a:t>representing its entry values, while a sparse vector is </a:t>
            </a:r>
            <a:r>
              <a:rPr lang="en-US" b="1" dirty="0">
                <a:latin typeface="Arial Narrow" panose="020B0606020202030204" pitchFamily="34" charset="0"/>
              </a:rPr>
              <a:t>backed by two parallel arrays</a:t>
            </a:r>
            <a:r>
              <a:rPr lang="en-US" dirty="0">
                <a:latin typeface="Arial Narrow" panose="020B0606020202030204" pitchFamily="34" charset="0"/>
              </a:rPr>
              <a:t>: indices and values.</a:t>
            </a: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Matrices</a:t>
            </a:r>
            <a:r>
              <a:rPr lang="en-US" b="1" dirty="0">
                <a:latin typeface="Arial Narrow" panose="020B0606020202030204" pitchFamily="34" charset="0"/>
              </a:rPr>
              <a:t>: </a:t>
            </a:r>
            <a:r>
              <a:rPr lang="en-US" dirty="0">
                <a:latin typeface="Arial Narrow" panose="020B0606020202030204" pitchFamily="34" charset="0"/>
              </a:rPr>
              <a:t>Similar to vectors, </a:t>
            </a:r>
            <a:r>
              <a:rPr lang="en-US" b="1" dirty="0" err="1">
                <a:latin typeface="Arial Narrow" panose="020B0606020202030204" pitchFamily="34" charset="0"/>
              </a:rPr>
              <a:t>PySpark</a:t>
            </a:r>
            <a:r>
              <a:rPr lang="en-US" b="1" dirty="0">
                <a:latin typeface="Arial Narrow" panose="020B0606020202030204" pitchFamily="34" charset="0"/>
              </a:rPr>
              <a:t> has dense and sparse matrices</a:t>
            </a:r>
            <a:r>
              <a:rPr lang="en-US" dirty="0">
                <a:latin typeface="Arial Narrow" panose="020B0606020202030204" pitchFamily="34" charset="0"/>
              </a:rPr>
              <a:t>. A </a:t>
            </a:r>
            <a:r>
              <a:rPr lang="en-US" b="1" dirty="0">
                <a:latin typeface="Arial Narrow" panose="020B0606020202030204" pitchFamily="34" charset="0"/>
              </a:rPr>
              <a:t>dense matrix stores all entries in a single array in column-major order</a:t>
            </a:r>
            <a:r>
              <a:rPr lang="en-US" dirty="0">
                <a:latin typeface="Arial Narrow" panose="020B0606020202030204" pitchFamily="34" charset="0"/>
              </a:rPr>
              <a:t>, while a </a:t>
            </a:r>
            <a:r>
              <a:rPr lang="en-US" b="1" dirty="0">
                <a:latin typeface="Arial Narrow" panose="020B0606020202030204" pitchFamily="34" charset="0"/>
              </a:rPr>
              <a:t>sparse matrix stores only the nonzero values and their indices.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10515600" cy="60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2" y="0"/>
            <a:ext cx="9293628" cy="70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99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760"/>
            <a:ext cx="12192000" cy="630104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300" dirty="0">
                <a:latin typeface="Arial Narrow" panose="020B0606020202030204" pitchFamily="34" charset="0"/>
              </a:rPr>
              <a:t>Linear algebra is a fundamental component of many data processing and machine learning algorithms, and its importance in </a:t>
            </a:r>
            <a:r>
              <a:rPr lang="en-US" sz="3300" dirty="0" err="1">
                <a:latin typeface="Arial Narrow" panose="020B0606020202030204" pitchFamily="34" charset="0"/>
              </a:rPr>
              <a:t>PySpark</a:t>
            </a:r>
            <a:r>
              <a:rPr lang="en-US" sz="3300" dirty="0">
                <a:latin typeface="Arial Narrow" panose="020B0606020202030204" pitchFamily="34" charset="0"/>
              </a:rPr>
              <a:t> arises from several key reasons: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Scalability</a:t>
            </a:r>
            <a:r>
              <a:rPr lang="en-US" sz="3300" dirty="0">
                <a:latin typeface="Arial Narrow" panose="020B0606020202030204" pitchFamily="34" charset="0"/>
              </a:rPr>
              <a:t>: </a:t>
            </a:r>
            <a:r>
              <a:rPr lang="en-US" sz="3300" dirty="0" err="1">
                <a:latin typeface="Arial Narrow" panose="020B0606020202030204" pitchFamily="34" charset="0"/>
              </a:rPr>
              <a:t>PySpark</a:t>
            </a:r>
            <a:r>
              <a:rPr lang="en-US" sz="3300" dirty="0">
                <a:latin typeface="Arial Narrow" panose="020B0606020202030204" pitchFamily="34" charset="0"/>
              </a:rPr>
              <a:t> is designed to handle large-scale data processing and analysis. Linear algebra operations, such as matrix multiplication and eigenvalue decomposition, are essential for many machine learning algorithms. </a:t>
            </a:r>
            <a:r>
              <a:rPr lang="en-US" sz="3300" b="1" dirty="0">
                <a:latin typeface="Arial Narrow" panose="020B0606020202030204" pitchFamily="34" charset="0"/>
              </a:rPr>
              <a:t>By supporting linear algebra, </a:t>
            </a:r>
            <a:r>
              <a:rPr lang="en-US" sz="3300" b="1" dirty="0" err="1">
                <a:latin typeface="Arial Narrow" panose="020B0606020202030204" pitchFamily="34" charset="0"/>
              </a:rPr>
              <a:t>PySpark</a:t>
            </a:r>
            <a:r>
              <a:rPr lang="en-US" sz="3300" b="1" dirty="0">
                <a:latin typeface="Arial Narrow" panose="020B0606020202030204" pitchFamily="34" charset="0"/>
              </a:rPr>
              <a:t> enables the development and execution of scalable machine learning algorithms that can handle big data.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Efficiency</a:t>
            </a:r>
            <a:r>
              <a:rPr lang="en-US" sz="3300" dirty="0">
                <a:latin typeface="Arial Narrow" panose="020B0606020202030204" pitchFamily="34" charset="0"/>
              </a:rPr>
              <a:t>: Linear algebra operations are </a:t>
            </a:r>
            <a:r>
              <a:rPr lang="en-US" sz="3300" b="1" dirty="0">
                <a:latin typeface="Arial Narrow" panose="020B0606020202030204" pitchFamily="34" charset="0"/>
              </a:rPr>
              <a:t>often computationally intensive</a:t>
            </a:r>
            <a:r>
              <a:rPr lang="en-US" sz="3300" dirty="0">
                <a:latin typeface="Arial Narrow" panose="020B0606020202030204" pitchFamily="34" charset="0"/>
              </a:rPr>
              <a:t>. </a:t>
            </a:r>
            <a:r>
              <a:rPr lang="en-US" sz="3300" dirty="0" err="1">
                <a:latin typeface="Arial Narrow" panose="020B0606020202030204" pitchFamily="34" charset="0"/>
              </a:rPr>
              <a:t>PySpark's</a:t>
            </a:r>
            <a:r>
              <a:rPr lang="en-US" sz="3300" dirty="0">
                <a:latin typeface="Arial Narrow" panose="020B0606020202030204" pitchFamily="34" charset="0"/>
              </a:rPr>
              <a:t> distributed computing capabilities </a:t>
            </a:r>
            <a:r>
              <a:rPr lang="en-US" sz="3300" b="1" dirty="0">
                <a:latin typeface="Arial Narrow" panose="020B0606020202030204" pitchFamily="34" charset="0"/>
              </a:rPr>
              <a:t>allow these operations to be performed efficiently across a cluster of machines, reducing the time required for data processing and analysis</a:t>
            </a:r>
            <a:r>
              <a:rPr lang="en-US" sz="3300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Data Representation</a:t>
            </a:r>
            <a:r>
              <a:rPr lang="en-US" sz="3300" dirty="0">
                <a:latin typeface="Arial Narrow" panose="020B0606020202030204" pitchFamily="34" charset="0"/>
              </a:rPr>
              <a:t>: Many data types, such as </a:t>
            </a:r>
            <a:r>
              <a:rPr lang="en-US" sz="3300" b="1" dirty="0">
                <a:latin typeface="Arial Narrow" panose="020B0606020202030204" pitchFamily="34" charset="0"/>
              </a:rPr>
              <a:t>images, text, and genomic data</a:t>
            </a:r>
            <a:r>
              <a:rPr lang="en-US" sz="3300" dirty="0">
                <a:latin typeface="Arial Narrow" panose="020B0606020202030204" pitchFamily="34" charset="0"/>
              </a:rPr>
              <a:t>, can be represented as </a:t>
            </a:r>
            <a:r>
              <a:rPr lang="en-US" sz="3300" b="1" dirty="0">
                <a:latin typeface="Arial Narrow" panose="020B0606020202030204" pitchFamily="34" charset="0"/>
              </a:rPr>
              <a:t>vectors or matrices</a:t>
            </a:r>
            <a:r>
              <a:rPr lang="en-US" sz="3300" dirty="0">
                <a:latin typeface="Arial Narrow" panose="020B0606020202030204" pitchFamily="34" charset="0"/>
              </a:rPr>
              <a:t>. Linear algebra provides a mathematical framework for manipulating these representations, enabling tasks like image processing, natural language processing, and genomic analysis.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Machine Learning</a:t>
            </a:r>
            <a:r>
              <a:rPr lang="en-US" sz="3300" dirty="0">
                <a:latin typeface="Arial Narrow" panose="020B0606020202030204" pitchFamily="34" charset="0"/>
              </a:rPr>
              <a:t>: </a:t>
            </a:r>
            <a:r>
              <a:rPr lang="en-US" sz="3300" dirty="0" err="1">
                <a:latin typeface="Arial Narrow" panose="020B0606020202030204" pitchFamily="34" charset="0"/>
              </a:rPr>
              <a:t>PySpark's</a:t>
            </a:r>
            <a:r>
              <a:rPr lang="en-US" sz="3300" dirty="0">
                <a:latin typeface="Arial Narrow" panose="020B0606020202030204" pitchFamily="34" charset="0"/>
              </a:rPr>
              <a:t> machine learning library</a:t>
            </a:r>
            <a:r>
              <a:rPr lang="en-US" sz="3300" b="1" dirty="0">
                <a:latin typeface="Arial Narrow" panose="020B0606020202030204" pitchFamily="34" charset="0"/>
              </a:rPr>
              <a:t>, </a:t>
            </a:r>
            <a:r>
              <a:rPr lang="en-US" sz="3300" b="1" dirty="0" err="1">
                <a:latin typeface="Arial Narrow" panose="020B0606020202030204" pitchFamily="34" charset="0"/>
              </a:rPr>
              <a:t>MLlib</a:t>
            </a:r>
            <a:r>
              <a:rPr lang="en-US" sz="3300" b="1" dirty="0">
                <a:latin typeface="Arial Narrow" panose="020B0606020202030204" pitchFamily="34" charset="0"/>
              </a:rPr>
              <a:t>, relies heavily on linear algebra </a:t>
            </a:r>
            <a:r>
              <a:rPr lang="en-US" sz="3300" dirty="0">
                <a:latin typeface="Arial Narrow" panose="020B0606020202030204" pitchFamily="34" charset="0"/>
              </a:rPr>
              <a:t>for various algorithms, </a:t>
            </a:r>
            <a:r>
              <a:rPr lang="en-US" sz="3300" b="1" dirty="0">
                <a:latin typeface="Arial Narrow" panose="020B0606020202030204" pitchFamily="34" charset="0"/>
              </a:rPr>
              <a:t>including regression, classification, clustering, and dimensionality reduction</a:t>
            </a:r>
            <a:r>
              <a:rPr lang="en-US" sz="3300" dirty="0">
                <a:latin typeface="Arial Narrow" panose="020B0606020202030204" pitchFamily="34" charset="0"/>
              </a:rPr>
              <a:t>. Efficient linear algebra operations are crucial for training and deploying these models on large datasets.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Interoperability</a:t>
            </a:r>
            <a:r>
              <a:rPr lang="en-US" sz="3300" dirty="0">
                <a:latin typeface="Arial Narrow" panose="020B0606020202030204" pitchFamily="34" charset="0"/>
              </a:rPr>
              <a:t>: </a:t>
            </a:r>
            <a:r>
              <a:rPr lang="en-US" sz="3300" dirty="0" err="1">
                <a:latin typeface="Arial Narrow" panose="020B0606020202030204" pitchFamily="34" charset="0"/>
              </a:rPr>
              <a:t>PySpark</a:t>
            </a:r>
            <a:r>
              <a:rPr lang="en-US" sz="3300" dirty="0">
                <a:latin typeface="Arial Narrow" panose="020B0606020202030204" pitchFamily="34" charset="0"/>
              </a:rPr>
              <a:t> integrates with other libraries and tools that use linear algebra, such as </a:t>
            </a:r>
            <a:r>
              <a:rPr lang="en-US" sz="3300" b="1" dirty="0" err="1">
                <a:latin typeface="Arial Narrow" panose="020B0606020202030204" pitchFamily="34" charset="0"/>
              </a:rPr>
              <a:t>NumPy</a:t>
            </a:r>
            <a:r>
              <a:rPr lang="en-US" sz="3300" b="1" dirty="0">
                <a:latin typeface="Arial Narrow" panose="020B0606020202030204" pitchFamily="34" charset="0"/>
              </a:rPr>
              <a:t> and </a:t>
            </a:r>
            <a:r>
              <a:rPr lang="en-US" sz="3300" b="1" dirty="0" err="1">
                <a:latin typeface="Arial Narrow" panose="020B0606020202030204" pitchFamily="34" charset="0"/>
              </a:rPr>
              <a:t>SciPy</a:t>
            </a:r>
            <a:r>
              <a:rPr lang="en-US" sz="3300" b="1" dirty="0">
                <a:latin typeface="Arial Narrow" panose="020B0606020202030204" pitchFamily="34" charset="0"/>
              </a:rPr>
              <a:t> in Python. </a:t>
            </a:r>
            <a:r>
              <a:rPr lang="en-US" sz="3300" dirty="0">
                <a:latin typeface="Arial Narrow" panose="020B0606020202030204" pitchFamily="34" charset="0"/>
              </a:rPr>
              <a:t>This interoperability allows developers to leverage existing linear algebra routines and algorithms within their </a:t>
            </a:r>
            <a:r>
              <a:rPr lang="en-US" sz="3300" dirty="0" err="1">
                <a:latin typeface="Arial Narrow" panose="020B0606020202030204" pitchFamily="34" charset="0"/>
              </a:rPr>
              <a:t>PySpark</a:t>
            </a:r>
            <a:r>
              <a:rPr lang="en-US" sz="3300" dirty="0">
                <a:latin typeface="Arial Narrow" panose="020B0606020202030204" pitchFamily="34" charset="0"/>
              </a:rPr>
              <a:t> applications.</a:t>
            </a:r>
          </a:p>
          <a:p>
            <a:pPr algn="just"/>
            <a:r>
              <a:rPr lang="en-US" sz="3300" b="1" dirty="0">
                <a:latin typeface="Arial Narrow" panose="020B0606020202030204" pitchFamily="34" charset="0"/>
              </a:rPr>
              <a:t>Expressiveness</a:t>
            </a:r>
            <a:r>
              <a:rPr lang="en-US" sz="3300" dirty="0">
                <a:latin typeface="Arial Narrow" panose="020B0606020202030204" pitchFamily="34" charset="0"/>
              </a:rPr>
              <a:t>: Linear algebra provides a concise and expressive language for describing complex data transformations and relationships. By supporting linear algebra, </a:t>
            </a:r>
            <a:r>
              <a:rPr lang="en-US" sz="3300" dirty="0" err="1">
                <a:latin typeface="Arial Narrow" panose="020B0606020202030204" pitchFamily="34" charset="0"/>
              </a:rPr>
              <a:t>PySpark</a:t>
            </a:r>
            <a:r>
              <a:rPr lang="en-US" sz="3300" dirty="0">
                <a:latin typeface="Arial Narrow" panose="020B0606020202030204" pitchFamily="34" charset="0"/>
              </a:rPr>
              <a:t> enables developers to implement sophisticated data processing and analysis algorithms in a clear and concise manner.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994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Distributed File Storage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err="1">
                <a:latin typeface="Arial Narrow" panose="020B0606020202030204" pitchFamily="34" charset="0"/>
              </a:rPr>
              <a:t>PySpark</a:t>
            </a:r>
            <a:r>
              <a:rPr lang="en-IN" b="1" dirty="0">
                <a:latin typeface="Arial Narrow" panose="020B0606020202030204" pitchFamily="34" charset="0"/>
              </a:rPr>
              <a:t> can create distributed datasets from any storage source supported by Hadoop, including your local file system, HDFS, Cassandra, </a:t>
            </a:r>
            <a:r>
              <a:rPr lang="en-IN" b="1" dirty="0" err="1">
                <a:latin typeface="Arial Narrow" panose="020B0606020202030204" pitchFamily="34" charset="0"/>
              </a:rPr>
              <a:t>HBase</a:t>
            </a:r>
            <a:r>
              <a:rPr lang="en-IN" b="1" dirty="0">
                <a:latin typeface="Arial Narrow" panose="020B0606020202030204" pitchFamily="34" charset="0"/>
              </a:rPr>
              <a:t>, Amazon S3, etc</a:t>
            </a:r>
            <a:r>
              <a:rPr lang="en-IN" dirty="0">
                <a:latin typeface="Arial Narrow" panose="020B0606020202030204" pitchFamily="34" charset="0"/>
              </a:rPr>
              <a:t>. </a:t>
            </a:r>
            <a:endParaRPr lang="en-IN" dirty="0" smtClean="0">
              <a:latin typeface="Arial Narrow" panose="020B0606020202030204" pitchFamily="34" charset="0"/>
            </a:endParaRPr>
          </a:p>
          <a:p>
            <a:pPr algn="just"/>
            <a:r>
              <a:rPr lang="en-IN" dirty="0" smtClean="0">
                <a:latin typeface="Arial Narrow" panose="020B0606020202030204" pitchFamily="34" charset="0"/>
              </a:rPr>
              <a:t>Spark </a:t>
            </a:r>
            <a:r>
              <a:rPr lang="en-IN" dirty="0">
                <a:latin typeface="Arial Narrow" panose="020B0606020202030204" pitchFamily="34" charset="0"/>
              </a:rPr>
              <a:t>supports text files, </a:t>
            </a:r>
            <a:r>
              <a:rPr lang="en-IN" dirty="0" err="1">
                <a:latin typeface="Arial Narrow" panose="020B0606020202030204" pitchFamily="34" charset="0"/>
              </a:rPr>
              <a:t>SequenceFiles</a:t>
            </a:r>
            <a:r>
              <a:rPr lang="en-IN" dirty="0">
                <a:latin typeface="Arial Narrow" panose="020B0606020202030204" pitchFamily="34" charset="0"/>
              </a:rPr>
              <a:t>, and any other Hadoop </a:t>
            </a:r>
            <a:r>
              <a:rPr lang="en-IN" dirty="0" err="1">
                <a:latin typeface="Arial Narrow" panose="020B0606020202030204" pitchFamily="34" charset="0"/>
              </a:rPr>
              <a:t>InputFormat</a:t>
            </a:r>
            <a:r>
              <a:rPr lang="en-IN" dirty="0">
                <a:latin typeface="Arial Narrow" panose="020B0606020202030204" pitchFamily="34" charset="0"/>
              </a:rPr>
              <a:t>. </a:t>
            </a:r>
            <a:endParaRPr lang="en-IN" dirty="0" smtClean="0">
              <a:latin typeface="Arial Narrow" panose="020B0606020202030204" pitchFamily="34" charset="0"/>
            </a:endParaRPr>
          </a:p>
          <a:p>
            <a:pPr algn="just"/>
            <a:r>
              <a:rPr lang="en-IN" dirty="0" smtClean="0">
                <a:latin typeface="Arial Narrow" panose="020B0606020202030204" pitchFamily="34" charset="0"/>
              </a:rPr>
              <a:t>Once </a:t>
            </a:r>
            <a:r>
              <a:rPr lang="en-IN" dirty="0">
                <a:latin typeface="Arial Narrow" panose="020B0606020202030204" pitchFamily="34" charset="0"/>
              </a:rPr>
              <a:t>created, </a:t>
            </a:r>
            <a:r>
              <a:rPr lang="en-IN" dirty="0" err="1">
                <a:latin typeface="Arial Narrow" panose="020B0606020202030204" pitchFamily="34" charset="0"/>
              </a:rPr>
              <a:t>distFile</a:t>
            </a:r>
            <a:r>
              <a:rPr lang="en-IN" dirty="0">
                <a:latin typeface="Arial Narrow" panose="020B0606020202030204" pitchFamily="34" charset="0"/>
              </a:rPr>
              <a:t> can be acted on by dataset operations.</a:t>
            </a:r>
          </a:p>
        </p:txBody>
      </p:sp>
    </p:spTree>
    <p:extLst>
      <p:ext uri="{BB962C8B-B14F-4D97-AF65-F5344CB8AC3E}">
        <p14:creationId xmlns:p14="http://schemas.microsoft.com/office/powerpoint/2010/main" val="23331231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3782"/>
            <a:ext cx="11985568" cy="448116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 Narrow" panose="020B0606020202030204" pitchFamily="34" charset="0"/>
              </a:rPr>
              <a:t>In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, distributed file storage systems are </a:t>
            </a:r>
            <a:r>
              <a:rPr lang="en-US" sz="2400" b="1" dirty="0">
                <a:latin typeface="Arial Narrow" panose="020B0606020202030204" pitchFamily="34" charset="0"/>
              </a:rPr>
              <a:t>used to store and manage large volumes of data </a:t>
            </a:r>
            <a:r>
              <a:rPr lang="en-US" sz="2400" dirty="0">
                <a:latin typeface="Arial Narrow" panose="020B0606020202030204" pitchFamily="34" charset="0"/>
              </a:rPr>
              <a:t>across a cluster of machines. These systems are designed to </a:t>
            </a:r>
            <a:r>
              <a:rPr lang="en-US" sz="2400" b="1" dirty="0">
                <a:latin typeface="Arial Narrow" panose="020B0606020202030204" pitchFamily="34" charset="0"/>
              </a:rPr>
              <a:t>handle big data processing and analysis efficiently. Here are some key points about distributed file storage in </a:t>
            </a:r>
            <a:r>
              <a:rPr lang="en-US" sz="2400" b="1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:</a:t>
            </a:r>
          </a:p>
          <a:p>
            <a:pPr algn="just"/>
            <a:r>
              <a:rPr lang="en-US" sz="2400" b="1" dirty="0" smtClean="0">
                <a:latin typeface="Arial Narrow" panose="020B0606020202030204" pitchFamily="34" charset="0"/>
              </a:rPr>
              <a:t>Hadoop </a:t>
            </a:r>
            <a:r>
              <a:rPr lang="en-US" sz="2400" b="1" dirty="0">
                <a:latin typeface="Arial Narrow" panose="020B0606020202030204" pitchFamily="34" charset="0"/>
              </a:rPr>
              <a:t>Distributed File System (HDFS): </a:t>
            </a:r>
            <a:r>
              <a:rPr lang="en-US" sz="2400" dirty="0">
                <a:latin typeface="Arial Narrow" panose="020B0606020202030204" pitchFamily="34" charset="0"/>
              </a:rPr>
              <a:t>HDFS is the most commonly used distributed file storage system with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. It is designed </a:t>
            </a:r>
            <a:r>
              <a:rPr lang="en-US" sz="2400" b="1" dirty="0">
                <a:latin typeface="Arial Narrow" panose="020B0606020202030204" pitchFamily="34" charset="0"/>
              </a:rPr>
              <a:t>to store large files across multiple machines </a:t>
            </a:r>
            <a:r>
              <a:rPr lang="en-US" sz="2400" dirty="0">
                <a:latin typeface="Arial Narrow" panose="020B0606020202030204" pitchFamily="34" charset="0"/>
              </a:rPr>
              <a:t>in a cluster.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can </a:t>
            </a:r>
            <a:r>
              <a:rPr lang="en-US" sz="2400" b="1" dirty="0">
                <a:latin typeface="Arial Narrow" panose="020B0606020202030204" pitchFamily="34" charset="0"/>
              </a:rPr>
              <a:t>read and write data to HDFS</a:t>
            </a:r>
            <a:r>
              <a:rPr lang="en-US" sz="2400" dirty="0">
                <a:latin typeface="Arial Narrow" panose="020B0606020202030204" pitchFamily="34" charset="0"/>
              </a:rPr>
              <a:t>, making it suitable for processing large datasets.</a:t>
            </a:r>
          </a:p>
          <a:p>
            <a:pPr algn="just"/>
            <a:r>
              <a:rPr lang="en-US" sz="2400" b="1" dirty="0" smtClean="0">
                <a:latin typeface="Arial Narrow" panose="020B0606020202030204" pitchFamily="34" charset="0"/>
              </a:rPr>
              <a:t>Amazon </a:t>
            </a:r>
            <a:r>
              <a:rPr lang="en-US" sz="2400" b="1" dirty="0">
                <a:latin typeface="Arial Narrow" panose="020B0606020202030204" pitchFamily="34" charset="0"/>
              </a:rPr>
              <a:t>S3: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can also work with </a:t>
            </a:r>
            <a:r>
              <a:rPr lang="en-US" sz="2400" b="1" dirty="0">
                <a:latin typeface="Arial Narrow" panose="020B0606020202030204" pitchFamily="34" charset="0"/>
              </a:rPr>
              <a:t>Amazon S3, </a:t>
            </a:r>
            <a:r>
              <a:rPr lang="en-US" sz="2400" dirty="0">
                <a:latin typeface="Arial Narrow" panose="020B0606020202030204" pitchFamily="34" charset="0"/>
              </a:rPr>
              <a:t>a scalable object storage service offered by Amazon Web Services (AWS). </a:t>
            </a:r>
            <a:r>
              <a:rPr lang="en-US" sz="2400" b="1" dirty="0">
                <a:latin typeface="Arial Narrow" panose="020B0606020202030204" pitchFamily="34" charset="0"/>
              </a:rPr>
              <a:t>S3 can be used to store and retrieve any amount of data, at any time, from anywhere on the web.</a:t>
            </a:r>
            <a:r>
              <a:rPr lang="en-US" sz="2400" dirty="0">
                <a:latin typeface="Arial Narrow" panose="020B0606020202030204" pitchFamily="34" charset="0"/>
              </a:rPr>
              <a:t> It is often used for data backup, archiving, and big data analytics.</a:t>
            </a:r>
          </a:p>
          <a:p>
            <a:pPr algn="just"/>
            <a:r>
              <a:rPr lang="en-US" sz="2400" b="1" dirty="0" smtClean="0">
                <a:latin typeface="Arial Narrow" panose="020B0606020202030204" pitchFamily="34" charset="0"/>
              </a:rPr>
              <a:t>Google </a:t>
            </a:r>
            <a:r>
              <a:rPr lang="en-US" sz="2400" b="1" dirty="0">
                <a:latin typeface="Arial Narrow" panose="020B0606020202030204" pitchFamily="34" charset="0"/>
              </a:rPr>
              <a:t>Cloud Storage (GCS): </a:t>
            </a:r>
            <a:r>
              <a:rPr lang="en-US" sz="2400" dirty="0">
                <a:latin typeface="Arial Narrow" panose="020B0606020202030204" pitchFamily="34" charset="0"/>
              </a:rPr>
              <a:t>Similar to Amazon S3,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can interact with Google Cloud Storage</a:t>
            </a:r>
            <a:r>
              <a:rPr lang="en-US" sz="2400" dirty="0">
                <a:latin typeface="Arial Narrow" panose="020B0606020202030204" pitchFamily="34" charset="0"/>
              </a:rPr>
              <a:t>, which is a highly durable and available object storage service offered by Google Cloud.</a:t>
            </a:r>
          </a:p>
          <a:p>
            <a:pPr algn="just"/>
            <a:r>
              <a:rPr lang="en-US" sz="2400" b="1" dirty="0" smtClean="0">
                <a:latin typeface="Arial Narrow" panose="020B0606020202030204" pitchFamily="34" charset="0"/>
              </a:rPr>
              <a:t>Azure </a:t>
            </a:r>
            <a:r>
              <a:rPr lang="en-US" sz="2400" b="1" dirty="0">
                <a:latin typeface="Arial Narrow" panose="020B0606020202030204" pitchFamily="34" charset="0"/>
              </a:rPr>
              <a:t>Blob Storage: </a:t>
            </a:r>
            <a:r>
              <a:rPr lang="en-US" sz="2400" dirty="0">
                <a:latin typeface="Arial Narrow" panose="020B0606020202030204" pitchFamily="34" charset="0"/>
              </a:rPr>
              <a:t>Microsoft Azure's </a:t>
            </a:r>
            <a:r>
              <a:rPr lang="en-US" sz="2400" b="1" dirty="0">
                <a:latin typeface="Arial Narrow" panose="020B0606020202030204" pitchFamily="34" charset="0"/>
              </a:rPr>
              <a:t>Blob Storage is another option for storing large amounts </a:t>
            </a:r>
            <a:r>
              <a:rPr lang="en-US" sz="2400" dirty="0">
                <a:latin typeface="Arial Narrow" panose="020B0606020202030204" pitchFamily="34" charset="0"/>
              </a:rPr>
              <a:t>of unstructured data in the cloud.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can access data stored in Azure Blob Storage for big data processing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385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2756"/>
            <a:ext cx="12192000" cy="594420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Reading and Writing Data: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provides various APIs to read and write data from and to distributed file storage systems. For example, you can use the </a:t>
            </a:r>
            <a:r>
              <a:rPr lang="en-US" b="1" dirty="0" err="1">
                <a:latin typeface="Arial Narrow" panose="020B0606020202030204" pitchFamily="34" charset="0"/>
              </a:rPr>
              <a:t>DataFrameReader</a:t>
            </a:r>
            <a:r>
              <a:rPr lang="en-US" b="1" dirty="0">
                <a:latin typeface="Arial Narrow" panose="020B0606020202030204" pitchFamily="34" charset="0"/>
              </a:rPr>
              <a:t> and </a:t>
            </a:r>
            <a:r>
              <a:rPr lang="en-US" b="1" dirty="0" err="1">
                <a:latin typeface="Arial Narrow" panose="020B0606020202030204" pitchFamily="34" charset="0"/>
              </a:rPr>
              <a:t>DataFrameWriter</a:t>
            </a:r>
            <a:r>
              <a:rPr lang="en-US" b="1" dirty="0">
                <a:latin typeface="Arial Narrow" panose="020B0606020202030204" pitchFamily="34" charset="0"/>
              </a:rPr>
              <a:t> classes for reading and writing data in different formats like CSV, JSON, Parquet, Avro, etc.</a:t>
            </a: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Partitioning: </a:t>
            </a:r>
            <a:r>
              <a:rPr lang="en-US" dirty="0">
                <a:latin typeface="Arial Narrow" panose="020B0606020202030204" pitchFamily="34" charset="0"/>
              </a:rPr>
              <a:t>When dealing with large datasets, </a:t>
            </a:r>
            <a:r>
              <a:rPr lang="en-US" b="1" dirty="0">
                <a:latin typeface="Arial Narrow" panose="020B0606020202030204" pitchFamily="34" charset="0"/>
              </a:rPr>
              <a:t>partitioning is a crucial aspect</a:t>
            </a:r>
            <a:r>
              <a:rPr lang="en-US" dirty="0">
                <a:latin typeface="Arial Narrow" panose="020B0606020202030204" pitchFamily="34" charset="0"/>
              </a:rPr>
              <a:t>. It helps </a:t>
            </a:r>
            <a:r>
              <a:rPr lang="en-US" b="1" dirty="0">
                <a:latin typeface="Arial Narrow" panose="020B0606020202030204" pitchFamily="34" charset="0"/>
              </a:rPr>
              <a:t>in distributing the data across the cluster</a:t>
            </a:r>
            <a:r>
              <a:rPr lang="en-US" dirty="0">
                <a:latin typeface="Arial Narrow" panose="020B0606020202030204" pitchFamily="34" charset="0"/>
              </a:rPr>
              <a:t>, which enhances parallel processing and reduces the overall processing time.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allows you to specify partitioning strategies when reading or writing data.</a:t>
            </a: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Fault </a:t>
            </a:r>
            <a:r>
              <a:rPr lang="en-US" b="1" dirty="0">
                <a:latin typeface="Arial Narrow" panose="020B0606020202030204" pitchFamily="34" charset="0"/>
              </a:rPr>
              <a:t>Tolerance: Distributed file storage systems like HDFS are designed to be fault-tolerant.</a:t>
            </a:r>
            <a:r>
              <a:rPr lang="en-US" dirty="0">
                <a:latin typeface="Arial Narrow" panose="020B0606020202030204" pitchFamily="34" charset="0"/>
              </a:rPr>
              <a:t> They replicate data across multiple nodes in the cluster to ensure that the system can recover from a node failure without data loss.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</a:rPr>
              <a:t>leverages this feature to ensure that big data processing is resilient to failures.</a:t>
            </a:r>
            <a:endParaRPr lang="en-IN" b="1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87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39" y="0"/>
            <a:ext cx="9809122" cy="187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39" y="2358710"/>
            <a:ext cx="9278296" cy="35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448" y="429087"/>
            <a:ext cx="10515600" cy="2413866"/>
          </a:xfrm>
        </p:spPr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Spark system can automatically detect the data schema and create </a:t>
            </a:r>
            <a:r>
              <a:rPr lang="en-US" dirty="0" smtClean="0">
                <a:latin typeface="Arial Narrow" panose="020B0606020202030204" pitchFamily="34" charset="0"/>
              </a:rPr>
              <a:t>a </a:t>
            </a:r>
            <a:r>
              <a:rPr lang="en-US" dirty="0" err="1" smtClean="0">
                <a:latin typeface="Arial Narrow" panose="020B0606020202030204" pitchFamily="34" charset="0"/>
              </a:rPr>
              <a:t>Dataframe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from an RDD or a list. Spark gives also automated names to the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columns besides </a:t>
            </a:r>
            <a:r>
              <a:rPr lang="en-US" dirty="0" smtClean="0">
                <a:latin typeface="Arial Narrow" panose="020B0606020202030204" pitchFamily="34" charset="0"/>
              </a:rPr>
              <a:t>the automated </a:t>
            </a:r>
            <a:r>
              <a:rPr lang="en-US" dirty="0">
                <a:latin typeface="Arial Narrow" panose="020B0606020202030204" pitchFamily="34" charset="0"/>
              </a:rPr>
              <a:t>schema.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Listing </a:t>
            </a:r>
            <a:r>
              <a:rPr lang="en-US" dirty="0">
                <a:latin typeface="Arial Narrow" panose="020B0606020202030204" pitchFamily="34" charset="0"/>
              </a:rPr>
              <a:t>2.4 is an example of how you can add your schema specification and columns </a:t>
            </a:r>
            <a:r>
              <a:rPr lang="en-US" dirty="0" smtClean="0">
                <a:latin typeface="Arial Narrow" panose="020B0606020202030204" pitchFamily="34" charset="0"/>
              </a:rPr>
              <a:t>names to </a:t>
            </a:r>
            <a:r>
              <a:rPr lang="en-US" dirty="0">
                <a:latin typeface="Arial Narrow" panose="020B0606020202030204" pitchFamily="34" charset="0"/>
              </a:rPr>
              <a:t>create a Spark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8" y="2516168"/>
            <a:ext cx="9950265" cy="37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Listing 2.5 is an example </a:t>
            </a:r>
            <a:r>
              <a:rPr lang="en-US" dirty="0" smtClean="0">
                <a:latin typeface="Arial Narrow" panose="020B0606020202030204" pitchFamily="34" charset="0"/>
              </a:rPr>
              <a:t>of importing data from a database and creating Spark </a:t>
            </a:r>
            <a:r>
              <a:rPr lang="en-US" dirty="0" err="1" smtClean="0">
                <a:latin typeface="Arial Narrow" panose="020B0606020202030204" pitchFamily="34" charset="0"/>
              </a:rPr>
              <a:t>Dataframe</a:t>
            </a:r>
            <a:r>
              <a:rPr lang="en-US" dirty="0" smtClean="0">
                <a:latin typeface="Arial Narrow" panose="020B0606020202030204" pitchFamily="34" charset="0"/>
              </a:rPr>
              <a:t>. </a:t>
            </a:r>
            <a:r>
              <a:rPr lang="en-US" dirty="0">
                <a:latin typeface="Arial Narrow" panose="020B0606020202030204" pitchFamily="34" charset="0"/>
              </a:rPr>
              <a:t>In this example, </a:t>
            </a:r>
            <a:r>
              <a:rPr lang="en-US" dirty="0" smtClean="0">
                <a:latin typeface="Arial Narrow" panose="020B0606020202030204" pitchFamily="34" charset="0"/>
              </a:rPr>
              <a:t>we create </a:t>
            </a:r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by proving a JDBC (Java Database Connectivity) driver </a:t>
            </a:r>
            <a:r>
              <a:rPr lang="en-US" dirty="0" err="1">
                <a:latin typeface="Arial Narrow" panose="020B0606020202030204" pitchFamily="34" charset="0"/>
              </a:rPr>
              <a:t>url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701125" cy="21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a JSON File.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3694026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You can use the operation </a:t>
            </a:r>
            <a:r>
              <a:rPr lang="en-US" sz="3200" dirty="0" err="1">
                <a:latin typeface="Arial Narrow" panose="020B0606020202030204" pitchFamily="34" charset="0"/>
              </a:rPr>
              <a:t>jsonFile</a:t>
            </a:r>
            <a:r>
              <a:rPr lang="en-US" sz="3200" dirty="0">
                <a:latin typeface="Arial Narrow" panose="020B0606020202030204" pitchFamily="34" charset="0"/>
              </a:rPr>
              <a:t>(PATH) to create a </a:t>
            </a:r>
            <a:r>
              <a:rPr lang="en-US" sz="3200" dirty="0" err="1">
                <a:latin typeface="Arial Narrow" panose="020B0606020202030204" pitchFamily="34" charset="0"/>
              </a:rPr>
              <a:t>Dataframe</a:t>
            </a:r>
            <a:r>
              <a:rPr lang="en-US" sz="3200" dirty="0">
                <a:latin typeface="Arial Narrow" panose="020B0606020202030204" pitchFamily="34" charset="0"/>
              </a:rPr>
              <a:t> from a JSON file.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Columns </a:t>
            </a:r>
            <a:r>
              <a:rPr lang="en-US" sz="3200" dirty="0">
                <a:latin typeface="Arial Narrow" panose="020B0606020202030204" pitchFamily="34" charset="0"/>
              </a:rPr>
              <a:t>of the </a:t>
            </a:r>
            <a:r>
              <a:rPr lang="en-US" sz="3200" dirty="0" err="1" smtClean="0">
                <a:latin typeface="Arial Narrow" panose="020B0606020202030204" pitchFamily="34" charset="0"/>
              </a:rPr>
              <a:t>Dataframe</a:t>
            </a:r>
            <a:r>
              <a:rPr lang="en-US" sz="3200" dirty="0" smtClean="0">
                <a:latin typeface="Arial Narrow" panose="020B0606020202030204" pitchFamily="34" charset="0"/>
              </a:rPr>
              <a:t> will </a:t>
            </a:r>
            <a:r>
              <a:rPr lang="en-US" sz="3200" dirty="0">
                <a:latin typeface="Arial Narrow" panose="020B0606020202030204" pitchFamily="34" charset="0"/>
              </a:rPr>
              <a:t>have the key names of the </a:t>
            </a:r>
            <a:r>
              <a:rPr lang="en-US" sz="3200" dirty="0" err="1">
                <a:latin typeface="Arial Narrow" panose="020B0606020202030204" pitchFamily="34" charset="0"/>
              </a:rPr>
              <a:t>Json</a:t>
            </a:r>
            <a:r>
              <a:rPr lang="en-US" sz="3200" dirty="0">
                <a:latin typeface="Arial Narrow" panose="020B0606020202030204" pitchFamily="34" charset="0"/>
              </a:rPr>
              <a:t> object and Spark detects automatically the data types.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You </a:t>
            </a:r>
            <a:r>
              <a:rPr lang="en-US" sz="3200" dirty="0">
                <a:latin typeface="Arial Narrow" panose="020B0606020202030204" pitchFamily="34" charset="0"/>
              </a:rPr>
              <a:t>can change </a:t>
            </a:r>
            <a:r>
              <a:rPr lang="en-US" sz="3200" dirty="0" smtClean="0">
                <a:latin typeface="Arial Narrow" panose="020B0606020202030204" pitchFamily="34" charset="0"/>
              </a:rPr>
              <a:t>the data </a:t>
            </a:r>
            <a:r>
              <a:rPr lang="en-US" sz="3200" dirty="0">
                <a:latin typeface="Arial Narrow" panose="020B0606020202030204" pitchFamily="34" charset="0"/>
              </a:rPr>
              <a:t>types after creating the </a:t>
            </a:r>
            <a:r>
              <a:rPr lang="en-US" sz="3200" dirty="0" err="1">
                <a:latin typeface="Arial Narrow" panose="020B0606020202030204" pitchFamily="34" charset="0"/>
              </a:rPr>
              <a:t>Dataframe</a:t>
            </a:r>
            <a:r>
              <a:rPr lang="en-US" sz="3200" dirty="0">
                <a:latin typeface="Arial Narrow" panose="020B0606020202030204" pitchFamily="34" charset="0"/>
              </a:rPr>
              <a:t> if needed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Listing 2.6 shows an example of this operation and creates </a:t>
            </a:r>
            <a:r>
              <a:rPr lang="en-US" sz="3200" dirty="0" smtClean="0">
                <a:latin typeface="Arial Narrow" panose="020B0606020202030204" pitchFamily="34" charset="0"/>
              </a:rPr>
              <a:t>a </a:t>
            </a:r>
            <a:r>
              <a:rPr lang="en-US" sz="3200" dirty="0" err="1" smtClean="0">
                <a:latin typeface="Arial Narrow" panose="020B0606020202030204" pitchFamily="34" charset="0"/>
              </a:rPr>
              <a:t>Dataframe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from a file path (In this example Path is a local file but it can be any Path including distributed file.)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Characteristics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Immutable in nature</a:t>
            </a:r>
            <a:r>
              <a:rPr lang="en-US" dirty="0">
                <a:latin typeface="Arial Narrow" panose="020B0606020202030204" pitchFamily="34" charset="0"/>
              </a:rPr>
              <a:t>: We can create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/ RDD once but can’t change it. And we can transform a 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/ RDD  after applying transformations.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Lazy Evaluations:</a:t>
            </a:r>
            <a:r>
              <a:rPr lang="en-US" dirty="0">
                <a:latin typeface="Arial Narrow" panose="020B0606020202030204" pitchFamily="34" charset="0"/>
              </a:rPr>
              <a:t> Which means that a task is not executed until an action is performed.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Distributed:</a:t>
            </a:r>
            <a:r>
              <a:rPr lang="en-US" dirty="0">
                <a:latin typeface="Arial Narrow" panose="020B0606020202030204" pitchFamily="34" charset="0"/>
              </a:rPr>
              <a:t> RDD and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both are distributed in nature.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Creating a </a:t>
            </a:r>
            <a:r>
              <a:rPr lang="en-US" b="1" dirty="0" err="1">
                <a:latin typeface="Arial Narrow" panose="020B0606020202030204" pitchFamily="34" charset="0"/>
              </a:rPr>
              <a:t>DataFrame</a:t>
            </a:r>
            <a:r>
              <a:rPr lang="en-US" b="1" dirty="0">
                <a:latin typeface="Arial Narrow" panose="020B0606020202030204" pitchFamily="34" charset="0"/>
              </a:rPr>
              <a:t> from Spark Data </a:t>
            </a:r>
            <a:r>
              <a:rPr lang="en-US" b="1" dirty="0" smtClean="0">
                <a:latin typeface="Arial Narrow" panose="020B0606020202030204" pitchFamily="34" charset="0"/>
              </a:rPr>
              <a:t>Sources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Narrow" panose="020B0606020202030204" pitchFamily="34" charset="0"/>
              </a:rPr>
              <a:t>You </a:t>
            </a:r>
            <a:r>
              <a:rPr lang="en-US" dirty="0">
                <a:latin typeface="Arial Narrow" panose="020B0606020202030204" pitchFamily="34" charset="0"/>
              </a:rPr>
              <a:t>can create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directly from various data sources supported by Spark, such as CSV, JSON, Parquet, and others, using the </a:t>
            </a:r>
            <a:r>
              <a:rPr lang="en-US" dirty="0" err="1">
                <a:latin typeface="Arial Narrow" panose="020B0606020202030204" pitchFamily="34" charset="0"/>
              </a:rPr>
              <a:t>spark.read</a:t>
            </a:r>
            <a:r>
              <a:rPr lang="en-US" dirty="0">
                <a:latin typeface="Arial Narrow" panose="020B0606020202030204" pitchFamily="34" charset="0"/>
              </a:rPr>
              <a:t> method.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68" y="3263256"/>
            <a:ext cx="8977212" cy="18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Creating a </a:t>
            </a:r>
            <a:r>
              <a:rPr lang="en-US" b="1" dirty="0" err="1">
                <a:latin typeface="Arial Narrow" panose="020B0606020202030204" pitchFamily="34" charset="0"/>
              </a:rPr>
              <a:t>DataFrame</a:t>
            </a:r>
            <a:r>
              <a:rPr lang="en-US" b="1" dirty="0">
                <a:latin typeface="Arial Narrow" panose="020B0606020202030204" pitchFamily="34" charset="0"/>
              </a:rPr>
              <a:t> from RDD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create a </a:t>
            </a:r>
            <a:r>
              <a:rPr lang="en-US" dirty="0" err="1"/>
              <a:t>DataFrame</a:t>
            </a:r>
            <a:r>
              <a:rPr lang="en-US" dirty="0"/>
              <a:t> from an existing RDD by applying a schema using the </a:t>
            </a:r>
            <a:r>
              <a:rPr lang="en-US" dirty="0" err="1"/>
              <a:t>toDF</a:t>
            </a:r>
            <a:r>
              <a:rPr lang="en-US" dirty="0"/>
              <a:t> method.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24" y="2919067"/>
            <a:ext cx="9069207" cy="17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Content Outline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Large Scale Data Processing with </a:t>
            </a:r>
            <a:r>
              <a:rPr lang="en-US" dirty="0" err="1" smtClean="0">
                <a:latin typeface="Arial Narrow" panose="020B0606020202030204" pitchFamily="34" charset="0"/>
              </a:rPr>
              <a:t>PySpark</a:t>
            </a:r>
            <a:endParaRPr lang="en-IN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Spark - RDDs,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, Spark SQL</a:t>
            </a:r>
            <a:endParaRPr lang="en-IN" dirty="0">
              <a:latin typeface="Arial Narrow" panose="020B0606020202030204" pitchFamily="34" charset="0"/>
            </a:endParaRPr>
          </a:p>
          <a:p>
            <a:pPr lvl="1"/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+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+ </a:t>
            </a:r>
            <a:r>
              <a:rPr lang="en-US" dirty="0" err="1">
                <a:latin typeface="Arial Narrow" panose="020B0606020202030204" pitchFamily="34" charset="0"/>
              </a:rPr>
              <a:t>SciPy</a:t>
            </a:r>
            <a:r>
              <a:rPr lang="en-US" dirty="0">
                <a:latin typeface="Arial Narrow" panose="020B0606020202030204" pitchFamily="34" charset="0"/>
              </a:rPr>
              <a:t>, Code Optimization,  Cluster Configurations</a:t>
            </a:r>
            <a:endParaRPr lang="en-IN" dirty="0"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Linear Algebra Computation in Large Scale.</a:t>
            </a:r>
            <a:endParaRPr lang="en-IN" dirty="0">
              <a:latin typeface="Arial Narrow" panose="020B0606020202030204" pitchFamily="34" charset="0"/>
            </a:endParaRPr>
          </a:p>
          <a:p>
            <a:pPr lvl="1"/>
            <a:r>
              <a:rPr lang="en-IN" dirty="0">
                <a:latin typeface="Arial Narrow" panose="020B0606020202030204" pitchFamily="34" charset="0"/>
              </a:rPr>
              <a:t>Distributed File Storage Systems</a:t>
            </a:r>
          </a:p>
        </p:txBody>
      </p:sp>
    </p:spTree>
    <p:extLst>
      <p:ext uri="{BB962C8B-B14F-4D97-AF65-F5344CB8AC3E}">
        <p14:creationId xmlns:p14="http://schemas.microsoft.com/office/powerpoint/2010/main" val="26281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Creating a </a:t>
            </a:r>
            <a:r>
              <a:rPr lang="en-US" b="1" dirty="0" err="1">
                <a:latin typeface="Arial Narrow" panose="020B0606020202030204" pitchFamily="34" charset="0"/>
              </a:rPr>
              <a:t>DataFrame</a:t>
            </a:r>
            <a:r>
              <a:rPr lang="en-US" b="1" dirty="0">
                <a:latin typeface="Arial Narrow" panose="020B0606020202030204" pitchFamily="34" charset="0"/>
              </a:rPr>
              <a:t> with a Schema using </a:t>
            </a:r>
            <a:r>
              <a:rPr lang="en-US" b="1" dirty="0" err="1">
                <a:latin typeface="Arial Narrow" panose="020B0606020202030204" pitchFamily="34" charset="0"/>
              </a:rPr>
              <a:t>StructType</a:t>
            </a:r>
            <a:r>
              <a:rPr lang="en-US" b="1" dirty="0">
                <a:latin typeface="Arial Narrow" panose="020B0606020202030204" pitchFamily="34" charset="0"/>
              </a:rPr>
              <a:t> and </a:t>
            </a:r>
            <a:r>
              <a:rPr lang="en-US" b="1" dirty="0" err="1" smtClean="0">
                <a:latin typeface="Arial Narrow" panose="020B0606020202030204" pitchFamily="34" charset="0"/>
              </a:rPr>
              <a:t>StructField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Narrow" panose="020B0606020202030204" pitchFamily="34" charset="0"/>
              </a:rPr>
              <a:t>You </a:t>
            </a:r>
            <a:r>
              <a:rPr lang="en-US" dirty="0">
                <a:latin typeface="Arial Narrow" panose="020B0606020202030204" pitchFamily="34" charset="0"/>
              </a:rPr>
              <a:t>can define a schema explicitly using </a:t>
            </a:r>
            <a:r>
              <a:rPr lang="en-US" dirty="0" err="1">
                <a:latin typeface="Arial Narrow" panose="020B0606020202030204" pitchFamily="34" charset="0"/>
              </a:rPr>
              <a:t>StructType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  <a:r>
              <a:rPr lang="en-US" dirty="0" err="1">
                <a:latin typeface="Arial Narrow" panose="020B0606020202030204" pitchFamily="34" charset="0"/>
              </a:rPr>
              <a:t>StructField</a:t>
            </a:r>
            <a:r>
              <a:rPr lang="en-US" dirty="0">
                <a:latin typeface="Arial Narrow" panose="020B0606020202030204" pitchFamily="34" charset="0"/>
              </a:rPr>
              <a:t> from the </a:t>
            </a:r>
            <a:r>
              <a:rPr lang="en-US" dirty="0" err="1">
                <a:latin typeface="Arial Narrow" panose="020B0606020202030204" pitchFamily="34" charset="0"/>
              </a:rPr>
              <a:t>pyspark.sql.types</a:t>
            </a:r>
            <a:r>
              <a:rPr lang="en-US" dirty="0">
                <a:latin typeface="Arial Narrow" panose="020B0606020202030204" pitchFamily="34" charset="0"/>
              </a:rPr>
              <a:t> module, and then create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from data.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99" y="2840575"/>
            <a:ext cx="7776205" cy="37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Creating a </a:t>
            </a:r>
            <a:r>
              <a:rPr lang="en-US" b="1" dirty="0" err="1">
                <a:latin typeface="Arial Narrow" panose="020B0606020202030204" pitchFamily="34" charset="0"/>
              </a:rPr>
              <a:t>DataFrame</a:t>
            </a:r>
            <a:r>
              <a:rPr lang="en-US" b="1" dirty="0">
                <a:latin typeface="Arial Narrow" panose="020B0606020202030204" pitchFamily="34" charset="0"/>
              </a:rPr>
              <a:t> using </a:t>
            </a:r>
            <a:r>
              <a:rPr lang="en-US" b="1" dirty="0" err="1">
                <a:latin typeface="Arial Narrow" panose="020B0606020202030204" pitchFamily="34" charset="0"/>
              </a:rPr>
              <a:t>SparkSession</a:t>
            </a:r>
            <a:r>
              <a:rPr lang="en-US" b="1" dirty="0">
                <a:latin typeface="Arial Narrow" panose="020B0606020202030204" pitchFamily="34" charset="0"/>
              </a:rPr>
              <a:t> and </a:t>
            </a:r>
            <a:r>
              <a:rPr lang="en-US" b="1" dirty="0" err="1">
                <a:latin typeface="Arial Narrow" panose="020B0606020202030204" pitchFamily="34" charset="0"/>
              </a:rPr>
              <a:t>createDataFrame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:You </a:t>
            </a:r>
            <a:r>
              <a:rPr lang="en-US" dirty="0"/>
              <a:t>can create a </a:t>
            </a:r>
            <a:r>
              <a:rPr lang="en-US" dirty="0" err="1"/>
              <a:t>DataFrame</a:t>
            </a:r>
            <a:r>
              <a:rPr lang="en-US" dirty="0"/>
              <a:t> directly from a list or RDD using the </a:t>
            </a:r>
            <a:r>
              <a:rPr lang="en-US" dirty="0" err="1"/>
              <a:t>createDataFrame</a:t>
            </a:r>
            <a:r>
              <a:rPr lang="en-US" dirty="0"/>
              <a:t> method of the </a:t>
            </a:r>
            <a:r>
              <a:rPr lang="en-US" dirty="0" err="1"/>
              <a:t>SparkSession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9" y="3165840"/>
            <a:ext cx="10122288" cy="21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Creating a </a:t>
            </a:r>
            <a:r>
              <a:rPr lang="en-US" b="1" dirty="0" err="1">
                <a:latin typeface="Arial Narrow" panose="020B0606020202030204" pitchFamily="34" charset="0"/>
              </a:rPr>
              <a:t>DataFrame</a:t>
            </a:r>
            <a:r>
              <a:rPr lang="en-US" b="1" dirty="0">
                <a:latin typeface="Arial Narrow" panose="020B0606020202030204" pitchFamily="34" charset="0"/>
              </a:rPr>
              <a:t> from SQL Context (legacy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earlier versions of Spark, you could create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using the </a:t>
            </a:r>
            <a:r>
              <a:rPr lang="en-US" dirty="0" err="1">
                <a:latin typeface="Arial Narrow" panose="020B0606020202030204" pitchFamily="34" charset="0"/>
              </a:rPr>
              <a:t>SQLContext</a:t>
            </a:r>
            <a:r>
              <a:rPr lang="en-US" dirty="0">
                <a:latin typeface="Arial Narrow" panose="020B0606020202030204" pitchFamily="34" charset="0"/>
              </a:rPr>
              <a:t> (deprecated in Spark 2.0 and replaced by </a:t>
            </a:r>
            <a:r>
              <a:rPr lang="en-US" dirty="0" err="1">
                <a:latin typeface="Arial Narrow" panose="020B0606020202030204" pitchFamily="34" charset="0"/>
              </a:rPr>
              <a:t>SparkSession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61" y="2672806"/>
            <a:ext cx="8594477" cy="3188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60" y="5964189"/>
            <a:ext cx="859447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JSON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51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With Schema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0" y="1825625"/>
            <a:ext cx="786801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71" y="196330"/>
            <a:ext cx="10515600" cy="29957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Listing 2.7 is an example of loading data from a CSV (Comma Separated Volume) file.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We </a:t>
            </a:r>
            <a:r>
              <a:rPr lang="en-US" dirty="0">
                <a:latin typeface="Arial Narrow" panose="020B0606020202030204" pitchFamily="34" charset="0"/>
              </a:rPr>
              <a:t>can define </a:t>
            </a:r>
            <a:r>
              <a:rPr lang="en-US" dirty="0" smtClean="0">
                <a:latin typeface="Arial Narrow" panose="020B0606020202030204" pitchFamily="34" charset="0"/>
              </a:rPr>
              <a:t>different signs </a:t>
            </a:r>
            <a:r>
              <a:rPr lang="en-US" dirty="0">
                <a:latin typeface="Arial Narrow" panose="020B0606020202030204" pitchFamily="34" charset="0"/>
              </a:rPr>
              <a:t>as the separator sign, if the data set has a different separator sign than comma, like in this example.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Again, Spark </a:t>
            </a:r>
            <a:r>
              <a:rPr lang="en-US" dirty="0">
                <a:latin typeface="Arial Narrow" panose="020B0606020202030204" pitchFamily="34" charset="0"/>
              </a:rPr>
              <a:t>detects automatically the data schema and column names can be imported from the header line of the </a:t>
            </a:r>
            <a:r>
              <a:rPr lang="en-US" dirty="0" smtClean="0">
                <a:latin typeface="Arial Narrow" panose="020B0606020202030204" pitchFamily="34" charset="0"/>
              </a:rPr>
              <a:t>CSV file</a:t>
            </a:r>
            <a:r>
              <a:rPr lang="en-US" dirty="0">
                <a:latin typeface="Arial Narrow" panose="020B0606020202030204" pitchFamily="34" charset="0"/>
              </a:rPr>
              <a:t>, if such header line exists in the data file</a:t>
            </a:r>
            <a:r>
              <a:rPr lang="en-US" dirty="0" smtClean="0">
                <a:latin typeface="Arial Narrow" panose="020B0606020202030204" pitchFamily="34" charset="0"/>
              </a:rPr>
              <a:t>. 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Listing 2.7 two further operations are also used, the first one is the show() operation that you can use to print </a:t>
            </a:r>
            <a:r>
              <a:rPr lang="en-US" dirty="0" smtClean="0">
                <a:latin typeface="Arial Narrow" panose="020B0606020202030204" pitchFamily="34" charset="0"/>
              </a:rPr>
              <a:t>out a </a:t>
            </a:r>
            <a:r>
              <a:rPr lang="en-US" dirty="0">
                <a:latin typeface="Arial Narrow" panose="020B0606020202030204" pitchFamily="34" charset="0"/>
              </a:rPr>
              <a:t>Projection of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to see what are the column names and data schema. If you need only to look at </a:t>
            </a:r>
            <a:r>
              <a:rPr lang="en-US" dirty="0" smtClean="0">
                <a:latin typeface="Arial Narrow" panose="020B0606020202030204" pitchFamily="34" charset="0"/>
              </a:rPr>
              <a:t>the schema </a:t>
            </a:r>
            <a:r>
              <a:rPr lang="en-US" dirty="0">
                <a:latin typeface="Arial Narrow" panose="020B0606020202030204" pitchFamily="34" charset="0"/>
              </a:rPr>
              <a:t>of your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you can use </a:t>
            </a:r>
            <a:r>
              <a:rPr lang="en-US" dirty="0" err="1">
                <a:latin typeface="Arial Narrow" panose="020B0606020202030204" pitchFamily="34" charset="0"/>
              </a:rPr>
              <a:t>printSchema</a:t>
            </a:r>
            <a:r>
              <a:rPr lang="en-US" dirty="0">
                <a:latin typeface="Arial Narrow" panose="020B0606020202030204" pitchFamily="34" charset="0"/>
              </a:rPr>
              <a:t>() operation.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15" y="3033256"/>
            <a:ext cx="9290155" cy="35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810775" cy="52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4283749"/>
            <a:ext cx="10515600" cy="230323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These classes are useful when you need to work with complex data structures in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. By defining the schema explicitly, you can ensure that the data is loaded and processed correctly, and you can access the nested fields using dot notation (</a:t>
            </a:r>
            <a:r>
              <a:rPr lang="en-US" dirty="0" err="1">
                <a:latin typeface="Arial Narrow" panose="020B0606020202030204" pitchFamily="34" charset="0"/>
              </a:rPr>
              <a:t>df.select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address.street</a:t>
            </a:r>
            <a:r>
              <a:rPr lang="en-US" dirty="0">
                <a:latin typeface="Arial Narrow" panose="020B0606020202030204" pitchFamily="34" charset="0"/>
              </a:rPr>
              <a:t>")) or by applying transformations and operations on specific fields within the structure.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670"/>
            <a:ext cx="10515600" cy="39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Narrow" panose="020B0606020202030204" pitchFamily="34" charset="0"/>
              </a:rPr>
              <a:t>DataTypes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4350" y="0"/>
            <a:ext cx="8567650" cy="67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" y="1825625"/>
            <a:ext cx="10415403" cy="29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03" y="284231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Spark - RDDs, </a:t>
            </a:r>
            <a:r>
              <a:rPr lang="en-US" b="1" dirty="0" err="1">
                <a:latin typeface="Arial Narrow" panose="020B0606020202030204" pitchFamily="34" charset="0"/>
              </a:rPr>
              <a:t>DataFrames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16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Working with Spark </a:t>
            </a:r>
            <a:r>
              <a:rPr lang="en-IN" b="1" dirty="0" err="1">
                <a:latin typeface="Arial Narrow" panose="020B0606020202030204" pitchFamily="34" charset="0"/>
              </a:rPr>
              <a:t>Dataframes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Spark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provides a list of transformation and action operations similar to spark RDDs operations.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These operations </a:t>
            </a:r>
            <a:r>
              <a:rPr lang="en-US" dirty="0">
                <a:latin typeface="Arial Narrow" panose="020B0606020202030204" pitchFamily="34" charset="0"/>
              </a:rPr>
              <a:t>are similar to RDDs with some differences because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includes data schema and </a:t>
            </a:r>
            <a:r>
              <a:rPr lang="en-US" dirty="0" smtClean="0">
                <a:latin typeface="Arial Narrow" panose="020B0606020202030204" pitchFamily="34" charset="0"/>
              </a:rPr>
              <a:t>Spark process </a:t>
            </a:r>
            <a:r>
              <a:rPr lang="en-US" dirty="0">
                <a:latin typeface="Arial Narrow" panose="020B0606020202030204" pitchFamily="34" charset="0"/>
              </a:rPr>
              <a:t>it in a rational form and database table style.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the following sections, we describe the most </a:t>
            </a:r>
            <a:r>
              <a:rPr lang="en-US" dirty="0" smtClean="0">
                <a:latin typeface="Arial Narrow" panose="020B0606020202030204" pitchFamily="34" charset="0"/>
              </a:rPr>
              <a:t>relevant operations </a:t>
            </a:r>
            <a:r>
              <a:rPr lang="en-US" dirty="0">
                <a:latin typeface="Arial Narrow" panose="020B0606020202030204" pitchFamily="34" charset="0"/>
              </a:rPr>
              <a:t>and refer the readers to the main documentation page Spark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Narrow" panose="020B0606020202030204" pitchFamily="34" charset="0"/>
              </a:rPr>
              <a:t>DataFrame</a:t>
            </a:r>
            <a:r>
              <a:rPr lang="en-US" b="1" dirty="0" smtClean="0">
                <a:latin typeface="Arial Narrow" panose="020B0606020202030204" pitchFamily="34" charset="0"/>
              </a:rPr>
              <a:t> Operations - Scenario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are working with a massive dataset containing customer information, purchase history, and product details for an e-commerce company.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dataset is distributed across multiple machines in a Spark cluster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Your tasks include performing various data analysis and data wrangling operations on this large-scale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82" y="365125"/>
            <a:ext cx="9949635" cy="49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6" y="411826"/>
            <a:ext cx="11076514" cy="561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"/>
            <a:ext cx="9418900" cy="3790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0605"/>
            <a:ext cx="9286702" cy="30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1. Selection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Selection When you need to retrieve specific columns from the dataset, you can use the select operation.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197"/>
            <a:ext cx="10596663" cy="34787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63782" y="4372495"/>
            <a:ext cx="5935287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2. Selection with Expression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with Expression If you need to apply expressions or perform computations on the columns, you can use the </a:t>
            </a:r>
            <a:r>
              <a:rPr lang="en-US" dirty="0" err="1"/>
              <a:t>selectExpr</a:t>
            </a:r>
            <a:r>
              <a:rPr lang="en-US" dirty="0"/>
              <a:t> operation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avg_purchase</a:t>
            </a:r>
            <a:r>
              <a:rPr lang="en-US" b="1" dirty="0"/>
              <a:t> = </a:t>
            </a:r>
            <a:r>
              <a:rPr lang="en-US" b="1" dirty="0" err="1"/>
              <a:t>customer_df.selectExpr</a:t>
            </a:r>
            <a:r>
              <a:rPr lang="en-US" b="1" dirty="0"/>
              <a:t>("</a:t>
            </a:r>
            <a:r>
              <a:rPr lang="en-US" b="1" dirty="0" err="1"/>
              <a:t>customer_id</a:t>
            </a:r>
            <a:r>
              <a:rPr lang="en-US" b="1" dirty="0"/>
              <a:t>", "name", "</a:t>
            </a:r>
            <a:r>
              <a:rPr lang="en-US" b="1" dirty="0" err="1"/>
              <a:t>total_purchase_amount</a:t>
            </a:r>
            <a:r>
              <a:rPr lang="en-US" b="1" dirty="0"/>
              <a:t> / count(</a:t>
            </a:r>
            <a:r>
              <a:rPr lang="en-US" b="1" dirty="0" err="1"/>
              <a:t>purchase_id</a:t>
            </a:r>
            <a:r>
              <a:rPr lang="en-US" b="1" dirty="0"/>
              <a:t>) as </a:t>
            </a:r>
            <a:r>
              <a:rPr lang="en-US" b="1" dirty="0" err="1"/>
              <a:t>avg_purchase</a:t>
            </a:r>
            <a:r>
              <a:rPr lang="en-US" b="1" dirty="0"/>
              <a:t>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65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3. Drop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When you want to remove specific columns from the dataset, you can use the drop operation.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3094"/>
            <a:ext cx="11953702" cy="25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4. Filtering Rows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filter the dataset based on specific conditions, you can use the filter operation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pyspark.sql.functions</a:t>
            </a:r>
            <a:r>
              <a:rPr lang="en-US" b="1" dirty="0"/>
              <a:t> import </a:t>
            </a:r>
            <a:r>
              <a:rPr lang="en-US" b="1" dirty="0" err="1"/>
              <a:t>datediff</a:t>
            </a:r>
            <a:r>
              <a:rPr lang="en-US" b="1" dirty="0"/>
              <a:t>, </a:t>
            </a:r>
            <a:r>
              <a:rPr lang="en-US" b="1" dirty="0" err="1"/>
              <a:t>current_date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recent_customers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customer_df.filter</a:t>
            </a:r>
            <a:r>
              <a:rPr lang="en-US" b="1" dirty="0"/>
              <a:t>(</a:t>
            </a:r>
            <a:r>
              <a:rPr lang="en-US" b="1" dirty="0" err="1"/>
              <a:t>datediff</a:t>
            </a:r>
            <a:r>
              <a:rPr lang="en-US" b="1" dirty="0"/>
              <a:t>(</a:t>
            </a:r>
            <a:r>
              <a:rPr lang="en-US" b="1" dirty="0" err="1"/>
              <a:t>current_date</a:t>
            </a:r>
            <a:r>
              <a:rPr lang="en-US" b="1" dirty="0"/>
              <a:t>(), "</a:t>
            </a:r>
            <a:r>
              <a:rPr lang="en-US" b="1" dirty="0" err="1"/>
              <a:t>last_purchase_date</a:t>
            </a:r>
            <a:r>
              <a:rPr lang="en-US" b="1" dirty="0"/>
              <a:t>") &lt;= 180)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943"/>
            <a:ext cx="9984971" cy="7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1"/>
            <a:ext cx="9247110" cy="4051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2" y="4234103"/>
            <a:ext cx="9397948" cy="23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007"/>
            <a:ext cx="12192000" cy="82961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A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is a </a:t>
            </a:r>
            <a:r>
              <a:rPr lang="en-US" sz="2400" b="1" dirty="0">
                <a:latin typeface="Arial Narrow" panose="020B0606020202030204" pitchFamily="34" charset="0"/>
              </a:rPr>
              <a:t>distributed collection of data organized into named columns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in Spark is a </a:t>
            </a:r>
            <a:r>
              <a:rPr lang="en-US" sz="2400" b="1" dirty="0" smtClean="0">
                <a:latin typeface="Arial Narrow" panose="020B0606020202030204" pitchFamily="34" charset="0"/>
              </a:rPr>
              <a:t>data structure </a:t>
            </a:r>
            <a:r>
              <a:rPr lang="en-US" sz="2400" b="1" dirty="0">
                <a:latin typeface="Arial Narrow" panose="020B0606020202030204" pitchFamily="34" charset="0"/>
              </a:rPr>
              <a:t>that includes data schema similar to a table in a relational database or a </a:t>
            </a:r>
            <a:r>
              <a:rPr lang="en-US" sz="2400" b="1" dirty="0" err="1">
                <a:latin typeface="Arial Narrow" panose="020B0606020202030204" pitchFamily="34" charset="0"/>
              </a:rPr>
              <a:t>Dataframe</a:t>
            </a:r>
            <a:r>
              <a:rPr lang="en-US" sz="2400" b="1" dirty="0">
                <a:latin typeface="Arial Narrow" panose="020B0606020202030204" pitchFamily="34" charset="0"/>
              </a:rPr>
              <a:t> in R or </a:t>
            </a:r>
            <a:r>
              <a:rPr lang="en-US" sz="2400" b="1" dirty="0" smtClean="0">
                <a:latin typeface="Arial Narrow" panose="020B0606020202030204" pitchFamily="34" charset="0"/>
              </a:rPr>
              <a:t>Python libraries </a:t>
            </a:r>
            <a:r>
              <a:rPr lang="en-US" sz="2400" b="1" dirty="0">
                <a:latin typeface="Arial Narrow" panose="020B0606020202030204" pitchFamily="34" charset="0"/>
              </a:rPr>
              <a:t>like </a:t>
            </a:r>
            <a:r>
              <a:rPr lang="en-US" sz="2400" b="1" dirty="0" smtClean="0">
                <a:latin typeface="Arial Narrow" panose="020B0606020202030204" pitchFamily="34" charset="0"/>
              </a:rPr>
              <a:t>Pandas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A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in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differs from a Pandas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b="1" dirty="0" smtClean="0">
                <a:latin typeface="Arial Narrow" panose="020B0606020202030204" pitchFamily="34" charset="0"/>
              </a:rPr>
              <a:t>A </a:t>
            </a:r>
            <a:r>
              <a:rPr lang="en-US" sz="2400" b="1" dirty="0">
                <a:latin typeface="Arial Narrow" panose="020B0606020202030204" pitchFamily="34" charset="0"/>
              </a:rPr>
              <a:t>Spark </a:t>
            </a:r>
            <a:r>
              <a:rPr lang="en-US" sz="2400" b="1" dirty="0" err="1">
                <a:latin typeface="Arial Narrow" panose="020B0606020202030204" pitchFamily="34" charset="0"/>
              </a:rPr>
              <a:t>Dataframe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it is </a:t>
            </a:r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b="1" dirty="0">
                <a:latin typeface="Arial Narrow" panose="020B0606020202030204" pitchFamily="34" charset="0"/>
              </a:rPr>
              <a:t>distributed data structure while in Pandas it is a local data structure </a:t>
            </a:r>
            <a:r>
              <a:rPr lang="en-US" dirty="0">
                <a:latin typeface="Arial Narrow" panose="020B0606020202030204" pitchFamily="34" charset="0"/>
              </a:rPr>
              <a:t>on a single machine and not scalable </a:t>
            </a:r>
            <a:r>
              <a:rPr lang="en-US" dirty="0" smtClean="0">
                <a:latin typeface="Arial Narrow" panose="020B0606020202030204" pitchFamily="34" charset="0"/>
              </a:rPr>
              <a:t>to use </a:t>
            </a:r>
            <a:r>
              <a:rPr lang="en-US" dirty="0">
                <a:latin typeface="Arial Narrow" panose="020B0606020202030204" pitchFamily="34" charset="0"/>
              </a:rPr>
              <a:t>for large datasets.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your implementation you should not use Pandas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and Spark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in </a:t>
            </a:r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IN" dirty="0" smtClean="0">
                <a:latin typeface="Arial Narrow" panose="020B0606020202030204" pitchFamily="34" charset="0"/>
              </a:rPr>
              <a:t>same </a:t>
            </a:r>
            <a:r>
              <a:rPr lang="en-IN" dirty="0">
                <a:latin typeface="Arial Narrow" panose="020B0606020202030204" pitchFamily="34" charset="0"/>
              </a:rPr>
              <a:t>code.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Spark SQL is </a:t>
            </a:r>
            <a:r>
              <a:rPr lang="en-US" sz="2400" b="1" dirty="0">
                <a:latin typeface="Arial Narrow" panose="020B0606020202030204" pitchFamily="34" charset="0"/>
              </a:rPr>
              <a:t>Spark’s module for working with structured data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You </a:t>
            </a:r>
            <a:r>
              <a:rPr lang="en-US" sz="2400" dirty="0">
                <a:latin typeface="Arial Narrow" panose="020B0606020202030204" pitchFamily="34" charset="0"/>
              </a:rPr>
              <a:t>can </a:t>
            </a:r>
            <a:r>
              <a:rPr lang="en-US" sz="2400" b="1" dirty="0">
                <a:latin typeface="Arial Narrow" panose="020B0606020202030204" pitchFamily="34" charset="0"/>
              </a:rPr>
              <a:t>create and query structured data inside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Spark programs, using either SQL or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API.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A </a:t>
            </a:r>
            <a:r>
              <a:rPr lang="en-US" sz="2400" dirty="0" err="1">
                <a:latin typeface="Arial Narrow" panose="020B0606020202030204" pitchFamily="34" charset="0"/>
              </a:rPr>
              <a:t>sparkcontext</a:t>
            </a:r>
            <a:r>
              <a:rPr lang="en-US" sz="2400" dirty="0">
                <a:latin typeface="Arial Narrow" panose="020B0606020202030204" pitchFamily="34" charset="0"/>
              </a:rPr>
              <a:t> or </a:t>
            </a:r>
            <a:r>
              <a:rPr lang="en-US" sz="2400" dirty="0" err="1">
                <a:latin typeface="Arial Narrow" panose="020B0606020202030204" pitchFamily="34" charset="0"/>
              </a:rPr>
              <a:t>sparksession</a:t>
            </a:r>
            <a:r>
              <a:rPr lang="en-US" sz="2400" dirty="0">
                <a:latin typeface="Arial Narrow" panose="020B0606020202030204" pitchFamily="34" charset="0"/>
              </a:rPr>
              <a:t> is the main entry </a:t>
            </a:r>
            <a:r>
              <a:rPr lang="en-US" sz="2400" dirty="0" smtClean="0">
                <a:latin typeface="Arial Narrow" panose="020B0606020202030204" pitchFamily="34" charset="0"/>
              </a:rPr>
              <a:t>point for </a:t>
            </a:r>
            <a:r>
              <a:rPr lang="en-US" sz="2400" dirty="0">
                <a:latin typeface="Arial Narrow" panose="020B0606020202030204" pitchFamily="34" charset="0"/>
              </a:rPr>
              <a:t>working with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and SQL functionality. </a:t>
            </a:r>
            <a:r>
              <a:rPr lang="en-US" sz="2400" dirty="0" smtClean="0">
                <a:latin typeface="Arial Narrow" panose="020B0606020202030204" pitchFamily="34" charset="0"/>
              </a:rPr>
              <a:t>Example of </a:t>
            </a:r>
            <a:r>
              <a:rPr lang="en-US" sz="2400" dirty="0" err="1">
                <a:latin typeface="Arial Narrow" panose="020B0606020202030204" pitchFamily="34" charset="0"/>
              </a:rPr>
              <a:t>sparkSession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and </a:t>
            </a:r>
            <a:r>
              <a:rPr lang="en-US" sz="2400" dirty="0" err="1" smtClean="0">
                <a:latin typeface="Arial Narrow" panose="020B0606020202030204" pitchFamily="34" charset="0"/>
              </a:rPr>
              <a:t>sqlContext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for a stand-alone installation of Spark on local machine (”local[*]” is the name of the standalone </a:t>
            </a:r>
            <a:r>
              <a:rPr lang="en-US" sz="2400" dirty="0" smtClean="0">
                <a:latin typeface="Arial Narrow" panose="020B0606020202030204" pitchFamily="34" charset="0"/>
              </a:rPr>
              <a:t>local </a:t>
            </a:r>
            <a:r>
              <a:rPr lang="en-IN" sz="2400" dirty="0" smtClean="0">
                <a:latin typeface="Arial Narrow" panose="020B0606020202030204" pitchFamily="34" charset="0"/>
              </a:rPr>
              <a:t>machine</a:t>
            </a:r>
            <a:r>
              <a:rPr lang="en-IN" sz="2400" dirty="0">
                <a:latin typeface="Arial Narrow" panose="020B0606020202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09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5. Grouping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to group the data based on one or more columns and perform aggregations, you can use the </a:t>
            </a:r>
            <a:r>
              <a:rPr lang="en-US" dirty="0" err="1"/>
              <a:t>groupBy</a:t>
            </a:r>
            <a:r>
              <a:rPr lang="en-US" dirty="0"/>
              <a:t> operation.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7" y="2940721"/>
            <a:ext cx="10605733" cy="21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6. Join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 Narrow" panose="020B0606020202030204" pitchFamily="34" charset="0"/>
              </a:rPr>
              <a:t>Join To combine data from multiple datasets, you can use various join operations, such as inner, outer, left, right, and others.</a:t>
            </a: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941186"/>
            <a:ext cx="11971713" cy="1381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2079" y="4788125"/>
            <a:ext cx="9304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rial Narrow" panose="020B0606020202030204" pitchFamily="34" charset="0"/>
              </a:rPr>
              <a:t>customer_purchase</a:t>
            </a:r>
            <a:r>
              <a:rPr lang="en-US" sz="2800" b="1" dirty="0">
                <a:latin typeface="Arial Narrow" panose="020B0606020202030204" pitchFamily="34" charset="0"/>
              </a:rPr>
              <a:t> = </a:t>
            </a:r>
            <a:r>
              <a:rPr lang="en-US" sz="2800" b="1" dirty="0" err="1">
                <a:latin typeface="Arial Narrow" panose="020B0606020202030204" pitchFamily="34" charset="0"/>
              </a:rPr>
              <a:t>customer_df.join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purchase_df</a:t>
            </a:r>
            <a:r>
              <a:rPr lang="en-US" sz="2800" b="1" dirty="0">
                <a:latin typeface="Arial Narrow" panose="020B0606020202030204" pitchFamily="34" charset="0"/>
              </a:rPr>
              <a:t>, </a:t>
            </a:r>
            <a:r>
              <a:rPr lang="en-US" sz="2800" b="1" dirty="0" err="1">
                <a:latin typeface="Arial Narrow" panose="020B0606020202030204" pitchFamily="34" charset="0"/>
              </a:rPr>
              <a:t>customer_df.customer_id</a:t>
            </a:r>
            <a:r>
              <a:rPr lang="en-US" sz="2800" b="1" dirty="0">
                <a:latin typeface="Arial Narrow" panose="020B0606020202030204" pitchFamily="34" charset="0"/>
              </a:rPr>
              <a:t> == </a:t>
            </a:r>
            <a:r>
              <a:rPr lang="en-US" sz="2800" b="1" dirty="0" err="1">
                <a:latin typeface="Arial Narrow" panose="020B0606020202030204" pitchFamily="34" charset="0"/>
              </a:rPr>
              <a:t>purchase_df.customer_id</a:t>
            </a:r>
            <a:r>
              <a:rPr lang="en-US" sz="2800" b="1" dirty="0">
                <a:latin typeface="Arial Narrow" panose="020B0606020202030204" pitchFamily="34" charset="0"/>
              </a:rPr>
              <a:t>, "inner")</a:t>
            </a:r>
            <a:endParaRPr lang="en-IN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Outer </a:t>
            </a:r>
            <a:r>
              <a:rPr lang="en-US" dirty="0"/>
              <a:t>Join: An outer join returns all rows from both </a:t>
            </a:r>
            <a:r>
              <a:rPr lang="en-US" dirty="0" err="1"/>
              <a:t>DataFrames</a:t>
            </a:r>
            <a:r>
              <a:rPr lang="en-US" dirty="0"/>
              <a:t>, combining rows with matching keys, and filling in the non-matching rows with null values. There are two types of outer joins: full outer join and left/right outer join.</a:t>
            </a:r>
          </a:p>
          <a:p>
            <a:endParaRPr lang="en-US" dirty="0"/>
          </a:p>
          <a:p>
            <a:r>
              <a:rPr lang="en-US" dirty="0"/>
              <a:t>Full Outer Join: Returns all rows from both </a:t>
            </a:r>
            <a:r>
              <a:rPr lang="en-US" dirty="0" err="1"/>
              <a:t>DataFrames</a:t>
            </a:r>
            <a:r>
              <a:rPr lang="en-US" dirty="0"/>
              <a:t>, combining rows with matching keys, and filling in the non-matching rows with null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96" y="1027906"/>
            <a:ext cx="9057807" cy="4688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486" y="1027906"/>
            <a:ext cx="584131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Join: A left join returns all rows from the left </a:t>
            </a:r>
            <a:r>
              <a:rPr lang="en-US" dirty="0" err="1"/>
              <a:t>DataFrame</a:t>
            </a:r>
            <a:r>
              <a:rPr lang="en-US" dirty="0"/>
              <a:t> and only the matching rows from the right </a:t>
            </a:r>
            <a:r>
              <a:rPr lang="en-US" dirty="0" err="1"/>
              <a:t>DataFrame</a:t>
            </a:r>
            <a:r>
              <a:rPr lang="en-US" dirty="0"/>
              <a:t>. Non-matching rows from the right </a:t>
            </a:r>
            <a:r>
              <a:rPr lang="en-US" dirty="0" err="1"/>
              <a:t>DataFrame</a:t>
            </a:r>
            <a:r>
              <a:rPr lang="en-US" dirty="0"/>
              <a:t> are filled with null values.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7" y="2991811"/>
            <a:ext cx="7230484" cy="3600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42" y="3766802"/>
            <a:ext cx="721143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Join: A right join returns all rows from the right </a:t>
            </a:r>
            <a:r>
              <a:rPr lang="en-US" dirty="0" err="1"/>
              <a:t>DataFrame</a:t>
            </a:r>
            <a:r>
              <a:rPr lang="en-US" dirty="0"/>
              <a:t> and only the matching rows from the left </a:t>
            </a:r>
            <a:r>
              <a:rPr lang="en-US" dirty="0" err="1"/>
              <a:t>DataFrame</a:t>
            </a:r>
            <a:r>
              <a:rPr lang="en-US" dirty="0"/>
              <a:t>. Non-matching rows from the left </a:t>
            </a:r>
            <a:r>
              <a:rPr lang="en-US" dirty="0" err="1"/>
              <a:t>DataFrame</a:t>
            </a:r>
            <a:r>
              <a:rPr lang="en-US" dirty="0"/>
              <a:t> are filled with null values.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75" y="3046450"/>
            <a:ext cx="6906589" cy="3591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64" y="3417009"/>
            <a:ext cx="206721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7. Count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To get the number of rows in a dataset, you can use the count operation.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20" y="2814278"/>
            <a:ext cx="9303545" cy="18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8. Distinct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If you want to retrieve distinct values from a column or a set of columns, you can use the distinct operation.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9" y="3023218"/>
            <a:ext cx="10502041" cy="21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9. </a:t>
            </a:r>
            <a:r>
              <a:rPr lang="en-IN" b="1" dirty="0">
                <a:latin typeface="Arial Narrow" panose="020B0606020202030204" pitchFamily="34" charset="0"/>
              </a:rPr>
              <a:t>Convert Spark </a:t>
            </a:r>
            <a:r>
              <a:rPr lang="en-IN" b="1" dirty="0" err="1">
                <a:latin typeface="Arial Narrow" panose="020B0606020202030204" pitchFamily="34" charset="0"/>
              </a:rPr>
              <a:t>DataFrame</a:t>
            </a:r>
            <a:r>
              <a:rPr lang="en-IN" b="1" dirty="0">
                <a:latin typeface="Arial Narrow" panose="020B0606020202030204" pitchFamily="34" charset="0"/>
              </a:rPr>
              <a:t> to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may need to convert a </a:t>
            </a:r>
            <a:r>
              <a:rPr lang="en-US" dirty="0" err="1"/>
              <a:t>DataFrame</a:t>
            </a:r>
            <a:r>
              <a:rPr lang="en-US" dirty="0"/>
              <a:t> to an RDD for specific operations or compatibility with older Spark code.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08" y="3092148"/>
            <a:ext cx="10286181" cy="19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10. Using built-in function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Built-in Functions</a:t>
            </a:r>
            <a:r>
              <a:rPr lang="en-US" dirty="0"/>
              <a:t> Spark provides a rich set of built-in functions that you can use for various data manipulation and transformation tasks.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5303"/>
            <a:ext cx="10748452" cy="27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5" y="1690688"/>
            <a:ext cx="11350535" cy="25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11. where</a:t>
            </a:r>
            <a:endParaRPr lang="en-IN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61" y="1446415"/>
            <a:ext cx="7887801" cy="47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913"/>
            <a:ext cx="12240279" cy="34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dropna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1" y="1690688"/>
            <a:ext cx="10928997" cy="34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8" y="365125"/>
            <a:ext cx="10351092" cy="54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Top K queries</a:t>
            </a:r>
            <a:br>
              <a:rPr lang="en-IN" b="1" dirty="0">
                <a:latin typeface="Arial Narrow" panose="020B0606020202030204" pitchFamily="34" charset="0"/>
              </a:rPr>
            </a:b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684"/>
            <a:ext cx="9239998" cy="45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0810"/>
            <a:ext cx="10045028" cy="56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78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57800" cy="48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" y="1180408"/>
            <a:ext cx="12302035" cy="51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SQL Commands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72" y="1538023"/>
            <a:ext cx="8517314" cy="47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38"/>
            <a:ext cx="9913041" cy="57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: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are a </a:t>
            </a:r>
            <a:r>
              <a:rPr lang="en-US" b="1" dirty="0">
                <a:latin typeface="Arial Narrow" panose="020B0606020202030204" pitchFamily="34" charset="0"/>
              </a:rPr>
              <a:t>more structured and optimized way of working with data in Spark, built on top of RDDs. 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They </a:t>
            </a:r>
            <a:r>
              <a:rPr lang="en-US" dirty="0">
                <a:latin typeface="Arial Narrow" panose="020B0606020202030204" pitchFamily="34" charset="0"/>
              </a:rPr>
              <a:t>provide a </a:t>
            </a:r>
            <a:r>
              <a:rPr lang="en-US" b="1" dirty="0">
                <a:latin typeface="Arial Narrow" panose="020B0606020202030204" pitchFamily="34" charset="0"/>
              </a:rPr>
              <a:t>higher-level abstraction </a:t>
            </a:r>
            <a:r>
              <a:rPr lang="en-US" dirty="0">
                <a:latin typeface="Arial Narrow" panose="020B0606020202030204" pitchFamily="34" charset="0"/>
              </a:rPr>
              <a:t>that resembles a table in a relational database, with named columns and well-defined data types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support a </a:t>
            </a:r>
            <a:r>
              <a:rPr lang="en-US" b="1" dirty="0">
                <a:latin typeface="Arial Narrow" panose="020B0606020202030204" pitchFamily="34" charset="0"/>
              </a:rPr>
              <a:t>wide range of operations, including projection, filtering, joining, aggregation, and more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They </a:t>
            </a:r>
            <a:r>
              <a:rPr lang="en-US" dirty="0">
                <a:latin typeface="Arial Narrow" panose="020B0606020202030204" pitchFamily="34" charset="0"/>
              </a:rPr>
              <a:t>are designed to work with </a:t>
            </a:r>
            <a:r>
              <a:rPr lang="en-US" b="1" dirty="0">
                <a:latin typeface="Arial Narrow" panose="020B0606020202030204" pitchFamily="34" charset="0"/>
              </a:rPr>
              <a:t>both structured and semi-structured data formats, such as JSON, CSV, and Parquet.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can be created from </a:t>
            </a:r>
            <a:r>
              <a:rPr lang="en-US" b="1" dirty="0">
                <a:latin typeface="Arial Narrow" panose="020B0606020202030204" pitchFamily="34" charset="0"/>
              </a:rPr>
              <a:t>various data sources, including RDDs, external data sources (e.g., files, databases), or by converting existing RDDs to </a:t>
            </a:r>
            <a:r>
              <a:rPr lang="en-US" b="1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10217626" cy="59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66" y="974855"/>
            <a:ext cx="9204467" cy="52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09" y="1246910"/>
            <a:ext cx="9461582" cy="46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027906"/>
            <a:ext cx="8869896" cy="48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arrow" panose="020B0606020202030204" pitchFamily="34" charset="0"/>
              </a:rPr>
              <a:t>SQL like Operations on </a:t>
            </a:r>
            <a:r>
              <a:rPr lang="en-US" b="1" dirty="0" err="1">
                <a:latin typeface="Arial Narrow" panose="020B0606020202030204" pitchFamily="34" charset="0"/>
              </a:rPr>
              <a:t>DataFrames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sql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sqlQuery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sql</a:t>
            </a:r>
            <a:r>
              <a:rPr lang="en-US" dirty="0">
                <a:latin typeface="Arial Narrow" panose="020B0606020202030204" pitchFamily="34" charset="0"/>
              </a:rPr>
              <a:t>() method is used to execute a SQL query on a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and return a new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representing the result of the query.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Parameters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  <a:p>
            <a:r>
              <a:rPr lang="en-US" dirty="0" err="1" smtClean="0">
                <a:latin typeface="Arial Narrow" panose="020B0606020202030204" pitchFamily="34" charset="0"/>
              </a:rPr>
              <a:t>sqlQuery</a:t>
            </a:r>
            <a:r>
              <a:rPr lang="en-US" dirty="0">
                <a:latin typeface="Arial Narrow" panose="020B0606020202030204" pitchFamily="34" charset="0"/>
              </a:rPr>
              <a:t>: A string containing the SQL query to be executed.</a:t>
            </a:r>
          </a:p>
          <a:p>
            <a:r>
              <a:rPr lang="en-US" dirty="0">
                <a:latin typeface="Arial Narrow" panose="020B0606020202030204" pitchFamily="34" charset="0"/>
              </a:rPr>
              <a:t>Returns: A new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representing the result of the SQL query.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881150"/>
            <a:ext cx="10515600" cy="552857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>
                <a:latin typeface="Arial Narrow" panose="020B0606020202030204" pitchFamily="34" charset="0"/>
              </a:rPr>
              <a:t>Note:</a:t>
            </a:r>
          </a:p>
          <a:p>
            <a:r>
              <a:rPr lang="en-US" sz="3800" dirty="0" smtClean="0">
                <a:latin typeface="Arial Narrow" panose="020B0606020202030204" pitchFamily="34" charset="0"/>
              </a:rPr>
              <a:t>The </a:t>
            </a:r>
            <a:r>
              <a:rPr lang="en-US" sz="3800" dirty="0" err="1">
                <a:latin typeface="Arial Narrow" panose="020B0606020202030204" pitchFamily="34" charset="0"/>
              </a:rPr>
              <a:t>sql</a:t>
            </a:r>
            <a:r>
              <a:rPr lang="en-US" sz="3800" dirty="0">
                <a:latin typeface="Arial Narrow" panose="020B0606020202030204" pitchFamily="34" charset="0"/>
              </a:rPr>
              <a:t>() method allows you to perform SQL queries on a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, leveraging SQL syntax and capabilities for data manipulation and analysis.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The resulting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 represents the result of the SQL query, with the schema and data determined by the query.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The SQL query can include various operations such as selecting columns, filtering rows, aggregating data, joining tables, and more.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This method is particularly useful when you have complex data manipulation or analysis requirements that can be expressed more easily and concisely using SQL syntax.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The </a:t>
            </a:r>
            <a:r>
              <a:rPr lang="en-US" sz="3800" dirty="0" err="1">
                <a:latin typeface="Arial Narrow" panose="020B0606020202030204" pitchFamily="34" charset="0"/>
              </a:rPr>
              <a:t>sql</a:t>
            </a:r>
            <a:r>
              <a:rPr lang="en-US" sz="3800" dirty="0">
                <a:latin typeface="Arial Narrow" panose="020B0606020202030204" pitchFamily="34" charset="0"/>
              </a:rPr>
              <a:t>() method internally uses the Spark SQL engine to execute the SQL query on the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It's important to ensure that the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 you are executing the SQL query on has been registered as a temporary table or view using the </a:t>
            </a:r>
            <a:r>
              <a:rPr lang="en-US" sz="3800" dirty="0" err="1">
                <a:latin typeface="Arial Narrow" panose="020B0606020202030204" pitchFamily="34" charset="0"/>
              </a:rPr>
              <a:t>createOrReplaceTempView</a:t>
            </a:r>
            <a:r>
              <a:rPr lang="en-US" sz="3800" dirty="0">
                <a:latin typeface="Arial Narrow" panose="020B0606020202030204" pitchFamily="34" charset="0"/>
              </a:rPr>
              <a:t>() method. Otherwise, the SQL query will not be able to reference the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3800" dirty="0">
                <a:latin typeface="Arial Narrow" panose="020B0606020202030204" pitchFamily="34" charset="0"/>
              </a:rPr>
              <a:t>The SQL query can reference column names and perform operations on the columns of the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. The columns are resolved based on the schema of the </a:t>
            </a:r>
            <a:r>
              <a:rPr lang="en-US" sz="3800" dirty="0" err="1">
                <a:latin typeface="Arial Narrow" panose="020B0606020202030204" pitchFamily="34" charset="0"/>
              </a:rPr>
              <a:t>DataFrame</a:t>
            </a:r>
            <a:r>
              <a:rPr lang="en-US" sz="3800" dirty="0">
                <a:latin typeface="Arial Narrow" panose="020B0606020202030204" pitchFamily="34" charset="0"/>
              </a:rPr>
              <a:t>.</a:t>
            </a:r>
            <a:endParaRPr lang="en-IN" sz="38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1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Arial Narrow" panose="020B0606020202030204" pitchFamily="34" charset="0"/>
              </a:rPr>
              <a:t>createOrReplaceTempView</a:t>
            </a:r>
            <a:r>
              <a:rPr lang="en-IN" b="1" dirty="0">
                <a:latin typeface="Arial Narrow" panose="020B0606020202030204" pitchFamily="34" charset="0"/>
              </a:rPr>
              <a:t>(name)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createOrReplaceTempView</a:t>
            </a:r>
            <a:r>
              <a:rPr lang="en-US" dirty="0">
                <a:latin typeface="Arial Narrow" panose="020B0606020202030204" pitchFamily="34" charset="0"/>
              </a:rPr>
              <a:t>() method is used to register the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as a temporary table with the given name. This temporary table can be used to perform SQL queries and operations.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Parameters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name</a:t>
            </a:r>
            <a:r>
              <a:rPr lang="en-US" dirty="0">
                <a:latin typeface="Arial Narrow" panose="020B0606020202030204" pitchFamily="34" charset="0"/>
              </a:rPr>
              <a:t>: A string representing the name to assign to the temporary </a:t>
            </a:r>
            <a:r>
              <a:rPr lang="en-US" dirty="0" smtClean="0">
                <a:latin typeface="Arial Narrow" panose="020B0606020202030204" pitchFamily="34" charset="0"/>
              </a:rPr>
              <a:t>table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3" y="365125"/>
            <a:ext cx="11560717" cy="59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Create a </a:t>
            </a:r>
            <a:r>
              <a:rPr lang="en-IN" b="1" dirty="0" err="1">
                <a:latin typeface="Arial Narrow" panose="020B0606020202030204" pitchFamily="34" charset="0"/>
              </a:rPr>
              <a:t>Dataframe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Spark </a:t>
            </a:r>
            <a:r>
              <a:rPr lang="en-US" dirty="0" err="1">
                <a:latin typeface="Arial Narrow" panose="020B0606020202030204" pitchFamily="34" charset="0"/>
              </a:rPr>
              <a:t>dataFrame</a:t>
            </a:r>
            <a:r>
              <a:rPr lang="en-US" dirty="0">
                <a:latin typeface="Arial Narrow" panose="020B0606020202030204" pitchFamily="34" charset="0"/>
              </a:rPr>
              <a:t> can be constructed from different sources such as:</a:t>
            </a:r>
          </a:p>
          <a:p>
            <a:pPr lvl="1"/>
            <a:r>
              <a:rPr lang="en-US" sz="2800" dirty="0" smtClean="0">
                <a:latin typeface="Arial Narrow" panose="020B0606020202030204" pitchFamily="34" charset="0"/>
              </a:rPr>
              <a:t>Structured </a:t>
            </a:r>
            <a:r>
              <a:rPr lang="en-US" sz="2800" dirty="0">
                <a:latin typeface="Arial Narrow" panose="020B0606020202030204" pitchFamily="34" charset="0"/>
              </a:rPr>
              <a:t>data files, (CSV, JSON, ... )</a:t>
            </a:r>
          </a:p>
          <a:p>
            <a:pPr lvl="1"/>
            <a:r>
              <a:rPr lang="en-US" sz="2800" dirty="0" smtClean="0">
                <a:latin typeface="Arial Narrow" panose="020B0606020202030204" pitchFamily="34" charset="0"/>
              </a:rPr>
              <a:t>External </a:t>
            </a:r>
            <a:r>
              <a:rPr lang="en-US" sz="2800" dirty="0">
                <a:latin typeface="Arial Narrow" panose="020B0606020202030204" pitchFamily="34" charset="0"/>
              </a:rPr>
              <a:t>databases (</a:t>
            </a:r>
            <a:r>
              <a:rPr lang="en-US" sz="2800" dirty="0" err="1">
                <a:latin typeface="Arial Narrow" panose="020B0606020202030204" pitchFamily="34" charset="0"/>
              </a:rPr>
              <a:t>MySql</a:t>
            </a:r>
            <a:r>
              <a:rPr lang="en-US" sz="2800" dirty="0">
                <a:latin typeface="Arial Narrow" panose="020B0606020202030204" pitchFamily="34" charset="0"/>
              </a:rPr>
              <a:t>, PostgreSQL, S3, JDBS, ... )</a:t>
            </a:r>
          </a:p>
          <a:p>
            <a:pPr lvl="1"/>
            <a:r>
              <a:rPr lang="en-US" sz="2800" dirty="0" smtClean="0">
                <a:latin typeface="Arial Narrow" panose="020B0606020202030204" pitchFamily="34" charset="0"/>
              </a:rPr>
              <a:t>Existing </a:t>
            </a:r>
            <a:r>
              <a:rPr lang="en-US" sz="2800" dirty="0">
                <a:latin typeface="Arial Narrow" panose="020B0606020202030204" pitchFamily="34" charset="0"/>
              </a:rPr>
              <a:t>RDDs in memory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884" y="4145638"/>
            <a:ext cx="115879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latin typeface="Arial Narrow" panose="020B0606020202030204" pitchFamily="34" charset="0"/>
              </a:rPr>
              <a:t>createDataFrame(createDataFrame(data, schema=None, samplingRatio=None) on sqlContext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creates a Spark 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from a python list. 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400" dirty="0" smtClean="0">
                <a:latin typeface="Arial Narrow" panose="020B0606020202030204" pitchFamily="34" charset="0"/>
              </a:rPr>
              <a:t>On </a:t>
            </a:r>
            <a:r>
              <a:rPr lang="en-US" sz="2400" dirty="0">
                <a:latin typeface="Arial Narrow" panose="020B0606020202030204" pitchFamily="34" charset="0"/>
              </a:rPr>
              <a:t>Spark </a:t>
            </a:r>
            <a:r>
              <a:rPr lang="en-US" sz="2400" dirty="0" err="1">
                <a:latin typeface="Arial Narrow" panose="020B0606020202030204" pitchFamily="34" charset="0"/>
              </a:rPr>
              <a:t>dataframes</a:t>
            </a:r>
            <a:r>
              <a:rPr lang="en-US" sz="2400" dirty="0">
                <a:latin typeface="Arial Narrow" panose="020B0606020202030204" pitchFamily="34" charset="0"/>
              </a:rPr>
              <a:t> similar to Spark RDDs we have collect</a:t>
            </a:r>
            <a:r>
              <a:rPr lang="en-US" sz="2400" dirty="0" smtClean="0">
                <a:latin typeface="Arial Narrow" panose="020B0606020202030204" pitchFamily="34" charset="0"/>
              </a:rPr>
              <a:t>() operation </a:t>
            </a:r>
            <a:r>
              <a:rPr lang="en-US" sz="2400" dirty="0">
                <a:latin typeface="Arial Narrow" panose="020B0606020202030204" pitchFamily="34" charset="0"/>
              </a:rPr>
              <a:t>which can pull the distributed data (</a:t>
            </a:r>
            <a:r>
              <a:rPr lang="en-US" sz="2400" dirty="0" err="1">
                <a:latin typeface="Arial Narrow" panose="020B0606020202030204" pitchFamily="34" charset="0"/>
              </a:rPr>
              <a:t>dataframe</a:t>
            </a:r>
            <a:r>
              <a:rPr lang="en-US" sz="2400" dirty="0">
                <a:latin typeface="Arial Narrow" panose="020B0606020202030204" pitchFamily="34" charset="0"/>
              </a:rPr>
              <a:t> or RDD) to the driver (Driver is the process that </a:t>
            </a:r>
            <a:r>
              <a:rPr lang="en-US" sz="2400" dirty="0" smtClean="0">
                <a:latin typeface="Arial Narrow" panose="020B0606020202030204" pitchFamily="34" charset="0"/>
              </a:rPr>
              <a:t>submits the </a:t>
            </a:r>
            <a:r>
              <a:rPr lang="en-US" sz="2400" dirty="0">
                <a:latin typeface="Arial Narrow" panose="020B0606020202030204" pitchFamily="34" charset="0"/>
              </a:rPr>
              <a:t>Spark scripts to the master node).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029"/>
            <a:ext cx="12013840" cy="33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" y="764770"/>
            <a:ext cx="10534113" cy="52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33004"/>
            <a:ext cx="12025745" cy="6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5" y="149628"/>
            <a:ext cx="11937076" cy="67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2.2 </a:t>
            </a:r>
            <a:r>
              <a:rPr lang="en-IN" b="1" dirty="0" err="1">
                <a:latin typeface="Arial Narrow" panose="020B0606020202030204" pitchFamily="34" charset="0"/>
              </a:rPr>
              <a:t>PySpark</a:t>
            </a:r>
            <a:r>
              <a:rPr lang="en-IN" b="1" dirty="0">
                <a:latin typeface="Arial Narrow" panose="020B0606020202030204" pitchFamily="34" charset="0"/>
              </a:rPr>
              <a:t> + </a:t>
            </a:r>
            <a:r>
              <a:rPr lang="en-IN" b="1" dirty="0" err="1">
                <a:latin typeface="Arial Narrow" panose="020B0606020202030204" pitchFamily="34" charset="0"/>
              </a:rPr>
              <a:t>NumPy</a:t>
            </a:r>
            <a:r>
              <a:rPr lang="en-IN" b="1" dirty="0">
                <a:latin typeface="Arial Narrow" panose="020B0606020202030204" pitchFamily="34" charset="0"/>
              </a:rPr>
              <a:t> + </a:t>
            </a:r>
            <a:r>
              <a:rPr lang="en-IN" b="1" dirty="0" err="1">
                <a:latin typeface="Arial Narrow" panose="020B0606020202030204" pitchFamily="34" charset="0"/>
              </a:rPr>
              <a:t>SciPy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6" y="1690688"/>
            <a:ext cx="11581014" cy="4351338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is often used for </a:t>
            </a:r>
            <a:r>
              <a:rPr lang="en-US" sz="2400" b="1" dirty="0">
                <a:latin typeface="Arial Narrow" panose="020B0606020202030204" pitchFamily="34" charset="0"/>
              </a:rPr>
              <a:t>large-scale data processing</a:t>
            </a:r>
            <a:r>
              <a:rPr lang="en-US" sz="2400" dirty="0">
                <a:latin typeface="Arial Narrow" panose="020B0606020202030204" pitchFamily="34" charset="0"/>
              </a:rPr>
              <a:t>, and while it's </a:t>
            </a:r>
            <a:r>
              <a:rPr lang="en-US" sz="2400" b="1" dirty="0">
                <a:latin typeface="Arial Narrow" panose="020B0606020202030204" pitchFamily="34" charset="0"/>
              </a:rPr>
              <a:t>not designed for array computations</a:t>
            </a:r>
            <a:r>
              <a:rPr lang="en-US" sz="2400" dirty="0">
                <a:latin typeface="Arial Narrow" panose="020B0606020202030204" pitchFamily="34" charset="0"/>
              </a:rPr>
              <a:t>, it can be integrated with libraries like </a:t>
            </a:r>
            <a:r>
              <a:rPr lang="en-US" sz="2400" b="1" dirty="0" err="1">
                <a:latin typeface="Arial Narrow" panose="020B0606020202030204" pitchFamily="34" charset="0"/>
              </a:rPr>
              <a:t>NumPy</a:t>
            </a:r>
            <a:r>
              <a:rPr lang="en-US" sz="2400" b="1" dirty="0">
                <a:latin typeface="Arial Narrow" panose="020B0606020202030204" pitchFamily="34" charset="0"/>
              </a:rPr>
              <a:t> and </a:t>
            </a:r>
            <a:r>
              <a:rPr lang="en-US" sz="2400" b="1" dirty="0" err="1">
                <a:latin typeface="Arial Narrow" panose="020B0606020202030204" pitchFamily="34" charset="0"/>
              </a:rPr>
              <a:t>SciPy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for </a:t>
            </a:r>
            <a:r>
              <a:rPr lang="en-US" sz="2400" b="1" dirty="0">
                <a:latin typeface="Arial Narrow" panose="020B0606020202030204" pitchFamily="34" charset="0"/>
              </a:rPr>
              <a:t>numerical and scientific computations on a smaller scale. </a:t>
            </a:r>
            <a:endParaRPr lang="en-US" sz="2400" b="1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This </a:t>
            </a:r>
            <a:r>
              <a:rPr lang="en-US" sz="2400" dirty="0">
                <a:latin typeface="Arial Narrow" panose="020B0606020202030204" pitchFamily="34" charset="0"/>
              </a:rPr>
              <a:t>can be particularly useful for tasks like </a:t>
            </a:r>
            <a:r>
              <a:rPr lang="en-US" sz="2400" b="1" dirty="0">
                <a:latin typeface="Arial Narrow" panose="020B0606020202030204" pitchFamily="34" charset="0"/>
              </a:rPr>
              <a:t>feature engineering, where you might want to apply a </a:t>
            </a:r>
            <a:r>
              <a:rPr lang="en-US" sz="2400" b="1" dirty="0" err="1">
                <a:latin typeface="Arial Narrow" panose="020B0606020202030204" pitchFamily="34" charset="0"/>
              </a:rPr>
              <a:t>NumPy</a:t>
            </a:r>
            <a:r>
              <a:rPr lang="en-US" sz="2400" b="1" dirty="0">
                <a:latin typeface="Arial Narrow" panose="020B0606020202030204" pitchFamily="34" charset="0"/>
              </a:rPr>
              <a:t> function to each row of a </a:t>
            </a:r>
            <a:r>
              <a:rPr lang="en-US" sz="2400" b="1" dirty="0" err="1">
                <a:latin typeface="Arial Narrow" panose="020B0606020202030204" pitchFamily="34" charset="0"/>
              </a:rPr>
              <a:t>DataFrame</a:t>
            </a:r>
            <a:r>
              <a:rPr lang="en-US" sz="2400" b="1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Here’s </a:t>
            </a:r>
            <a:r>
              <a:rPr lang="en-US" sz="2400" dirty="0">
                <a:latin typeface="Arial Narrow" panose="020B0606020202030204" pitchFamily="34" charset="0"/>
              </a:rPr>
              <a:t>a simple example of how you might use these libraries together:</a:t>
            </a:r>
          </a:p>
          <a:p>
            <a:pPr algn="just"/>
            <a:r>
              <a:rPr lang="en-US" sz="2400" b="1" dirty="0" err="1" smtClean="0">
                <a:latin typeface="Arial Narrow" panose="020B0606020202030204" pitchFamily="34" charset="0"/>
              </a:rPr>
              <a:t>PySpark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for data processing</a:t>
            </a:r>
            <a:r>
              <a:rPr lang="en-US" sz="2400" dirty="0">
                <a:latin typeface="Arial Narrow" panose="020B0606020202030204" pitchFamily="34" charset="0"/>
              </a:rPr>
              <a:t>: You can use </a:t>
            </a:r>
            <a:r>
              <a:rPr lang="en-US" sz="2400" dirty="0" err="1">
                <a:latin typeface="Arial Narrow" panose="020B0606020202030204" pitchFamily="34" charset="0"/>
              </a:rPr>
              <a:t>PySpark</a:t>
            </a:r>
            <a:r>
              <a:rPr lang="en-US" sz="2400" dirty="0">
                <a:latin typeface="Arial Narrow" panose="020B0606020202030204" pitchFamily="34" charset="0"/>
              </a:rPr>
              <a:t> to handle large datasets, perform SQL operations, and prepare your data.</a:t>
            </a:r>
          </a:p>
          <a:p>
            <a:pPr algn="just"/>
            <a:r>
              <a:rPr lang="en-US" sz="2400" b="1" dirty="0" err="1" smtClean="0">
                <a:latin typeface="Arial Narrow" panose="020B0606020202030204" pitchFamily="34" charset="0"/>
              </a:rPr>
              <a:t>NumPy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for numerical operations</a:t>
            </a:r>
            <a:r>
              <a:rPr lang="en-US" sz="2400" dirty="0">
                <a:latin typeface="Arial Narrow" panose="020B0606020202030204" pitchFamily="34" charset="0"/>
              </a:rPr>
              <a:t>: Once you've aggregated or collected data to a smaller size that's manageable in-memory, you can use </a:t>
            </a:r>
            <a:r>
              <a:rPr lang="en-US" sz="2400" dirty="0" err="1">
                <a:latin typeface="Arial Narrow" panose="020B0606020202030204" pitchFamily="34" charset="0"/>
              </a:rPr>
              <a:t>NumPy</a:t>
            </a:r>
            <a:r>
              <a:rPr lang="en-US" sz="2400" dirty="0">
                <a:latin typeface="Arial Narrow" panose="020B0606020202030204" pitchFamily="34" charset="0"/>
              </a:rPr>
              <a:t> to perform numerical operations on that data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2400" b="1" dirty="0" err="1" smtClean="0">
                <a:latin typeface="Arial Narrow" panose="020B0606020202030204" pitchFamily="34" charset="0"/>
              </a:rPr>
              <a:t>SciPy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for scientific computations</a:t>
            </a:r>
            <a:r>
              <a:rPr lang="en-US" sz="2400" dirty="0">
                <a:latin typeface="Arial Narrow" panose="020B0606020202030204" pitchFamily="34" charset="0"/>
              </a:rPr>
              <a:t>: Similarly, you can use </a:t>
            </a:r>
            <a:r>
              <a:rPr lang="en-US" sz="2400" dirty="0" err="1">
                <a:latin typeface="Arial Narrow" panose="020B0606020202030204" pitchFamily="34" charset="0"/>
              </a:rPr>
              <a:t>SciPy</a:t>
            </a:r>
            <a:r>
              <a:rPr lang="en-US" sz="2400" dirty="0">
                <a:latin typeface="Arial Narrow" panose="020B0606020202030204" pitchFamily="34" charset="0"/>
              </a:rPr>
              <a:t> for more complex calculations, such as optimization, statistics, and signal processing once the data is in a manageable form.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Arial Narrow" panose="020B0606020202030204" pitchFamily="34" charset="0"/>
              </a:rPr>
              <a:t>Numpy</a:t>
            </a:r>
            <a:r>
              <a:rPr lang="en-US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to create </a:t>
            </a:r>
            <a:r>
              <a:rPr lang="en-US" b="1" dirty="0">
                <a:latin typeface="Arial Narrow" panose="020B0606020202030204" pitchFamily="34" charset="0"/>
              </a:rPr>
              <a:t>arrays and matrices and perform some operations on them. </a:t>
            </a:r>
            <a:endParaRPr lang="en-US" b="1" dirty="0" smtClean="0">
              <a:latin typeface="Arial Narrow" panose="020B0606020202030204" pitchFamily="34" charset="0"/>
            </a:endParaRPr>
          </a:p>
          <a:p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(Numerical Python) is an </a:t>
            </a:r>
            <a:r>
              <a:rPr lang="en-US" b="1" dirty="0">
                <a:latin typeface="Arial Narrow" panose="020B0606020202030204" pitchFamily="34" charset="0"/>
              </a:rPr>
              <a:t>open source Python library </a:t>
            </a:r>
            <a:r>
              <a:rPr lang="en-US" dirty="0">
                <a:latin typeface="Arial Narrow" panose="020B0606020202030204" pitchFamily="34" charset="0"/>
              </a:rPr>
              <a:t>that’s used in almost every field of science and engineering.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It’s </a:t>
            </a:r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latin typeface="Arial Narrow" panose="020B0606020202030204" pitchFamily="34" charset="0"/>
              </a:rPr>
              <a:t>universal standard </a:t>
            </a:r>
            <a:r>
              <a:rPr lang="en-US" dirty="0">
                <a:latin typeface="Arial Narrow" panose="020B0606020202030204" pitchFamily="34" charset="0"/>
              </a:rPr>
              <a:t>for working with numerical data in Python, and it’s at the core of the scientific Python and </a:t>
            </a:r>
            <a:r>
              <a:rPr lang="en-US" dirty="0" err="1">
                <a:latin typeface="Arial Narrow" panose="020B0606020202030204" pitchFamily="34" charset="0"/>
              </a:rPr>
              <a:t>PyData</a:t>
            </a:r>
            <a:r>
              <a:rPr lang="en-US" dirty="0">
                <a:latin typeface="Arial Narrow" panose="020B0606020202030204" pitchFamily="34" charset="0"/>
              </a:rPr>
              <a:t> ecosystems.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API is used extensively in </a:t>
            </a:r>
            <a:r>
              <a:rPr lang="en-US" b="1" dirty="0">
                <a:latin typeface="Arial Narrow" panose="020B0606020202030204" pitchFamily="34" charset="0"/>
              </a:rPr>
              <a:t>Pandas, </a:t>
            </a:r>
            <a:r>
              <a:rPr lang="en-US" b="1" dirty="0" err="1">
                <a:latin typeface="Arial Narrow" panose="020B0606020202030204" pitchFamily="34" charset="0"/>
              </a:rPr>
              <a:t>SciPy</a:t>
            </a:r>
            <a:r>
              <a:rPr lang="en-US" b="1" dirty="0">
                <a:latin typeface="Arial Narrow" panose="020B0606020202030204" pitchFamily="34" charset="0"/>
              </a:rPr>
              <a:t>, </a:t>
            </a:r>
            <a:r>
              <a:rPr lang="en-US" b="1" dirty="0" err="1">
                <a:latin typeface="Arial Narrow" panose="020B0606020202030204" pitchFamily="34" charset="0"/>
              </a:rPr>
              <a:t>Matplotlib</a:t>
            </a:r>
            <a:r>
              <a:rPr lang="en-US" b="1" dirty="0">
                <a:latin typeface="Arial Narrow" panose="020B0606020202030204" pitchFamily="34" charset="0"/>
              </a:rPr>
              <a:t>, </a:t>
            </a:r>
            <a:r>
              <a:rPr lang="en-US" b="1" dirty="0" err="1">
                <a:latin typeface="Arial Narrow" panose="020B0606020202030204" pitchFamily="34" charset="0"/>
              </a:rPr>
              <a:t>scikit</a:t>
            </a:r>
            <a:r>
              <a:rPr lang="en-US" b="1" dirty="0">
                <a:latin typeface="Arial Narrow" panose="020B0606020202030204" pitchFamily="34" charset="0"/>
              </a:rPr>
              <a:t>-learn, </a:t>
            </a:r>
            <a:r>
              <a:rPr lang="en-US" b="1" dirty="0" err="1">
                <a:latin typeface="Arial Narrow" panose="020B0606020202030204" pitchFamily="34" charset="0"/>
              </a:rPr>
              <a:t>scikit</a:t>
            </a:r>
            <a:r>
              <a:rPr lang="en-US" b="1" dirty="0">
                <a:latin typeface="Arial Narrow" panose="020B0606020202030204" pitchFamily="34" charset="0"/>
              </a:rPr>
              <a:t>-image </a:t>
            </a:r>
            <a:r>
              <a:rPr lang="en-US" dirty="0">
                <a:latin typeface="Arial Narrow" panose="020B0606020202030204" pitchFamily="34" charset="0"/>
              </a:rPr>
              <a:t>and most other data science and scientific Python packages.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We </a:t>
            </a:r>
            <a:r>
              <a:rPr lang="en-US" dirty="0">
                <a:latin typeface="Arial Narrow" panose="020B0606020202030204" pitchFamily="34" charset="0"/>
              </a:rPr>
              <a:t>will also see how to use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 with spark.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err="1" smtClean="0"/>
              <a:t>NumPy</a:t>
            </a:r>
            <a:r>
              <a:rPr lang="en-IN" b="1" i="1" dirty="0" smtClean="0"/>
              <a:t> and </a:t>
            </a:r>
            <a:r>
              <a:rPr lang="en-IN" b="1" i="1" dirty="0" err="1" smtClean="0"/>
              <a:t>SciPy</a:t>
            </a:r>
            <a:r>
              <a:rPr lang="en-IN" b="1" i="1" dirty="0" smtClean="0"/>
              <a:t> </a:t>
            </a:r>
            <a:r>
              <a:rPr lang="en-IN" dirty="0" smtClean="0"/>
              <a:t>are powerful libraries for mathematics</a:t>
            </a:r>
            <a:r>
              <a:rPr lang="en-IN" dirty="0"/>
              <a:t>, </a:t>
            </a:r>
            <a:r>
              <a:rPr lang="en-IN" dirty="0" smtClean="0"/>
              <a:t>science and engineering computing including data analysis.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72" y="3119011"/>
            <a:ext cx="619211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031013" cy="62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25" y="881149"/>
            <a:ext cx="12223625" cy="46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Narrow" panose="020B0606020202030204" pitchFamily="34" charset="0"/>
              </a:rPr>
              <a:t>Numpy</a:t>
            </a:r>
            <a:r>
              <a:rPr lang="en-US" b="1" dirty="0" smtClean="0">
                <a:latin typeface="Arial Narrow" panose="020B0606020202030204" pitchFamily="34" charset="0"/>
              </a:rPr>
              <a:t> array creation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2" y="1496487"/>
            <a:ext cx="8907505" cy="5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SparkSession</a:t>
            </a:r>
            <a:r>
              <a:rPr lang="en-US" b="1" dirty="0">
                <a:latin typeface="Arial Narrow" panose="020B0606020202030204" pitchFamily="34" charset="0"/>
              </a:rPr>
              <a:t>: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Introduced </a:t>
            </a:r>
            <a:r>
              <a:rPr lang="en-US" dirty="0">
                <a:latin typeface="Arial Narrow" panose="020B0606020202030204" pitchFamily="34" charset="0"/>
              </a:rPr>
              <a:t>in Spark 2.0, </a:t>
            </a:r>
            <a:r>
              <a:rPr lang="en-US" dirty="0" err="1">
                <a:latin typeface="Arial Narrow" panose="020B0606020202030204" pitchFamily="34" charset="0"/>
              </a:rPr>
              <a:t>SparkSession</a:t>
            </a:r>
            <a:r>
              <a:rPr lang="en-US" dirty="0">
                <a:latin typeface="Arial Narrow" panose="020B0606020202030204" pitchFamily="34" charset="0"/>
              </a:rPr>
              <a:t> is the entry point for working with structured data (like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and Datasets) in Spark.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provides a unified interface for various Spark functionalities, including SQL queries, streaming data, and working with external data sources.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You </a:t>
            </a:r>
            <a:r>
              <a:rPr lang="en-US" dirty="0">
                <a:latin typeface="Arial Narrow" panose="020B0606020202030204" pitchFamily="34" charset="0"/>
              </a:rPr>
              <a:t>can use </a:t>
            </a:r>
            <a:r>
              <a:rPr lang="en-US" dirty="0" err="1">
                <a:latin typeface="Arial Narrow" panose="020B0606020202030204" pitchFamily="34" charset="0"/>
              </a:rPr>
              <a:t>SparkSession</a:t>
            </a:r>
            <a:r>
              <a:rPr lang="en-US" dirty="0">
                <a:latin typeface="Arial Narrow" panose="020B0606020202030204" pitchFamily="34" charset="0"/>
              </a:rPr>
              <a:t> to create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, register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as tables, execute SQL queries, and read data from various sources.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most cases, you'll use </a:t>
            </a:r>
            <a:r>
              <a:rPr lang="en-US" dirty="0" err="1">
                <a:latin typeface="Arial Narrow" panose="020B0606020202030204" pitchFamily="34" charset="0"/>
              </a:rPr>
              <a:t>SparkSession</a:t>
            </a:r>
            <a:r>
              <a:rPr lang="en-US" dirty="0">
                <a:latin typeface="Arial Narrow" panose="020B0606020202030204" pitchFamily="34" charset="0"/>
              </a:rPr>
              <a:t> when working with </a:t>
            </a:r>
            <a:r>
              <a:rPr lang="en-US" dirty="0" err="1">
                <a:latin typeface="Arial Narrow" panose="020B0606020202030204" pitchFamily="34" charset="0"/>
              </a:rPr>
              <a:t>DataFrames</a:t>
            </a:r>
            <a:r>
              <a:rPr lang="en-US" dirty="0">
                <a:latin typeface="Arial Narrow" panose="020B0606020202030204" pitchFamily="34" charset="0"/>
              </a:rPr>
              <a:t> in </a:t>
            </a:r>
            <a:r>
              <a:rPr lang="en-US" dirty="0" err="1">
                <a:latin typeface="Arial Narrow" panose="020B0606020202030204" pitchFamily="34" charset="0"/>
              </a:rPr>
              <a:t>PySpark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64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Basic array Operations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Narrow" panose="020B0606020202030204" pitchFamily="34" charset="0"/>
              </a:rPr>
              <a:t>Addition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Subtraction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Dot product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Sum of all elements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Min element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Multiply, Add and divide </a:t>
            </a:r>
            <a:r>
              <a:rPr lang="en-US" b="1" dirty="0">
                <a:latin typeface="Arial Narrow" panose="020B0606020202030204" pitchFamily="34" charset="0"/>
              </a:rPr>
              <a:t>each element by a fixed number</a:t>
            </a:r>
            <a:endParaRPr lang="en-IN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" y="182880"/>
            <a:ext cx="11975869" cy="62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4" y="216131"/>
            <a:ext cx="11870575" cy="64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Working with mathematical formulas</a:t>
            </a:r>
            <a:br>
              <a:rPr lang="en-IN" b="1" dirty="0">
                <a:latin typeface="Arial Narrow" panose="020B0606020202030204" pitchFamily="34" charset="0"/>
              </a:rPr>
            </a:b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5" y="1538176"/>
            <a:ext cx="11154329" cy="49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Spark and </a:t>
            </a:r>
            <a:r>
              <a:rPr lang="en-IN" b="1" dirty="0" err="1"/>
              <a:t>NumPY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230"/>
            <a:ext cx="9552726" cy="29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and </a:t>
            </a:r>
            <a:r>
              <a:rPr lang="en-US" b="1" dirty="0" err="1" smtClean="0"/>
              <a:t>numpy</a:t>
            </a:r>
            <a:r>
              <a:rPr lang="en-US" b="1" dirty="0" smtClean="0"/>
              <a:t> array in RDD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" y="1493070"/>
            <a:ext cx="9907353" cy="46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6" y="1362653"/>
            <a:ext cx="10700954" cy="49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More complex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35095" cy="44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Scipy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Arial Narrow" panose="020B0606020202030204" pitchFamily="34" charset="0"/>
              </a:rPr>
              <a:t>SciPy</a:t>
            </a:r>
            <a:r>
              <a:rPr lang="en-US" dirty="0">
                <a:latin typeface="Arial Narrow" panose="020B0606020202030204" pitchFamily="34" charset="0"/>
              </a:rPr>
              <a:t> is a collection of </a:t>
            </a:r>
            <a:r>
              <a:rPr lang="en-US" b="1" dirty="0">
                <a:latin typeface="Arial Narrow" panose="020B0606020202030204" pitchFamily="34" charset="0"/>
              </a:rPr>
              <a:t>mathematical algorithms and convenience functions built on </a:t>
            </a:r>
            <a:r>
              <a:rPr lang="en-US" b="1" dirty="0" err="1">
                <a:latin typeface="Arial Narrow" panose="020B0606020202030204" pitchFamily="34" charset="0"/>
              </a:rPr>
              <a:t>NumPy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It </a:t>
            </a:r>
            <a:r>
              <a:rPr lang="en-US" b="1" dirty="0">
                <a:latin typeface="Arial Narrow" panose="020B0606020202030204" pitchFamily="34" charset="0"/>
              </a:rPr>
              <a:t>adds significant power to Python </a:t>
            </a:r>
            <a:r>
              <a:rPr lang="en-US" dirty="0">
                <a:latin typeface="Arial Narrow" panose="020B0606020202030204" pitchFamily="34" charset="0"/>
              </a:rPr>
              <a:t>by providing the user with high-level </a:t>
            </a:r>
            <a:r>
              <a:rPr lang="en-US" b="1" dirty="0">
                <a:latin typeface="Arial Narrow" panose="020B0606020202030204" pitchFamily="34" charset="0"/>
              </a:rPr>
              <a:t>commands and classes for manipulating and visualizing data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Important </a:t>
            </a:r>
            <a:r>
              <a:rPr lang="en-US" dirty="0" err="1">
                <a:latin typeface="Arial Narrow" panose="020B0606020202030204" pitchFamily="34" charset="0"/>
              </a:rPr>
              <a:t>subpackages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  <a:p>
            <a:pPr algn="just"/>
            <a:r>
              <a:rPr lang="en-US" dirty="0" err="1">
                <a:latin typeface="Arial Narrow" panose="020B0606020202030204" pitchFamily="34" charset="0"/>
              </a:rPr>
              <a:t>linalg</a:t>
            </a:r>
            <a:r>
              <a:rPr lang="en-US" dirty="0">
                <a:latin typeface="Arial Narrow" panose="020B0606020202030204" pitchFamily="34" charset="0"/>
              </a:rPr>
              <a:t>: Linear algebra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sparse: Sparse </a:t>
            </a:r>
            <a:r>
              <a:rPr lang="en-US" dirty="0" smtClean="0">
                <a:latin typeface="Arial Narrow" panose="020B0606020202030204" pitchFamily="34" charset="0"/>
              </a:rPr>
              <a:t>matrices </a:t>
            </a:r>
            <a:r>
              <a:rPr lang="en-US" dirty="0">
                <a:latin typeface="Arial Narrow" panose="020B0606020202030204" pitchFamily="34" charset="0"/>
              </a:rPr>
              <a:t>and associated routines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stats: Statistical distributions and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9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3" y="365125"/>
            <a:ext cx="8706706" cy="61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 Narrow" panose="020B0606020202030204" pitchFamily="34" charset="0"/>
              </a:rPr>
              <a:t>SparkContext</a:t>
            </a:r>
            <a:r>
              <a:rPr lang="en-US" sz="2400" b="1" dirty="0">
                <a:latin typeface="Arial Narrow" panose="020B0606020202030204" pitchFamily="34" charset="0"/>
              </a:rPr>
              <a:t>:</a:t>
            </a:r>
          </a:p>
          <a:p>
            <a:r>
              <a:rPr lang="en-US" sz="2400" dirty="0" err="1" smtClean="0">
                <a:latin typeface="Arial Narrow" panose="020B0606020202030204" pitchFamily="34" charset="0"/>
              </a:rPr>
              <a:t>SparkContext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is the entry point for </a:t>
            </a:r>
            <a:r>
              <a:rPr lang="en-US" sz="2400" b="1" dirty="0">
                <a:latin typeface="Arial Narrow" panose="020B0606020202030204" pitchFamily="34" charset="0"/>
              </a:rPr>
              <a:t>low-level Spark functionalities</a:t>
            </a:r>
            <a:r>
              <a:rPr lang="en-US" sz="2400" dirty="0">
                <a:latin typeface="Arial Narrow" panose="020B0606020202030204" pitchFamily="34" charset="0"/>
              </a:rPr>
              <a:t>, such as working with RDDs (Resilient Distributed Datasets).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It's </a:t>
            </a:r>
            <a:r>
              <a:rPr lang="en-US" sz="2400" dirty="0">
                <a:latin typeface="Arial Narrow" panose="020B0606020202030204" pitchFamily="34" charset="0"/>
              </a:rPr>
              <a:t>used to create RDDs, broadcast variables, and accumulate values across the cluster.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In </a:t>
            </a:r>
            <a:r>
              <a:rPr lang="en-US" sz="2400" dirty="0">
                <a:latin typeface="Arial Narrow" panose="020B0606020202030204" pitchFamily="34" charset="0"/>
              </a:rPr>
              <a:t>earlier versions of Spark, </a:t>
            </a:r>
            <a:r>
              <a:rPr lang="en-US" sz="2400" dirty="0" err="1">
                <a:latin typeface="Arial Narrow" panose="020B0606020202030204" pitchFamily="34" charset="0"/>
              </a:rPr>
              <a:t>SparkContext</a:t>
            </a:r>
            <a:r>
              <a:rPr lang="en-US" sz="2400" dirty="0">
                <a:latin typeface="Arial Narrow" panose="020B0606020202030204" pitchFamily="34" charset="0"/>
              </a:rPr>
              <a:t> was also used to create </a:t>
            </a:r>
            <a:r>
              <a:rPr lang="en-US" sz="2400" dirty="0" err="1">
                <a:latin typeface="Arial Narrow" panose="020B0606020202030204" pitchFamily="34" charset="0"/>
              </a:rPr>
              <a:t>SQLContext</a:t>
            </a:r>
            <a:r>
              <a:rPr lang="en-US" sz="2400" dirty="0">
                <a:latin typeface="Arial Narrow" panose="020B0606020202030204" pitchFamily="34" charset="0"/>
              </a:rPr>
              <a:t> for working with </a:t>
            </a:r>
            <a:r>
              <a:rPr lang="en-US" sz="2400" dirty="0" err="1">
                <a:latin typeface="Arial Narrow" panose="020B0606020202030204" pitchFamily="34" charset="0"/>
              </a:rPr>
              <a:t>DataFrames</a:t>
            </a:r>
            <a:r>
              <a:rPr lang="en-US" sz="2400" dirty="0">
                <a:latin typeface="Arial Narrow" panose="020B0606020202030204" pitchFamily="34" charset="0"/>
              </a:rPr>
              <a:t>. However, with the introduction of </a:t>
            </a:r>
            <a:r>
              <a:rPr lang="en-US" sz="2400" dirty="0" err="1">
                <a:latin typeface="Arial Narrow" panose="020B0606020202030204" pitchFamily="34" charset="0"/>
              </a:rPr>
              <a:t>SparkSession</a:t>
            </a:r>
            <a:r>
              <a:rPr lang="en-US" sz="2400" dirty="0">
                <a:latin typeface="Arial Narrow" panose="020B0606020202030204" pitchFamily="34" charset="0"/>
              </a:rPr>
              <a:t>, the use of </a:t>
            </a:r>
            <a:r>
              <a:rPr lang="en-US" sz="2400" dirty="0" err="1">
                <a:latin typeface="Arial Narrow" panose="020B0606020202030204" pitchFamily="34" charset="0"/>
              </a:rPr>
              <a:t>SparkContext</a:t>
            </a:r>
            <a:r>
              <a:rPr lang="en-US" sz="2400" dirty="0">
                <a:latin typeface="Arial Narrow" panose="020B0606020202030204" pitchFamily="34" charset="0"/>
              </a:rPr>
              <a:t> for </a:t>
            </a:r>
            <a:r>
              <a:rPr lang="en-US" sz="2400" dirty="0" err="1">
                <a:latin typeface="Arial Narrow" panose="020B0606020202030204" pitchFamily="34" charset="0"/>
              </a:rPr>
              <a:t>DataFrames</a:t>
            </a:r>
            <a:r>
              <a:rPr lang="en-US" sz="2400" dirty="0">
                <a:latin typeface="Arial Narrow" panose="020B0606020202030204" pitchFamily="34" charset="0"/>
              </a:rPr>
              <a:t> has become less common.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b="1" dirty="0" err="1">
                <a:latin typeface="Arial Narrow" panose="020B0606020202030204" pitchFamily="34" charset="0"/>
              </a:rPr>
              <a:t>SQLContext</a:t>
            </a:r>
            <a:r>
              <a:rPr lang="en-US" sz="2400" b="1" dirty="0">
                <a:latin typeface="Arial Narrow" panose="020B0606020202030204" pitchFamily="34" charset="0"/>
              </a:rPr>
              <a:t>:</a:t>
            </a:r>
          </a:p>
          <a:p>
            <a:r>
              <a:rPr lang="en-US" sz="2400" dirty="0" err="1" smtClean="0">
                <a:latin typeface="Arial Narrow" panose="020B0606020202030204" pitchFamily="34" charset="0"/>
              </a:rPr>
              <a:t>SQLContext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is a context for working with </a:t>
            </a:r>
            <a:r>
              <a:rPr lang="en-US" sz="2400" b="1" dirty="0">
                <a:latin typeface="Arial Narrow" panose="020B0606020202030204" pitchFamily="34" charset="0"/>
              </a:rPr>
              <a:t>structured data in Spark</a:t>
            </a:r>
            <a:r>
              <a:rPr lang="en-US" sz="2400" dirty="0">
                <a:latin typeface="Arial Narrow" panose="020B0606020202030204" pitchFamily="34" charset="0"/>
              </a:rPr>
              <a:t>. It was used in earlier versions of Spark to create </a:t>
            </a:r>
            <a:r>
              <a:rPr lang="en-US" sz="2400" dirty="0" err="1">
                <a:latin typeface="Arial Narrow" panose="020B0606020202030204" pitchFamily="34" charset="0"/>
              </a:rPr>
              <a:t>DataFrames</a:t>
            </a:r>
            <a:r>
              <a:rPr lang="en-US" sz="2400" dirty="0">
                <a:latin typeface="Arial Narrow" panose="020B0606020202030204" pitchFamily="34" charset="0"/>
              </a:rPr>
              <a:t>, register them as tables, and execute SQL queries.</a:t>
            </a:r>
          </a:p>
          <a:p>
            <a:r>
              <a:rPr lang="en-US" sz="2400" dirty="0" smtClean="0">
                <a:latin typeface="Arial Narrow" panose="020B0606020202030204" pitchFamily="34" charset="0"/>
              </a:rPr>
              <a:t>With </a:t>
            </a:r>
            <a:r>
              <a:rPr lang="en-US" sz="2400" dirty="0">
                <a:latin typeface="Arial Narrow" panose="020B0606020202030204" pitchFamily="34" charset="0"/>
              </a:rPr>
              <a:t>the introduction of </a:t>
            </a:r>
            <a:r>
              <a:rPr lang="en-US" sz="2400" dirty="0" err="1">
                <a:latin typeface="Arial Narrow" panose="020B0606020202030204" pitchFamily="34" charset="0"/>
              </a:rPr>
              <a:t>SparkSession</a:t>
            </a:r>
            <a:r>
              <a:rPr lang="en-US" sz="2400" dirty="0">
                <a:latin typeface="Arial Narrow" panose="020B0606020202030204" pitchFamily="34" charset="0"/>
              </a:rPr>
              <a:t> in Spark 2.0, </a:t>
            </a:r>
            <a:r>
              <a:rPr lang="en-US" sz="2400" dirty="0" err="1">
                <a:latin typeface="Arial Narrow" panose="020B0606020202030204" pitchFamily="34" charset="0"/>
              </a:rPr>
              <a:t>SQLContext</a:t>
            </a:r>
            <a:r>
              <a:rPr lang="en-US" sz="2400" dirty="0">
                <a:latin typeface="Arial Narrow" panose="020B0606020202030204" pitchFamily="34" charset="0"/>
              </a:rPr>
              <a:t> has become less relevant, as </a:t>
            </a:r>
            <a:r>
              <a:rPr lang="en-US" sz="2400" dirty="0" err="1">
                <a:latin typeface="Arial Narrow" panose="020B0606020202030204" pitchFamily="34" charset="0"/>
              </a:rPr>
              <a:t>SparkSession</a:t>
            </a:r>
            <a:r>
              <a:rPr lang="en-US" sz="2400" dirty="0">
                <a:latin typeface="Arial Narrow" panose="020B0606020202030204" pitchFamily="34" charset="0"/>
              </a:rPr>
              <a:t> provides all the functionalities of </a:t>
            </a:r>
            <a:r>
              <a:rPr lang="en-US" sz="2400" dirty="0" err="1">
                <a:latin typeface="Arial Narrow" panose="020B0606020202030204" pitchFamily="34" charset="0"/>
              </a:rPr>
              <a:t>SQLContext</a:t>
            </a:r>
            <a:r>
              <a:rPr lang="en-US" sz="2400" dirty="0">
                <a:latin typeface="Arial Narrow" panose="020B0606020202030204" pitchFamily="34" charset="0"/>
              </a:rPr>
              <a:t> and more.</a:t>
            </a:r>
            <a:endParaRPr lang="en-I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194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65125"/>
            <a:ext cx="8758726" cy="60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281"/>
            <a:ext cx="11853949" cy="6409719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sz="4400" dirty="0">
              <a:latin typeface="Arial Narrow" panose="020B0606020202030204" pitchFamily="34" charset="0"/>
            </a:endParaRPr>
          </a:p>
          <a:p>
            <a:pPr algn="just"/>
            <a:r>
              <a:rPr lang="en-US" sz="4400" dirty="0">
                <a:latin typeface="Arial Narrow" panose="020B0606020202030204" pitchFamily="34" charset="0"/>
              </a:rPr>
              <a:t>    </a:t>
            </a:r>
            <a:r>
              <a:rPr lang="en-US" sz="4400" b="1" dirty="0">
                <a:latin typeface="Arial Narrow" panose="020B0606020202030204" pitchFamily="34" charset="0"/>
              </a:rPr>
              <a:t>Dimensionality Reduction: </a:t>
            </a:r>
            <a:r>
              <a:rPr lang="en-US" sz="4400" dirty="0">
                <a:latin typeface="Arial Narrow" panose="020B0606020202030204" pitchFamily="34" charset="0"/>
              </a:rPr>
              <a:t>Many datasets in big data analytics have a </a:t>
            </a:r>
            <a:r>
              <a:rPr lang="en-US" sz="4400" b="1" dirty="0">
                <a:latin typeface="Arial Narrow" panose="020B0606020202030204" pitchFamily="34" charset="0"/>
              </a:rPr>
              <a:t>large number of features or dimensions, which can lead to computational inefficiencies and the "curse of dimensionality</a:t>
            </a:r>
            <a:r>
              <a:rPr lang="en-US" sz="4400" dirty="0">
                <a:latin typeface="Arial Narrow" panose="020B0606020202030204" pitchFamily="34" charset="0"/>
              </a:rPr>
              <a:t>." Linear algebra techniques, such as </a:t>
            </a:r>
            <a:r>
              <a:rPr lang="en-US" sz="4400" b="1" dirty="0">
                <a:latin typeface="Arial Narrow" panose="020B0606020202030204" pitchFamily="34" charset="0"/>
              </a:rPr>
              <a:t>Principal Component Analysis (PCA) and Singular Value Decomposition (SVD), </a:t>
            </a:r>
            <a:r>
              <a:rPr lang="en-US" sz="4400" dirty="0">
                <a:latin typeface="Arial Narrow" panose="020B0606020202030204" pitchFamily="34" charset="0"/>
              </a:rPr>
              <a:t>provided by </a:t>
            </a:r>
            <a:r>
              <a:rPr lang="en-US" sz="4400" dirty="0" err="1">
                <a:latin typeface="Arial Narrow" panose="020B0606020202030204" pitchFamily="34" charset="0"/>
              </a:rPr>
              <a:t>SciPy's</a:t>
            </a:r>
            <a:r>
              <a:rPr lang="en-US" sz="4400" dirty="0">
                <a:latin typeface="Arial Narrow" panose="020B0606020202030204" pitchFamily="34" charset="0"/>
              </a:rPr>
              <a:t> </a:t>
            </a:r>
            <a:r>
              <a:rPr lang="en-US" sz="4400" dirty="0" err="1">
                <a:latin typeface="Arial Narrow" panose="020B0606020202030204" pitchFamily="34" charset="0"/>
              </a:rPr>
              <a:t>scipy.linalg</a:t>
            </a:r>
            <a:r>
              <a:rPr lang="en-US" sz="4400" dirty="0">
                <a:latin typeface="Arial Narrow" panose="020B0606020202030204" pitchFamily="34" charset="0"/>
              </a:rPr>
              <a:t> module, are commonly used for dimensionality reduction. These techniques help </a:t>
            </a:r>
            <a:r>
              <a:rPr lang="en-US" sz="4400" b="1" dirty="0">
                <a:latin typeface="Arial Narrow" panose="020B0606020202030204" pitchFamily="34" charset="0"/>
              </a:rPr>
              <a:t>transform high-dimensional data into a lower-dimensional space while retaining most of the relevant information</a:t>
            </a:r>
            <a:r>
              <a:rPr lang="en-US" sz="4400" dirty="0">
                <a:latin typeface="Arial Narrow" panose="020B0606020202030204" pitchFamily="34" charset="0"/>
              </a:rPr>
              <a:t>, making it easier to work with and analyze.</a:t>
            </a:r>
          </a:p>
          <a:p>
            <a:pPr algn="just"/>
            <a:r>
              <a:rPr lang="en-US" sz="4400" dirty="0">
                <a:latin typeface="Arial Narrow" panose="020B0606020202030204" pitchFamily="34" charset="0"/>
              </a:rPr>
              <a:t>    </a:t>
            </a:r>
            <a:r>
              <a:rPr lang="en-US" sz="4400" b="1" dirty="0">
                <a:latin typeface="Arial Narrow" panose="020B0606020202030204" pitchFamily="34" charset="0"/>
              </a:rPr>
              <a:t>Matrix Operations and Linear Systems: </a:t>
            </a:r>
            <a:r>
              <a:rPr lang="en-US" sz="4400" dirty="0">
                <a:latin typeface="Arial Narrow" panose="020B0606020202030204" pitchFamily="34" charset="0"/>
              </a:rPr>
              <a:t>Big data analytics often involves working with </a:t>
            </a:r>
            <a:r>
              <a:rPr lang="en-US" sz="4400" b="1" dirty="0">
                <a:latin typeface="Arial Narrow" panose="020B0606020202030204" pitchFamily="34" charset="0"/>
              </a:rPr>
              <a:t>large matrices and solving systems of linear equations.</a:t>
            </a:r>
            <a:r>
              <a:rPr lang="en-US" sz="4400" dirty="0">
                <a:latin typeface="Arial Narrow" panose="020B0606020202030204" pitchFamily="34" charset="0"/>
              </a:rPr>
              <a:t> For example, in machine learning and </a:t>
            </a:r>
            <a:r>
              <a:rPr lang="en-US" sz="4400" b="1" dirty="0">
                <a:latin typeface="Arial Narrow" panose="020B0606020202030204" pitchFamily="34" charset="0"/>
              </a:rPr>
              <a:t>optimization problems</a:t>
            </a:r>
            <a:r>
              <a:rPr lang="en-US" sz="4400" dirty="0">
                <a:latin typeface="Arial Narrow" panose="020B0606020202030204" pitchFamily="34" charset="0"/>
              </a:rPr>
              <a:t>, we need to perform operations like </a:t>
            </a:r>
            <a:r>
              <a:rPr lang="en-US" sz="4400" b="1" dirty="0">
                <a:latin typeface="Arial Narrow" panose="020B0606020202030204" pitchFamily="34" charset="0"/>
              </a:rPr>
              <a:t>matrix multiplication, inversion, and solving linear systems</a:t>
            </a:r>
            <a:r>
              <a:rPr lang="en-US" sz="4400" dirty="0">
                <a:latin typeface="Arial Narrow" panose="020B0606020202030204" pitchFamily="34" charset="0"/>
              </a:rPr>
              <a:t>. </a:t>
            </a:r>
            <a:r>
              <a:rPr lang="en-US" sz="4400" dirty="0" err="1">
                <a:latin typeface="Arial Narrow" panose="020B0606020202030204" pitchFamily="34" charset="0"/>
              </a:rPr>
              <a:t>SciPy's</a:t>
            </a:r>
            <a:r>
              <a:rPr lang="en-US" sz="4400" dirty="0">
                <a:latin typeface="Arial Narrow" panose="020B0606020202030204" pitchFamily="34" charset="0"/>
              </a:rPr>
              <a:t> linear algebra functions, such as </a:t>
            </a:r>
            <a:r>
              <a:rPr lang="en-US" sz="4400" b="1" dirty="0" err="1">
                <a:latin typeface="Arial Narrow" panose="020B0606020202030204" pitchFamily="34" charset="0"/>
              </a:rPr>
              <a:t>scipy.linalg.solve</a:t>
            </a:r>
            <a:r>
              <a:rPr lang="en-US" sz="4400" b="1" dirty="0">
                <a:latin typeface="Arial Narrow" panose="020B0606020202030204" pitchFamily="34" charset="0"/>
              </a:rPr>
              <a:t>, </a:t>
            </a:r>
            <a:r>
              <a:rPr lang="en-US" sz="4400" b="1" dirty="0" err="1">
                <a:latin typeface="Arial Narrow" panose="020B0606020202030204" pitchFamily="34" charset="0"/>
              </a:rPr>
              <a:t>scipy.linalg.inv</a:t>
            </a:r>
            <a:r>
              <a:rPr lang="en-US" sz="4400" b="1" dirty="0">
                <a:latin typeface="Arial Narrow" panose="020B0606020202030204" pitchFamily="34" charset="0"/>
              </a:rPr>
              <a:t>, and </a:t>
            </a:r>
            <a:r>
              <a:rPr lang="en-US" sz="4400" b="1" dirty="0" err="1">
                <a:latin typeface="Arial Narrow" panose="020B0606020202030204" pitchFamily="34" charset="0"/>
              </a:rPr>
              <a:t>scipy.linalg.lstsq</a:t>
            </a:r>
            <a:r>
              <a:rPr lang="en-US" sz="4400" dirty="0">
                <a:latin typeface="Arial Narrow" panose="020B0606020202030204" pitchFamily="34" charset="0"/>
              </a:rPr>
              <a:t>, provide efficient and numerically stable implementations for these operations, which are crucial when dealing with large-scale data.</a:t>
            </a:r>
          </a:p>
          <a:p>
            <a:pPr algn="just"/>
            <a:r>
              <a:rPr lang="en-US" sz="4400" b="1" dirty="0">
                <a:latin typeface="Arial Narrow" panose="020B0606020202030204" pitchFamily="34" charset="0"/>
              </a:rPr>
              <a:t>    Eigenvalue and Eigenvector Computations: </a:t>
            </a:r>
            <a:r>
              <a:rPr lang="en-US" sz="4400" dirty="0">
                <a:latin typeface="Arial Narrow" panose="020B0606020202030204" pitchFamily="34" charset="0"/>
              </a:rPr>
              <a:t>Many data analysis techniques, such as </a:t>
            </a:r>
            <a:r>
              <a:rPr lang="en-US" sz="4400" b="1" dirty="0">
                <a:latin typeface="Arial Narrow" panose="020B0606020202030204" pitchFamily="34" charset="0"/>
              </a:rPr>
              <a:t>spectral clustering, Principal Component Analysis (PCA), and Linear Discriminant Analysis (LDA),</a:t>
            </a:r>
            <a:r>
              <a:rPr lang="en-US" sz="4400" dirty="0">
                <a:latin typeface="Arial Narrow" panose="020B0606020202030204" pitchFamily="34" charset="0"/>
              </a:rPr>
              <a:t> rely on computing </a:t>
            </a:r>
            <a:r>
              <a:rPr lang="en-US" sz="4400" b="1" dirty="0">
                <a:latin typeface="Arial Narrow" panose="020B0606020202030204" pitchFamily="34" charset="0"/>
              </a:rPr>
              <a:t>eigenvalues and eigenvectors </a:t>
            </a:r>
            <a:r>
              <a:rPr lang="en-US" sz="4400" dirty="0">
                <a:latin typeface="Arial Narrow" panose="020B0606020202030204" pitchFamily="34" charset="0"/>
              </a:rPr>
              <a:t>of matrices. </a:t>
            </a:r>
            <a:r>
              <a:rPr lang="en-US" sz="4400" b="1" dirty="0" err="1">
                <a:latin typeface="Arial Narrow" panose="020B0606020202030204" pitchFamily="34" charset="0"/>
              </a:rPr>
              <a:t>SciPy's</a:t>
            </a:r>
            <a:r>
              <a:rPr lang="en-US" sz="4400" b="1" dirty="0">
                <a:latin typeface="Arial Narrow" panose="020B0606020202030204" pitchFamily="34" charset="0"/>
              </a:rPr>
              <a:t> </a:t>
            </a:r>
            <a:r>
              <a:rPr lang="en-US" sz="4400" b="1" dirty="0" err="1">
                <a:latin typeface="Arial Narrow" panose="020B0606020202030204" pitchFamily="34" charset="0"/>
              </a:rPr>
              <a:t>scipy.linalg.eig</a:t>
            </a:r>
            <a:r>
              <a:rPr lang="en-US" sz="4400" b="1" dirty="0">
                <a:latin typeface="Arial Narrow" panose="020B0606020202030204" pitchFamily="34" charset="0"/>
              </a:rPr>
              <a:t> </a:t>
            </a:r>
            <a:r>
              <a:rPr lang="en-US" sz="4400" dirty="0">
                <a:latin typeface="Arial Narrow" panose="020B0606020202030204" pitchFamily="34" charset="0"/>
              </a:rPr>
              <a:t>function efficiently computes these quantities, which are essential for understanding the underlying structure and patterns in large datasets.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62793" y="299258"/>
            <a:ext cx="926037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Narrow" panose="020B0606020202030204" pitchFamily="34" charset="0"/>
              </a:rPr>
              <a:t>Why Linear Algebra?</a:t>
            </a:r>
            <a:endParaRPr lang="en-IN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153"/>
            <a:ext cx="10515600" cy="51628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Least-Squares Problems: </a:t>
            </a:r>
            <a:r>
              <a:rPr lang="en-US" dirty="0">
                <a:latin typeface="Arial Narrow" panose="020B0606020202030204" pitchFamily="34" charset="0"/>
              </a:rPr>
              <a:t>In big data analytics, we often encounter situations where we need to </a:t>
            </a:r>
            <a:r>
              <a:rPr lang="en-US" b="1" dirty="0">
                <a:latin typeface="Arial Narrow" panose="020B0606020202030204" pitchFamily="34" charset="0"/>
              </a:rPr>
              <a:t>fit a model to data by minimizing the sum of squared errors. </a:t>
            </a:r>
            <a:r>
              <a:rPr lang="en-US" b="1" dirty="0" err="1">
                <a:latin typeface="Arial Narrow" panose="020B0606020202030204" pitchFamily="34" charset="0"/>
              </a:rPr>
              <a:t>SciPy's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scipy.linalg.lstsq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function provides an efficient and robust implementation for solving linear least-squares problems, which are fundamental in various data analysis tasks, such as regression and curve fitting.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Numerical </a:t>
            </a:r>
            <a:r>
              <a:rPr lang="en-US" b="1" dirty="0">
                <a:latin typeface="Arial Narrow" panose="020B0606020202030204" pitchFamily="34" charset="0"/>
              </a:rPr>
              <a:t>Stability and Efficiency: </a:t>
            </a:r>
            <a:r>
              <a:rPr lang="en-US" dirty="0">
                <a:latin typeface="Arial Narrow" panose="020B0606020202030204" pitchFamily="34" charset="0"/>
              </a:rPr>
              <a:t>When working with large datasets, </a:t>
            </a:r>
            <a:r>
              <a:rPr lang="en-US" b="1" dirty="0">
                <a:latin typeface="Arial Narrow" panose="020B0606020202030204" pitchFamily="34" charset="0"/>
              </a:rPr>
              <a:t>numerical stability and computational efficiency become crucial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SciPy's</a:t>
            </a:r>
            <a:r>
              <a:rPr lang="en-US" dirty="0">
                <a:latin typeface="Arial Narrow" panose="020B0606020202030204" pitchFamily="34" charset="0"/>
              </a:rPr>
              <a:t> linear algebra functions are designed to be </a:t>
            </a:r>
            <a:r>
              <a:rPr lang="en-US" b="1" dirty="0">
                <a:latin typeface="Arial Narrow" panose="020B0606020202030204" pitchFamily="34" charset="0"/>
              </a:rPr>
              <a:t>numerically stable and optimized </a:t>
            </a:r>
            <a:r>
              <a:rPr lang="en-US" dirty="0">
                <a:latin typeface="Arial Narrow" panose="020B0606020202030204" pitchFamily="34" charset="0"/>
              </a:rPr>
              <a:t>for performance, making them well-suited for handling large-scale computations and ill-conditioned matrices that may arise in big data analytics.</a:t>
            </a: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Integration </a:t>
            </a:r>
            <a:r>
              <a:rPr lang="en-US" b="1" dirty="0">
                <a:latin typeface="Arial Narrow" panose="020B0606020202030204" pitchFamily="34" charset="0"/>
              </a:rPr>
              <a:t>with Other Libraries: </a:t>
            </a:r>
            <a:r>
              <a:rPr lang="en-US" dirty="0" err="1">
                <a:latin typeface="Arial Narrow" panose="020B0606020202030204" pitchFamily="34" charset="0"/>
              </a:rPr>
              <a:t>SciPy's</a:t>
            </a:r>
            <a:r>
              <a:rPr lang="en-US" dirty="0">
                <a:latin typeface="Arial Narrow" panose="020B0606020202030204" pitchFamily="34" charset="0"/>
              </a:rPr>
              <a:t> linear algebra functions are compatible and seamlessly integrate with other popular Python libraries for data analysis and machine learning, such as </a:t>
            </a:r>
            <a:r>
              <a:rPr lang="en-US" dirty="0" err="1">
                <a:latin typeface="Arial Narrow" panose="020B0606020202030204" pitchFamily="34" charset="0"/>
              </a:rPr>
              <a:t>NumPy</a:t>
            </a:r>
            <a:r>
              <a:rPr lang="en-US" dirty="0">
                <a:latin typeface="Arial Narrow" panose="020B0606020202030204" pitchFamily="34" charset="0"/>
              </a:rPr>
              <a:t>, Pandas, and </a:t>
            </a:r>
            <a:r>
              <a:rPr lang="en-US" dirty="0" err="1">
                <a:latin typeface="Arial Narrow" panose="020B0606020202030204" pitchFamily="34" charset="0"/>
              </a:rPr>
              <a:t>scikit</a:t>
            </a:r>
            <a:r>
              <a:rPr lang="en-US" dirty="0">
                <a:latin typeface="Arial Narrow" panose="020B0606020202030204" pitchFamily="34" charset="0"/>
              </a:rPr>
              <a:t>-learn. This integration allows for a smooth workflow and enables users to leverage the power of linear algebra operations in conjunction with other data analysis and machine learning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609"/>
          <a:stretch/>
        </p:blipFill>
        <p:spPr>
          <a:xfrm>
            <a:off x="166254" y="232756"/>
            <a:ext cx="8828117" cy="6350923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5095" y="1967358"/>
            <a:ext cx="606690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 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array_like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 square matrix to be inverted. It must be a 2D array or matrix with the same number of rows and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overwrite_a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(bool, optional):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If True, the input matrix a is overwritten with the inverse matrix. This can save memory but will modify the original input matrix. The default is False.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check_finite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(bool, optional):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If True (the default), the input matrix a is checked for infinity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values before computing the inverse.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0"/>
            <a:ext cx="9269727" cy="63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4086" y="1825625"/>
            <a:ext cx="3589713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77" r="-49942"/>
          <a:stretch/>
        </p:blipFill>
        <p:spPr>
          <a:xfrm>
            <a:off x="665018" y="365125"/>
            <a:ext cx="15877309" cy="61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86" y="0"/>
            <a:ext cx="11819313" cy="4351338"/>
          </a:xfrm>
        </p:spPr>
        <p:txBody>
          <a:bodyPr>
            <a:noAutofit/>
          </a:bodyPr>
          <a:lstStyle/>
          <a:p>
            <a:r>
              <a:rPr lang="en-US" sz="2200" dirty="0"/>
              <a:t>Here's a breakdown of the arguments:</a:t>
            </a:r>
          </a:p>
          <a:p>
            <a:r>
              <a:rPr lang="en-US" sz="2200" dirty="0" smtClean="0"/>
              <a:t>    </a:t>
            </a:r>
            <a:r>
              <a:rPr lang="en-US" sz="2200" dirty="0"/>
              <a:t>a (</a:t>
            </a:r>
            <a:r>
              <a:rPr lang="en-US" sz="2200" dirty="0" err="1"/>
              <a:t>array_like</a:t>
            </a:r>
            <a:r>
              <a:rPr lang="en-US" sz="2200" dirty="0"/>
              <a:t>): The square coefficient matrix of the system of linear equations.</a:t>
            </a:r>
          </a:p>
          <a:p>
            <a:r>
              <a:rPr lang="en-US" sz="2200" dirty="0"/>
              <a:t>    b (</a:t>
            </a:r>
            <a:r>
              <a:rPr lang="en-US" sz="2200" dirty="0" err="1"/>
              <a:t>array_like</a:t>
            </a:r>
            <a:r>
              <a:rPr lang="en-US" sz="2200" dirty="0"/>
              <a:t>): The right-hand side vector or matrix of the system of linear equations.</a:t>
            </a:r>
          </a:p>
          <a:p>
            <a:r>
              <a:rPr lang="en-US" sz="2200" b="1" dirty="0"/>
              <a:t>    </a:t>
            </a:r>
            <a:r>
              <a:rPr lang="en-US" sz="2200" b="1" dirty="0" err="1"/>
              <a:t>overwrite_a</a:t>
            </a:r>
            <a:r>
              <a:rPr lang="en-US" sz="2200" b="1" dirty="0"/>
              <a:t> (bool, optional):</a:t>
            </a:r>
            <a:r>
              <a:rPr lang="en-US" sz="2200" dirty="0"/>
              <a:t> If True, the input matrix a is overwritten with the matrix data required for the computation. This can save memory but will modify the original input matrix a. The default is False.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overwrite_b</a:t>
            </a:r>
            <a:r>
              <a:rPr lang="en-US" sz="2200" b="1" dirty="0"/>
              <a:t> (bool, optional): </a:t>
            </a:r>
            <a:r>
              <a:rPr lang="en-US" sz="2200" dirty="0"/>
              <a:t>If True, the input vector or matrix b is overwritten with the solution vector or matrix. This can save memory but will modify the original input b. The default is False.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debug (None or bool, optional): </a:t>
            </a:r>
            <a:r>
              <a:rPr lang="en-US" sz="2200" dirty="0"/>
              <a:t>If debug is True, then the value of the matrix a after each decomposition step is printed out.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check_finite</a:t>
            </a:r>
            <a:r>
              <a:rPr lang="en-US" sz="2200" b="1" dirty="0"/>
              <a:t> (bool, optional): </a:t>
            </a:r>
            <a:r>
              <a:rPr lang="en-US" sz="2200" dirty="0"/>
              <a:t>If True (the default), the input matrices a and b are checked for infinity and </a:t>
            </a:r>
            <a:r>
              <a:rPr lang="en-US" sz="2200" dirty="0" err="1"/>
              <a:t>NaN</a:t>
            </a:r>
            <a:r>
              <a:rPr lang="en-US" sz="2200" dirty="0"/>
              <a:t> values before computing the solution.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assume_a</a:t>
            </a:r>
            <a:r>
              <a:rPr lang="en-US" sz="2200" b="1" dirty="0"/>
              <a:t> (</a:t>
            </a:r>
            <a:r>
              <a:rPr lang="en-US" sz="2200" b="1" dirty="0" err="1"/>
              <a:t>str</a:t>
            </a:r>
            <a:r>
              <a:rPr lang="en-US" sz="2200" b="1" dirty="0"/>
              <a:t>, optional): </a:t>
            </a:r>
            <a:r>
              <a:rPr lang="en-US" sz="2200" dirty="0"/>
              <a:t>A string describing the properties of the coefficient matrix a. It can be one of 'gen' (general), '</a:t>
            </a:r>
            <a:r>
              <a:rPr lang="en-US" sz="2200" dirty="0" err="1"/>
              <a:t>sym</a:t>
            </a:r>
            <a:r>
              <a:rPr lang="en-US" sz="2200" dirty="0"/>
              <a:t>' (symmetric), 'her' (</a:t>
            </a:r>
            <a:r>
              <a:rPr lang="en-US" sz="2200" dirty="0" err="1"/>
              <a:t>hermitian</a:t>
            </a:r>
            <a:r>
              <a:rPr lang="en-US" sz="2200" dirty="0"/>
              <a:t>), '</a:t>
            </a:r>
            <a:r>
              <a:rPr lang="en-US" sz="2200" dirty="0" err="1"/>
              <a:t>pos</a:t>
            </a:r>
            <a:r>
              <a:rPr lang="en-US" sz="2200" dirty="0"/>
              <a:t>' (positive definite), or '</a:t>
            </a:r>
            <a:r>
              <a:rPr lang="en-US" sz="2200" dirty="0" err="1"/>
              <a:t>pos_semidef</a:t>
            </a:r>
            <a:r>
              <a:rPr lang="en-US" sz="2200" dirty="0"/>
              <a:t>' (positive semi-definite). The default is 'gen'.</a:t>
            </a:r>
          </a:p>
          <a:p>
            <a:r>
              <a:rPr lang="en-US" sz="2200" dirty="0"/>
              <a:t>    t</a:t>
            </a:r>
            <a:r>
              <a:rPr lang="en-US" sz="2200" b="1" dirty="0"/>
              <a:t>ransposed (bool, optional): </a:t>
            </a:r>
            <a:r>
              <a:rPr lang="en-US" sz="2200" dirty="0"/>
              <a:t>If True, the conjugate transpose of the coefficient matrix a is used. The default is False</a:t>
            </a:r>
            <a:r>
              <a:rPr lang="en-US" sz="2200" dirty="0" smtClean="0"/>
              <a:t>. </a:t>
            </a:r>
            <a:endParaRPr lang="en-US" sz="2200" dirty="0"/>
          </a:p>
          <a:p>
            <a:r>
              <a:rPr lang="en-US" sz="2200" dirty="0"/>
              <a:t>The function returns the solution vector or matrix x to the system of linear equations a @ x = b.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6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Sparse Matrix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A sparse matrix is a matrix that contains a </a:t>
            </a:r>
            <a:r>
              <a:rPr lang="en-US" b="1" dirty="0">
                <a:latin typeface="Arial Narrow" panose="020B0606020202030204" pitchFamily="34" charset="0"/>
              </a:rPr>
              <a:t>large number of zero entries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many scientific and engineering applications, such as </a:t>
            </a:r>
            <a:r>
              <a:rPr lang="en-US" b="1" dirty="0">
                <a:latin typeface="Arial Narrow" panose="020B0606020202030204" pitchFamily="34" charset="0"/>
              </a:rPr>
              <a:t>finite element analysis, signal processing, and machine learning, </a:t>
            </a:r>
            <a:r>
              <a:rPr lang="en-US" dirty="0">
                <a:latin typeface="Arial Narrow" panose="020B0606020202030204" pitchFamily="34" charset="0"/>
              </a:rPr>
              <a:t>the matrices involved are often sparse.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Storing </a:t>
            </a:r>
            <a:r>
              <a:rPr lang="en-US" b="1" dirty="0">
                <a:latin typeface="Arial Narrow" panose="020B0606020202030204" pitchFamily="34" charset="0"/>
              </a:rPr>
              <a:t>and manipulating </a:t>
            </a:r>
            <a:r>
              <a:rPr lang="en-US" dirty="0">
                <a:latin typeface="Arial Narrow" panose="020B0606020202030204" pitchFamily="34" charset="0"/>
              </a:rPr>
              <a:t>these matrices using traditional dense matrix formats can be </a:t>
            </a:r>
            <a:r>
              <a:rPr lang="en-US" b="1" dirty="0">
                <a:latin typeface="Arial Narrow" panose="020B0606020202030204" pitchFamily="34" charset="0"/>
              </a:rPr>
              <a:t>inefficient and memory-intensive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Sparse </a:t>
            </a:r>
            <a:r>
              <a:rPr lang="en-US" b="1" dirty="0">
                <a:latin typeface="Arial Narrow" panose="020B0606020202030204" pitchFamily="34" charset="0"/>
              </a:rPr>
              <a:t>matrix data structures </a:t>
            </a:r>
            <a:r>
              <a:rPr lang="en-US" dirty="0">
                <a:latin typeface="Arial Narrow" panose="020B0606020202030204" pitchFamily="34" charset="0"/>
              </a:rPr>
              <a:t>store only the </a:t>
            </a:r>
            <a:r>
              <a:rPr lang="en-US" b="1" dirty="0">
                <a:latin typeface="Arial Narrow" panose="020B0606020202030204" pitchFamily="34" charset="0"/>
              </a:rPr>
              <a:t>non-zero entries, along with their indices,</a:t>
            </a:r>
            <a:r>
              <a:rPr lang="en-US" dirty="0">
                <a:latin typeface="Arial Narrow" panose="020B0606020202030204" pitchFamily="34" charset="0"/>
              </a:rPr>
              <a:t> resulting in significant memory savings and computational efficiency.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79"/>
            <a:ext cx="961921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bsr_matrix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Block Sparse Row matrix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coo_matrix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Coordinate format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COOrdinate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csc_matrix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Compressed Sparse Column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csr_matrix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Compressed Sparse Row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dia_matrix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Diagonal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dok_matrix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Dictionary Of Keys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lil_matrix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Row-based linked list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Sparse matrices (</a:t>
            </a:r>
            <a:r>
              <a:rPr lang="en-IN" b="1" dirty="0" err="1"/>
              <a:t>scipy.sparse</a:t>
            </a:r>
            <a:r>
              <a:rPr lang="en-IN" b="1" dirty="0"/>
              <a:t>)</a:t>
            </a:r>
          </a:p>
          <a:p>
            <a:r>
              <a:rPr lang="en-IN" dirty="0" err="1"/>
              <a:t>SciPy</a:t>
            </a:r>
            <a:r>
              <a:rPr lang="en-IN" dirty="0"/>
              <a:t> 2-D sparse array package for numeric data</a:t>
            </a:r>
          </a:p>
          <a:p>
            <a:r>
              <a:rPr lang="en-IN" dirty="0"/>
              <a:t>Sparse matrix classes</a:t>
            </a:r>
          </a:p>
          <a:p>
            <a:r>
              <a:rPr lang="en-IN" dirty="0" err="1"/>
              <a:t>bsr_matrix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copy, </a:t>
            </a:r>
            <a:r>
              <a:rPr lang="en-IN" dirty="0" err="1"/>
              <a:t>blocksize</a:t>
            </a:r>
            <a:r>
              <a:rPr lang="en-IN" dirty="0"/>
              <a:t>]) Block Sparse Row matrix.</a:t>
            </a:r>
          </a:p>
          <a:p>
            <a:r>
              <a:rPr lang="en-IN" dirty="0" err="1"/>
              <a:t>coo_matrix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A sparse matrix in </a:t>
            </a:r>
            <a:r>
              <a:rPr lang="en-IN" dirty="0" err="1"/>
              <a:t>COOrdinate</a:t>
            </a:r>
            <a:r>
              <a:rPr lang="en-IN" dirty="0"/>
              <a:t> format.</a:t>
            </a:r>
          </a:p>
          <a:p>
            <a:r>
              <a:rPr lang="en-IN" dirty="0" err="1"/>
              <a:t>csc_matrix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Compressed Sparse Column matrix.</a:t>
            </a:r>
          </a:p>
          <a:p>
            <a:r>
              <a:rPr lang="en-IN" dirty="0" err="1"/>
              <a:t>csr_matrix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Compressed Sparse Row matrix.</a:t>
            </a:r>
          </a:p>
          <a:p>
            <a:r>
              <a:rPr lang="en-IN" dirty="0" err="1"/>
              <a:t>dia_matrix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Sparse matrix with </a:t>
            </a:r>
            <a:r>
              <a:rPr lang="en-IN" dirty="0" err="1"/>
              <a:t>DIAgonal</a:t>
            </a:r>
            <a:r>
              <a:rPr lang="en-IN" dirty="0"/>
              <a:t> storage.</a:t>
            </a:r>
          </a:p>
          <a:p>
            <a:r>
              <a:rPr lang="en-IN" dirty="0" err="1"/>
              <a:t>dok_matrix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Dictionary Of Keys based sparse matrix.</a:t>
            </a:r>
          </a:p>
          <a:p>
            <a:r>
              <a:rPr lang="en-IN" dirty="0" err="1"/>
              <a:t>lil_matrix</a:t>
            </a:r>
            <a:r>
              <a:rPr lang="en-IN" dirty="0"/>
              <a:t>(arg1[, shape, </a:t>
            </a:r>
            <a:r>
              <a:rPr lang="en-IN" dirty="0" err="1"/>
              <a:t>dtype</a:t>
            </a:r>
            <a:r>
              <a:rPr lang="en-IN" dirty="0"/>
              <a:t>, copy]) Row-based linked list sparse matrix.</a:t>
            </a:r>
          </a:p>
          <a:p>
            <a:r>
              <a:rPr lang="en-IN" dirty="0" err="1"/>
              <a:t>spmatrix</a:t>
            </a:r>
            <a:r>
              <a:rPr lang="en-IN" dirty="0"/>
              <a:t>([</a:t>
            </a:r>
            <a:r>
              <a:rPr lang="en-IN" dirty="0" err="1"/>
              <a:t>maxprint</a:t>
            </a:r>
            <a:r>
              <a:rPr lang="en-IN" dirty="0"/>
              <a:t>]) This class provides a base class for all sparse matrices.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3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5471</Words>
  <Application>Microsoft Office PowerPoint</Application>
  <PresentationFormat>Widescreen</PresentationFormat>
  <Paragraphs>299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9" baseType="lpstr">
      <vt:lpstr>Arial</vt:lpstr>
      <vt:lpstr>Arial Narrow</vt:lpstr>
      <vt:lpstr>Calibri</vt:lpstr>
      <vt:lpstr>Calibri Light</vt:lpstr>
      <vt:lpstr>Office Theme</vt:lpstr>
      <vt:lpstr>CS7302 Big Data Analytics</vt:lpstr>
      <vt:lpstr>Content Outline</vt:lpstr>
      <vt:lpstr>Spark - RDDs, DataFrames</vt:lpstr>
      <vt:lpstr>PowerPoint Presentation</vt:lpstr>
      <vt:lpstr>PowerPoint Presentation</vt:lpstr>
      <vt:lpstr>PowerPoint Presentation</vt:lpstr>
      <vt:lpstr>Create a Dataframe</vt:lpstr>
      <vt:lpstr>PowerPoint Presentation</vt:lpstr>
      <vt:lpstr>PowerPoint Presentation</vt:lpstr>
      <vt:lpstr>Read JSON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Dataframe from a JSON File.</vt:lpstr>
      <vt:lpstr>Characteristics</vt:lpstr>
      <vt:lpstr>Creating a DataFrame from Spark Data Sources</vt:lpstr>
      <vt:lpstr>Creating a DataFrame from RDD</vt:lpstr>
      <vt:lpstr>Creating a DataFrame with a Schema using StructType and StructField</vt:lpstr>
      <vt:lpstr>Creating a DataFrame using SparkSession and createDataFrame</vt:lpstr>
      <vt:lpstr>Creating a DataFrame from SQL Context (legacy)</vt:lpstr>
      <vt:lpstr>Create Dataframe from JSON File</vt:lpstr>
      <vt:lpstr>With Schema</vt:lpstr>
      <vt:lpstr>PowerPoint Presentation</vt:lpstr>
      <vt:lpstr>PowerPoint Presentation</vt:lpstr>
      <vt:lpstr>PowerPoint Presentation</vt:lpstr>
      <vt:lpstr>DataTypes</vt:lpstr>
      <vt:lpstr>PowerPoint Presentation</vt:lpstr>
      <vt:lpstr>Working with Spark Dataframes</vt:lpstr>
      <vt:lpstr>DataFrame Operations - Scenario</vt:lpstr>
      <vt:lpstr>PowerPoint Presentation</vt:lpstr>
      <vt:lpstr>PowerPoint Presentation</vt:lpstr>
      <vt:lpstr>PowerPoint Presentation</vt:lpstr>
      <vt:lpstr>1. Selection</vt:lpstr>
      <vt:lpstr>2. Selection with Expression</vt:lpstr>
      <vt:lpstr>3. Drop</vt:lpstr>
      <vt:lpstr>4. Filtering Rows</vt:lpstr>
      <vt:lpstr>PowerPoint Presentation</vt:lpstr>
      <vt:lpstr>5. Grouping</vt:lpstr>
      <vt:lpstr>6. Join</vt:lpstr>
      <vt:lpstr>PowerPoint Presentation</vt:lpstr>
      <vt:lpstr>PowerPoint Presentation</vt:lpstr>
      <vt:lpstr>PowerPoint Presentation</vt:lpstr>
      <vt:lpstr>PowerPoint Presentation</vt:lpstr>
      <vt:lpstr>7. Count</vt:lpstr>
      <vt:lpstr>8. Distinct</vt:lpstr>
      <vt:lpstr>9. Convert Spark DataFrame to RDD</vt:lpstr>
      <vt:lpstr>10. Using built-in function</vt:lpstr>
      <vt:lpstr>11. where</vt:lpstr>
      <vt:lpstr>PowerPoint Presentation</vt:lpstr>
      <vt:lpstr>dropna</vt:lpstr>
      <vt:lpstr>PowerPoint Presentation</vt:lpstr>
      <vt:lpstr>Top K queries </vt:lpstr>
      <vt:lpstr>PowerPoint Presentation</vt:lpstr>
      <vt:lpstr>limit</vt:lpstr>
      <vt:lpstr>PowerPoint Presentation</vt:lpstr>
      <vt:lpstr>SQL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like Operations on DataFrames</vt:lpstr>
      <vt:lpstr>PowerPoint Presentation</vt:lpstr>
      <vt:lpstr>createOrReplaceTempView(name)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2.2 PySpark + NumPy + SciPy</vt:lpstr>
      <vt:lpstr>PowerPoint Presentation</vt:lpstr>
      <vt:lpstr>PowerPoint Presentation</vt:lpstr>
      <vt:lpstr>PowerPoint Presentation</vt:lpstr>
      <vt:lpstr>PowerPoint Presentation</vt:lpstr>
      <vt:lpstr>Numpy array creation</vt:lpstr>
      <vt:lpstr>Basic array Operations</vt:lpstr>
      <vt:lpstr>PowerPoint Presentation</vt:lpstr>
      <vt:lpstr>PowerPoint Presentation</vt:lpstr>
      <vt:lpstr>Working with mathematical formulas </vt:lpstr>
      <vt:lpstr>Spark and NumPY </vt:lpstr>
      <vt:lpstr>Key and numpy array in RDD</vt:lpstr>
      <vt:lpstr>PowerPoint Presentation</vt:lpstr>
      <vt:lpstr>More complex calculations</vt:lpstr>
      <vt:lpstr>Scipy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Code Optimization</vt:lpstr>
      <vt:lpstr>2.6.1. Bulk Operations and Vectorization Techniques</vt:lpstr>
      <vt:lpstr>PowerPoint Presentation</vt:lpstr>
      <vt:lpstr>PowerPoint Presentation</vt:lpstr>
      <vt:lpstr>provides another example of how vectorized bulk computation can be done by combining Spark RDDs and Python Numpy.</vt:lpstr>
      <vt:lpstr>Dataframes + DenseVector</vt:lpstr>
      <vt:lpstr>PowerPoint Presentation</vt:lpstr>
      <vt:lpstr>Represent iris dataset as DenseVector</vt:lpstr>
      <vt:lpstr>Cluster Configuration</vt:lpstr>
      <vt:lpstr>PowerPoint Presentation</vt:lpstr>
      <vt:lpstr>PowerPoint Presentation</vt:lpstr>
      <vt:lpstr>PowerPoint Presentation</vt:lpstr>
      <vt:lpstr>Basic Linear Algebra in PySpark </vt:lpstr>
      <vt:lpstr>PowerPoint Presentation</vt:lpstr>
      <vt:lpstr>PowerPoint Presentation</vt:lpstr>
      <vt:lpstr>Distributed File 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CS7302 Big Data Analytics</dc:title>
  <dc:creator>Angay</dc:creator>
  <cp:lastModifiedBy>Angay</cp:lastModifiedBy>
  <cp:revision>93</cp:revision>
  <dcterms:created xsi:type="dcterms:W3CDTF">2024-03-18T10:19:10Z</dcterms:created>
  <dcterms:modified xsi:type="dcterms:W3CDTF">2024-04-04T02:29:24Z</dcterms:modified>
</cp:coreProperties>
</file>