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1430000" cy="6673850"/>
  <p:notesSz cx="11430000" cy="6673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2068893"/>
            <a:ext cx="9715500" cy="1401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5836" y="1845563"/>
            <a:ext cx="4278630" cy="1320165"/>
          </a:xfrm>
          <a:custGeom>
            <a:avLst/>
            <a:gdLst/>
            <a:ahLst/>
            <a:cxnLst/>
            <a:rect l="l" t="t" r="r" b="b"/>
            <a:pathLst>
              <a:path w="4278630" h="1320164">
                <a:moveTo>
                  <a:pt x="4136802" y="1319879"/>
                </a:moveTo>
                <a:lnTo>
                  <a:pt x="141732" y="1319879"/>
                </a:lnTo>
                <a:lnTo>
                  <a:pt x="134769" y="1319708"/>
                </a:lnTo>
                <a:lnTo>
                  <a:pt x="93991" y="1311597"/>
                </a:lnTo>
                <a:lnTo>
                  <a:pt x="57294" y="1291982"/>
                </a:lnTo>
                <a:lnTo>
                  <a:pt x="27896" y="1262583"/>
                </a:lnTo>
                <a:lnTo>
                  <a:pt x="8281" y="1225887"/>
                </a:lnTo>
                <a:lnTo>
                  <a:pt x="170" y="1185110"/>
                </a:lnTo>
                <a:lnTo>
                  <a:pt x="0" y="1178147"/>
                </a:lnTo>
                <a:lnTo>
                  <a:pt x="0" y="141732"/>
                </a:lnTo>
                <a:lnTo>
                  <a:pt x="6101" y="100588"/>
                </a:lnTo>
                <a:lnTo>
                  <a:pt x="23886" y="62989"/>
                </a:lnTo>
                <a:lnTo>
                  <a:pt x="51817" y="32170"/>
                </a:lnTo>
                <a:lnTo>
                  <a:pt x="87493" y="10788"/>
                </a:lnTo>
                <a:lnTo>
                  <a:pt x="127839" y="680"/>
                </a:lnTo>
                <a:lnTo>
                  <a:pt x="141732" y="0"/>
                </a:lnTo>
                <a:lnTo>
                  <a:pt x="4136802" y="0"/>
                </a:lnTo>
                <a:lnTo>
                  <a:pt x="4177945" y="6101"/>
                </a:lnTo>
                <a:lnTo>
                  <a:pt x="4215544" y="23886"/>
                </a:lnTo>
                <a:lnTo>
                  <a:pt x="4246363" y="51816"/>
                </a:lnTo>
                <a:lnTo>
                  <a:pt x="4267745" y="87493"/>
                </a:lnTo>
                <a:lnTo>
                  <a:pt x="4277853" y="127839"/>
                </a:lnTo>
                <a:lnTo>
                  <a:pt x="4278534" y="141732"/>
                </a:lnTo>
                <a:lnTo>
                  <a:pt x="4278534" y="1178147"/>
                </a:lnTo>
                <a:lnTo>
                  <a:pt x="4272432" y="1219290"/>
                </a:lnTo>
                <a:lnTo>
                  <a:pt x="4254647" y="1256889"/>
                </a:lnTo>
                <a:lnTo>
                  <a:pt x="4226717" y="1287708"/>
                </a:lnTo>
                <a:lnTo>
                  <a:pt x="4191040" y="1309090"/>
                </a:lnTo>
                <a:lnTo>
                  <a:pt x="4150694" y="1319198"/>
                </a:lnTo>
                <a:lnTo>
                  <a:pt x="4136802" y="1319879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380" y="140121"/>
            <a:ext cx="7550150" cy="6482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rgbClr val="21212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1895" y="1194539"/>
            <a:ext cx="8703310" cy="421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F2937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3824" y="6391001"/>
            <a:ext cx="458470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#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lucianocartagena17@gmail.com" TargetMode="External"/><Relationship Id="rId3" Type="http://schemas.openxmlformats.org/officeDocument/2006/relationships/hyperlink" Target="mailto:arroqui192@gmail.com" TargetMode="External"/><Relationship Id="rId4" Type="http://schemas.openxmlformats.org/officeDocument/2006/relationships/hyperlink" Target="https://github.com/Pitdog192/tp_integrador_aboles_listas" TargetMode="External"/><Relationship Id="rId5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90261" y="1273815"/>
            <a:ext cx="9849485" cy="120142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756920" marR="5080" indent="-744855">
              <a:lnSpc>
                <a:spcPts val="4390"/>
              </a:lnSpc>
              <a:spcBef>
                <a:spcPts val="640"/>
              </a:spcBef>
            </a:pPr>
            <a:r>
              <a:rPr dirty="0" sz="4050" b="1">
                <a:solidFill>
                  <a:srgbClr val="1D3A8A"/>
                </a:solidFill>
                <a:latin typeface="Arial Narrow"/>
                <a:cs typeface="Arial Narrow"/>
              </a:rPr>
              <a:t>REPRESENTACIÓN</a:t>
            </a:r>
            <a:r>
              <a:rPr dirty="0" sz="4050" spc="-3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b="1">
                <a:solidFill>
                  <a:srgbClr val="1D3A8A"/>
                </a:solidFill>
                <a:latin typeface="Arial Narrow"/>
                <a:cs typeface="Arial Narrow"/>
              </a:rPr>
              <a:t>DE</a:t>
            </a:r>
            <a:r>
              <a:rPr dirty="0" sz="4050" spc="-20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b="1">
                <a:solidFill>
                  <a:srgbClr val="1D3A8A"/>
                </a:solidFill>
                <a:latin typeface="Arial Narrow"/>
                <a:cs typeface="Arial Narrow"/>
              </a:rPr>
              <a:t>FIXTURES</a:t>
            </a:r>
            <a:r>
              <a:rPr dirty="0" sz="4050" spc="-20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spc="-10" b="1">
                <a:solidFill>
                  <a:srgbClr val="1D3A8A"/>
                </a:solidFill>
                <a:latin typeface="Arial Narrow"/>
                <a:cs typeface="Arial Narrow"/>
              </a:rPr>
              <a:t>DEPORTIVOS </a:t>
            </a:r>
            <a:r>
              <a:rPr dirty="0" sz="4050" b="1">
                <a:solidFill>
                  <a:srgbClr val="1D3A8A"/>
                </a:solidFill>
                <a:latin typeface="Arial Narrow"/>
                <a:cs typeface="Arial Narrow"/>
              </a:rPr>
              <a:t>COMO</a:t>
            </a:r>
            <a:r>
              <a:rPr dirty="0" sz="4050" spc="-9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spc="-50" b="1">
                <a:solidFill>
                  <a:srgbClr val="1D3A8A"/>
                </a:solidFill>
                <a:latin typeface="Arial Narrow"/>
                <a:cs typeface="Arial Narrow"/>
              </a:rPr>
              <a:t>ÁRBOLES</a:t>
            </a:r>
            <a:r>
              <a:rPr dirty="0" sz="4050" spc="-90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spc="45" b="1">
                <a:solidFill>
                  <a:srgbClr val="1D3A8A"/>
                </a:solidFill>
                <a:latin typeface="Arial Narrow"/>
                <a:cs typeface="Arial Narrow"/>
              </a:rPr>
              <a:t>BINARIOS</a:t>
            </a:r>
            <a:r>
              <a:rPr dirty="0" sz="4050" spc="-90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spc="60" b="1">
                <a:solidFill>
                  <a:srgbClr val="1D3A8A"/>
                </a:solidFill>
                <a:latin typeface="Arial Narrow"/>
                <a:cs typeface="Arial Narrow"/>
              </a:rPr>
              <a:t>EN</a:t>
            </a:r>
            <a:r>
              <a:rPr dirty="0" sz="4050" spc="-9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4050" spc="65" b="1">
                <a:solidFill>
                  <a:srgbClr val="1D3A8A"/>
                </a:solidFill>
                <a:latin typeface="Arial Narrow"/>
                <a:cs typeface="Arial Narrow"/>
              </a:rPr>
              <a:t>PYTHON</a:t>
            </a:r>
            <a:endParaRPr sz="405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561786" y="2685149"/>
            <a:ext cx="4306570" cy="2559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2150" spc="-55">
                <a:solidFill>
                  <a:srgbClr val="6A7280"/>
                </a:solidFill>
                <a:latin typeface="Calibri"/>
                <a:cs typeface="Calibri"/>
              </a:rPr>
              <a:t>Implementación</a:t>
            </a:r>
            <a:r>
              <a:rPr dirty="0" sz="2150" spc="-6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50" spc="-40">
                <a:solidFill>
                  <a:srgbClr val="6A7280"/>
                </a:solidFill>
                <a:latin typeface="Calibri"/>
                <a:cs typeface="Calibri"/>
              </a:rPr>
              <a:t>usando</a:t>
            </a:r>
            <a:r>
              <a:rPr dirty="0" sz="2150" spc="-6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50" spc="-20">
                <a:solidFill>
                  <a:srgbClr val="6A7280"/>
                </a:solidFill>
                <a:latin typeface="Calibri"/>
                <a:cs typeface="Calibri"/>
              </a:rPr>
              <a:t>Listas</a:t>
            </a:r>
            <a:r>
              <a:rPr dirty="0" sz="2150" spc="-6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50" spc="-10">
                <a:solidFill>
                  <a:srgbClr val="6A7280"/>
                </a:solidFill>
                <a:latin typeface="Calibri"/>
                <a:cs typeface="Calibri"/>
              </a:rPr>
              <a:t>Anidadas</a:t>
            </a:r>
            <a:endParaRPr sz="2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095"/>
              </a:spcBef>
            </a:pPr>
            <a:r>
              <a:rPr dirty="0" sz="1800" spc="-380">
                <a:solidFill>
                  <a:srgbClr val="60A5FA"/>
                </a:solidFill>
                <a:latin typeface="Arial Black"/>
                <a:cs typeface="Arial Black"/>
              </a:rPr>
              <a:t></a:t>
            </a:r>
            <a:r>
              <a:rPr dirty="0" sz="1800" spc="32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700" b="1">
                <a:solidFill>
                  <a:srgbClr val="1F2937"/>
                </a:solidFill>
                <a:latin typeface="Arial Narrow"/>
                <a:cs typeface="Arial Narrow"/>
              </a:rPr>
              <a:t>Luciano</a:t>
            </a:r>
            <a:r>
              <a:rPr dirty="0" sz="1700" spc="-5" b="1">
                <a:solidFill>
                  <a:srgbClr val="1F2937"/>
                </a:solidFill>
                <a:latin typeface="Arial Narrow"/>
                <a:cs typeface="Arial Narrow"/>
              </a:rPr>
              <a:t> </a:t>
            </a:r>
            <a:r>
              <a:rPr dirty="0" sz="1700" b="1">
                <a:solidFill>
                  <a:srgbClr val="1F2937"/>
                </a:solidFill>
                <a:latin typeface="Arial Narrow"/>
                <a:cs typeface="Arial Narrow"/>
              </a:rPr>
              <a:t>José</a:t>
            </a:r>
            <a:r>
              <a:rPr dirty="0" sz="1700" spc="-10" b="1">
                <a:solidFill>
                  <a:srgbClr val="1F2937"/>
                </a:solidFill>
                <a:latin typeface="Arial Narrow"/>
                <a:cs typeface="Arial Narrow"/>
              </a:rPr>
              <a:t> Cartagena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dirty="0" sz="1800" spc="-380">
                <a:solidFill>
                  <a:srgbClr val="60A5FA"/>
                </a:solidFill>
                <a:latin typeface="Arial Black"/>
                <a:cs typeface="Arial Black"/>
              </a:rPr>
              <a:t></a:t>
            </a:r>
            <a:r>
              <a:rPr dirty="0" sz="1800" spc="42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700" b="1">
                <a:solidFill>
                  <a:srgbClr val="1F2937"/>
                </a:solidFill>
                <a:latin typeface="Arial Narrow"/>
                <a:cs typeface="Arial Narrow"/>
              </a:rPr>
              <a:t>Santiago</a:t>
            </a:r>
            <a:r>
              <a:rPr dirty="0" sz="1700" spc="30" b="1">
                <a:solidFill>
                  <a:srgbClr val="1F2937"/>
                </a:solidFill>
                <a:latin typeface="Arial Narrow"/>
                <a:cs typeface="Arial Narrow"/>
              </a:rPr>
              <a:t> </a:t>
            </a:r>
            <a:r>
              <a:rPr dirty="0" sz="1700" spc="-10" b="1">
                <a:solidFill>
                  <a:srgbClr val="1F2937"/>
                </a:solidFill>
                <a:latin typeface="Arial Narrow"/>
                <a:cs typeface="Arial Narrow"/>
              </a:rPr>
              <a:t>Arroquigaray</a:t>
            </a:r>
            <a:endParaRPr sz="17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6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dirty="0" sz="1800" spc="229">
                <a:solidFill>
                  <a:srgbClr val="60A5FA"/>
                </a:solidFill>
                <a:latin typeface="Arial Black"/>
                <a:cs typeface="Arial Black"/>
              </a:rPr>
              <a:t></a:t>
            </a:r>
            <a:r>
              <a:rPr dirty="0" sz="1800" spc="27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750" spc="-110">
                <a:solidFill>
                  <a:srgbClr val="1F2937"/>
                </a:solidFill>
                <a:latin typeface="Tahoma"/>
                <a:cs typeface="Tahoma"/>
              </a:rPr>
              <a:t>Prof.</a:t>
            </a:r>
            <a:r>
              <a:rPr dirty="0" sz="1750" spc="-195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50" spc="-90">
                <a:solidFill>
                  <a:srgbClr val="1F2937"/>
                </a:solidFill>
                <a:latin typeface="Tahoma"/>
                <a:cs typeface="Tahoma"/>
              </a:rPr>
              <a:t>Sebastián</a:t>
            </a:r>
            <a:r>
              <a:rPr dirty="0" sz="1750" spc="-195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50" spc="-10">
                <a:solidFill>
                  <a:srgbClr val="1F2937"/>
                </a:solidFill>
                <a:latin typeface="Tahoma"/>
                <a:cs typeface="Tahoma"/>
              </a:rPr>
              <a:t>Bruselario</a:t>
            </a:r>
            <a:endParaRPr sz="17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dirty="0" sz="1850" spc="-430">
                <a:solidFill>
                  <a:srgbClr val="60A5FA"/>
                </a:solidFill>
                <a:latin typeface="Arial Black"/>
                <a:cs typeface="Arial Black"/>
              </a:rPr>
              <a:t></a:t>
            </a:r>
            <a:r>
              <a:rPr dirty="0" sz="1850" spc="21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750" spc="-50">
                <a:solidFill>
                  <a:srgbClr val="1F2937"/>
                </a:solidFill>
                <a:latin typeface="Tahoma"/>
                <a:cs typeface="Tahoma"/>
              </a:rPr>
              <a:t>Junio</a:t>
            </a:r>
            <a:r>
              <a:rPr dirty="0" sz="1750" spc="-204">
                <a:solidFill>
                  <a:srgbClr val="1F2937"/>
                </a:solidFill>
                <a:latin typeface="Tahoma"/>
                <a:cs typeface="Tahoma"/>
              </a:rPr>
              <a:t> </a:t>
            </a:r>
            <a:r>
              <a:rPr dirty="0" sz="1750" spc="-20">
                <a:solidFill>
                  <a:srgbClr val="1F2937"/>
                </a:solidFill>
                <a:latin typeface="Tahoma"/>
                <a:cs typeface="Tahoma"/>
              </a:rPr>
              <a:t>2025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00049" y="233361"/>
            <a:ext cx="10629900" cy="593725"/>
            <a:chOff x="400049" y="233361"/>
            <a:chExt cx="10629900" cy="59372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" y="233361"/>
              <a:ext cx="10629900" cy="5757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00049" y="809148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80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19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850" spc="-315" b="0">
                <a:solidFill>
                  <a:srgbClr val="60A5FA"/>
                </a:solidFill>
                <a:latin typeface="Arial Black"/>
                <a:cs typeface="Arial Black"/>
              </a:rPr>
              <a:t></a:t>
            </a:r>
            <a:r>
              <a:rPr dirty="0" sz="2850" spc="63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>
                <a:latin typeface="Arial Narrow"/>
                <a:cs typeface="Arial Narrow"/>
              </a:rPr>
              <a:t>UNIVERSIDAD</a:t>
            </a:r>
            <a:r>
              <a:rPr dirty="0" spc="70">
                <a:latin typeface="Arial Narrow"/>
                <a:cs typeface="Arial Narrow"/>
              </a:rPr>
              <a:t> </a:t>
            </a:r>
            <a:r>
              <a:rPr dirty="0" spc="110">
                <a:latin typeface="Arial Narrow"/>
                <a:cs typeface="Arial Narrow"/>
              </a:rPr>
              <a:t>-</a:t>
            </a:r>
            <a:r>
              <a:rPr dirty="0" spc="7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PROGRAMACIÓN</a:t>
            </a:r>
            <a:r>
              <a:rPr dirty="0" spc="75">
                <a:latin typeface="Arial Narrow"/>
                <a:cs typeface="Arial Narrow"/>
              </a:rPr>
              <a:t> </a:t>
            </a:r>
            <a:r>
              <a:rPr dirty="0" spc="70">
                <a:latin typeface="Arial Narrow"/>
                <a:cs typeface="Arial Narrow"/>
              </a:rPr>
              <a:t>I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00050" y="6017799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35380" y="6075095"/>
            <a:ext cx="1602740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25">
                <a:solidFill>
                  <a:srgbClr val="6A7280"/>
                </a:solidFill>
                <a:latin typeface="Calibri"/>
                <a:cs typeface="Calibri"/>
              </a:rPr>
              <a:t>Programación</a:t>
            </a:r>
            <a:r>
              <a:rPr dirty="0" sz="1450" spc="-5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6A7280"/>
                </a:solidFill>
                <a:latin typeface="Calibri"/>
                <a:cs typeface="Calibri"/>
              </a:rPr>
              <a:t>I</a:t>
            </a:r>
            <a:r>
              <a:rPr dirty="0" sz="1450" spc="-5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6A7280"/>
                </a:solidFill>
                <a:latin typeface="Calibri"/>
                <a:cs typeface="Calibri"/>
              </a:rPr>
              <a:t>-</a:t>
            </a: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25">
                <a:solidFill>
                  <a:srgbClr val="6A7280"/>
                </a:solidFill>
                <a:latin typeface="Calibri"/>
                <a:cs typeface="Calibri"/>
              </a:rPr>
              <a:t>2025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149224" y="6391001"/>
            <a:ext cx="368935" cy="1111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869"/>
              </a:lnSpc>
            </a:pP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95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b="1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z="950" spc="18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5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491233"/>
            <a:ext cx="70865" cy="7086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197879" y="1202598"/>
            <a:ext cx="9034145" cy="417322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3189">
              <a:lnSpc>
                <a:spcPct val="100000"/>
              </a:lnSpc>
              <a:spcBef>
                <a:spcPts val="1060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29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25">
                <a:solidFill>
                  <a:srgbClr val="1F2937"/>
                </a:solidFill>
                <a:latin typeface="Calibri"/>
                <a:cs typeface="Calibri"/>
              </a:rPr>
              <a:t>Sistema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35">
                <a:solidFill>
                  <a:srgbClr val="1F2937"/>
                </a:solidFill>
                <a:latin typeface="Calibri"/>
                <a:cs typeface="Calibri"/>
              </a:rPr>
              <a:t>funcional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completo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para 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torneos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eliminación</a:t>
            </a:r>
            <a:endParaRPr sz="195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955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29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35">
                <a:solidFill>
                  <a:srgbClr val="1F2937"/>
                </a:solidFill>
                <a:latin typeface="Calibri"/>
                <a:cs typeface="Calibri"/>
              </a:rPr>
              <a:t>Visualización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25">
                <a:solidFill>
                  <a:srgbClr val="1F2937"/>
                </a:solidFill>
                <a:latin typeface="Calibri"/>
                <a:cs typeface="Calibri"/>
              </a:rPr>
              <a:t>clara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5">
                <a:solidFill>
                  <a:srgbClr val="1F2937"/>
                </a:solidFill>
                <a:latin typeface="Calibri"/>
                <a:cs typeface="Calibri"/>
              </a:rPr>
              <a:t>comprensible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fixture</a:t>
            </a:r>
            <a:endParaRPr sz="195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960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30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20">
                <a:solidFill>
                  <a:srgbClr val="1F2937"/>
                </a:solidFill>
                <a:latin typeface="Calibri"/>
                <a:cs typeface="Calibri"/>
              </a:rPr>
              <a:t>Simulación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exitosa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1950" spc="-35">
                <a:solidFill>
                  <a:srgbClr val="1F2937"/>
                </a:solidFill>
                <a:latin typeface="Calibri"/>
                <a:cs typeface="Calibri"/>
              </a:rPr>
              <a:t>partidos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5">
                <a:solidFill>
                  <a:srgbClr val="1F2937"/>
                </a:solidFill>
                <a:latin typeface="Calibri"/>
                <a:cs typeface="Calibri"/>
              </a:rPr>
              <a:t>avance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 de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ganadores</a:t>
            </a:r>
            <a:endParaRPr sz="195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1025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29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45">
                <a:solidFill>
                  <a:srgbClr val="1F2937"/>
                </a:solidFill>
                <a:latin typeface="Calibri"/>
                <a:cs typeface="Calibri"/>
              </a:rPr>
              <a:t>Implementación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todos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recorridos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estándar</a:t>
            </a:r>
            <a:endParaRPr sz="195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960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29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30">
                <a:solidFill>
                  <a:srgbClr val="1F2937"/>
                </a:solidFill>
                <a:latin typeface="Calibri"/>
                <a:cs typeface="Calibri"/>
              </a:rPr>
              <a:t>Análisis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rendimiento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complejidad</a:t>
            </a:r>
            <a:endParaRPr sz="1950">
              <a:latin typeface="Calibri"/>
              <a:cs typeface="Calibri"/>
            </a:endParaRPr>
          </a:p>
          <a:p>
            <a:pPr marL="123189">
              <a:lnSpc>
                <a:spcPct val="100000"/>
              </a:lnSpc>
              <a:spcBef>
                <a:spcPts val="1025"/>
              </a:spcBef>
            </a:pPr>
            <a:r>
              <a:rPr dirty="0" sz="2050" spc="-254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r>
              <a:rPr dirty="0" sz="2050" spc="-29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950" spc="-35">
                <a:solidFill>
                  <a:srgbClr val="1F2937"/>
                </a:solidFill>
                <a:latin typeface="Calibri"/>
                <a:cs typeface="Calibri"/>
              </a:rPr>
              <a:t>Código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documentado</a:t>
            </a:r>
            <a:r>
              <a:rPr dirty="0" sz="19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4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50" spc="-10">
                <a:solidFill>
                  <a:srgbClr val="1F2937"/>
                </a:solidFill>
                <a:latin typeface="Calibri"/>
                <a:cs typeface="Calibri"/>
              </a:rPr>
              <a:t>reutilizable</a:t>
            </a:r>
            <a:endParaRPr sz="19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800">
              <a:latin typeface="Calibri"/>
              <a:cs typeface="Calibri"/>
            </a:endParaRPr>
          </a:p>
          <a:p>
            <a:pPr marL="4114800" marR="5080" indent="-4102735">
              <a:lnSpc>
                <a:spcPct val="124400"/>
              </a:lnSpc>
              <a:tabLst>
                <a:tab pos="474980" algn="l"/>
              </a:tabLst>
            </a:pPr>
            <a:r>
              <a:rPr dirty="0" sz="2250" spc="-50">
                <a:solidFill>
                  <a:srgbClr val="60A5FA"/>
                </a:solidFill>
                <a:latin typeface="Arial Black"/>
                <a:cs typeface="Arial Black"/>
              </a:rPr>
              <a:t></a:t>
            </a:r>
            <a:r>
              <a:rPr dirty="0" sz="225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 sz="2100" spc="-25" b="1">
                <a:solidFill>
                  <a:srgbClr val="6A7280"/>
                </a:solidFill>
                <a:latin typeface="Calibri"/>
                <a:cs typeface="Calibri"/>
              </a:rPr>
              <a:t>Implementación</a:t>
            </a:r>
            <a:r>
              <a:rPr dirty="0" sz="2100" spc="-70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25" b="1">
                <a:solidFill>
                  <a:srgbClr val="6A7280"/>
                </a:solidFill>
                <a:latin typeface="Calibri"/>
                <a:cs typeface="Calibri"/>
              </a:rPr>
              <a:t>exitosa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30" b="1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20" b="1">
                <a:solidFill>
                  <a:srgbClr val="6A7280"/>
                </a:solidFill>
                <a:latin typeface="Calibri"/>
                <a:cs typeface="Calibri"/>
              </a:rPr>
              <a:t>estructura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30" b="1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6A7280"/>
                </a:solidFill>
                <a:latin typeface="Calibri"/>
                <a:cs typeface="Calibri"/>
              </a:rPr>
              <a:t>datos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25" b="1">
                <a:solidFill>
                  <a:srgbClr val="6A7280"/>
                </a:solidFill>
                <a:latin typeface="Calibri"/>
                <a:cs typeface="Calibri"/>
              </a:rPr>
              <a:t>compleja</a:t>
            </a:r>
            <a:r>
              <a:rPr dirty="0" sz="2100" spc="-70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20" b="1">
                <a:solidFill>
                  <a:srgbClr val="6A7280"/>
                </a:solidFill>
                <a:latin typeface="Calibri"/>
                <a:cs typeface="Calibri"/>
              </a:rPr>
              <a:t>usando</a:t>
            </a:r>
            <a:r>
              <a:rPr dirty="0" sz="21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100" spc="-10" b="1">
                <a:solidFill>
                  <a:srgbClr val="6A7280"/>
                </a:solidFill>
                <a:latin typeface="Calibri"/>
                <a:cs typeface="Calibri"/>
              </a:rPr>
              <a:t>herramientas básicas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925288"/>
            <a:ext cx="70865" cy="708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2359342"/>
            <a:ext cx="70865" cy="708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2802254"/>
            <a:ext cx="70865" cy="7086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236308"/>
            <a:ext cx="70865" cy="708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679221"/>
            <a:ext cx="70865" cy="7086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00049" y="233361"/>
            <a:ext cx="10629900" cy="407670"/>
            <a:chOff x="400049" y="233361"/>
            <a:chExt cx="10629900" cy="407670"/>
          </a:xfrm>
        </p:grpSpPr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233361"/>
              <a:ext cx="10629900" cy="38976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00049" y="623125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315" b="0">
                <a:solidFill>
                  <a:srgbClr val="60A5FA"/>
                </a:solidFill>
                <a:latin typeface="Arial Black"/>
                <a:cs typeface="Arial Black"/>
              </a:rPr>
              <a:t></a:t>
            </a:r>
            <a:r>
              <a:rPr dirty="0" sz="2850" spc="31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pc="-20">
                <a:latin typeface="Arial Narrow"/>
                <a:cs typeface="Arial Narrow"/>
              </a:rPr>
              <a:t>RESULTADOS</a:t>
            </a:r>
            <a:r>
              <a:rPr dirty="0" spc="-65">
                <a:latin typeface="Arial Narrow"/>
                <a:cs typeface="Arial Narrow"/>
              </a:rPr>
              <a:t> </a:t>
            </a:r>
            <a:r>
              <a:rPr dirty="0" spc="35">
                <a:latin typeface="Arial Narrow"/>
                <a:cs typeface="Arial Narrow"/>
              </a:rPr>
              <a:t>OBTENIDOS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0050" y="6203822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5380" y="6235825"/>
            <a:ext cx="145923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65"/>
              </a:lnSpc>
            </a:pP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Logros</a:t>
            </a:r>
            <a:r>
              <a:rPr dirty="0" sz="1450" spc="-4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del</a:t>
            </a:r>
            <a:r>
              <a:rPr dirty="0" sz="1450" spc="-4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Proyecto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10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843701" y="4928822"/>
            <a:ext cx="774255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72745" algn="l"/>
              </a:tabLst>
            </a:pPr>
            <a:r>
              <a:rPr dirty="0" sz="2200" spc="-800">
                <a:solidFill>
                  <a:srgbClr val="60A5FA"/>
                </a:solidFill>
                <a:latin typeface="Arial Black"/>
                <a:cs typeface="Arial Black"/>
              </a:rPr>
              <a:t></a:t>
            </a:r>
            <a:r>
              <a:rPr dirty="0" sz="220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 sz="2050" spc="-25" b="1">
                <a:solidFill>
                  <a:srgbClr val="1F2937"/>
                </a:solidFill>
                <a:latin typeface="Calibri"/>
                <a:cs typeface="Calibri"/>
              </a:rPr>
              <a:t>Recomendado </a:t>
            </a:r>
            <a:r>
              <a:rPr dirty="0" sz="2050" spc="-20" b="1">
                <a:solidFill>
                  <a:srgbClr val="1F2937"/>
                </a:solidFill>
                <a:latin typeface="Calibri"/>
                <a:cs typeface="Calibri"/>
              </a:rPr>
              <a:t>para:</a:t>
            </a:r>
            <a:r>
              <a:rPr dirty="0" sz="2050" spc="-30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educación,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prototipos,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demostraciones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didácticas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18947" y="1216627"/>
            <a:ext cx="4792345" cy="3526154"/>
            <a:chOff x="718947" y="1216627"/>
            <a:chExt cx="4792345" cy="352615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947" y="1216627"/>
              <a:ext cx="4792313" cy="352558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18947" y="1216627"/>
              <a:ext cx="4792345" cy="3526154"/>
            </a:xfrm>
            <a:custGeom>
              <a:avLst/>
              <a:gdLst/>
              <a:ahLst/>
              <a:cxnLst/>
              <a:rect l="l" t="t" r="r" b="b"/>
              <a:pathLst>
                <a:path w="4792345" h="3526154">
                  <a:moveTo>
                    <a:pt x="4650581" y="3525583"/>
                  </a:moveTo>
                  <a:lnTo>
                    <a:pt x="141732" y="3525583"/>
                  </a:lnTo>
                  <a:lnTo>
                    <a:pt x="127769" y="3524909"/>
                  </a:lnTo>
                  <a:lnTo>
                    <a:pt x="87493" y="3514794"/>
                  </a:lnTo>
                  <a:lnTo>
                    <a:pt x="51861" y="3493466"/>
                  </a:lnTo>
                  <a:lnTo>
                    <a:pt x="23863" y="3462608"/>
                  </a:lnTo>
                  <a:lnTo>
                    <a:pt x="6068" y="3424932"/>
                  </a:lnTo>
                  <a:lnTo>
                    <a:pt x="0" y="3383851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4650581" y="0"/>
                  </a:lnTo>
                  <a:lnTo>
                    <a:pt x="4664543" y="674"/>
                  </a:lnTo>
                  <a:lnTo>
                    <a:pt x="4678236" y="2697"/>
                  </a:lnTo>
                  <a:lnTo>
                    <a:pt x="4691661" y="6068"/>
                  </a:lnTo>
                  <a:lnTo>
                    <a:pt x="4699438" y="8858"/>
                  </a:lnTo>
                  <a:lnTo>
                    <a:pt x="141732" y="8858"/>
                  </a:lnTo>
                  <a:lnTo>
                    <a:pt x="135204" y="9017"/>
                  </a:lnTo>
                  <a:lnTo>
                    <a:pt x="96975" y="16621"/>
                  </a:lnTo>
                  <a:lnTo>
                    <a:pt x="62572" y="35010"/>
                  </a:lnTo>
                  <a:lnTo>
                    <a:pt x="35010" y="62572"/>
                  </a:lnTo>
                  <a:lnTo>
                    <a:pt x="16621" y="96975"/>
                  </a:lnTo>
                  <a:lnTo>
                    <a:pt x="9017" y="135204"/>
                  </a:lnTo>
                  <a:lnTo>
                    <a:pt x="8858" y="3383851"/>
                  </a:lnTo>
                  <a:lnTo>
                    <a:pt x="9017" y="3390379"/>
                  </a:lnTo>
                  <a:lnTo>
                    <a:pt x="16621" y="3428607"/>
                  </a:lnTo>
                  <a:lnTo>
                    <a:pt x="35010" y="3463010"/>
                  </a:lnTo>
                  <a:lnTo>
                    <a:pt x="62572" y="3490571"/>
                  </a:lnTo>
                  <a:lnTo>
                    <a:pt x="96975" y="3508961"/>
                  </a:lnTo>
                  <a:lnTo>
                    <a:pt x="135204" y="3516565"/>
                  </a:lnTo>
                  <a:lnTo>
                    <a:pt x="141732" y="3516725"/>
                  </a:lnTo>
                  <a:lnTo>
                    <a:pt x="4699436" y="3516725"/>
                  </a:lnTo>
                  <a:lnTo>
                    <a:pt x="4691661" y="3519514"/>
                  </a:lnTo>
                  <a:lnTo>
                    <a:pt x="4678236" y="3522885"/>
                  </a:lnTo>
                  <a:lnTo>
                    <a:pt x="4664543" y="3524909"/>
                  </a:lnTo>
                  <a:lnTo>
                    <a:pt x="4650581" y="3525583"/>
                  </a:lnTo>
                  <a:close/>
                </a:path>
                <a:path w="4792345" h="3526154">
                  <a:moveTo>
                    <a:pt x="4699436" y="3516725"/>
                  </a:moveTo>
                  <a:lnTo>
                    <a:pt x="4650581" y="3516725"/>
                  </a:lnTo>
                  <a:lnTo>
                    <a:pt x="4657108" y="3516565"/>
                  </a:lnTo>
                  <a:lnTo>
                    <a:pt x="4663604" y="3516086"/>
                  </a:lnTo>
                  <a:lnTo>
                    <a:pt x="4701428" y="3506610"/>
                  </a:lnTo>
                  <a:lnTo>
                    <a:pt x="4734875" y="3486564"/>
                  </a:lnTo>
                  <a:lnTo>
                    <a:pt x="4761061" y="3457671"/>
                  </a:lnTo>
                  <a:lnTo>
                    <a:pt x="4777734" y="3422422"/>
                  </a:lnTo>
                  <a:lnTo>
                    <a:pt x="4783455" y="3383851"/>
                  </a:lnTo>
                  <a:lnTo>
                    <a:pt x="4783455" y="141732"/>
                  </a:lnTo>
                  <a:lnTo>
                    <a:pt x="4777734" y="103160"/>
                  </a:lnTo>
                  <a:lnTo>
                    <a:pt x="4761061" y="67911"/>
                  </a:lnTo>
                  <a:lnTo>
                    <a:pt x="4734875" y="39017"/>
                  </a:lnTo>
                  <a:lnTo>
                    <a:pt x="4701428" y="18972"/>
                  </a:lnTo>
                  <a:lnTo>
                    <a:pt x="4663604" y="9496"/>
                  </a:lnTo>
                  <a:lnTo>
                    <a:pt x="4650581" y="8858"/>
                  </a:lnTo>
                  <a:lnTo>
                    <a:pt x="4699438" y="8858"/>
                  </a:lnTo>
                  <a:lnTo>
                    <a:pt x="4740451" y="32116"/>
                  </a:lnTo>
                  <a:lnTo>
                    <a:pt x="4768448" y="62975"/>
                  </a:lnTo>
                  <a:lnTo>
                    <a:pt x="4786244" y="100650"/>
                  </a:lnTo>
                  <a:lnTo>
                    <a:pt x="4792313" y="141732"/>
                  </a:lnTo>
                  <a:lnTo>
                    <a:pt x="4792313" y="3383851"/>
                  </a:lnTo>
                  <a:lnTo>
                    <a:pt x="4786244" y="3424932"/>
                  </a:lnTo>
                  <a:lnTo>
                    <a:pt x="4768448" y="3462608"/>
                  </a:lnTo>
                  <a:lnTo>
                    <a:pt x="4740451" y="3493466"/>
                  </a:lnTo>
                  <a:lnTo>
                    <a:pt x="4704819" y="3514794"/>
                  </a:lnTo>
                  <a:lnTo>
                    <a:pt x="4699436" y="3516725"/>
                  </a:lnTo>
                  <a:close/>
                </a:path>
              </a:pathLst>
            </a:custGeom>
            <a:solidFill>
              <a:srgbClr val="0FB981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26" y="2075878"/>
              <a:ext cx="79724" cy="7972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426" y="2545365"/>
              <a:ext cx="79724" cy="79723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26" y="3014852"/>
              <a:ext cx="79724" cy="79723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6426" y="3484339"/>
              <a:ext cx="79724" cy="797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6426" y="3962685"/>
              <a:ext cx="79724" cy="79723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963136" y="1263136"/>
            <a:ext cx="3209925" cy="289242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850" spc="-315">
                <a:solidFill>
                  <a:srgbClr val="0FB981"/>
                </a:solidFill>
                <a:latin typeface="Arial Black"/>
                <a:cs typeface="Arial Black"/>
              </a:rPr>
              <a:t></a:t>
            </a:r>
            <a:r>
              <a:rPr dirty="0" sz="2850" spc="-434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550" spc="-10" b="1">
                <a:solidFill>
                  <a:srgbClr val="1D3A8A"/>
                </a:solidFill>
                <a:latin typeface="Arial Narrow"/>
                <a:cs typeface="Arial Narrow"/>
              </a:rPr>
              <a:t>VENTAJAS</a:t>
            </a:r>
            <a:endParaRPr sz="2550">
              <a:latin typeface="Arial Narrow"/>
              <a:cs typeface="Arial Narrow"/>
            </a:endParaRPr>
          </a:p>
          <a:p>
            <a:pPr marL="384175">
              <a:lnSpc>
                <a:spcPct val="100000"/>
              </a:lnSpc>
              <a:spcBef>
                <a:spcPts val="720"/>
              </a:spcBef>
            </a:pPr>
            <a:r>
              <a:rPr dirty="0" sz="2200" spc="220">
                <a:solidFill>
                  <a:srgbClr val="0FB981"/>
                </a:solidFill>
                <a:latin typeface="Arial Black"/>
                <a:cs typeface="Arial Black"/>
              </a:rPr>
              <a:t></a:t>
            </a:r>
            <a:r>
              <a:rPr dirty="0" sz="2200" spc="-34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Simplicidad</a:t>
            </a:r>
            <a:r>
              <a:rPr dirty="0" sz="210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conceptual</a:t>
            </a:r>
            <a:endParaRPr sz="21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055"/>
              </a:spcBef>
            </a:pPr>
            <a:r>
              <a:rPr dirty="0" sz="2200" spc="-509">
                <a:solidFill>
                  <a:srgbClr val="0FB981"/>
                </a:solidFill>
                <a:latin typeface="Arial Black"/>
                <a:cs typeface="Arial Black"/>
              </a:rPr>
              <a:t></a:t>
            </a:r>
            <a:r>
              <a:rPr dirty="0" sz="2200" spc="-33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Ideal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aprendizaje</a:t>
            </a:r>
            <a:endParaRPr sz="21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060"/>
              </a:spcBef>
            </a:pPr>
            <a:r>
              <a:rPr dirty="0" sz="2200" spc="220">
                <a:solidFill>
                  <a:srgbClr val="0FB981"/>
                </a:solidFill>
                <a:latin typeface="Arial Black"/>
                <a:cs typeface="Arial Black"/>
              </a:rPr>
              <a:t></a:t>
            </a:r>
            <a:r>
              <a:rPr dirty="0" sz="2200" spc="-33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100">
                <a:solidFill>
                  <a:srgbClr val="1F2937"/>
                </a:solidFill>
                <a:latin typeface="Calibri"/>
                <a:cs typeface="Calibri"/>
              </a:rPr>
              <a:t>Sin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POO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requerida</a:t>
            </a:r>
            <a:endParaRPr sz="21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055"/>
              </a:spcBef>
            </a:pPr>
            <a:r>
              <a:rPr dirty="0" sz="2200" spc="-30">
                <a:solidFill>
                  <a:srgbClr val="0FB981"/>
                </a:solidFill>
                <a:latin typeface="Arial Black"/>
                <a:cs typeface="Arial Black"/>
              </a:rPr>
              <a:t></a:t>
            </a:r>
            <a:r>
              <a:rPr dirty="0" sz="2200" spc="-31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100" spc="-45">
                <a:solidFill>
                  <a:srgbClr val="1F2937"/>
                </a:solidFill>
                <a:latin typeface="Calibri"/>
                <a:cs typeface="Calibri"/>
              </a:rPr>
              <a:t>Implementación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directa</a:t>
            </a:r>
            <a:endParaRPr sz="21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  <a:spcBef>
                <a:spcPts val="1125"/>
              </a:spcBef>
            </a:pPr>
            <a:r>
              <a:rPr dirty="0" sz="2200" spc="-265">
                <a:solidFill>
                  <a:srgbClr val="0FB981"/>
                </a:solidFill>
                <a:latin typeface="Arial Black"/>
                <a:cs typeface="Arial Black"/>
              </a:rPr>
              <a:t></a:t>
            </a:r>
            <a:r>
              <a:rPr dirty="0" sz="2200" spc="-32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Visualización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clara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723858" y="1216627"/>
            <a:ext cx="4801235" cy="3526154"/>
            <a:chOff x="5723858" y="1216627"/>
            <a:chExt cx="4801235" cy="3526154"/>
          </a:xfrm>
        </p:grpSpPr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23858" y="1216627"/>
              <a:ext cx="4801171" cy="3525583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723858" y="1216627"/>
              <a:ext cx="4801235" cy="3526154"/>
            </a:xfrm>
            <a:custGeom>
              <a:avLst/>
              <a:gdLst/>
              <a:ahLst/>
              <a:cxnLst/>
              <a:rect l="l" t="t" r="r" b="b"/>
              <a:pathLst>
                <a:path w="4801234" h="3526154">
                  <a:moveTo>
                    <a:pt x="4659439" y="3525583"/>
                  </a:moveTo>
                  <a:lnTo>
                    <a:pt x="141732" y="3525583"/>
                  </a:lnTo>
                  <a:lnTo>
                    <a:pt x="127769" y="3524909"/>
                  </a:lnTo>
                  <a:lnTo>
                    <a:pt x="87493" y="3514794"/>
                  </a:lnTo>
                  <a:lnTo>
                    <a:pt x="51861" y="3493466"/>
                  </a:lnTo>
                  <a:lnTo>
                    <a:pt x="23863" y="3462608"/>
                  </a:lnTo>
                  <a:lnTo>
                    <a:pt x="6068" y="3424932"/>
                  </a:lnTo>
                  <a:lnTo>
                    <a:pt x="0" y="3383851"/>
                  </a:lnTo>
                  <a:lnTo>
                    <a:pt x="0" y="141732"/>
                  </a:lnTo>
                  <a:lnTo>
                    <a:pt x="6068" y="100650"/>
                  </a:lnTo>
                  <a:lnTo>
                    <a:pt x="23863" y="62975"/>
                  </a:lnTo>
                  <a:lnTo>
                    <a:pt x="51861" y="32116"/>
                  </a:lnTo>
                  <a:lnTo>
                    <a:pt x="87493" y="10788"/>
                  </a:lnTo>
                  <a:lnTo>
                    <a:pt x="127769" y="674"/>
                  </a:lnTo>
                  <a:lnTo>
                    <a:pt x="141732" y="0"/>
                  </a:lnTo>
                  <a:lnTo>
                    <a:pt x="4659439" y="0"/>
                  </a:lnTo>
                  <a:lnTo>
                    <a:pt x="4673401" y="674"/>
                  </a:lnTo>
                  <a:lnTo>
                    <a:pt x="4687094" y="2697"/>
                  </a:lnTo>
                  <a:lnTo>
                    <a:pt x="4700520" y="6068"/>
                  </a:lnTo>
                  <a:lnTo>
                    <a:pt x="4708296" y="8858"/>
                  </a:lnTo>
                  <a:lnTo>
                    <a:pt x="141732" y="8858"/>
                  </a:lnTo>
                  <a:lnTo>
                    <a:pt x="135204" y="9017"/>
                  </a:lnTo>
                  <a:lnTo>
                    <a:pt x="96974" y="16621"/>
                  </a:lnTo>
                  <a:lnTo>
                    <a:pt x="62571" y="35010"/>
                  </a:lnTo>
                  <a:lnTo>
                    <a:pt x="35010" y="62572"/>
                  </a:lnTo>
                  <a:lnTo>
                    <a:pt x="16621" y="96975"/>
                  </a:lnTo>
                  <a:lnTo>
                    <a:pt x="9017" y="135204"/>
                  </a:lnTo>
                  <a:lnTo>
                    <a:pt x="8858" y="3383851"/>
                  </a:lnTo>
                  <a:lnTo>
                    <a:pt x="9017" y="3390379"/>
                  </a:lnTo>
                  <a:lnTo>
                    <a:pt x="16621" y="3428607"/>
                  </a:lnTo>
                  <a:lnTo>
                    <a:pt x="35010" y="3463010"/>
                  </a:lnTo>
                  <a:lnTo>
                    <a:pt x="62571" y="3490571"/>
                  </a:lnTo>
                  <a:lnTo>
                    <a:pt x="96974" y="3508961"/>
                  </a:lnTo>
                  <a:lnTo>
                    <a:pt x="135204" y="3516565"/>
                  </a:lnTo>
                  <a:lnTo>
                    <a:pt x="141732" y="3516725"/>
                  </a:lnTo>
                  <a:lnTo>
                    <a:pt x="4708294" y="3516725"/>
                  </a:lnTo>
                  <a:lnTo>
                    <a:pt x="4700520" y="3519514"/>
                  </a:lnTo>
                  <a:lnTo>
                    <a:pt x="4687094" y="3522885"/>
                  </a:lnTo>
                  <a:lnTo>
                    <a:pt x="4673401" y="3524909"/>
                  </a:lnTo>
                  <a:lnTo>
                    <a:pt x="4659439" y="3525583"/>
                  </a:lnTo>
                  <a:close/>
                </a:path>
                <a:path w="4801234" h="3526154">
                  <a:moveTo>
                    <a:pt x="4708294" y="3516725"/>
                  </a:moveTo>
                  <a:lnTo>
                    <a:pt x="4659439" y="3516725"/>
                  </a:lnTo>
                  <a:lnTo>
                    <a:pt x="4665967" y="3516565"/>
                  </a:lnTo>
                  <a:lnTo>
                    <a:pt x="4672464" y="3516086"/>
                  </a:lnTo>
                  <a:lnTo>
                    <a:pt x="4710288" y="3506610"/>
                  </a:lnTo>
                  <a:lnTo>
                    <a:pt x="4743733" y="3486564"/>
                  </a:lnTo>
                  <a:lnTo>
                    <a:pt x="4769918" y="3457671"/>
                  </a:lnTo>
                  <a:lnTo>
                    <a:pt x="4786592" y="3422422"/>
                  </a:lnTo>
                  <a:lnTo>
                    <a:pt x="4792313" y="3383851"/>
                  </a:lnTo>
                  <a:lnTo>
                    <a:pt x="4792313" y="141732"/>
                  </a:lnTo>
                  <a:lnTo>
                    <a:pt x="4786592" y="103160"/>
                  </a:lnTo>
                  <a:lnTo>
                    <a:pt x="4769918" y="67911"/>
                  </a:lnTo>
                  <a:lnTo>
                    <a:pt x="4743733" y="39017"/>
                  </a:lnTo>
                  <a:lnTo>
                    <a:pt x="4710288" y="18972"/>
                  </a:lnTo>
                  <a:lnTo>
                    <a:pt x="4672464" y="9496"/>
                  </a:lnTo>
                  <a:lnTo>
                    <a:pt x="4659439" y="8858"/>
                  </a:lnTo>
                  <a:lnTo>
                    <a:pt x="4708296" y="8858"/>
                  </a:lnTo>
                  <a:lnTo>
                    <a:pt x="4749309" y="32116"/>
                  </a:lnTo>
                  <a:lnTo>
                    <a:pt x="4777307" y="62975"/>
                  </a:lnTo>
                  <a:lnTo>
                    <a:pt x="4795102" y="100650"/>
                  </a:lnTo>
                  <a:lnTo>
                    <a:pt x="4801171" y="141732"/>
                  </a:lnTo>
                  <a:lnTo>
                    <a:pt x="4801171" y="3383851"/>
                  </a:lnTo>
                  <a:lnTo>
                    <a:pt x="4800542" y="3396875"/>
                  </a:lnTo>
                  <a:lnTo>
                    <a:pt x="4800497" y="3397813"/>
                  </a:lnTo>
                  <a:lnTo>
                    <a:pt x="4790382" y="3438089"/>
                  </a:lnTo>
                  <a:lnTo>
                    <a:pt x="4769054" y="3473721"/>
                  </a:lnTo>
                  <a:lnTo>
                    <a:pt x="4738195" y="3501719"/>
                  </a:lnTo>
                  <a:lnTo>
                    <a:pt x="4713677" y="3514794"/>
                  </a:lnTo>
                  <a:lnTo>
                    <a:pt x="4708294" y="3516725"/>
                  </a:lnTo>
                  <a:close/>
                </a:path>
              </a:pathLst>
            </a:custGeom>
            <a:solidFill>
              <a:srgbClr val="F59D0A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762" y="1996153"/>
              <a:ext cx="70866" cy="7086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762" y="2403633"/>
              <a:ext cx="70866" cy="7086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762" y="2811112"/>
              <a:ext cx="70866" cy="7086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762" y="3209734"/>
              <a:ext cx="70866" cy="70865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04762" y="3617213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5971922" y="1285654"/>
            <a:ext cx="4246245" cy="2489835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450" spc="-295">
                <a:solidFill>
                  <a:srgbClr val="F59D0A"/>
                </a:solidFill>
                <a:latin typeface="Arial Black"/>
                <a:cs typeface="Arial Black"/>
              </a:rPr>
              <a:t></a:t>
            </a:r>
            <a:r>
              <a:rPr dirty="0" sz="2450" spc="-375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dirty="0" sz="2200" spc="-10" b="1">
                <a:solidFill>
                  <a:srgbClr val="1D3A8A"/>
                </a:solidFill>
                <a:latin typeface="Arial Narrow"/>
                <a:cs typeface="Arial Narrow"/>
              </a:rPr>
              <a:t>DESVENTAJAS</a:t>
            </a:r>
            <a:endParaRPr sz="2200">
              <a:latin typeface="Arial Narrow"/>
              <a:cs typeface="Arial Narrow"/>
            </a:endParaRPr>
          </a:p>
          <a:p>
            <a:pPr marL="331470">
              <a:lnSpc>
                <a:spcPct val="100000"/>
              </a:lnSpc>
              <a:spcBef>
                <a:spcPts val="660"/>
              </a:spcBef>
            </a:pPr>
            <a:r>
              <a:rPr dirty="0" sz="1850" spc="-390">
                <a:solidFill>
                  <a:srgbClr val="F59D0A"/>
                </a:solidFill>
                <a:latin typeface="Arial Black"/>
                <a:cs typeface="Arial Black"/>
              </a:rPr>
              <a:t></a:t>
            </a:r>
            <a:r>
              <a:rPr dirty="0" sz="1850" spc="-265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1F2937"/>
                </a:solidFill>
                <a:latin typeface="Calibri"/>
                <a:cs typeface="Calibri"/>
              </a:rPr>
              <a:t>Menor</a:t>
            </a:r>
            <a:r>
              <a:rPr dirty="0" sz="18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1F2937"/>
                </a:solidFill>
                <a:latin typeface="Calibri"/>
                <a:cs typeface="Calibri"/>
              </a:rPr>
              <a:t>flexibilidad</a:t>
            </a:r>
            <a:r>
              <a:rPr dirty="0" sz="1800" spc="-55">
                <a:solidFill>
                  <a:srgbClr val="1F2937"/>
                </a:solidFill>
                <a:latin typeface="Calibri"/>
                <a:cs typeface="Calibri"/>
              </a:rPr>
              <a:t> que</a:t>
            </a:r>
            <a:r>
              <a:rPr dirty="0" sz="18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2937"/>
                </a:solidFill>
                <a:latin typeface="Calibri"/>
                <a:cs typeface="Calibri"/>
              </a:rPr>
              <a:t>clases</a:t>
            </a:r>
            <a:endParaRPr sz="18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990"/>
              </a:spcBef>
            </a:pPr>
            <a:r>
              <a:rPr dirty="0" sz="1850" spc="-280">
                <a:solidFill>
                  <a:srgbClr val="F59D0A"/>
                </a:solidFill>
                <a:latin typeface="Segoe UI Symbol"/>
                <a:cs typeface="Segoe UI Symbol"/>
              </a:rPr>
              <a:t></a:t>
            </a:r>
            <a:r>
              <a:rPr dirty="0" sz="1850" spc="-55">
                <a:solidFill>
                  <a:srgbClr val="F59D0A"/>
                </a:solidFill>
                <a:latin typeface="Segoe UI Symbol"/>
                <a:cs typeface="Segoe UI Symbol"/>
              </a:rPr>
              <a:t> </a:t>
            </a:r>
            <a:r>
              <a:rPr dirty="0" sz="1800">
                <a:solidFill>
                  <a:srgbClr val="1F2937"/>
                </a:solidFill>
                <a:latin typeface="Calibri"/>
                <a:cs typeface="Calibri"/>
              </a:rPr>
              <a:t>Sin</a:t>
            </a:r>
            <a:r>
              <a:rPr dirty="0" sz="18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2937"/>
                </a:solidFill>
                <a:latin typeface="Calibri"/>
                <a:cs typeface="Calibri"/>
              </a:rPr>
              <a:t>encapsulamiento</a:t>
            </a:r>
            <a:endParaRPr sz="18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985"/>
              </a:spcBef>
            </a:pPr>
            <a:r>
              <a:rPr dirty="0" sz="1850" spc="-185">
                <a:solidFill>
                  <a:srgbClr val="F59D0A"/>
                </a:solidFill>
                <a:latin typeface="Segoe UI Symbol"/>
                <a:cs typeface="Segoe UI Symbol"/>
              </a:rPr>
              <a:t></a:t>
            </a:r>
            <a:r>
              <a:rPr dirty="0" sz="1850" spc="-165">
                <a:solidFill>
                  <a:srgbClr val="F59D0A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F2937"/>
                </a:solidFill>
                <a:latin typeface="Calibri"/>
                <a:cs typeface="Calibri"/>
              </a:rPr>
              <a:t>Difícil</a:t>
            </a:r>
            <a:r>
              <a:rPr dirty="0" sz="18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2937"/>
                </a:solidFill>
                <a:latin typeface="Calibri"/>
                <a:cs typeface="Calibri"/>
              </a:rPr>
              <a:t>escalabilidad</a:t>
            </a:r>
            <a:endParaRPr sz="18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919"/>
              </a:spcBef>
            </a:pPr>
            <a:r>
              <a:rPr dirty="0" sz="1850" spc="360">
                <a:solidFill>
                  <a:srgbClr val="F59D0A"/>
                </a:solidFill>
                <a:latin typeface="Segoe UI Symbol"/>
                <a:cs typeface="Segoe UI Symbol"/>
              </a:rPr>
              <a:t>⚖</a:t>
            </a:r>
            <a:r>
              <a:rPr dirty="0" sz="1850" spc="-155">
                <a:solidFill>
                  <a:srgbClr val="F59D0A"/>
                </a:solidFill>
                <a:latin typeface="Segoe UI Symbol"/>
                <a:cs typeface="Segoe UI Symbol"/>
              </a:rPr>
              <a:t> </a:t>
            </a:r>
            <a:r>
              <a:rPr dirty="0" sz="1800" spc="-20">
                <a:solidFill>
                  <a:srgbClr val="1F2937"/>
                </a:solidFill>
                <a:latin typeface="Calibri"/>
                <a:cs typeface="Calibri"/>
              </a:rPr>
              <a:t>Limitado</a:t>
            </a:r>
            <a:r>
              <a:rPr dirty="0" sz="18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18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1F2937"/>
                </a:solidFill>
                <a:latin typeface="Calibri"/>
                <a:cs typeface="Calibri"/>
              </a:rPr>
              <a:t>árboles</a:t>
            </a:r>
            <a:r>
              <a:rPr dirty="0" sz="18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40">
                <a:solidFill>
                  <a:srgbClr val="1F2937"/>
                </a:solidFill>
                <a:latin typeface="Calibri"/>
                <a:cs typeface="Calibri"/>
              </a:rPr>
              <a:t>auto-</a:t>
            </a:r>
            <a:r>
              <a:rPr dirty="0" sz="1800" spc="-25">
                <a:solidFill>
                  <a:srgbClr val="1F2937"/>
                </a:solidFill>
                <a:latin typeface="Calibri"/>
                <a:cs typeface="Calibri"/>
              </a:rPr>
              <a:t>balanceados</a:t>
            </a:r>
            <a:endParaRPr sz="1800">
              <a:latin typeface="Calibri"/>
              <a:cs typeface="Calibri"/>
            </a:endParaRPr>
          </a:p>
          <a:p>
            <a:pPr marL="331470">
              <a:lnSpc>
                <a:spcPct val="100000"/>
              </a:lnSpc>
              <a:spcBef>
                <a:spcPts val="940"/>
              </a:spcBef>
            </a:pPr>
            <a:r>
              <a:rPr dirty="0" sz="1900" spc="-235">
                <a:solidFill>
                  <a:srgbClr val="F59D0A"/>
                </a:solidFill>
                <a:latin typeface="Arial Black"/>
                <a:cs typeface="Arial Black"/>
              </a:rPr>
              <a:t></a:t>
            </a:r>
            <a:r>
              <a:rPr dirty="0" sz="1900" spc="-270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dirty="0" sz="1800" spc="-110">
                <a:solidFill>
                  <a:srgbClr val="1F2937"/>
                </a:solidFill>
                <a:latin typeface="Calibri"/>
                <a:cs typeface="Calibri"/>
              </a:rPr>
              <a:t>Menos</a:t>
            </a:r>
            <a:r>
              <a:rPr dirty="0" sz="1800" spc="-3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1F2937"/>
                </a:solidFill>
                <a:latin typeface="Calibri"/>
                <a:cs typeface="Calibri"/>
              </a:rPr>
              <a:t>herramientas</a:t>
            </a:r>
            <a:r>
              <a:rPr dirty="0" sz="1800" spc="-3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800" spc="-3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1F2937"/>
                </a:solidFill>
                <a:latin typeface="Calibri"/>
                <a:cs typeface="Calibri"/>
              </a:rPr>
              <a:t>debugging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00049" y="233361"/>
            <a:ext cx="10629900" cy="523240"/>
            <a:chOff x="400049" y="233361"/>
            <a:chExt cx="10629900" cy="523240"/>
          </a:xfrm>
        </p:grpSpPr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049" y="233361"/>
              <a:ext cx="10629900" cy="504920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00049" y="738282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635380" y="203388"/>
            <a:ext cx="5083175" cy="4610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6580" algn="l"/>
              </a:tabLst>
            </a:pPr>
            <a:r>
              <a:rPr dirty="0" sz="2850" spc="455" b="0">
                <a:solidFill>
                  <a:srgbClr val="60A5FA"/>
                </a:solidFill>
                <a:latin typeface="Segoe UI Symbol"/>
                <a:cs typeface="Segoe UI Symbol"/>
              </a:rPr>
              <a:t>⚖</a:t>
            </a:r>
            <a:r>
              <a:rPr dirty="0" sz="2850" b="0">
                <a:solidFill>
                  <a:srgbClr val="60A5FA"/>
                </a:solidFill>
                <a:latin typeface="Segoe UI Symbol"/>
                <a:cs typeface="Segoe UI Symbol"/>
              </a:rPr>
              <a:t>	</a:t>
            </a:r>
            <a:r>
              <a:rPr dirty="0">
                <a:latin typeface="Arial Narrow"/>
                <a:cs typeface="Arial Narrow"/>
              </a:rPr>
              <a:t>ANÁLISIS</a:t>
            </a:r>
            <a:r>
              <a:rPr dirty="0" spc="55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CRÍTICO</a:t>
            </a:r>
            <a:r>
              <a:rPr dirty="0" spc="7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DEL</a:t>
            </a:r>
            <a:r>
              <a:rPr dirty="0" spc="65">
                <a:latin typeface="Arial Narrow"/>
                <a:cs typeface="Arial Narrow"/>
              </a:rPr>
              <a:t> </a:t>
            </a:r>
            <a:r>
              <a:rPr dirty="0" spc="35">
                <a:latin typeface="Arial Narrow"/>
                <a:cs typeface="Arial Narrow"/>
              </a:rPr>
              <a:t>ENFOQUE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00050" y="6079806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35380" y="6111871"/>
            <a:ext cx="1325880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Evaluación</a:t>
            </a:r>
            <a:r>
              <a:rPr dirty="0" sz="1450" spc="-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Crítica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11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1491233"/>
            <a:ext cx="79724" cy="7972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44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  <a:tabLst>
                <a:tab pos="448945" algn="l"/>
              </a:tabLst>
            </a:pPr>
            <a:r>
              <a:rPr dirty="0" sz="2100" spc="-50">
                <a:solidFill>
                  <a:srgbClr val="60A5FA"/>
                </a:solidFill>
                <a:latin typeface="Arial Black"/>
                <a:cs typeface="Arial Black"/>
              </a:rPr>
              <a:t></a:t>
            </a:r>
            <a:r>
              <a:rPr dirty="0" sz="210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/>
              <a:t>Los</a:t>
            </a:r>
            <a:r>
              <a:rPr dirty="0" spc="-55"/>
              <a:t> </a:t>
            </a:r>
            <a:r>
              <a:rPr dirty="0" spc="-25"/>
              <a:t>árboles</a:t>
            </a:r>
            <a:r>
              <a:rPr dirty="0" spc="-50"/>
              <a:t> </a:t>
            </a:r>
            <a:r>
              <a:rPr dirty="0" spc="-20"/>
              <a:t>binarios</a:t>
            </a:r>
            <a:r>
              <a:rPr dirty="0" spc="-55"/>
              <a:t> </a:t>
            </a:r>
            <a:r>
              <a:rPr dirty="0" spc="-30"/>
              <a:t>modelan</a:t>
            </a:r>
            <a:r>
              <a:rPr dirty="0" spc="-50"/>
              <a:t> </a:t>
            </a:r>
            <a:r>
              <a:rPr dirty="0" spc="-45"/>
              <a:t>naturalmente</a:t>
            </a:r>
            <a:r>
              <a:rPr dirty="0" spc="-55"/>
              <a:t> </a:t>
            </a:r>
            <a:r>
              <a:rPr dirty="0" spc="-45"/>
              <a:t>torneos</a:t>
            </a:r>
            <a:r>
              <a:rPr dirty="0" spc="-50"/>
              <a:t> </a:t>
            </a:r>
            <a:r>
              <a:rPr dirty="0" spc="-10"/>
              <a:t>deportivos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  <a:tabLst>
                <a:tab pos="419100" algn="l"/>
              </a:tabLst>
            </a:pPr>
            <a:r>
              <a:rPr dirty="0" sz="2100" spc="-50">
                <a:solidFill>
                  <a:srgbClr val="60A5FA"/>
                </a:solidFill>
                <a:latin typeface="Segoe UI Symbol"/>
                <a:cs typeface="Segoe UI Symbol"/>
              </a:rPr>
              <a:t></a:t>
            </a:r>
            <a:r>
              <a:rPr dirty="0" sz="2100">
                <a:solidFill>
                  <a:srgbClr val="60A5FA"/>
                </a:solidFill>
                <a:latin typeface="Segoe UI Symbol"/>
                <a:cs typeface="Segoe UI Symbol"/>
              </a:rPr>
              <a:t>	</a:t>
            </a:r>
            <a:r>
              <a:rPr dirty="0"/>
              <a:t>Las</a:t>
            </a:r>
            <a:r>
              <a:rPr dirty="0" spc="-50"/>
              <a:t> </a:t>
            </a:r>
            <a:r>
              <a:rPr dirty="0" spc="-10"/>
              <a:t>listas</a:t>
            </a:r>
            <a:r>
              <a:rPr dirty="0" spc="-50"/>
              <a:t> </a:t>
            </a:r>
            <a:r>
              <a:rPr dirty="0" spc="-60"/>
              <a:t>ofrecen</a:t>
            </a:r>
            <a:r>
              <a:rPr dirty="0" spc="-45"/>
              <a:t> </a:t>
            </a:r>
            <a:r>
              <a:rPr dirty="0" spc="-20"/>
              <a:t>una</a:t>
            </a:r>
            <a:r>
              <a:rPr dirty="0" spc="-50"/>
              <a:t> </a:t>
            </a:r>
            <a:r>
              <a:rPr dirty="0" spc="-30"/>
              <a:t>alternativa</a:t>
            </a:r>
            <a:r>
              <a:rPr dirty="0" spc="-45"/>
              <a:t> </a:t>
            </a:r>
            <a:r>
              <a:rPr dirty="0" spc="-20"/>
              <a:t>simple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 spc="-35"/>
              <a:t>implementaciones</a:t>
            </a:r>
            <a:r>
              <a:rPr dirty="0" spc="-50"/>
              <a:t> </a:t>
            </a:r>
            <a:r>
              <a:rPr dirty="0" spc="-10"/>
              <a:t>complejas</a:t>
            </a:r>
            <a:endParaRPr sz="21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79425" algn="l"/>
              </a:tabLst>
            </a:pPr>
            <a:r>
              <a:rPr dirty="0" sz="2100" spc="200">
                <a:solidFill>
                  <a:srgbClr val="60A5FA"/>
                </a:solidFill>
                <a:latin typeface="Arial Black"/>
                <a:cs typeface="Arial Black"/>
              </a:rPr>
              <a:t></a:t>
            </a:r>
            <a:r>
              <a:rPr dirty="0" sz="210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 spc="-45"/>
              <a:t>Excelente </a:t>
            </a:r>
            <a:r>
              <a:rPr dirty="0" spc="-50"/>
              <a:t>herramienta</a:t>
            </a:r>
            <a:r>
              <a:rPr dirty="0" spc="-45"/>
              <a:t> </a:t>
            </a:r>
            <a:r>
              <a:rPr dirty="0" spc="-10"/>
              <a:t>didáctica</a:t>
            </a:r>
            <a:r>
              <a:rPr dirty="0" spc="-40"/>
              <a:t> </a:t>
            </a:r>
            <a:r>
              <a:rPr dirty="0" spc="-45"/>
              <a:t>para </a:t>
            </a:r>
            <a:r>
              <a:rPr dirty="0" spc="-40"/>
              <a:t>enseñar</a:t>
            </a:r>
            <a:r>
              <a:rPr dirty="0" spc="-45"/>
              <a:t> </a:t>
            </a:r>
            <a:r>
              <a:rPr dirty="0" spc="-40"/>
              <a:t>estructuras </a:t>
            </a:r>
            <a:r>
              <a:rPr dirty="0" spc="-50"/>
              <a:t>de</a:t>
            </a:r>
            <a:r>
              <a:rPr dirty="0" spc="-45"/>
              <a:t> </a:t>
            </a:r>
            <a:r>
              <a:rPr dirty="0" spc="-10"/>
              <a:t>datos</a:t>
            </a:r>
            <a:endParaRPr sz="2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479425" algn="l"/>
              </a:tabLst>
            </a:pPr>
            <a:r>
              <a:rPr dirty="0" sz="2100" spc="340">
                <a:solidFill>
                  <a:srgbClr val="60A5FA"/>
                </a:solidFill>
                <a:latin typeface="Segoe UI Symbol"/>
                <a:cs typeface="Segoe UI Symbol"/>
              </a:rPr>
              <a:t>⚖</a:t>
            </a:r>
            <a:r>
              <a:rPr dirty="0" sz="2100">
                <a:solidFill>
                  <a:srgbClr val="60A5FA"/>
                </a:solidFill>
                <a:latin typeface="Segoe UI Symbol"/>
                <a:cs typeface="Segoe UI Symbol"/>
              </a:rPr>
              <a:t>	</a:t>
            </a:r>
            <a:r>
              <a:rPr dirty="0" spc="-20"/>
              <a:t>Balance</a:t>
            </a:r>
            <a:r>
              <a:rPr dirty="0" spc="-60"/>
              <a:t> entre</a:t>
            </a:r>
            <a:r>
              <a:rPr dirty="0" spc="-55"/>
              <a:t> </a:t>
            </a:r>
            <a:r>
              <a:rPr dirty="0" spc="-10"/>
              <a:t>simplicidad</a:t>
            </a:r>
            <a:r>
              <a:rPr dirty="0" spc="-55"/>
              <a:t> </a:t>
            </a:r>
            <a:r>
              <a:rPr dirty="0"/>
              <a:t>y</a:t>
            </a:r>
            <a:r>
              <a:rPr dirty="0" spc="-55"/>
              <a:t> </a:t>
            </a:r>
            <a:r>
              <a:rPr dirty="0" spc="-20"/>
              <a:t>funcionalidad</a:t>
            </a:r>
            <a:r>
              <a:rPr dirty="0" spc="-55"/>
              <a:t> </a:t>
            </a:r>
            <a:r>
              <a:rPr dirty="0" spc="-30"/>
              <a:t>logrado</a:t>
            </a:r>
            <a:r>
              <a:rPr dirty="0" spc="-55"/>
              <a:t> </a:t>
            </a:r>
            <a:r>
              <a:rPr dirty="0" spc="-10"/>
              <a:t>exitosamente</a:t>
            </a:r>
            <a:endParaRPr sz="21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19100" algn="l"/>
              </a:tabLst>
            </a:pPr>
            <a:r>
              <a:rPr dirty="0" sz="2100" spc="-390">
                <a:solidFill>
                  <a:srgbClr val="60A5FA"/>
                </a:solidFill>
                <a:latin typeface="Segoe UI Symbol"/>
                <a:cs typeface="Segoe UI Symbol"/>
              </a:rPr>
              <a:t></a:t>
            </a:r>
            <a:r>
              <a:rPr dirty="0" sz="2100">
                <a:solidFill>
                  <a:srgbClr val="60A5FA"/>
                </a:solidFill>
                <a:latin typeface="Segoe UI Symbol"/>
                <a:cs typeface="Segoe UI Symbol"/>
              </a:rPr>
              <a:t>	</a:t>
            </a:r>
            <a:r>
              <a:rPr dirty="0" spc="-25"/>
              <a:t>Aplicación</a:t>
            </a:r>
            <a:r>
              <a:rPr dirty="0" spc="-60"/>
              <a:t> </a:t>
            </a:r>
            <a:r>
              <a:rPr dirty="0" spc="-25"/>
              <a:t>práctica</a:t>
            </a:r>
            <a:r>
              <a:rPr dirty="0" spc="-60"/>
              <a:t> </a:t>
            </a:r>
            <a:r>
              <a:rPr dirty="0" spc="-50"/>
              <a:t>de</a:t>
            </a:r>
            <a:r>
              <a:rPr dirty="0" spc="-60"/>
              <a:t> </a:t>
            </a:r>
            <a:r>
              <a:rPr dirty="0" spc="-30"/>
              <a:t>algoritmos</a:t>
            </a:r>
            <a:r>
              <a:rPr dirty="0" spc="-60"/>
              <a:t> </a:t>
            </a:r>
            <a:r>
              <a:rPr dirty="0" spc="-35"/>
              <a:t>recursivos</a:t>
            </a:r>
            <a:r>
              <a:rPr dirty="0" spc="-60"/>
              <a:t> </a:t>
            </a:r>
            <a:r>
              <a:rPr dirty="0"/>
              <a:t>y</a:t>
            </a:r>
            <a:r>
              <a:rPr dirty="0" spc="-60"/>
              <a:t> </a:t>
            </a:r>
            <a:r>
              <a:rPr dirty="0"/>
              <a:t>análisis</a:t>
            </a:r>
            <a:r>
              <a:rPr dirty="0" spc="-60"/>
              <a:t> </a:t>
            </a:r>
            <a:r>
              <a:rPr dirty="0" spc="-50"/>
              <a:t>de</a:t>
            </a:r>
            <a:r>
              <a:rPr dirty="0" spc="-60"/>
              <a:t> </a:t>
            </a:r>
            <a:r>
              <a:rPr dirty="0" spc="-10"/>
              <a:t>complejidad</a:t>
            </a:r>
            <a:endParaRPr sz="21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  <a:tabLst>
                <a:tab pos="419100" algn="l"/>
              </a:tabLst>
            </a:pPr>
            <a:r>
              <a:rPr dirty="0" sz="2100" spc="-50">
                <a:solidFill>
                  <a:srgbClr val="60A5FA"/>
                </a:solidFill>
                <a:latin typeface="Arial Black"/>
                <a:cs typeface="Arial Black"/>
              </a:rPr>
              <a:t></a:t>
            </a:r>
            <a:r>
              <a:rPr dirty="0" sz="210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 spc="-35"/>
              <a:t>Fundamentos</a:t>
            </a:r>
            <a:r>
              <a:rPr dirty="0" spc="-55"/>
              <a:t> </a:t>
            </a:r>
            <a:r>
              <a:rPr dirty="0" spc="-10"/>
              <a:t>sólidos</a:t>
            </a:r>
            <a:r>
              <a:rPr dirty="0" spc="-50"/>
              <a:t> </a:t>
            </a:r>
            <a:r>
              <a:rPr dirty="0" spc="-45"/>
              <a:t>para</a:t>
            </a:r>
            <a:r>
              <a:rPr dirty="0" spc="-50"/>
              <a:t> </a:t>
            </a:r>
            <a:r>
              <a:rPr dirty="0" spc="-35"/>
              <a:t>implementaciones</a:t>
            </a:r>
            <a:r>
              <a:rPr dirty="0" spc="-50"/>
              <a:t> </a:t>
            </a:r>
            <a:r>
              <a:rPr dirty="0" spc="-10"/>
              <a:t>más</a:t>
            </a:r>
            <a:r>
              <a:rPr dirty="0" spc="-50"/>
              <a:t> </a:t>
            </a:r>
            <a:r>
              <a:rPr dirty="0" spc="-10"/>
              <a:t>avanzadas</a:t>
            </a:r>
            <a:endParaRPr sz="21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</a:pPr>
            <a:endParaRPr sz="1850"/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50"/>
          </a:p>
          <a:p>
            <a:pPr marL="3851910" marR="5080" indent="-3756660">
              <a:lnSpc>
                <a:spcPct val="122400"/>
              </a:lnSpc>
              <a:spcBef>
                <a:spcPts val="5"/>
              </a:spcBef>
              <a:tabLst>
                <a:tab pos="575945" algn="l"/>
              </a:tabLst>
            </a:pPr>
            <a:r>
              <a:rPr dirty="0" sz="2300" spc="105">
                <a:solidFill>
                  <a:srgbClr val="60A5FA"/>
                </a:solidFill>
                <a:latin typeface="Segoe UI Symbol"/>
                <a:cs typeface="Segoe UI Symbol"/>
              </a:rPr>
              <a:t>⭐</a:t>
            </a:r>
            <a:r>
              <a:rPr dirty="0" sz="2300">
                <a:solidFill>
                  <a:srgbClr val="60A5FA"/>
                </a:solidFill>
                <a:latin typeface="Segoe UI Symbol"/>
                <a:cs typeface="Segoe UI Symbol"/>
              </a:rPr>
              <a:t>	</a:t>
            </a:r>
            <a:r>
              <a:rPr dirty="0" sz="2200" spc="-30" b="1">
                <a:solidFill>
                  <a:srgbClr val="6A7280"/>
                </a:solidFill>
                <a:latin typeface="Calibri"/>
                <a:cs typeface="Calibri"/>
              </a:rPr>
              <a:t>Proyecto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35" b="1">
                <a:solidFill>
                  <a:srgbClr val="6A7280"/>
                </a:solidFill>
                <a:latin typeface="Calibri"/>
                <a:cs typeface="Calibri"/>
              </a:rPr>
              <a:t>exitoso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45" b="1">
                <a:solidFill>
                  <a:srgbClr val="6A7280"/>
                </a:solidFill>
                <a:latin typeface="Calibri"/>
                <a:cs typeface="Calibri"/>
              </a:rPr>
              <a:t>que</a:t>
            </a:r>
            <a:r>
              <a:rPr dirty="0" sz="2200" spc="-60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45" b="1">
                <a:solidFill>
                  <a:srgbClr val="6A7280"/>
                </a:solidFill>
                <a:latin typeface="Calibri"/>
                <a:cs typeface="Calibri"/>
              </a:rPr>
              <a:t>demuestra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6A7280"/>
                </a:solidFill>
                <a:latin typeface="Calibri"/>
                <a:cs typeface="Calibri"/>
              </a:rPr>
              <a:t>la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6A7280"/>
                </a:solidFill>
                <a:latin typeface="Calibri"/>
                <a:cs typeface="Calibri"/>
              </a:rPr>
              <a:t>elegancia</a:t>
            </a:r>
            <a:r>
              <a:rPr dirty="0" sz="2200" spc="-60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50" b="1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6A7280"/>
                </a:solidFill>
                <a:latin typeface="Calibri"/>
                <a:cs typeface="Calibri"/>
              </a:rPr>
              <a:t>las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25" b="1">
                <a:solidFill>
                  <a:srgbClr val="6A7280"/>
                </a:solidFill>
                <a:latin typeface="Calibri"/>
                <a:cs typeface="Calibri"/>
              </a:rPr>
              <a:t>estructuras</a:t>
            </a:r>
            <a:r>
              <a:rPr dirty="0" sz="2200" spc="-60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50" b="1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2200" spc="-65" b="1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6A7280"/>
                </a:solidFill>
                <a:latin typeface="Calibri"/>
                <a:cs typeface="Calibri"/>
              </a:rPr>
              <a:t>datos aplicadas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26" y="1943004"/>
            <a:ext cx="79724" cy="79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26" y="2394775"/>
            <a:ext cx="79724" cy="79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2855404"/>
            <a:ext cx="79724" cy="79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3307174"/>
            <a:ext cx="79724" cy="79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3758945"/>
            <a:ext cx="79724" cy="7972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00049" y="233361"/>
            <a:ext cx="10629900" cy="407670"/>
            <a:chOff x="400049" y="233361"/>
            <a:chExt cx="10629900" cy="40767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233361"/>
              <a:ext cx="10629900" cy="389763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00049" y="623125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-660" b="0">
                <a:solidFill>
                  <a:srgbClr val="60A5FA"/>
                </a:solidFill>
                <a:latin typeface="Arial Black"/>
                <a:cs typeface="Arial Black"/>
              </a:rPr>
              <a:t></a:t>
            </a:r>
            <a:r>
              <a:rPr dirty="0" sz="2850" spc="490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>
                <a:latin typeface="Arial Narrow"/>
                <a:cs typeface="Arial Narrow"/>
              </a:rPr>
              <a:t>CONCLUSIONES</a:t>
            </a:r>
            <a:r>
              <a:rPr dirty="0" spc="5">
                <a:latin typeface="Arial Narrow"/>
                <a:cs typeface="Arial Narrow"/>
              </a:rPr>
              <a:t> </a:t>
            </a:r>
            <a:r>
              <a:rPr dirty="0" spc="-130">
                <a:latin typeface="Arial Narrow"/>
                <a:cs typeface="Arial Narrow"/>
              </a:rPr>
              <a:t>Y</a:t>
            </a:r>
            <a:r>
              <a:rPr dirty="0" spc="5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APRENDIZAJES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0050" y="6203822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635380" y="6233706"/>
            <a:ext cx="1408430" cy="1536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05"/>
              </a:lnSpc>
            </a:pP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Reflexiones</a:t>
            </a:r>
            <a:r>
              <a:rPr dirty="0" sz="1450" spc="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Finales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12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741733" y="802206"/>
            <a:ext cx="1946910" cy="27952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400" spc="-1420">
                <a:solidFill>
                  <a:srgbClr val="1D3A8A"/>
                </a:solidFill>
                <a:latin typeface="Arial Black"/>
                <a:cs typeface="Arial Black"/>
              </a:rPr>
              <a:t></a:t>
            </a:r>
            <a:endParaRPr sz="114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125"/>
              </a:spcBef>
            </a:pPr>
            <a:r>
              <a:rPr dirty="0" sz="2500" spc="-75" b="1">
                <a:solidFill>
                  <a:srgbClr val="3B81F5"/>
                </a:solidFill>
                <a:latin typeface="Trebuchet MS"/>
                <a:cs typeface="Trebuchet MS"/>
              </a:rPr>
              <a:t>¿PREGUNTAS?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95067" y="3723059"/>
            <a:ext cx="5240020" cy="1716405"/>
          </a:xfrm>
          <a:prstGeom prst="rect">
            <a:avLst/>
          </a:prstGeom>
        </p:spPr>
        <p:txBody>
          <a:bodyPr wrap="square" lIns="0" tIns="1263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dirty="0" sz="1450" spc="450">
                <a:solidFill>
                  <a:srgbClr val="60A5FA"/>
                </a:solidFill>
                <a:latin typeface="Arial Black"/>
                <a:cs typeface="Arial Black"/>
              </a:rPr>
              <a:t>♥</a:t>
            </a:r>
            <a:r>
              <a:rPr dirty="0" sz="1450" spc="24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Gracias</a:t>
            </a:r>
            <a:r>
              <a:rPr dirty="0" sz="1350" spc="-1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por</a:t>
            </a:r>
            <a:r>
              <a:rPr dirty="0" sz="1350" spc="-15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su</a:t>
            </a:r>
            <a:r>
              <a:rPr dirty="0" sz="1350" spc="-10" b="1">
                <a:solidFill>
                  <a:srgbClr val="6A7280"/>
                </a:solidFill>
                <a:latin typeface="Arial Narrow"/>
                <a:cs typeface="Arial Narrow"/>
              </a:rPr>
              <a:t> atención</a:t>
            </a:r>
            <a:endParaRPr sz="13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450">
                <a:solidFill>
                  <a:srgbClr val="60A5FA"/>
                </a:solidFill>
                <a:latin typeface="MS PGothic"/>
                <a:cs typeface="MS PGothic"/>
              </a:rPr>
              <a:t>✉</a:t>
            </a:r>
            <a:r>
              <a:rPr dirty="0" sz="1450" spc="350">
                <a:solidFill>
                  <a:srgbClr val="60A5FA"/>
                </a:solidFill>
                <a:latin typeface="MS PGothic"/>
                <a:cs typeface="MS PGothic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Luciano</a:t>
            </a:r>
            <a:r>
              <a:rPr dirty="0" sz="1350" spc="15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José</a:t>
            </a:r>
            <a:r>
              <a:rPr dirty="0" sz="1350" spc="15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Cartagena</a:t>
            </a:r>
            <a:r>
              <a:rPr dirty="0" sz="1350" spc="1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400" spc="-114">
                <a:solidFill>
                  <a:srgbClr val="6A7280"/>
                </a:solidFill>
                <a:latin typeface="Tahoma"/>
                <a:cs typeface="Tahoma"/>
              </a:rPr>
              <a:t>- </a:t>
            </a:r>
            <a:r>
              <a:rPr dirty="0" sz="1400" spc="-10">
                <a:solidFill>
                  <a:srgbClr val="60A5FA"/>
                </a:solidFill>
                <a:latin typeface="Calibri"/>
                <a:cs typeface="Calibri"/>
                <a:hlinkClick r:id="rId2"/>
              </a:rPr>
              <a:t>lucianocartagena17@gmail.com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dirty="0" sz="1450">
                <a:solidFill>
                  <a:srgbClr val="60A5FA"/>
                </a:solidFill>
                <a:latin typeface="MS PGothic"/>
                <a:cs typeface="MS PGothic"/>
              </a:rPr>
              <a:t>✉</a:t>
            </a:r>
            <a:r>
              <a:rPr dirty="0" sz="1450" spc="395">
                <a:solidFill>
                  <a:srgbClr val="60A5FA"/>
                </a:solidFill>
                <a:latin typeface="MS PGothic"/>
                <a:cs typeface="MS PGothic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Santiago</a:t>
            </a:r>
            <a:r>
              <a:rPr dirty="0" sz="1350" spc="3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b="1">
                <a:solidFill>
                  <a:srgbClr val="6A7280"/>
                </a:solidFill>
                <a:latin typeface="Arial Narrow"/>
                <a:cs typeface="Arial Narrow"/>
              </a:rPr>
              <a:t>Arroquigaray</a:t>
            </a:r>
            <a:r>
              <a:rPr dirty="0" sz="1350" spc="35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400" spc="-114">
                <a:solidFill>
                  <a:srgbClr val="6A7280"/>
                </a:solidFill>
                <a:latin typeface="Tahoma"/>
                <a:cs typeface="Tahoma"/>
              </a:rPr>
              <a:t>-</a:t>
            </a:r>
            <a:r>
              <a:rPr dirty="0" sz="1400" spc="-9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00" spc="-10">
                <a:solidFill>
                  <a:srgbClr val="60A5FA"/>
                </a:solidFill>
                <a:latin typeface="Calibri"/>
                <a:cs typeface="Calibri"/>
                <a:hlinkClick r:id="rId3"/>
              </a:rPr>
              <a:t>arroqui192@gmail.com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450" spc="10">
                <a:solidFill>
                  <a:srgbClr val="60A5FA"/>
                </a:solidFill>
                <a:latin typeface="Arial"/>
                <a:cs typeface="Arial"/>
              </a:rPr>
              <a:t></a:t>
            </a:r>
            <a:r>
              <a:rPr dirty="0" sz="1450" spc="215">
                <a:solidFill>
                  <a:srgbClr val="60A5FA"/>
                </a:solidFill>
                <a:latin typeface="Arial"/>
                <a:cs typeface="Arial"/>
              </a:rPr>
              <a:t> </a:t>
            </a:r>
            <a:r>
              <a:rPr dirty="0" sz="1350" spc="10" b="1">
                <a:solidFill>
                  <a:srgbClr val="6A7280"/>
                </a:solidFill>
                <a:latin typeface="Arial Narrow"/>
                <a:cs typeface="Arial Narrow"/>
              </a:rPr>
              <a:t>Repositorio:</a:t>
            </a:r>
            <a:r>
              <a:rPr dirty="0" sz="1350" spc="-55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400" spc="-35">
                <a:solidFill>
                  <a:srgbClr val="60A5FA"/>
                </a:solidFill>
                <a:latin typeface="Calibri"/>
                <a:cs typeface="Calibri"/>
                <a:hlinkClick r:id="rId4"/>
              </a:rPr>
              <a:t>https://github.com/Pitdog192/tp_integrador_aboles_listas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1450" spc="20">
                <a:solidFill>
                  <a:srgbClr val="60A5FA"/>
                </a:solidFill>
                <a:latin typeface="MS PGothic"/>
                <a:cs typeface="MS PGothic"/>
              </a:rPr>
              <a:t></a:t>
            </a:r>
            <a:r>
              <a:rPr dirty="0" sz="1450" spc="210">
                <a:solidFill>
                  <a:srgbClr val="60A5FA"/>
                </a:solidFill>
                <a:latin typeface="MS PGothic"/>
                <a:cs typeface="MS PGothic"/>
              </a:rPr>
              <a:t> </a:t>
            </a:r>
            <a:r>
              <a:rPr dirty="0" sz="1350" spc="20" b="1">
                <a:solidFill>
                  <a:srgbClr val="6A7280"/>
                </a:solidFill>
                <a:latin typeface="Arial Narrow"/>
                <a:cs typeface="Arial Narrow"/>
              </a:rPr>
              <a:t>Programación</a:t>
            </a:r>
            <a:r>
              <a:rPr dirty="0" sz="1350" spc="-4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spc="50" b="1">
                <a:solidFill>
                  <a:srgbClr val="6A7280"/>
                </a:solidFill>
                <a:latin typeface="Arial Narrow"/>
                <a:cs typeface="Arial Narrow"/>
              </a:rPr>
              <a:t>I</a:t>
            </a:r>
            <a:r>
              <a:rPr dirty="0" sz="1350" spc="-4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spc="50" b="1">
                <a:solidFill>
                  <a:srgbClr val="6A7280"/>
                </a:solidFill>
                <a:latin typeface="Arial Narrow"/>
                <a:cs typeface="Arial Narrow"/>
              </a:rPr>
              <a:t>-</a:t>
            </a:r>
            <a:r>
              <a:rPr dirty="0" sz="1350" spc="-40" b="1">
                <a:solidFill>
                  <a:srgbClr val="6A7280"/>
                </a:solidFill>
                <a:latin typeface="Arial Narrow"/>
                <a:cs typeface="Arial Narrow"/>
              </a:rPr>
              <a:t> </a:t>
            </a:r>
            <a:r>
              <a:rPr dirty="0" sz="1350" spc="30" b="1">
                <a:solidFill>
                  <a:srgbClr val="6A7280"/>
                </a:solidFill>
                <a:latin typeface="Arial Narrow"/>
                <a:cs typeface="Arial Narrow"/>
              </a:rPr>
              <a:t>2025</a:t>
            </a:r>
            <a:endParaRPr sz="1350">
              <a:latin typeface="Arial Narrow"/>
              <a:cs typeface="Arial Narro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00049" y="233361"/>
            <a:ext cx="10629900" cy="434340"/>
            <a:chOff x="400049" y="233361"/>
            <a:chExt cx="10629900" cy="434340"/>
          </a:xfrm>
        </p:grpSpPr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49" y="233361"/>
              <a:ext cx="10629900" cy="416337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00049" y="649700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310" b="0">
                <a:solidFill>
                  <a:srgbClr val="60A5FA"/>
                </a:solidFill>
                <a:latin typeface="Arial Black"/>
                <a:cs typeface="Arial Black"/>
              </a:rPr>
              <a:t></a:t>
            </a:r>
            <a:r>
              <a:rPr dirty="0" sz="2850" spc="360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pc="-25"/>
              <a:t>SESIÓN</a:t>
            </a:r>
            <a:r>
              <a:rPr dirty="0" spc="-235"/>
              <a:t> </a:t>
            </a:r>
            <a:r>
              <a:rPr dirty="0" spc="-95"/>
              <a:t>DE</a:t>
            </a:r>
            <a:r>
              <a:rPr dirty="0" spc="-235"/>
              <a:t> </a:t>
            </a:r>
            <a:r>
              <a:rPr dirty="0" spc="-70"/>
              <a:t>PREGUNTAS</a:t>
            </a:r>
            <a:endParaRPr sz="2850">
              <a:latin typeface="Arial Black"/>
              <a:cs typeface="Arial Blac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00050" y="6168389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5380" y="6218109"/>
            <a:ext cx="1231900" cy="1879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65"/>
              </a:lnSpc>
            </a:pPr>
            <a:r>
              <a:rPr dirty="0" sz="1450" spc="-90">
                <a:solidFill>
                  <a:srgbClr val="6A7280"/>
                </a:solidFill>
                <a:latin typeface="Tahoma"/>
                <a:cs typeface="Tahoma"/>
              </a:rPr>
              <a:t>¡Muchas</a:t>
            </a:r>
            <a:r>
              <a:rPr dirty="0" sz="1450" spc="-13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50" spc="-65">
                <a:solidFill>
                  <a:srgbClr val="6A7280"/>
                </a:solidFill>
                <a:latin typeface="Tahoma"/>
                <a:cs typeface="Tahoma"/>
              </a:rPr>
              <a:t>gracias!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13</a:t>
            </a:fld>
            <a:r>
              <a:rPr dirty="0" spc="165"/>
              <a:t> </a:t>
            </a:r>
            <a:r>
              <a:rPr dirty="0"/>
              <a:t>/</a:t>
            </a:r>
            <a:r>
              <a:rPr dirty="0" spc="165"/>
              <a:t> </a:t>
            </a:r>
            <a:r>
              <a:rPr dirty="0" spc="-35"/>
              <a:t>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0300" y="1364689"/>
            <a:ext cx="3909060" cy="3357879"/>
          </a:xfrm>
          <a:prstGeom prst="rect">
            <a:avLst/>
          </a:prstGeom>
        </p:spPr>
        <p:txBody>
          <a:bodyPr wrap="square" lIns="0" tIns="174625" rIns="0" bIns="0" rtlCol="0" vert="horz">
            <a:spAutoFit/>
          </a:bodyPr>
          <a:lstStyle/>
          <a:p>
            <a:pPr marL="246379" indent="-233679">
              <a:lnSpc>
                <a:spcPct val="100000"/>
              </a:lnSpc>
              <a:spcBef>
                <a:spcPts val="137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265">
                <a:solidFill>
                  <a:srgbClr val="60A5FA"/>
                </a:solidFill>
                <a:latin typeface="Arial Black"/>
                <a:cs typeface="Arial Black"/>
              </a:rPr>
              <a:t></a:t>
            </a:r>
            <a:r>
              <a:rPr dirty="0" sz="2200" spc="26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Problema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Motivación</a:t>
            </a:r>
            <a:endParaRPr sz="2100">
              <a:latin typeface="Calibri"/>
              <a:cs typeface="Calibri"/>
            </a:endParaRPr>
          </a:p>
          <a:p>
            <a:pPr marL="371475" indent="-35877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371475" algn="l"/>
              </a:tabLst>
            </a:pP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Objetivos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Trabajo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80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>
                <a:solidFill>
                  <a:srgbClr val="60A5FA"/>
                </a:solidFill>
                <a:latin typeface="Arial Black"/>
                <a:cs typeface="Arial Black"/>
              </a:rPr>
              <a:t></a:t>
            </a:r>
            <a:r>
              <a:rPr dirty="0" sz="2200" spc="25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114">
                <a:solidFill>
                  <a:srgbClr val="1F2937"/>
                </a:solidFill>
                <a:latin typeface="Calibri"/>
                <a:cs typeface="Calibri"/>
              </a:rPr>
              <a:t>Marco</a:t>
            </a:r>
            <a:r>
              <a:rPr dirty="0" sz="2100" spc="-8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Teórico: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Árboles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Binarios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5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220">
                <a:solidFill>
                  <a:srgbClr val="60A5FA"/>
                </a:solidFill>
                <a:latin typeface="Arial Black"/>
                <a:cs typeface="Arial Black"/>
              </a:rPr>
              <a:t></a:t>
            </a:r>
            <a:r>
              <a:rPr dirty="0" sz="2200" spc="25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Metodología: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Listas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20">
                <a:solidFill>
                  <a:srgbClr val="1F2937"/>
                </a:solidFill>
                <a:latin typeface="Calibri"/>
                <a:cs typeface="Calibri"/>
              </a:rPr>
              <a:t>vs</a:t>
            </a:r>
            <a:r>
              <a:rPr dirty="0" sz="21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Clases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5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265">
                <a:solidFill>
                  <a:srgbClr val="60A5FA"/>
                </a:solidFill>
                <a:latin typeface="Arial Black"/>
                <a:cs typeface="Arial Black"/>
              </a:rPr>
              <a:t></a:t>
            </a:r>
            <a:r>
              <a:rPr dirty="0" sz="2200" spc="29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55">
                <a:solidFill>
                  <a:srgbClr val="1F2937"/>
                </a:solidFill>
                <a:latin typeface="Calibri"/>
                <a:cs typeface="Calibri"/>
              </a:rPr>
              <a:t>Demostración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21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Sistema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060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265">
                <a:solidFill>
                  <a:srgbClr val="60A5FA"/>
                </a:solidFill>
                <a:latin typeface="Arial Black"/>
                <a:cs typeface="Arial Black"/>
              </a:rPr>
              <a:t></a:t>
            </a:r>
            <a:r>
              <a:rPr dirty="0" sz="2200" spc="26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35">
                <a:solidFill>
                  <a:srgbClr val="1F2937"/>
                </a:solidFill>
                <a:latin typeface="Calibri"/>
                <a:cs typeface="Calibri"/>
              </a:rPr>
              <a:t>Análisis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6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Complejidad</a:t>
            </a:r>
            <a:endParaRPr sz="2100">
              <a:latin typeface="Calibri"/>
              <a:cs typeface="Calibri"/>
            </a:endParaRPr>
          </a:p>
          <a:p>
            <a:pPr marL="246379" indent="-233679">
              <a:lnSpc>
                <a:spcPct val="100000"/>
              </a:lnSpc>
              <a:spcBef>
                <a:spcPts val="1125"/>
              </a:spcBef>
              <a:buClr>
                <a:srgbClr val="1F2937"/>
              </a:buClr>
              <a:buSzPct val="95454"/>
              <a:buFont typeface="Calibri"/>
              <a:buAutoNum type="arabicPeriod"/>
              <a:tabLst>
                <a:tab pos="246379" algn="l"/>
              </a:tabLst>
            </a:pPr>
            <a:r>
              <a:rPr dirty="0" sz="2200" spc="-265">
                <a:solidFill>
                  <a:srgbClr val="60A5FA"/>
                </a:solidFill>
                <a:latin typeface="Arial Black"/>
                <a:cs typeface="Arial Black"/>
              </a:rPr>
              <a:t></a:t>
            </a:r>
            <a:r>
              <a:rPr dirty="0" sz="2200" spc="27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40">
                <a:solidFill>
                  <a:srgbClr val="1F2937"/>
                </a:solidFill>
                <a:latin typeface="Calibri"/>
                <a:cs typeface="Calibri"/>
              </a:rPr>
              <a:t>Resultados</a:t>
            </a:r>
            <a:r>
              <a:rPr dirty="0" sz="21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5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21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2100" spc="-10">
                <a:solidFill>
                  <a:srgbClr val="1F2937"/>
                </a:solidFill>
                <a:latin typeface="Calibri"/>
                <a:cs typeface="Calibri"/>
              </a:rPr>
              <a:t>Conclusiones</a:t>
            </a:r>
            <a:endParaRPr sz="21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400049" y="233361"/>
            <a:ext cx="10629900" cy="611505"/>
            <a:chOff x="400049" y="233361"/>
            <a:chExt cx="10629900" cy="61150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" y="233361"/>
              <a:ext cx="10629900" cy="59350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00049" y="826865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80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90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-345" b="0">
                <a:solidFill>
                  <a:srgbClr val="60A5FA"/>
                </a:solidFill>
                <a:latin typeface="Arial Black"/>
                <a:cs typeface="Arial Black"/>
              </a:rPr>
              <a:t></a:t>
            </a:r>
            <a:r>
              <a:rPr dirty="0" sz="2850" spc="320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pc="-10">
                <a:latin typeface="Arial Narrow"/>
                <a:cs typeface="Arial Narrow"/>
              </a:rPr>
              <a:t>AGENDA</a:t>
            </a:r>
            <a:r>
              <a:rPr dirty="0" spc="-8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DE</a:t>
            </a:r>
            <a:r>
              <a:rPr dirty="0" spc="-75">
                <a:latin typeface="Arial Narrow"/>
                <a:cs typeface="Arial Narrow"/>
              </a:rPr>
              <a:t> </a:t>
            </a:r>
            <a:r>
              <a:rPr dirty="0" spc="-30">
                <a:latin typeface="Arial Narrow"/>
                <a:cs typeface="Arial Narrow"/>
              </a:rPr>
              <a:t>LA</a:t>
            </a:r>
            <a:r>
              <a:rPr dirty="0" spc="-70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PRESENTACIÓN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00050" y="5991224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35380" y="6067580"/>
            <a:ext cx="282765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25">
                <a:solidFill>
                  <a:srgbClr val="6A7280"/>
                </a:solidFill>
                <a:latin typeface="Calibri"/>
                <a:cs typeface="Calibri"/>
              </a:rPr>
              <a:t>Estructuras</a:t>
            </a:r>
            <a:r>
              <a:rPr dirty="0" sz="1450" spc="-5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0">
                <a:solidFill>
                  <a:srgbClr val="6A7280"/>
                </a:solidFill>
                <a:latin typeface="Calibri"/>
                <a:cs typeface="Calibri"/>
              </a:rPr>
              <a:t>Datos</a:t>
            </a: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>
                <a:solidFill>
                  <a:srgbClr val="6A7280"/>
                </a:solidFill>
                <a:latin typeface="Calibri"/>
                <a:cs typeface="Calibri"/>
              </a:rPr>
              <a:t>-</a:t>
            </a: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Árboles</a:t>
            </a: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Binarios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3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500091"/>
            <a:ext cx="70865" cy="7086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08607" y="1284570"/>
            <a:ext cx="3801110" cy="1166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0033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</a:t>
            </a:r>
            <a:r>
              <a:rPr dirty="0" sz="2050" spc="24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torneos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eliminación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directa </a:t>
            </a:r>
            <a:r>
              <a:rPr dirty="0" sz="1900" spc="-30">
                <a:solidFill>
                  <a:srgbClr val="1F2937"/>
                </a:solidFill>
                <a:latin typeface="Calibri"/>
                <a:cs typeface="Calibri"/>
              </a:rPr>
              <a:t>tienen</a:t>
            </a:r>
            <a:r>
              <a:rPr dirty="0" sz="19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estructura</a:t>
            </a:r>
            <a:r>
              <a:rPr dirty="0" sz="19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jerárquica</a:t>
            </a:r>
            <a:r>
              <a:rPr dirty="0" sz="190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natural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050" spc="-475">
                <a:solidFill>
                  <a:srgbClr val="60A5FA"/>
                </a:solidFill>
                <a:latin typeface="Arial Black"/>
                <a:cs typeface="Arial Black"/>
              </a:rPr>
              <a:t>→</a:t>
            </a:r>
            <a:r>
              <a:rPr dirty="0" sz="2050" spc="22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Cada</a:t>
            </a:r>
            <a:r>
              <a:rPr dirty="0" sz="19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partido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1F2937"/>
                </a:solidFill>
                <a:latin typeface="Calibri"/>
                <a:cs typeface="Calibri"/>
              </a:rPr>
              <a:t>depende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resultado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2279618"/>
            <a:ext cx="70865" cy="7086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308607" y="2472551"/>
            <a:ext cx="2148840" cy="32131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partidos</a:t>
            </a:r>
            <a:r>
              <a:rPr dirty="0" sz="19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anteriores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068002"/>
            <a:ext cx="70865" cy="70865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308607" y="2852480"/>
            <a:ext cx="3754754" cy="15087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17145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</a:t>
            </a:r>
            <a:r>
              <a:rPr dirty="0" sz="2050" spc="24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final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es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45">
                <a:solidFill>
                  <a:srgbClr val="1F2937"/>
                </a:solidFill>
                <a:latin typeface="Calibri"/>
                <a:cs typeface="Calibri"/>
              </a:rPr>
              <a:t>"raíz",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los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cuartos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final</a:t>
            </a:r>
            <a:r>
              <a:rPr dirty="0" sz="19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son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las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"hojas"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80"/>
              </a:spcBef>
            </a:pPr>
            <a:r>
              <a:rPr dirty="0" sz="2050" spc="204">
                <a:solidFill>
                  <a:srgbClr val="60A5FA"/>
                </a:solidFill>
                <a:latin typeface="Arial Black"/>
                <a:cs typeface="Arial Black"/>
              </a:rPr>
              <a:t></a:t>
            </a:r>
            <a:r>
              <a:rPr dirty="0" sz="2050" spc="23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Necesitamos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5">
                <a:solidFill>
                  <a:srgbClr val="1F2937"/>
                </a:solidFill>
                <a:latin typeface="Calibri"/>
                <a:cs typeface="Calibri"/>
              </a:rPr>
              <a:t>representar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simular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el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avance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900" spc="-7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equipos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3847528"/>
            <a:ext cx="70865" cy="708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4627054"/>
            <a:ext cx="70865" cy="708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308607" y="4411533"/>
            <a:ext cx="3721735" cy="72961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</a:t>
            </a:r>
            <a:r>
              <a:rPr dirty="0" sz="2050" spc="254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Visualizar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claramente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la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estructura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1900" spc="-10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torneo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23263" y="2616231"/>
            <a:ext cx="602615" cy="346075"/>
          </a:xfrm>
          <a:custGeom>
            <a:avLst/>
            <a:gdLst/>
            <a:ahLst/>
            <a:cxnLst/>
            <a:rect l="l" t="t" r="r" b="b"/>
            <a:pathLst>
              <a:path w="602615" h="346075">
                <a:moveTo>
                  <a:pt x="536148" y="345471"/>
                </a:moveTo>
                <a:lnTo>
                  <a:pt x="66213" y="345471"/>
                </a:lnTo>
                <a:lnTo>
                  <a:pt x="61604" y="345017"/>
                </a:lnTo>
                <a:lnTo>
                  <a:pt x="24046" y="328005"/>
                </a:lnTo>
                <a:lnTo>
                  <a:pt x="2269" y="292994"/>
                </a:lnTo>
                <a:lnTo>
                  <a:pt x="0" y="279258"/>
                </a:lnTo>
                <a:lnTo>
                  <a:pt x="0" y="274605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536148" y="0"/>
                </a:lnTo>
                <a:lnTo>
                  <a:pt x="574734" y="14528"/>
                </a:lnTo>
                <a:lnTo>
                  <a:pt x="598746" y="48045"/>
                </a:lnTo>
                <a:lnTo>
                  <a:pt x="602361" y="66212"/>
                </a:lnTo>
                <a:lnTo>
                  <a:pt x="602361" y="279258"/>
                </a:lnTo>
                <a:lnTo>
                  <a:pt x="587831" y="317845"/>
                </a:lnTo>
                <a:lnTo>
                  <a:pt x="554314" y="341857"/>
                </a:lnTo>
                <a:lnTo>
                  <a:pt x="540756" y="345017"/>
                </a:lnTo>
                <a:lnTo>
                  <a:pt x="536148" y="34547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920046" y="2658996"/>
            <a:ext cx="41148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FINAL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433500" y="3245167"/>
            <a:ext cx="655955" cy="346075"/>
          </a:xfrm>
          <a:custGeom>
            <a:avLst/>
            <a:gdLst/>
            <a:ahLst/>
            <a:cxnLst/>
            <a:rect l="l" t="t" r="r" b="b"/>
            <a:pathLst>
              <a:path w="655954" h="346075">
                <a:moveTo>
                  <a:pt x="589298" y="345471"/>
                </a:moveTo>
                <a:lnTo>
                  <a:pt x="66213" y="345471"/>
                </a:lnTo>
                <a:lnTo>
                  <a:pt x="61604" y="345017"/>
                </a:lnTo>
                <a:lnTo>
                  <a:pt x="24046" y="328005"/>
                </a:lnTo>
                <a:lnTo>
                  <a:pt x="2269" y="292994"/>
                </a:lnTo>
                <a:lnTo>
                  <a:pt x="0" y="279258"/>
                </a:lnTo>
                <a:lnTo>
                  <a:pt x="0" y="274605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589298" y="0"/>
                </a:lnTo>
                <a:lnTo>
                  <a:pt x="627884" y="14527"/>
                </a:lnTo>
                <a:lnTo>
                  <a:pt x="651896" y="48045"/>
                </a:lnTo>
                <a:lnTo>
                  <a:pt x="655510" y="66212"/>
                </a:lnTo>
                <a:lnTo>
                  <a:pt x="655510" y="279258"/>
                </a:lnTo>
                <a:lnTo>
                  <a:pt x="640982" y="317844"/>
                </a:lnTo>
                <a:lnTo>
                  <a:pt x="607464" y="341857"/>
                </a:lnTo>
                <a:lnTo>
                  <a:pt x="593906" y="345017"/>
                </a:lnTo>
                <a:lnTo>
                  <a:pt x="589298" y="34547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526960" y="3287932"/>
            <a:ext cx="46990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Semi</a:t>
            </a:r>
            <a:r>
              <a:rPr dirty="0" sz="13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159877" y="3245167"/>
            <a:ext cx="655955" cy="346075"/>
          </a:xfrm>
          <a:custGeom>
            <a:avLst/>
            <a:gdLst/>
            <a:ahLst/>
            <a:cxnLst/>
            <a:rect l="l" t="t" r="r" b="b"/>
            <a:pathLst>
              <a:path w="655954" h="346075">
                <a:moveTo>
                  <a:pt x="589298" y="345471"/>
                </a:moveTo>
                <a:lnTo>
                  <a:pt x="66213" y="345471"/>
                </a:lnTo>
                <a:lnTo>
                  <a:pt x="61604" y="345017"/>
                </a:lnTo>
                <a:lnTo>
                  <a:pt x="24046" y="328005"/>
                </a:lnTo>
                <a:lnTo>
                  <a:pt x="2268" y="292994"/>
                </a:lnTo>
                <a:lnTo>
                  <a:pt x="0" y="279258"/>
                </a:lnTo>
                <a:lnTo>
                  <a:pt x="0" y="274605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589298" y="0"/>
                </a:lnTo>
                <a:lnTo>
                  <a:pt x="627884" y="14527"/>
                </a:lnTo>
                <a:lnTo>
                  <a:pt x="651896" y="48045"/>
                </a:lnTo>
                <a:lnTo>
                  <a:pt x="655510" y="66212"/>
                </a:lnTo>
                <a:lnTo>
                  <a:pt x="655510" y="279258"/>
                </a:lnTo>
                <a:lnTo>
                  <a:pt x="640981" y="317844"/>
                </a:lnTo>
                <a:lnTo>
                  <a:pt x="607464" y="341857"/>
                </a:lnTo>
                <a:lnTo>
                  <a:pt x="593906" y="345017"/>
                </a:lnTo>
                <a:lnTo>
                  <a:pt x="589298" y="34547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254859" y="3287932"/>
            <a:ext cx="46990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>
                <a:solidFill>
                  <a:srgbClr val="FFFFFF"/>
                </a:solidFill>
                <a:latin typeface="Trebuchet MS"/>
                <a:cs typeface="Trebuchet MS"/>
              </a:rPr>
              <a:t>Semi</a:t>
            </a:r>
            <a:r>
              <a:rPr dirty="0" sz="13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955154" y="3874103"/>
            <a:ext cx="531495" cy="354330"/>
          </a:xfrm>
          <a:custGeom>
            <a:avLst/>
            <a:gdLst/>
            <a:ahLst/>
            <a:cxnLst/>
            <a:rect l="l" t="t" r="r" b="b"/>
            <a:pathLst>
              <a:path w="531495" h="354329">
                <a:moveTo>
                  <a:pt x="465282" y="354329"/>
                </a:moveTo>
                <a:lnTo>
                  <a:pt x="66213" y="354329"/>
                </a:lnTo>
                <a:lnTo>
                  <a:pt x="61604" y="353875"/>
                </a:lnTo>
                <a:lnTo>
                  <a:pt x="24046" y="336863"/>
                </a:lnTo>
                <a:lnTo>
                  <a:pt x="2269" y="301852"/>
                </a:lnTo>
                <a:lnTo>
                  <a:pt x="0" y="288116"/>
                </a:lnTo>
                <a:lnTo>
                  <a:pt x="0" y="283464"/>
                </a:lnTo>
                <a:lnTo>
                  <a:pt x="0" y="66212"/>
                </a:lnTo>
                <a:lnTo>
                  <a:pt x="14528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465282" y="0"/>
                </a:lnTo>
                <a:lnTo>
                  <a:pt x="503869" y="14528"/>
                </a:lnTo>
                <a:lnTo>
                  <a:pt x="527880" y="48045"/>
                </a:lnTo>
                <a:lnTo>
                  <a:pt x="531495" y="66212"/>
                </a:lnTo>
                <a:lnTo>
                  <a:pt x="531495" y="288116"/>
                </a:lnTo>
                <a:lnTo>
                  <a:pt x="516966" y="326703"/>
                </a:lnTo>
                <a:lnTo>
                  <a:pt x="483448" y="350715"/>
                </a:lnTo>
                <a:lnTo>
                  <a:pt x="469890" y="353875"/>
                </a:lnTo>
                <a:lnTo>
                  <a:pt x="465282" y="35432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7088477" y="3916868"/>
            <a:ext cx="26797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85">
                <a:solidFill>
                  <a:srgbClr val="FFFFFF"/>
                </a:solidFill>
                <a:latin typeface="Trebuchet MS"/>
                <a:cs typeface="Trebuchet MS"/>
              </a:rPr>
              <a:t>¼</a:t>
            </a:r>
            <a:r>
              <a:rPr dirty="0" sz="1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557516" y="3874103"/>
            <a:ext cx="531495" cy="354330"/>
          </a:xfrm>
          <a:custGeom>
            <a:avLst/>
            <a:gdLst/>
            <a:ahLst/>
            <a:cxnLst/>
            <a:rect l="l" t="t" r="r" b="b"/>
            <a:pathLst>
              <a:path w="531495" h="354329">
                <a:moveTo>
                  <a:pt x="465281" y="354329"/>
                </a:moveTo>
                <a:lnTo>
                  <a:pt x="66212" y="354329"/>
                </a:lnTo>
                <a:lnTo>
                  <a:pt x="61603" y="353875"/>
                </a:lnTo>
                <a:lnTo>
                  <a:pt x="24045" y="336863"/>
                </a:lnTo>
                <a:lnTo>
                  <a:pt x="2268" y="301852"/>
                </a:lnTo>
                <a:lnTo>
                  <a:pt x="0" y="288116"/>
                </a:lnTo>
                <a:lnTo>
                  <a:pt x="0" y="283464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2" y="0"/>
                </a:lnTo>
                <a:lnTo>
                  <a:pt x="465281" y="0"/>
                </a:lnTo>
                <a:lnTo>
                  <a:pt x="503868" y="14528"/>
                </a:lnTo>
                <a:lnTo>
                  <a:pt x="527880" y="48045"/>
                </a:lnTo>
                <a:lnTo>
                  <a:pt x="531494" y="66212"/>
                </a:lnTo>
                <a:lnTo>
                  <a:pt x="531494" y="288116"/>
                </a:lnTo>
                <a:lnTo>
                  <a:pt x="516966" y="326703"/>
                </a:lnTo>
                <a:lnTo>
                  <a:pt x="483448" y="350715"/>
                </a:lnTo>
                <a:lnTo>
                  <a:pt x="469890" y="353875"/>
                </a:lnTo>
                <a:lnTo>
                  <a:pt x="465281" y="35432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687378" y="3916868"/>
            <a:ext cx="27495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85">
                <a:solidFill>
                  <a:srgbClr val="FFFFFF"/>
                </a:solidFill>
                <a:latin typeface="Trebuchet MS"/>
                <a:cs typeface="Trebuchet MS"/>
              </a:rPr>
              <a:t>¼</a:t>
            </a:r>
            <a:r>
              <a:rPr dirty="0" sz="1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159877" y="3874103"/>
            <a:ext cx="531495" cy="354330"/>
          </a:xfrm>
          <a:custGeom>
            <a:avLst/>
            <a:gdLst/>
            <a:ahLst/>
            <a:cxnLst/>
            <a:rect l="l" t="t" r="r" b="b"/>
            <a:pathLst>
              <a:path w="531495" h="354329">
                <a:moveTo>
                  <a:pt x="465281" y="354329"/>
                </a:moveTo>
                <a:lnTo>
                  <a:pt x="66213" y="354329"/>
                </a:lnTo>
                <a:lnTo>
                  <a:pt x="61604" y="353875"/>
                </a:lnTo>
                <a:lnTo>
                  <a:pt x="24046" y="336863"/>
                </a:lnTo>
                <a:lnTo>
                  <a:pt x="2268" y="301852"/>
                </a:lnTo>
                <a:lnTo>
                  <a:pt x="0" y="288116"/>
                </a:lnTo>
                <a:lnTo>
                  <a:pt x="0" y="283464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465281" y="0"/>
                </a:lnTo>
                <a:lnTo>
                  <a:pt x="503868" y="14528"/>
                </a:lnTo>
                <a:lnTo>
                  <a:pt x="527880" y="48045"/>
                </a:lnTo>
                <a:lnTo>
                  <a:pt x="531495" y="66212"/>
                </a:lnTo>
                <a:lnTo>
                  <a:pt x="531495" y="288116"/>
                </a:lnTo>
                <a:lnTo>
                  <a:pt x="516966" y="326703"/>
                </a:lnTo>
                <a:lnTo>
                  <a:pt x="483448" y="350715"/>
                </a:lnTo>
                <a:lnTo>
                  <a:pt x="469890" y="353875"/>
                </a:lnTo>
                <a:lnTo>
                  <a:pt x="465281" y="35432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291123" y="3916868"/>
            <a:ext cx="272415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85">
                <a:solidFill>
                  <a:srgbClr val="FFFFFF"/>
                </a:solidFill>
                <a:latin typeface="Trebuchet MS"/>
                <a:cs typeface="Trebuchet MS"/>
              </a:rPr>
              <a:t>¼</a:t>
            </a:r>
            <a:r>
              <a:rPr dirty="0" sz="1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762238" y="3874103"/>
            <a:ext cx="531495" cy="354330"/>
          </a:xfrm>
          <a:custGeom>
            <a:avLst/>
            <a:gdLst/>
            <a:ahLst/>
            <a:cxnLst/>
            <a:rect l="l" t="t" r="r" b="b"/>
            <a:pathLst>
              <a:path w="531495" h="354329">
                <a:moveTo>
                  <a:pt x="465281" y="354329"/>
                </a:moveTo>
                <a:lnTo>
                  <a:pt x="66212" y="354329"/>
                </a:lnTo>
                <a:lnTo>
                  <a:pt x="61603" y="353875"/>
                </a:lnTo>
                <a:lnTo>
                  <a:pt x="24045" y="336863"/>
                </a:lnTo>
                <a:lnTo>
                  <a:pt x="2269" y="301852"/>
                </a:lnTo>
                <a:lnTo>
                  <a:pt x="0" y="288116"/>
                </a:lnTo>
                <a:lnTo>
                  <a:pt x="0" y="283464"/>
                </a:lnTo>
                <a:lnTo>
                  <a:pt x="0" y="66212"/>
                </a:lnTo>
                <a:lnTo>
                  <a:pt x="14527" y="27625"/>
                </a:lnTo>
                <a:lnTo>
                  <a:pt x="48044" y="3613"/>
                </a:lnTo>
                <a:lnTo>
                  <a:pt x="66212" y="0"/>
                </a:lnTo>
                <a:lnTo>
                  <a:pt x="465281" y="0"/>
                </a:lnTo>
                <a:lnTo>
                  <a:pt x="503868" y="14528"/>
                </a:lnTo>
                <a:lnTo>
                  <a:pt x="527880" y="48045"/>
                </a:lnTo>
                <a:lnTo>
                  <a:pt x="531494" y="66212"/>
                </a:lnTo>
                <a:lnTo>
                  <a:pt x="531494" y="288116"/>
                </a:lnTo>
                <a:lnTo>
                  <a:pt x="516965" y="326703"/>
                </a:lnTo>
                <a:lnTo>
                  <a:pt x="483448" y="350715"/>
                </a:lnTo>
                <a:lnTo>
                  <a:pt x="469890" y="353875"/>
                </a:lnTo>
                <a:lnTo>
                  <a:pt x="465281" y="35432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889885" y="3916868"/>
            <a:ext cx="279400" cy="224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85">
                <a:solidFill>
                  <a:srgbClr val="FFFFFF"/>
                </a:solidFill>
                <a:latin typeface="Trebuchet MS"/>
                <a:cs typeface="Trebuchet MS"/>
              </a:rPr>
              <a:t>¼</a:t>
            </a:r>
            <a:r>
              <a:rPr dirty="0" sz="1300" spc="-1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300" spc="-5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endParaRPr sz="1300">
              <a:latin typeface="Trebuchet MS"/>
              <a:cs typeface="Trebuchet MS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00049" y="233361"/>
            <a:ext cx="10629900" cy="416559"/>
            <a:chOff x="400049" y="233361"/>
            <a:chExt cx="10629900" cy="416559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233361"/>
              <a:ext cx="10629900" cy="39862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00049" y="631983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969" b="0">
                <a:solidFill>
                  <a:srgbClr val="60A5FA"/>
                </a:solidFill>
                <a:latin typeface="Arial Black"/>
                <a:cs typeface="Arial Black"/>
              </a:rPr>
              <a:t></a:t>
            </a:r>
            <a:r>
              <a:rPr dirty="0" sz="2850" spc="34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600" spc="-10">
                <a:latin typeface="Arial Narrow"/>
                <a:cs typeface="Arial Narrow"/>
              </a:rPr>
              <a:t>¿POR</a:t>
            </a:r>
            <a:r>
              <a:rPr dirty="0" sz="2600" spc="-65">
                <a:latin typeface="Arial Narrow"/>
                <a:cs typeface="Arial Narrow"/>
              </a:rPr>
              <a:t> </a:t>
            </a:r>
            <a:r>
              <a:rPr dirty="0" sz="2600">
                <a:latin typeface="Arial Narrow"/>
                <a:cs typeface="Arial Narrow"/>
              </a:rPr>
              <a:t>QUÉ</a:t>
            </a:r>
            <a:r>
              <a:rPr dirty="0" sz="2600" spc="-60">
                <a:latin typeface="Arial Narrow"/>
                <a:cs typeface="Arial Narrow"/>
              </a:rPr>
              <a:t> </a:t>
            </a:r>
            <a:r>
              <a:rPr dirty="0" sz="2600">
                <a:latin typeface="Arial Narrow"/>
                <a:cs typeface="Arial Narrow"/>
              </a:rPr>
              <a:t>FIXTURES</a:t>
            </a:r>
            <a:r>
              <a:rPr dirty="0" sz="2600" spc="-65">
                <a:latin typeface="Arial Narrow"/>
                <a:cs typeface="Arial Narrow"/>
              </a:rPr>
              <a:t> </a:t>
            </a:r>
            <a:r>
              <a:rPr dirty="0" sz="2600">
                <a:latin typeface="Arial Narrow"/>
                <a:cs typeface="Arial Narrow"/>
              </a:rPr>
              <a:t>COMO</a:t>
            </a:r>
            <a:r>
              <a:rPr dirty="0" sz="2600" spc="-60">
                <a:latin typeface="Arial Narrow"/>
                <a:cs typeface="Arial Narrow"/>
              </a:rPr>
              <a:t> </a:t>
            </a:r>
            <a:r>
              <a:rPr dirty="0" sz="2600" spc="-25">
                <a:latin typeface="Arial Narrow"/>
                <a:cs typeface="Arial Narrow"/>
              </a:rPr>
              <a:t>ÁRBOLES?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00050" y="6194964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35380" y="6165021"/>
            <a:ext cx="175958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70">
                <a:solidFill>
                  <a:srgbClr val="6A7280"/>
                </a:solidFill>
                <a:latin typeface="Tahoma"/>
                <a:cs typeface="Tahoma"/>
              </a:rPr>
              <a:t>Modelado</a:t>
            </a:r>
            <a:r>
              <a:rPr dirty="0" sz="1450" spc="-14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50" spc="-55">
                <a:solidFill>
                  <a:srgbClr val="6A7280"/>
                </a:solidFill>
                <a:latin typeface="Tahoma"/>
                <a:cs typeface="Tahoma"/>
              </a:rPr>
              <a:t>del</a:t>
            </a:r>
            <a:r>
              <a:rPr dirty="0" sz="1450" spc="-14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Tahoma"/>
                <a:cs typeface="Tahoma"/>
              </a:rPr>
              <a:t>Problema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3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1854421"/>
            <a:ext cx="79724" cy="79724"/>
          </a:xfrm>
          <a:prstGeom prst="rect">
            <a:avLst/>
          </a:prstGeom>
        </p:spPr>
      </p:pic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04202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155"/>
              </a:spcBef>
            </a:pPr>
            <a:r>
              <a:rPr dirty="0" sz="2200" spc="-265" b="1">
                <a:solidFill>
                  <a:srgbClr val="60A5FA"/>
                </a:solidFill>
                <a:latin typeface="Malgun Gothic"/>
                <a:cs typeface="Malgun Gothic"/>
              </a:rPr>
              <a:t></a:t>
            </a:r>
            <a:r>
              <a:rPr dirty="0" sz="2200" spc="225" b="1">
                <a:solidFill>
                  <a:srgbClr val="60A5FA"/>
                </a:solidFill>
                <a:latin typeface="Malgun Gothic"/>
                <a:cs typeface="Malgun Gothic"/>
              </a:rPr>
              <a:t> </a:t>
            </a:r>
            <a:r>
              <a:rPr dirty="0" sz="2100" spc="-50"/>
              <a:t>Implementar</a:t>
            </a:r>
            <a:r>
              <a:rPr dirty="0" sz="2100" spc="-70"/>
              <a:t> </a:t>
            </a:r>
            <a:r>
              <a:rPr dirty="0" sz="2100" spc="-35"/>
              <a:t>árboles</a:t>
            </a:r>
            <a:r>
              <a:rPr dirty="0" sz="2100" spc="-75"/>
              <a:t> </a:t>
            </a:r>
            <a:r>
              <a:rPr dirty="0" sz="2100" spc="-30"/>
              <a:t>binarios</a:t>
            </a:r>
            <a:r>
              <a:rPr dirty="0" sz="2100" spc="-75"/>
              <a:t> </a:t>
            </a:r>
            <a:r>
              <a:rPr dirty="0" sz="2100" spc="-35"/>
              <a:t>usando</a:t>
            </a:r>
            <a:r>
              <a:rPr dirty="0" sz="2100" spc="-75"/>
              <a:t> </a:t>
            </a:r>
            <a:r>
              <a:rPr dirty="0" sz="2100" spc="-50"/>
              <a:t>únicamente</a:t>
            </a:r>
            <a:r>
              <a:rPr dirty="0" sz="2100" spc="-70"/>
              <a:t> </a:t>
            </a:r>
            <a:r>
              <a:rPr dirty="0" sz="2100" spc="-20"/>
              <a:t>listas</a:t>
            </a:r>
            <a:r>
              <a:rPr dirty="0" sz="2100" spc="-75"/>
              <a:t> </a:t>
            </a:r>
            <a:r>
              <a:rPr dirty="0" sz="2100" spc="-60"/>
              <a:t>de</a:t>
            </a:r>
            <a:r>
              <a:rPr dirty="0" sz="2100" spc="-75"/>
              <a:t> </a:t>
            </a:r>
            <a:r>
              <a:rPr dirty="0" sz="2100" spc="-10"/>
              <a:t>Python</a:t>
            </a:r>
            <a:endParaRPr sz="21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1060"/>
              </a:spcBef>
            </a:pPr>
            <a:r>
              <a:rPr dirty="0" sz="2200" spc="-265" b="1">
                <a:solidFill>
                  <a:srgbClr val="60A5FA"/>
                </a:solidFill>
                <a:latin typeface="Yu Gothic"/>
                <a:cs typeface="Yu Gothic"/>
              </a:rPr>
              <a:t>⚽</a:t>
            </a:r>
            <a:r>
              <a:rPr dirty="0" sz="2200" spc="400" b="1">
                <a:solidFill>
                  <a:srgbClr val="60A5FA"/>
                </a:solidFill>
                <a:latin typeface="Yu Gothic"/>
                <a:cs typeface="Yu Gothic"/>
              </a:rPr>
              <a:t> </a:t>
            </a:r>
            <a:r>
              <a:rPr dirty="0" sz="2100" spc="-90"/>
              <a:t>Modelar</a:t>
            </a:r>
            <a:r>
              <a:rPr dirty="0" sz="2100" spc="-65"/>
              <a:t> </a:t>
            </a:r>
            <a:r>
              <a:rPr dirty="0" sz="2100" spc="-55"/>
              <a:t>torneos</a:t>
            </a:r>
            <a:r>
              <a:rPr dirty="0" sz="2100" spc="-60"/>
              <a:t> </a:t>
            </a:r>
            <a:r>
              <a:rPr dirty="0" sz="2100" spc="-45"/>
              <a:t>deportivos</a:t>
            </a:r>
            <a:r>
              <a:rPr dirty="0" sz="2100" spc="-65"/>
              <a:t> </a:t>
            </a:r>
            <a:r>
              <a:rPr dirty="0" sz="2100" spc="-60"/>
              <a:t>de </a:t>
            </a:r>
            <a:r>
              <a:rPr dirty="0" sz="2100" spc="-35"/>
              <a:t>eliminación</a:t>
            </a:r>
            <a:r>
              <a:rPr dirty="0" sz="2100" spc="-65"/>
              <a:t> </a:t>
            </a:r>
            <a:r>
              <a:rPr dirty="0" sz="2100" spc="-10"/>
              <a:t>directa</a:t>
            </a:r>
            <a:endParaRPr sz="2100">
              <a:latin typeface="Yu Gothic"/>
              <a:cs typeface="Yu Gothic"/>
            </a:endParaRPr>
          </a:p>
          <a:p>
            <a:pPr marL="25400">
              <a:lnSpc>
                <a:spcPct val="100000"/>
              </a:lnSpc>
              <a:spcBef>
                <a:spcPts val="1125"/>
              </a:spcBef>
            </a:pPr>
            <a:r>
              <a:rPr dirty="0" sz="2200" spc="-750" b="1">
                <a:solidFill>
                  <a:srgbClr val="60A5FA"/>
                </a:solidFill>
                <a:latin typeface="Malgun Gothic"/>
                <a:cs typeface="Malgun Gothic"/>
              </a:rPr>
              <a:t>▶</a:t>
            </a:r>
            <a:r>
              <a:rPr dirty="0" sz="2200" spc="225" b="1">
                <a:solidFill>
                  <a:srgbClr val="60A5FA"/>
                </a:solidFill>
                <a:latin typeface="Malgun Gothic"/>
                <a:cs typeface="Malgun Gothic"/>
              </a:rPr>
              <a:t> </a:t>
            </a:r>
            <a:r>
              <a:rPr dirty="0" sz="2100" spc="-20"/>
              <a:t>Simular</a:t>
            </a:r>
            <a:r>
              <a:rPr dirty="0" sz="2100" spc="-70"/>
              <a:t> </a:t>
            </a:r>
            <a:r>
              <a:rPr dirty="0" sz="2100" spc="-40"/>
              <a:t>el</a:t>
            </a:r>
            <a:r>
              <a:rPr dirty="0" sz="2100" spc="-75"/>
              <a:t> </a:t>
            </a:r>
            <a:r>
              <a:rPr dirty="0" sz="2100" spc="-50"/>
              <a:t>progreso</a:t>
            </a:r>
            <a:r>
              <a:rPr dirty="0" sz="2100" spc="-75"/>
              <a:t> </a:t>
            </a:r>
            <a:r>
              <a:rPr dirty="0" sz="2100" spc="-60"/>
              <a:t>de</a:t>
            </a:r>
            <a:r>
              <a:rPr dirty="0" sz="2100" spc="-70"/>
              <a:t> </a:t>
            </a:r>
            <a:r>
              <a:rPr dirty="0" sz="2100" spc="-35"/>
              <a:t>partidos</a:t>
            </a:r>
            <a:r>
              <a:rPr dirty="0" sz="2100" spc="-75"/>
              <a:t> </a:t>
            </a:r>
            <a:r>
              <a:rPr dirty="0" sz="2100" spc="-50"/>
              <a:t>y</a:t>
            </a:r>
            <a:r>
              <a:rPr dirty="0" sz="2100" spc="-75"/>
              <a:t> </a:t>
            </a:r>
            <a:r>
              <a:rPr dirty="0" sz="2100" spc="-50"/>
              <a:t>avance</a:t>
            </a:r>
            <a:r>
              <a:rPr dirty="0" sz="2100" spc="-70"/>
              <a:t> </a:t>
            </a:r>
            <a:r>
              <a:rPr dirty="0" sz="2100" spc="-60"/>
              <a:t>de</a:t>
            </a:r>
            <a:r>
              <a:rPr dirty="0" sz="2100" spc="-75"/>
              <a:t> </a:t>
            </a:r>
            <a:r>
              <a:rPr dirty="0" sz="2100" spc="-10"/>
              <a:t>ganadores</a:t>
            </a:r>
            <a:endParaRPr sz="2100">
              <a:latin typeface="Malgun Gothic"/>
              <a:cs typeface="Malgun Gothic"/>
            </a:endParaRPr>
          </a:p>
          <a:p>
            <a:pPr marL="25400">
              <a:lnSpc>
                <a:spcPct val="100000"/>
              </a:lnSpc>
              <a:spcBef>
                <a:spcPts val="1055"/>
              </a:spcBef>
            </a:pPr>
            <a:r>
              <a:rPr dirty="0" sz="2200" spc="220" b="1">
                <a:solidFill>
                  <a:srgbClr val="60A5FA"/>
                </a:solidFill>
                <a:latin typeface="Yu Gothic"/>
                <a:cs typeface="Yu Gothic"/>
              </a:rPr>
              <a:t></a:t>
            </a:r>
            <a:r>
              <a:rPr dirty="0" sz="2200" spc="405" b="1">
                <a:solidFill>
                  <a:srgbClr val="60A5FA"/>
                </a:solidFill>
                <a:latin typeface="Yu Gothic"/>
                <a:cs typeface="Yu Gothic"/>
              </a:rPr>
              <a:t> </a:t>
            </a:r>
            <a:r>
              <a:rPr dirty="0" sz="2100" spc="-65"/>
              <a:t>Demostrar</a:t>
            </a:r>
            <a:r>
              <a:rPr dirty="0" sz="2100" spc="-60"/>
              <a:t> </a:t>
            </a:r>
            <a:r>
              <a:rPr dirty="0" sz="2100" spc="-30"/>
              <a:t>aplicaciones</a:t>
            </a:r>
            <a:r>
              <a:rPr dirty="0" sz="2100" spc="-60"/>
              <a:t> </a:t>
            </a:r>
            <a:r>
              <a:rPr dirty="0" sz="2100" spc="-30"/>
              <a:t>prácticas</a:t>
            </a:r>
            <a:r>
              <a:rPr dirty="0" sz="2100" spc="-55"/>
              <a:t> </a:t>
            </a:r>
            <a:r>
              <a:rPr dirty="0" sz="2100" spc="-60"/>
              <a:t>de </a:t>
            </a:r>
            <a:r>
              <a:rPr dirty="0" sz="2100" spc="-45"/>
              <a:t>estructuras</a:t>
            </a:r>
            <a:r>
              <a:rPr dirty="0" sz="2100" spc="-60"/>
              <a:t> de </a:t>
            </a:r>
            <a:r>
              <a:rPr dirty="0" sz="2100" spc="-10"/>
              <a:t>datos</a:t>
            </a:r>
            <a:endParaRPr sz="2100">
              <a:latin typeface="Yu Gothic"/>
              <a:cs typeface="Yu Gothic"/>
            </a:endParaRPr>
          </a:p>
          <a:p>
            <a:pPr marL="25400">
              <a:lnSpc>
                <a:spcPct val="100000"/>
              </a:lnSpc>
              <a:spcBef>
                <a:spcPts val="1060"/>
              </a:spcBef>
            </a:pPr>
            <a:r>
              <a:rPr dirty="0" sz="2200" spc="370">
                <a:solidFill>
                  <a:srgbClr val="60A5FA"/>
                </a:solidFill>
                <a:latin typeface="Segoe UI Symbol"/>
                <a:cs typeface="Segoe UI Symbol"/>
              </a:rPr>
              <a:t>⚖</a:t>
            </a:r>
            <a:r>
              <a:rPr dirty="0" sz="2200" spc="430">
                <a:solidFill>
                  <a:srgbClr val="60A5FA"/>
                </a:solidFill>
                <a:latin typeface="Segoe UI Symbol"/>
                <a:cs typeface="Segoe UI Symbol"/>
              </a:rPr>
              <a:t> </a:t>
            </a:r>
            <a:r>
              <a:rPr dirty="0" sz="2100" spc="-30"/>
              <a:t>Evaluar</a:t>
            </a:r>
            <a:r>
              <a:rPr dirty="0" sz="2100" spc="-55"/>
              <a:t> ventajas/desventajas</a:t>
            </a:r>
            <a:r>
              <a:rPr dirty="0" sz="2100" spc="-60"/>
              <a:t> </a:t>
            </a:r>
            <a:r>
              <a:rPr dirty="0" sz="2100" spc="-20"/>
              <a:t>vs</a:t>
            </a:r>
            <a:r>
              <a:rPr dirty="0" sz="2100" spc="-60"/>
              <a:t> </a:t>
            </a:r>
            <a:r>
              <a:rPr dirty="0" sz="2100" spc="-45"/>
              <a:t>implementaciones</a:t>
            </a:r>
            <a:r>
              <a:rPr dirty="0" sz="2100" spc="-60"/>
              <a:t> </a:t>
            </a:r>
            <a:r>
              <a:rPr dirty="0" sz="2100" spc="-45"/>
              <a:t>orientadas</a:t>
            </a:r>
            <a:r>
              <a:rPr dirty="0" sz="2100" spc="-60"/>
              <a:t> </a:t>
            </a:r>
            <a:r>
              <a:rPr dirty="0" sz="2100"/>
              <a:t>a</a:t>
            </a:r>
            <a:r>
              <a:rPr dirty="0" sz="2100" spc="-55"/>
              <a:t> </a:t>
            </a:r>
            <a:r>
              <a:rPr dirty="0" sz="2100" spc="-10"/>
              <a:t>objetos</a:t>
            </a:r>
            <a:endParaRPr sz="2100">
              <a:latin typeface="Segoe UI Symbol"/>
              <a:cs typeface="Segoe UI Symbol"/>
            </a:endParaRPr>
          </a:p>
          <a:p>
            <a:pPr marL="25400">
              <a:lnSpc>
                <a:spcPct val="100000"/>
              </a:lnSpc>
              <a:spcBef>
                <a:spcPts val="1055"/>
              </a:spcBef>
            </a:pPr>
            <a:r>
              <a:rPr dirty="0" sz="2200" spc="-265">
                <a:solidFill>
                  <a:srgbClr val="60A5FA"/>
                </a:solidFill>
                <a:latin typeface="Arial Black"/>
                <a:cs typeface="Arial Black"/>
              </a:rPr>
              <a:t></a:t>
            </a:r>
            <a:r>
              <a:rPr dirty="0" sz="2200" spc="27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2100" spc="-45"/>
              <a:t>Analizar</a:t>
            </a:r>
            <a:r>
              <a:rPr dirty="0" sz="2100" spc="-75"/>
              <a:t> </a:t>
            </a:r>
            <a:r>
              <a:rPr dirty="0" sz="2100" spc="-35"/>
              <a:t>complejidad</a:t>
            </a:r>
            <a:r>
              <a:rPr dirty="0" sz="2100" spc="-70"/>
              <a:t> </a:t>
            </a:r>
            <a:r>
              <a:rPr dirty="0" sz="2100" spc="-35"/>
              <a:t>algorítmica</a:t>
            </a:r>
            <a:r>
              <a:rPr dirty="0" sz="2100" spc="-70"/>
              <a:t> </a:t>
            </a:r>
            <a:r>
              <a:rPr dirty="0" sz="2100" spc="-60"/>
              <a:t>de</a:t>
            </a:r>
            <a:r>
              <a:rPr dirty="0" sz="2100" spc="-70"/>
              <a:t> </a:t>
            </a:r>
            <a:r>
              <a:rPr dirty="0" sz="2100"/>
              <a:t>las</a:t>
            </a:r>
            <a:r>
              <a:rPr dirty="0" sz="2100" spc="-70"/>
              <a:t> </a:t>
            </a:r>
            <a:r>
              <a:rPr dirty="0" sz="2100" spc="-10"/>
              <a:t>operaciones</a:t>
            </a:r>
            <a:endParaRPr sz="21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26" y="2323909"/>
            <a:ext cx="79724" cy="7972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2802254"/>
            <a:ext cx="79724" cy="7972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6426" y="3271741"/>
            <a:ext cx="79724" cy="7972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3741229"/>
            <a:ext cx="79724" cy="79724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426" y="4210716"/>
            <a:ext cx="79724" cy="7972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400049" y="233361"/>
            <a:ext cx="10629900" cy="770890"/>
            <a:chOff x="400049" y="233361"/>
            <a:chExt cx="10629900" cy="77089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233361"/>
              <a:ext cx="10629900" cy="752951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00049" y="986313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80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35380" y="327404"/>
            <a:ext cx="4237990" cy="461009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5934" algn="l"/>
              </a:tabLst>
            </a:pPr>
            <a:r>
              <a:rPr dirty="0" sz="2850" spc="-365">
                <a:solidFill>
                  <a:srgbClr val="60A5FA"/>
                </a:solidFill>
                <a:latin typeface="Yu Gothic"/>
                <a:cs typeface="Yu Gothic"/>
              </a:rPr>
              <a:t></a:t>
            </a:r>
            <a:r>
              <a:rPr dirty="0" sz="2850">
                <a:solidFill>
                  <a:srgbClr val="60A5FA"/>
                </a:solidFill>
                <a:latin typeface="Yu Gothic"/>
                <a:cs typeface="Yu Gothic"/>
              </a:rPr>
              <a:t>	</a:t>
            </a:r>
            <a:r>
              <a:rPr dirty="0">
                <a:latin typeface="Arial Narrow"/>
                <a:cs typeface="Arial Narrow"/>
              </a:rPr>
              <a:t>OBJETIVOS</a:t>
            </a:r>
            <a:r>
              <a:rPr dirty="0" spc="65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DEL</a:t>
            </a:r>
            <a:r>
              <a:rPr dirty="0" spc="75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PROYECTO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00050" y="5831775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35380" y="5991853"/>
            <a:ext cx="1385570" cy="2438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00" spc="-70">
                <a:solidFill>
                  <a:srgbClr val="6A7280"/>
                </a:solidFill>
                <a:latin typeface="Tahoma"/>
                <a:cs typeface="Tahoma"/>
              </a:rPr>
              <a:t>Metas</a:t>
            </a:r>
            <a:r>
              <a:rPr dirty="0" sz="1400" spc="-14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00" spc="-70">
                <a:solidFill>
                  <a:srgbClr val="6A7280"/>
                </a:solidFill>
                <a:latin typeface="Tahoma"/>
                <a:cs typeface="Tahoma"/>
              </a:rPr>
              <a:t>y</a:t>
            </a:r>
            <a:r>
              <a:rPr dirty="0" sz="1400" spc="-140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400" spc="-20">
                <a:solidFill>
                  <a:srgbClr val="6A7280"/>
                </a:solidFill>
                <a:latin typeface="Tahoma"/>
                <a:cs typeface="Tahoma"/>
              </a:rPr>
              <a:t>Propósitos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3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1500091"/>
            <a:ext cx="70865" cy="70865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1308607" y="1284570"/>
            <a:ext cx="3576320" cy="150876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</a:t>
            </a:r>
            <a:r>
              <a:rPr dirty="0" sz="2050" spc="22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Estructura</a:t>
            </a:r>
            <a:r>
              <a:rPr dirty="0" sz="19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jerárquica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no</a:t>
            </a:r>
            <a:r>
              <a:rPr dirty="0" sz="190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lineal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nodos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conectados</a:t>
            </a:r>
            <a:endParaRPr sz="1900">
              <a:latin typeface="Calibri"/>
              <a:cs typeface="Calibri"/>
            </a:endParaRPr>
          </a:p>
          <a:p>
            <a:pPr marL="12700" marR="104139">
              <a:lnSpc>
                <a:spcPct val="116700"/>
              </a:lnSpc>
              <a:spcBef>
                <a:spcPts val="580"/>
              </a:spcBef>
            </a:pPr>
            <a:r>
              <a:rPr dirty="0" sz="2050" spc="-475">
                <a:solidFill>
                  <a:srgbClr val="60A5FA"/>
                </a:solidFill>
                <a:latin typeface="Arial Black"/>
                <a:cs typeface="Arial Black"/>
              </a:rPr>
              <a:t></a:t>
            </a:r>
            <a:r>
              <a:rPr dirty="0" sz="2050" spc="229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Cada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nodo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1F2937"/>
                </a:solidFill>
                <a:latin typeface="Calibri"/>
                <a:cs typeface="Calibri"/>
              </a:rPr>
              <a:t>tiene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máximo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75">
                <a:solidFill>
                  <a:srgbClr val="1F2937"/>
                </a:solidFill>
                <a:latin typeface="Calibri"/>
                <a:cs typeface="Calibri"/>
              </a:rPr>
              <a:t>2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hijos: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izquierdo</a:t>
            </a:r>
            <a:r>
              <a:rPr dirty="0" sz="190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>
                <a:solidFill>
                  <a:srgbClr val="1F2937"/>
                </a:solidFill>
                <a:latin typeface="Calibri"/>
                <a:cs typeface="Calibri"/>
              </a:rPr>
              <a:t>y</a:t>
            </a:r>
            <a:r>
              <a:rPr dirty="0" sz="190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derecho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2279618"/>
            <a:ext cx="70865" cy="708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3068002"/>
            <a:ext cx="70865" cy="70865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308607" y="2852480"/>
            <a:ext cx="3394710" cy="72961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</a:t>
            </a:r>
            <a:r>
              <a:rPr dirty="0" sz="2050" spc="12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Propiedades:</a:t>
            </a:r>
            <a:r>
              <a:rPr dirty="0" sz="190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raíz,</a:t>
            </a:r>
            <a:r>
              <a:rPr dirty="0" sz="19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hojas,</a:t>
            </a:r>
            <a:r>
              <a:rPr dirty="0" sz="1900" spc="-10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altura, profundidad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7568" y="3847528"/>
            <a:ext cx="70865" cy="708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308607" y="3632006"/>
            <a:ext cx="3322954" cy="72961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</a:t>
            </a:r>
            <a:r>
              <a:rPr dirty="0" sz="2050" spc="8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Recorridos: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30">
                <a:solidFill>
                  <a:srgbClr val="1F2937"/>
                </a:solidFill>
                <a:latin typeface="Calibri"/>
                <a:cs typeface="Calibri"/>
              </a:rPr>
              <a:t>Preorden,</a:t>
            </a:r>
            <a:r>
              <a:rPr dirty="0" sz="1900" spc="-8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Inorden,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Postorden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568" y="4627054"/>
            <a:ext cx="70865" cy="708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308607" y="4411533"/>
            <a:ext cx="3589020" cy="72961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70"/>
              </a:spcBef>
            </a:pPr>
            <a:r>
              <a:rPr dirty="0" sz="2050">
                <a:solidFill>
                  <a:srgbClr val="60A5FA"/>
                </a:solidFill>
                <a:latin typeface="Arial Black"/>
                <a:cs typeface="Arial Black"/>
              </a:rPr>
              <a:t></a:t>
            </a:r>
            <a:r>
              <a:rPr dirty="0" sz="2050" spc="105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1900" spc="-20">
                <a:solidFill>
                  <a:srgbClr val="1F2937"/>
                </a:solidFill>
                <a:latin typeface="Calibri"/>
                <a:cs typeface="Calibri"/>
              </a:rPr>
              <a:t>Aplicaciones:</a:t>
            </a:r>
            <a:r>
              <a:rPr dirty="0" sz="1900" spc="-9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búsqueda,</a:t>
            </a:r>
            <a:r>
              <a:rPr dirty="0" sz="19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bases</a:t>
            </a:r>
            <a:r>
              <a:rPr dirty="0" sz="1900" spc="-9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25">
                <a:solidFill>
                  <a:srgbClr val="1F2937"/>
                </a:solidFill>
                <a:latin typeface="Calibri"/>
                <a:cs typeface="Calibri"/>
              </a:rPr>
              <a:t>de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datos,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50">
                <a:solidFill>
                  <a:srgbClr val="1F2937"/>
                </a:solidFill>
                <a:latin typeface="Calibri"/>
                <a:cs typeface="Calibri"/>
              </a:rPr>
              <a:t>IA,</a:t>
            </a:r>
            <a:r>
              <a:rPr dirty="0" sz="190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900" spc="-10">
                <a:solidFill>
                  <a:srgbClr val="1F2937"/>
                </a:solidFill>
                <a:latin typeface="Calibri"/>
                <a:cs typeface="Calibri"/>
              </a:rPr>
              <a:t>torneos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849837" y="2642806"/>
            <a:ext cx="558165" cy="398780"/>
          </a:xfrm>
          <a:custGeom>
            <a:avLst/>
            <a:gdLst/>
            <a:ahLst/>
            <a:cxnLst/>
            <a:rect l="l" t="t" r="r" b="b"/>
            <a:pathLst>
              <a:path w="558165" h="398780">
                <a:moveTo>
                  <a:pt x="491856" y="398621"/>
                </a:moveTo>
                <a:lnTo>
                  <a:pt x="66213" y="398621"/>
                </a:lnTo>
                <a:lnTo>
                  <a:pt x="61604" y="398167"/>
                </a:lnTo>
                <a:lnTo>
                  <a:pt x="24046" y="381155"/>
                </a:lnTo>
                <a:lnTo>
                  <a:pt x="2269" y="346143"/>
                </a:lnTo>
                <a:lnTo>
                  <a:pt x="0" y="332407"/>
                </a:lnTo>
                <a:lnTo>
                  <a:pt x="0" y="327755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491856" y="0"/>
                </a:lnTo>
                <a:lnTo>
                  <a:pt x="530443" y="14528"/>
                </a:lnTo>
                <a:lnTo>
                  <a:pt x="554455" y="48045"/>
                </a:lnTo>
                <a:lnTo>
                  <a:pt x="558070" y="66212"/>
                </a:lnTo>
                <a:lnTo>
                  <a:pt x="558070" y="332407"/>
                </a:lnTo>
                <a:lnTo>
                  <a:pt x="543541" y="370994"/>
                </a:lnTo>
                <a:lnTo>
                  <a:pt x="510024" y="395007"/>
                </a:lnTo>
                <a:lnTo>
                  <a:pt x="496465" y="398167"/>
                </a:lnTo>
                <a:lnTo>
                  <a:pt x="491856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7939284" y="2679506"/>
            <a:ext cx="37338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 spc="-20">
                <a:solidFill>
                  <a:srgbClr val="FFFFFF"/>
                </a:solidFill>
                <a:latin typeface="Calibri"/>
                <a:cs typeface="Calibri"/>
              </a:rPr>
              <a:t>Raíz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238619" y="3218592"/>
            <a:ext cx="833119" cy="398780"/>
          </a:xfrm>
          <a:custGeom>
            <a:avLst/>
            <a:gdLst/>
            <a:ahLst/>
            <a:cxnLst/>
            <a:rect l="l" t="t" r="r" b="b"/>
            <a:pathLst>
              <a:path w="833120" h="398779">
                <a:moveTo>
                  <a:pt x="766462" y="398621"/>
                </a:moveTo>
                <a:lnTo>
                  <a:pt x="66212" y="398621"/>
                </a:lnTo>
                <a:lnTo>
                  <a:pt x="61603" y="398167"/>
                </a:lnTo>
                <a:lnTo>
                  <a:pt x="24046" y="381154"/>
                </a:lnTo>
                <a:lnTo>
                  <a:pt x="2269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8" y="27625"/>
                </a:lnTo>
                <a:lnTo>
                  <a:pt x="48044" y="3613"/>
                </a:lnTo>
                <a:lnTo>
                  <a:pt x="66212" y="0"/>
                </a:lnTo>
                <a:lnTo>
                  <a:pt x="766462" y="0"/>
                </a:lnTo>
                <a:lnTo>
                  <a:pt x="805048" y="14527"/>
                </a:lnTo>
                <a:lnTo>
                  <a:pt x="829061" y="48045"/>
                </a:lnTo>
                <a:lnTo>
                  <a:pt x="832675" y="66212"/>
                </a:lnTo>
                <a:lnTo>
                  <a:pt x="832675" y="332408"/>
                </a:lnTo>
                <a:lnTo>
                  <a:pt x="818146" y="370994"/>
                </a:lnTo>
                <a:lnTo>
                  <a:pt x="784628" y="395007"/>
                </a:lnTo>
                <a:lnTo>
                  <a:pt x="771070" y="398167"/>
                </a:lnTo>
                <a:lnTo>
                  <a:pt x="766462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330695" y="3255293"/>
            <a:ext cx="64389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Hijo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Izq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8142160" y="3218592"/>
            <a:ext cx="868680" cy="398780"/>
          </a:xfrm>
          <a:custGeom>
            <a:avLst/>
            <a:gdLst/>
            <a:ahLst/>
            <a:cxnLst/>
            <a:rect l="l" t="t" r="r" b="b"/>
            <a:pathLst>
              <a:path w="868679" h="398779">
                <a:moveTo>
                  <a:pt x="801896" y="398621"/>
                </a:moveTo>
                <a:lnTo>
                  <a:pt x="66213" y="398621"/>
                </a:lnTo>
                <a:lnTo>
                  <a:pt x="61604" y="398167"/>
                </a:lnTo>
                <a:lnTo>
                  <a:pt x="24045" y="381154"/>
                </a:lnTo>
                <a:lnTo>
                  <a:pt x="2269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7" y="27625"/>
                </a:lnTo>
                <a:lnTo>
                  <a:pt x="48044" y="3613"/>
                </a:lnTo>
                <a:lnTo>
                  <a:pt x="66213" y="0"/>
                </a:lnTo>
                <a:lnTo>
                  <a:pt x="801896" y="0"/>
                </a:lnTo>
                <a:lnTo>
                  <a:pt x="840482" y="14527"/>
                </a:lnTo>
                <a:lnTo>
                  <a:pt x="864494" y="48045"/>
                </a:lnTo>
                <a:lnTo>
                  <a:pt x="868108" y="66212"/>
                </a:lnTo>
                <a:lnTo>
                  <a:pt x="868108" y="332408"/>
                </a:lnTo>
                <a:lnTo>
                  <a:pt x="853580" y="370994"/>
                </a:lnTo>
                <a:lnTo>
                  <a:pt x="820062" y="395007"/>
                </a:lnTo>
                <a:lnTo>
                  <a:pt x="806504" y="398167"/>
                </a:lnTo>
                <a:lnTo>
                  <a:pt x="801896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8232160" y="3255293"/>
            <a:ext cx="688975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Hijo</a:t>
            </a:r>
            <a:r>
              <a:rPr dirty="0" sz="16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Calibri"/>
                <a:cs typeface="Calibri"/>
              </a:rPr>
              <a:t>Der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538817" y="3794378"/>
            <a:ext cx="744220" cy="398780"/>
          </a:xfrm>
          <a:custGeom>
            <a:avLst/>
            <a:gdLst/>
            <a:ahLst/>
            <a:cxnLst/>
            <a:rect l="l" t="t" r="r" b="b"/>
            <a:pathLst>
              <a:path w="744220" h="398779">
                <a:moveTo>
                  <a:pt x="677880" y="398621"/>
                </a:moveTo>
                <a:lnTo>
                  <a:pt x="66213" y="398621"/>
                </a:lnTo>
                <a:lnTo>
                  <a:pt x="61604" y="398167"/>
                </a:lnTo>
                <a:lnTo>
                  <a:pt x="24046" y="381155"/>
                </a:lnTo>
                <a:lnTo>
                  <a:pt x="2269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8" y="27625"/>
                </a:lnTo>
                <a:lnTo>
                  <a:pt x="48046" y="3613"/>
                </a:lnTo>
                <a:lnTo>
                  <a:pt x="66213" y="0"/>
                </a:lnTo>
                <a:lnTo>
                  <a:pt x="677880" y="0"/>
                </a:lnTo>
                <a:lnTo>
                  <a:pt x="716466" y="14527"/>
                </a:lnTo>
                <a:lnTo>
                  <a:pt x="740478" y="48045"/>
                </a:lnTo>
                <a:lnTo>
                  <a:pt x="744093" y="66212"/>
                </a:lnTo>
                <a:lnTo>
                  <a:pt x="744093" y="332408"/>
                </a:lnTo>
                <a:lnTo>
                  <a:pt x="729563" y="370995"/>
                </a:lnTo>
                <a:lnTo>
                  <a:pt x="696046" y="395007"/>
                </a:lnTo>
                <a:lnTo>
                  <a:pt x="682488" y="398167"/>
                </a:lnTo>
                <a:lnTo>
                  <a:pt x="677880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636291" y="3831079"/>
            <a:ext cx="55118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Hoja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7353775" y="3794378"/>
            <a:ext cx="735330" cy="398780"/>
          </a:xfrm>
          <a:custGeom>
            <a:avLst/>
            <a:gdLst/>
            <a:ahLst/>
            <a:cxnLst/>
            <a:rect l="l" t="t" r="r" b="b"/>
            <a:pathLst>
              <a:path w="735329" h="398779">
                <a:moveTo>
                  <a:pt x="669022" y="398621"/>
                </a:moveTo>
                <a:lnTo>
                  <a:pt x="66213" y="398621"/>
                </a:lnTo>
                <a:lnTo>
                  <a:pt x="61604" y="398167"/>
                </a:lnTo>
                <a:lnTo>
                  <a:pt x="24047" y="381155"/>
                </a:lnTo>
                <a:lnTo>
                  <a:pt x="2269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8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669022" y="0"/>
                </a:lnTo>
                <a:lnTo>
                  <a:pt x="707608" y="14527"/>
                </a:lnTo>
                <a:lnTo>
                  <a:pt x="731620" y="48045"/>
                </a:lnTo>
                <a:lnTo>
                  <a:pt x="735234" y="66212"/>
                </a:lnTo>
                <a:lnTo>
                  <a:pt x="735234" y="332408"/>
                </a:lnTo>
                <a:lnTo>
                  <a:pt x="720706" y="370995"/>
                </a:lnTo>
                <a:lnTo>
                  <a:pt x="687189" y="395007"/>
                </a:lnTo>
                <a:lnTo>
                  <a:pt x="673630" y="398167"/>
                </a:lnTo>
                <a:lnTo>
                  <a:pt x="669022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7445575" y="3831079"/>
            <a:ext cx="55118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Hoja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159877" y="3794378"/>
            <a:ext cx="744220" cy="398780"/>
          </a:xfrm>
          <a:custGeom>
            <a:avLst/>
            <a:gdLst/>
            <a:ahLst/>
            <a:cxnLst/>
            <a:rect l="l" t="t" r="r" b="b"/>
            <a:pathLst>
              <a:path w="744220" h="398779">
                <a:moveTo>
                  <a:pt x="677880" y="398621"/>
                </a:moveTo>
                <a:lnTo>
                  <a:pt x="66213" y="398621"/>
                </a:lnTo>
                <a:lnTo>
                  <a:pt x="61604" y="398167"/>
                </a:lnTo>
                <a:lnTo>
                  <a:pt x="24046" y="381155"/>
                </a:lnTo>
                <a:lnTo>
                  <a:pt x="2268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7" y="27625"/>
                </a:lnTo>
                <a:lnTo>
                  <a:pt x="48045" y="3613"/>
                </a:lnTo>
                <a:lnTo>
                  <a:pt x="66213" y="0"/>
                </a:lnTo>
                <a:lnTo>
                  <a:pt x="677880" y="0"/>
                </a:lnTo>
                <a:lnTo>
                  <a:pt x="716466" y="14527"/>
                </a:lnTo>
                <a:lnTo>
                  <a:pt x="740478" y="48045"/>
                </a:lnTo>
                <a:lnTo>
                  <a:pt x="744093" y="66212"/>
                </a:lnTo>
                <a:lnTo>
                  <a:pt x="744093" y="332408"/>
                </a:lnTo>
                <a:lnTo>
                  <a:pt x="729564" y="370995"/>
                </a:lnTo>
                <a:lnTo>
                  <a:pt x="696046" y="395007"/>
                </a:lnTo>
                <a:lnTo>
                  <a:pt x="682488" y="398167"/>
                </a:lnTo>
                <a:lnTo>
                  <a:pt x="677880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254859" y="3831079"/>
            <a:ext cx="55118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Hoja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974836" y="3794378"/>
            <a:ext cx="735330" cy="398780"/>
          </a:xfrm>
          <a:custGeom>
            <a:avLst/>
            <a:gdLst/>
            <a:ahLst/>
            <a:cxnLst/>
            <a:rect l="l" t="t" r="r" b="b"/>
            <a:pathLst>
              <a:path w="735329" h="398779">
                <a:moveTo>
                  <a:pt x="669021" y="398621"/>
                </a:moveTo>
                <a:lnTo>
                  <a:pt x="66212" y="398621"/>
                </a:lnTo>
                <a:lnTo>
                  <a:pt x="61603" y="398167"/>
                </a:lnTo>
                <a:lnTo>
                  <a:pt x="24045" y="381155"/>
                </a:lnTo>
                <a:lnTo>
                  <a:pt x="2269" y="346144"/>
                </a:lnTo>
                <a:lnTo>
                  <a:pt x="0" y="332408"/>
                </a:lnTo>
                <a:lnTo>
                  <a:pt x="0" y="327755"/>
                </a:lnTo>
                <a:lnTo>
                  <a:pt x="0" y="66212"/>
                </a:lnTo>
                <a:lnTo>
                  <a:pt x="14527" y="27625"/>
                </a:lnTo>
                <a:lnTo>
                  <a:pt x="48044" y="3613"/>
                </a:lnTo>
                <a:lnTo>
                  <a:pt x="66212" y="0"/>
                </a:lnTo>
                <a:lnTo>
                  <a:pt x="669021" y="0"/>
                </a:lnTo>
                <a:lnTo>
                  <a:pt x="707606" y="14527"/>
                </a:lnTo>
                <a:lnTo>
                  <a:pt x="731619" y="48045"/>
                </a:lnTo>
                <a:lnTo>
                  <a:pt x="735233" y="66212"/>
                </a:lnTo>
                <a:lnTo>
                  <a:pt x="735233" y="332408"/>
                </a:lnTo>
                <a:lnTo>
                  <a:pt x="720704" y="370995"/>
                </a:lnTo>
                <a:lnTo>
                  <a:pt x="687188" y="395007"/>
                </a:lnTo>
                <a:lnTo>
                  <a:pt x="673629" y="398167"/>
                </a:lnTo>
                <a:lnTo>
                  <a:pt x="669021" y="398621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9064143" y="3831079"/>
            <a:ext cx="551180" cy="2749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600">
                <a:solidFill>
                  <a:srgbClr val="FFFFFF"/>
                </a:solidFill>
                <a:latin typeface="Calibri"/>
                <a:cs typeface="Calibri"/>
              </a:rPr>
              <a:t>Hoja</a:t>
            </a:r>
            <a:r>
              <a:rPr dirty="0" sz="16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600" spc="-5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400049" y="233361"/>
            <a:ext cx="10629900" cy="416559"/>
            <a:chOff x="400049" y="233361"/>
            <a:chExt cx="10629900" cy="416559"/>
          </a:xfrm>
        </p:grpSpPr>
        <p:pic>
          <p:nvPicPr>
            <p:cNvPr id="26" name="object 2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233361"/>
              <a:ext cx="10629900" cy="39862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400049" y="631983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660" b="0">
                <a:solidFill>
                  <a:srgbClr val="60A5FA"/>
                </a:solidFill>
                <a:latin typeface="Arial Black"/>
                <a:cs typeface="Arial Black"/>
              </a:rPr>
              <a:t></a:t>
            </a:r>
            <a:r>
              <a:rPr dirty="0" sz="2850" spc="500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pc="-10">
                <a:latin typeface="Arial Narrow"/>
                <a:cs typeface="Arial Narrow"/>
              </a:rPr>
              <a:t>ÁRBOLES</a:t>
            </a:r>
            <a:r>
              <a:rPr dirty="0" spc="15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BINARIOS:</a:t>
            </a:r>
            <a:r>
              <a:rPr dirty="0" spc="15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CONCEPTOS</a:t>
            </a:r>
            <a:r>
              <a:rPr dirty="0" spc="20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FUNDAMENTALES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400050" y="6194964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35380" y="6165021"/>
            <a:ext cx="167322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30">
                <a:solidFill>
                  <a:srgbClr val="6A7280"/>
                </a:solidFill>
                <a:latin typeface="Calibri"/>
                <a:cs typeface="Calibri"/>
              </a:rPr>
              <a:t>Fundamentos</a:t>
            </a:r>
            <a:r>
              <a:rPr dirty="0" sz="1450" spc="-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Teóricos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3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63136" y="1328126"/>
            <a:ext cx="3317875" cy="4191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550" b="1">
                <a:solidFill>
                  <a:srgbClr val="1D3A8A"/>
                </a:solidFill>
                <a:latin typeface="Arial Narrow"/>
                <a:cs typeface="Arial Narrow"/>
              </a:rPr>
              <a:t>ESTRUCTURA</a:t>
            </a:r>
            <a:r>
              <a:rPr dirty="0" sz="2550" spc="60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2550" b="1">
                <a:solidFill>
                  <a:srgbClr val="1D3A8A"/>
                </a:solidFill>
                <a:latin typeface="Arial Narrow"/>
                <a:cs typeface="Arial Narrow"/>
              </a:rPr>
              <a:t>DE</a:t>
            </a:r>
            <a:r>
              <a:rPr dirty="0" sz="2550" spc="5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2550" spc="-10" b="1">
                <a:solidFill>
                  <a:srgbClr val="1D3A8A"/>
                </a:solidFill>
                <a:latin typeface="Arial Narrow"/>
                <a:cs typeface="Arial Narrow"/>
              </a:rPr>
              <a:t>DATOS</a:t>
            </a:r>
            <a:endParaRPr sz="255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04868" y="1936807"/>
            <a:ext cx="312039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[nombre_partido,</a:t>
            </a:r>
            <a:r>
              <a:rPr dirty="0" sz="1700" spc="-12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5">
                <a:solidFill>
                  <a:srgbClr val="E2E7F0"/>
                </a:solidFill>
                <a:latin typeface="Lucida Console"/>
                <a:cs typeface="Lucida Console"/>
              </a:rPr>
              <a:t>hijo_izq,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604382" y="2193696"/>
            <a:ext cx="1216025" cy="549275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0"/>
              </a:spcBef>
            </a:pPr>
            <a:r>
              <a:rPr dirty="0" sz="1700" spc="-10">
                <a:solidFill>
                  <a:srgbClr val="E2E7F0"/>
                </a:solidFill>
                <a:latin typeface="Lucida Console"/>
                <a:cs typeface="Lucida Console"/>
              </a:rPr>
              <a:t>["Final",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cuarto_2],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04868" y="2193696"/>
            <a:ext cx="2406015" cy="8064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40"/>
              </a:spcBef>
            </a:pP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hijo_der]</a:t>
            </a:r>
            <a:r>
              <a:rPr dirty="0" sz="1700" spc="-14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#</a:t>
            </a:r>
            <a:r>
              <a:rPr dirty="0" sz="1700" spc="-14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Ejemplo: </a:t>
            </a:r>
            <a:r>
              <a:rPr dirty="0" sz="1700" spc="-85">
                <a:solidFill>
                  <a:srgbClr val="E2E7F0"/>
                </a:solidFill>
                <a:latin typeface="Lucida Console"/>
                <a:cs typeface="Lucida Console"/>
              </a:rPr>
              <a:t>["Semi</a:t>
            </a:r>
            <a:r>
              <a:rPr dirty="0" sz="1700" spc="-16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1",</a:t>
            </a:r>
            <a:r>
              <a:rPr dirty="0" sz="1700" spc="-16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cuarto_1,</a:t>
            </a:r>
            <a:endParaRPr sz="1700">
              <a:latin typeface="Lucida Console"/>
              <a:cs typeface="Lucida Console"/>
            </a:endParaRPr>
          </a:p>
          <a:p>
            <a:pPr marL="12700">
              <a:lnSpc>
                <a:spcPts val="2025"/>
              </a:lnSpc>
            </a:pPr>
            <a:r>
              <a:rPr dirty="0" sz="1700" spc="-85">
                <a:solidFill>
                  <a:srgbClr val="E2E7F0"/>
                </a:solidFill>
                <a:latin typeface="Lucida Console"/>
                <a:cs typeface="Lucida Console"/>
              </a:rPr>
              <a:t>["Semi</a:t>
            </a:r>
            <a:r>
              <a:rPr dirty="0" sz="1700" spc="-16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2",</a:t>
            </a:r>
            <a:r>
              <a:rPr dirty="0" sz="1700" spc="-16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80">
                <a:solidFill>
                  <a:srgbClr val="E2E7F0"/>
                </a:solidFill>
                <a:latin typeface="Lucida Console"/>
                <a:cs typeface="Lucida Console"/>
              </a:rPr>
              <a:t>cuarto_3,</a:t>
            </a:r>
            <a:endParaRPr sz="1700">
              <a:latin typeface="Lucida Console"/>
              <a:cs typeface="Lucida Consol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04382" y="2716333"/>
            <a:ext cx="1334770" cy="2838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cuarto_4]</a:t>
            </a:r>
            <a:r>
              <a:rPr dirty="0" sz="1700" spc="-11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50">
                <a:solidFill>
                  <a:srgbClr val="E2E7F0"/>
                </a:solidFill>
                <a:latin typeface="Lucida Console"/>
                <a:cs typeface="Lucida Console"/>
              </a:rPr>
              <a:t>]</a:t>
            </a:r>
            <a:endParaRPr sz="1700">
              <a:latin typeface="Lucida Console"/>
              <a:cs typeface="Lucida Console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09" y="3510914"/>
            <a:ext cx="70866" cy="7086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297950" y="3209790"/>
            <a:ext cx="3140075" cy="893444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23825" marR="5080" indent="-111760">
              <a:lnSpc>
                <a:spcPct val="150800"/>
              </a:lnSpc>
              <a:spcBef>
                <a:spcPts val="229"/>
              </a:spcBef>
            </a:pPr>
            <a:r>
              <a:rPr dirty="0" sz="1950" spc="445">
                <a:solidFill>
                  <a:srgbClr val="60A5FA"/>
                </a:solidFill>
                <a:latin typeface="Arial Black"/>
                <a:cs typeface="Arial Black"/>
              </a:rPr>
              <a:t>  </a:t>
            </a:r>
            <a:r>
              <a:rPr dirty="0" sz="1850" spc="-20">
                <a:solidFill>
                  <a:srgbClr val="1F2937"/>
                </a:solidFill>
                <a:latin typeface="Calibri"/>
                <a:cs typeface="Calibri"/>
              </a:rPr>
              <a:t>Python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45">
                <a:solidFill>
                  <a:srgbClr val="1F2937"/>
                </a:solidFill>
                <a:latin typeface="Calibri"/>
                <a:cs typeface="Calibri"/>
              </a:rPr>
              <a:t>3.x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20">
                <a:solidFill>
                  <a:srgbClr val="1F2937"/>
                </a:solidFill>
                <a:latin typeface="Calibri"/>
                <a:cs typeface="Calibri"/>
              </a:rPr>
              <a:t>con</a:t>
            </a:r>
            <a:r>
              <a:rPr dirty="0" sz="1850" spc="-6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1F2937"/>
                </a:solidFill>
                <a:latin typeface="Calibri"/>
                <a:cs typeface="Calibri"/>
              </a:rPr>
              <a:t>recursión </a:t>
            </a:r>
            <a:r>
              <a:rPr dirty="0" sz="1850" spc="-20">
                <a:solidFill>
                  <a:srgbClr val="1F2937"/>
                </a:solidFill>
                <a:latin typeface="Calibri"/>
                <a:cs typeface="Calibri"/>
              </a:rPr>
              <a:t>Funciones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25">
                <a:solidFill>
                  <a:srgbClr val="1F2937"/>
                </a:solidFill>
                <a:latin typeface="Calibri"/>
                <a:cs typeface="Calibri"/>
              </a:rPr>
              <a:t>puras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25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1850" spc="-6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850" spc="-10">
                <a:solidFill>
                  <a:srgbClr val="1F2937"/>
                </a:solidFill>
                <a:latin typeface="Calibri"/>
                <a:cs typeface="Calibri"/>
              </a:rPr>
              <a:t>manipular</a:t>
            </a:r>
            <a:endParaRPr sz="185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709" y="3936110"/>
            <a:ext cx="70866" cy="70865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971922" y="1333471"/>
            <a:ext cx="3397250" cy="34861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100" b="1">
                <a:solidFill>
                  <a:srgbClr val="1D3A8A"/>
                </a:solidFill>
                <a:latin typeface="Arial Narrow"/>
                <a:cs typeface="Arial Narrow"/>
              </a:rPr>
              <a:t>COMPARACIÓN</a:t>
            </a:r>
            <a:r>
              <a:rPr dirty="0" sz="2100" spc="-4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2100" b="1">
                <a:solidFill>
                  <a:srgbClr val="1D3A8A"/>
                </a:solidFill>
                <a:latin typeface="Arial Narrow"/>
                <a:cs typeface="Arial Narrow"/>
              </a:rPr>
              <a:t>DE</a:t>
            </a:r>
            <a:r>
              <a:rPr dirty="0" sz="2100" spc="-45" b="1">
                <a:solidFill>
                  <a:srgbClr val="1D3A8A"/>
                </a:solidFill>
                <a:latin typeface="Arial Narrow"/>
                <a:cs typeface="Arial Narrow"/>
              </a:rPr>
              <a:t> </a:t>
            </a:r>
            <a:r>
              <a:rPr dirty="0" sz="2100" spc="-10" b="1">
                <a:solidFill>
                  <a:srgbClr val="1D3A8A"/>
                </a:solidFill>
                <a:latin typeface="Arial Narrow"/>
                <a:cs typeface="Arial Narrow"/>
              </a:rPr>
              <a:t>ENFOQUES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971922" y="1864073"/>
            <a:ext cx="137922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spc="-40" b="1">
                <a:solidFill>
                  <a:srgbClr val="0FB981"/>
                </a:solidFill>
                <a:latin typeface="Calibri"/>
                <a:cs typeface="Calibri"/>
              </a:rPr>
              <a:t>Ventajas</a:t>
            </a:r>
            <a:r>
              <a:rPr dirty="0" sz="1700" spc="-25" b="1">
                <a:solidFill>
                  <a:srgbClr val="0FB981"/>
                </a:solidFill>
                <a:latin typeface="Calibri"/>
                <a:cs typeface="Calibri"/>
              </a:rPr>
              <a:t> </a:t>
            </a:r>
            <a:r>
              <a:rPr dirty="0" sz="1700" spc="-10" b="1">
                <a:solidFill>
                  <a:srgbClr val="0FB981"/>
                </a:solidFill>
                <a:latin typeface="Calibri"/>
                <a:cs typeface="Calibri"/>
              </a:rPr>
              <a:t>Listas: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078187" y="2483357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5115" y="62007"/>
                </a:moveTo>
                <a:lnTo>
                  <a:pt x="26892" y="62007"/>
                </a:lnTo>
                <a:lnTo>
                  <a:pt x="22936" y="61220"/>
                </a:lnTo>
                <a:lnTo>
                  <a:pt x="0" y="35115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5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246943" y="2252960"/>
            <a:ext cx="1828800" cy="1062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200"/>
              </a:lnSpc>
              <a:spcBef>
                <a:spcPts val="100"/>
              </a:spcBef>
            </a:pP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Simplicidad</a:t>
            </a:r>
            <a:r>
              <a:rPr dirty="0" sz="1550" spc="-7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1F2937"/>
                </a:solidFill>
                <a:latin typeface="Calibri"/>
                <a:cs typeface="Calibri"/>
              </a:rPr>
              <a:t>conceptual </a:t>
            </a:r>
            <a:r>
              <a:rPr dirty="0" sz="1550" spc="-30">
                <a:solidFill>
                  <a:srgbClr val="1F2937"/>
                </a:solidFill>
                <a:latin typeface="Calibri"/>
                <a:cs typeface="Calibri"/>
              </a:rPr>
              <a:t>Ideal</a:t>
            </a:r>
            <a:r>
              <a:rPr dirty="0" sz="15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4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1550" spc="-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aprendizaje </a:t>
            </a:r>
            <a:r>
              <a:rPr dirty="0" sz="1550">
                <a:solidFill>
                  <a:srgbClr val="1F2937"/>
                </a:solidFill>
                <a:latin typeface="Calibri"/>
                <a:cs typeface="Calibri"/>
              </a:rPr>
              <a:t>Sin</a:t>
            </a:r>
            <a:r>
              <a:rPr dirty="0" sz="1550" spc="-50">
                <a:solidFill>
                  <a:srgbClr val="1F2937"/>
                </a:solidFill>
                <a:latin typeface="Calibri"/>
                <a:cs typeface="Calibri"/>
              </a:rPr>
              <a:t> POO</a:t>
            </a:r>
            <a:r>
              <a:rPr dirty="0" sz="155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requerida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6078187" y="2828829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5115" y="62007"/>
                </a:moveTo>
                <a:lnTo>
                  <a:pt x="26892" y="62007"/>
                </a:lnTo>
                <a:lnTo>
                  <a:pt x="22936" y="61220"/>
                </a:lnTo>
                <a:lnTo>
                  <a:pt x="0" y="35115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5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078187" y="317430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30">
                <a:moveTo>
                  <a:pt x="35115" y="62007"/>
                </a:moveTo>
                <a:lnTo>
                  <a:pt x="26892" y="62007"/>
                </a:lnTo>
                <a:lnTo>
                  <a:pt x="22936" y="61221"/>
                </a:lnTo>
                <a:lnTo>
                  <a:pt x="0" y="35115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5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5971922" y="3745862"/>
            <a:ext cx="114173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10" b="1">
                <a:solidFill>
                  <a:srgbClr val="F59D0A"/>
                </a:solidFill>
                <a:latin typeface="Calibri"/>
                <a:cs typeface="Calibri"/>
              </a:rPr>
              <a:t>Desventajas: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6078187" y="434359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5115" y="62007"/>
                </a:moveTo>
                <a:lnTo>
                  <a:pt x="26892" y="62007"/>
                </a:lnTo>
                <a:lnTo>
                  <a:pt x="22936" y="61220"/>
                </a:lnTo>
                <a:lnTo>
                  <a:pt x="0" y="35114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4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/>
          <p:nvPr/>
        </p:nvSpPr>
        <p:spPr>
          <a:xfrm>
            <a:off x="6246943" y="4104335"/>
            <a:ext cx="1724025" cy="1080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0170">
              <a:lnSpc>
                <a:spcPct val="150000"/>
              </a:lnSpc>
              <a:spcBef>
                <a:spcPts val="100"/>
              </a:spcBef>
            </a:pPr>
            <a:r>
              <a:rPr dirty="0" sz="1550" spc="-95">
                <a:solidFill>
                  <a:srgbClr val="1F2937"/>
                </a:solidFill>
                <a:latin typeface="Calibri"/>
                <a:cs typeface="Calibri"/>
              </a:rPr>
              <a:t>Menos</a:t>
            </a:r>
            <a:r>
              <a:rPr dirty="0" sz="1550" spc="-1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flexibilidad </a:t>
            </a:r>
            <a:r>
              <a:rPr dirty="0" sz="1550">
                <a:solidFill>
                  <a:srgbClr val="1F2937"/>
                </a:solidFill>
                <a:latin typeface="Calibri"/>
                <a:cs typeface="Calibri"/>
              </a:rPr>
              <a:t>Sin</a:t>
            </a:r>
            <a:r>
              <a:rPr dirty="0" sz="1550" spc="-5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30">
                <a:solidFill>
                  <a:srgbClr val="1F2937"/>
                </a:solidFill>
                <a:latin typeface="Calibri"/>
                <a:cs typeface="Calibri"/>
              </a:rPr>
              <a:t>encapsulamiento</a:t>
            </a: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1550" spc="-20">
                <a:solidFill>
                  <a:srgbClr val="1F2937"/>
                </a:solidFill>
                <a:latin typeface="Calibri"/>
                <a:cs typeface="Calibri"/>
              </a:rPr>
              <a:t>Escalabilidad</a:t>
            </a:r>
            <a:r>
              <a:rPr dirty="0" sz="1550" spc="2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limitada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6078187" y="4697920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5115" y="62007"/>
                </a:moveTo>
                <a:lnTo>
                  <a:pt x="26892" y="62007"/>
                </a:lnTo>
                <a:lnTo>
                  <a:pt x="22936" y="61220"/>
                </a:lnTo>
                <a:lnTo>
                  <a:pt x="0" y="35114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4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078187" y="5043391"/>
            <a:ext cx="62230" cy="62230"/>
          </a:xfrm>
          <a:custGeom>
            <a:avLst/>
            <a:gdLst/>
            <a:ahLst/>
            <a:cxnLst/>
            <a:rect l="l" t="t" r="r" b="b"/>
            <a:pathLst>
              <a:path w="62229" h="62229">
                <a:moveTo>
                  <a:pt x="35115" y="62007"/>
                </a:moveTo>
                <a:lnTo>
                  <a:pt x="26892" y="62007"/>
                </a:lnTo>
                <a:lnTo>
                  <a:pt x="22936" y="61220"/>
                </a:lnTo>
                <a:lnTo>
                  <a:pt x="0" y="35114"/>
                </a:lnTo>
                <a:lnTo>
                  <a:pt x="0" y="26892"/>
                </a:lnTo>
                <a:lnTo>
                  <a:pt x="26892" y="0"/>
                </a:lnTo>
                <a:lnTo>
                  <a:pt x="35115" y="0"/>
                </a:lnTo>
                <a:lnTo>
                  <a:pt x="62008" y="31003"/>
                </a:lnTo>
                <a:lnTo>
                  <a:pt x="62007" y="35114"/>
                </a:lnTo>
                <a:lnTo>
                  <a:pt x="35115" y="62007"/>
                </a:lnTo>
                <a:close/>
              </a:path>
            </a:pathLst>
          </a:custGeom>
          <a:solidFill>
            <a:srgbClr val="1F29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 descr=""/>
          <p:cNvGrpSpPr/>
          <p:nvPr/>
        </p:nvGrpSpPr>
        <p:grpSpPr>
          <a:xfrm>
            <a:off x="400049" y="233361"/>
            <a:ext cx="10629900" cy="434340"/>
            <a:chOff x="400049" y="233361"/>
            <a:chExt cx="10629900" cy="434340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233361"/>
              <a:ext cx="10629900" cy="416337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400049" y="649700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850" spc="-315" b="0">
                <a:solidFill>
                  <a:srgbClr val="60A5FA"/>
                </a:solidFill>
                <a:latin typeface="Arial Black"/>
                <a:cs typeface="Arial Black"/>
              </a:rPr>
              <a:t></a:t>
            </a:r>
            <a:r>
              <a:rPr dirty="0" sz="2850" spc="254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pc="45">
                <a:latin typeface="Arial Narrow"/>
                <a:cs typeface="Arial Narrow"/>
              </a:rPr>
              <a:t>IMPLEMENTACIÓN:</a:t>
            </a:r>
            <a:r>
              <a:rPr dirty="0" spc="-9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LISTAS</a:t>
            </a:r>
            <a:r>
              <a:rPr dirty="0" spc="-85">
                <a:latin typeface="Arial Narrow"/>
                <a:cs typeface="Arial Narrow"/>
              </a:rPr>
              <a:t> </a:t>
            </a:r>
            <a:r>
              <a:rPr dirty="0" spc="-20">
                <a:latin typeface="Arial Narrow"/>
                <a:cs typeface="Arial Narrow"/>
              </a:rPr>
              <a:t>VS</a:t>
            </a:r>
            <a:r>
              <a:rPr dirty="0" spc="-85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CLASES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400050" y="6177247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635380" y="6156163"/>
            <a:ext cx="225107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30">
                <a:solidFill>
                  <a:srgbClr val="6A7280"/>
                </a:solidFill>
                <a:latin typeface="Calibri"/>
                <a:cs typeface="Calibri"/>
              </a:rPr>
              <a:t>Decisiones</a:t>
            </a:r>
            <a:r>
              <a:rPr dirty="0" sz="1450" spc="-2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de</a:t>
            </a:r>
            <a:r>
              <a:rPr dirty="0" sz="1450" spc="-2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Implementación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6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52855" y="1606313"/>
            <a:ext cx="4924425" cy="563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385">
                <a:solidFill>
                  <a:srgbClr val="60A5FA"/>
                </a:solidFill>
                <a:latin typeface="Arial Black"/>
                <a:cs typeface="Arial Black"/>
              </a:rPr>
              <a:t></a:t>
            </a:r>
            <a:r>
              <a:rPr dirty="0" sz="3500" spc="60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 sz="3150" b="1">
                <a:solidFill>
                  <a:srgbClr val="3B81F5"/>
                </a:solidFill>
                <a:latin typeface="Arial Narrow"/>
                <a:cs typeface="Arial Narrow"/>
              </a:rPr>
              <a:t>DEMOSTRACIÓN</a:t>
            </a:r>
            <a:r>
              <a:rPr dirty="0" sz="3150" spc="5" b="1">
                <a:solidFill>
                  <a:srgbClr val="3B81F5"/>
                </a:solidFill>
                <a:latin typeface="Arial Narrow"/>
                <a:cs typeface="Arial Narrow"/>
              </a:rPr>
              <a:t> </a:t>
            </a:r>
            <a:r>
              <a:rPr dirty="0" sz="3150" spc="55" b="1">
                <a:solidFill>
                  <a:srgbClr val="3B81F5"/>
                </a:solidFill>
                <a:latin typeface="Arial Narrow"/>
                <a:cs typeface="Arial Narrow"/>
              </a:rPr>
              <a:t>EN</a:t>
            </a:r>
            <a:r>
              <a:rPr dirty="0" sz="3150" spc="10" b="1">
                <a:solidFill>
                  <a:srgbClr val="3B81F5"/>
                </a:solidFill>
                <a:latin typeface="Arial Narrow"/>
                <a:cs typeface="Arial Narrow"/>
              </a:rPr>
              <a:t> </a:t>
            </a:r>
            <a:r>
              <a:rPr dirty="0" sz="3150" spc="-20" b="1">
                <a:solidFill>
                  <a:srgbClr val="3B81F5"/>
                </a:solidFill>
                <a:latin typeface="Arial Narrow"/>
                <a:cs typeface="Arial Narrow"/>
              </a:rPr>
              <a:t>VIVO</a:t>
            </a:r>
            <a:endParaRPr sz="3150">
              <a:latin typeface="Arial Narrow"/>
              <a:cs typeface="Arial Narrow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75836" y="2509932"/>
            <a:ext cx="9478645" cy="1577340"/>
          </a:xfrm>
          <a:custGeom>
            <a:avLst/>
            <a:gdLst/>
            <a:ahLst/>
            <a:cxnLst/>
            <a:rect l="l" t="t" r="r" b="b"/>
            <a:pathLst>
              <a:path w="9478645" h="1577339">
                <a:moveTo>
                  <a:pt x="9336595" y="1576768"/>
                </a:moveTo>
                <a:lnTo>
                  <a:pt x="141732" y="1576768"/>
                </a:lnTo>
                <a:lnTo>
                  <a:pt x="134769" y="1576598"/>
                </a:lnTo>
                <a:lnTo>
                  <a:pt x="93991" y="1568486"/>
                </a:lnTo>
                <a:lnTo>
                  <a:pt x="57294" y="1548871"/>
                </a:lnTo>
                <a:lnTo>
                  <a:pt x="27896" y="1519472"/>
                </a:lnTo>
                <a:lnTo>
                  <a:pt x="8281" y="1482776"/>
                </a:lnTo>
                <a:lnTo>
                  <a:pt x="170" y="1441999"/>
                </a:lnTo>
                <a:lnTo>
                  <a:pt x="0" y="1435036"/>
                </a:lnTo>
                <a:lnTo>
                  <a:pt x="0" y="141732"/>
                </a:lnTo>
                <a:lnTo>
                  <a:pt x="6101" y="100588"/>
                </a:lnTo>
                <a:lnTo>
                  <a:pt x="23886" y="62989"/>
                </a:lnTo>
                <a:lnTo>
                  <a:pt x="51817" y="32170"/>
                </a:lnTo>
                <a:lnTo>
                  <a:pt x="87493" y="10788"/>
                </a:lnTo>
                <a:lnTo>
                  <a:pt x="127839" y="680"/>
                </a:lnTo>
                <a:lnTo>
                  <a:pt x="141732" y="0"/>
                </a:lnTo>
                <a:lnTo>
                  <a:pt x="9336595" y="0"/>
                </a:lnTo>
                <a:lnTo>
                  <a:pt x="9377738" y="6101"/>
                </a:lnTo>
                <a:lnTo>
                  <a:pt x="9415337" y="23886"/>
                </a:lnTo>
                <a:lnTo>
                  <a:pt x="9446156" y="51816"/>
                </a:lnTo>
                <a:lnTo>
                  <a:pt x="9467537" y="87493"/>
                </a:lnTo>
                <a:lnTo>
                  <a:pt x="9477645" y="127839"/>
                </a:lnTo>
                <a:lnTo>
                  <a:pt x="9478327" y="141732"/>
                </a:lnTo>
                <a:lnTo>
                  <a:pt x="9478327" y="1435036"/>
                </a:lnTo>
                <a:lnTo>
                  <a:pt x="9472224" y="1476178"/>
                </a:lnTo>
                <a:lnTo>
                  <a:pt x="9454440" y="1513778"/>
                </a:lnTo>
                <a:lnTo>
                  <a:pt x="9426509" y="1544597"/>
                </a:lnTo>
                <a:lnTo>
                  <a:pt x="9390833" y="1565979"/>
                </a:lnTo>
                <a:lnTo>
                  <a:pt x="9350488" y="1576087"/>
                </a:lnTo>
                <a:lnTo>
                  <a:pt x="9336595" y="1576768"/>
                </a:lnTo>
                <a:close/>
              </a:path>
            </a:pathLst>
          </a:custGeom>
          <a:solidFill>
            <a:srgbClr val="1D29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19816" y="2601175"/>
            <a:ext cx="9190355" cy="2224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90"/>
              </a:spcBef>
            </a:pP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#</a:t>
            </a:r>
            <a:r>
              <a:rPr dirty="0" sz="1700" spc="-14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Creación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del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fixture: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8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equipos,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7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5">
                <a:solidFill>
                  <a:srgbClr val="E2E7F0"/>
                </a:solidFill>
                <a:latin typeface="Lucida Console"/>
                <a:cs typeface="Lucida Console"/>
              </a:rPr>
              <a:t>partidos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fixture</a:t>
            </a:r>
            <a:r>
              <a:rPr dirty="0" sz="1700" spc="-14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50">
                <a:solidFill>
                  <a:srgbClr val="E2E7F0"/>
                </a:solidFill>
                <a:latin typeface="Lucida Console"/>
                <a:cs typeface="Lucida Console"/>
              </a:rPr>
              <a:t>=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crear_torneo_8_equipos()</a:t>
            </a:r>
            <a:r>
              <a:rPr dirty="0" sz="1700" spc="-12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#</a:t>
            </a:r>
            <a:r>
              <a:rPr dirty="0" sz="1700" spc="-12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Estructura:</a:t>
            </a:r>
            <a:r>
              <a:rPr dirty="0" sz="1700" spc="-12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Cuartos</a:t>
            </a:r>
            <a:r>
              <a:rPr dirty="0" sz="1700" spc="-12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550" spc="385">
                <a:solidFill>
                  <a:srgbClr val="E2E7F0"/>
                </a:solidFill>
                <a:latin typeface="Arial"/>
                <a:cs typeface="Arial"/>
              </a:rPr>
              <a:t>→</a:t>
            </a:r>
            <a:r>
              <a:rPr dirty="0" sz="550" spc="295">
                <a:solidFill>
                  <a:srgbClr val="E2E7F0"/>
                </a:solidFill>
                <a:latin typeface="Arial"/>
                <a:cs typeface="Arial"/>
              </a:rPr>
              <a:t> 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Semifinales</a:t>
            </a:r>
            <a:r>
              <a:rPr dirty="0" sz="1700" spc="-12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550" spc="385">
                <a:solidFill>
                  <a:srgbClr val="E2E7F0"/>
                </a:solidFill>
                <a:latin typeface="Arial"/>
                <a:cs typeface="Arial"/>
              </a:rPr>
              <a:t>→</a:t>
            </a:r>
            <a:r>
              <a:rPr dirty="0" sz="550" spc="295">
                <a:solidFill>
                  <a:srgbClr val="E2E7F0"/>
                </a:solidFill>
                <a:latin typeface="Arial"/>
                <a:cs typeface="Arial"/>
              </a:rPr>
              <a:t>  </a:t>
            </a:r>
            <a:r>
              <a:rPr dirty="0" sz="1700" spc="-10">
                <a:solidFill>
                  <a:srgbClr val="E2E7F0"/>
                </a:solidFill>
                <a:latin typeface="Lucida Console"/>
                <a:cs typeface="Lucida Console"/>
              </a:rPr>
              <a:t>Final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imprimir_fixture(fixture)</a:t>
            </a:r>
            <a:r>
              <a:rPr dirty="0" sz="1700" spc="-16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#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Simulación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30">
                <a:solidFill>
                  <a:srgbClr val="E2E7F0"/>
                </a:solidFill>
                <a:latin typeface="Lucida Console"/>
                <a:cs typeface="Lucida Console"/>
              </a:rPr>
              <a:t>de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resultados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5">
                <a:solidFill>
                  <a:srgbClr val="E2E7F0"/>
                </a:solidFill>
                <a:latin typeface="Lucida Console"/>
                <a:cs typeface="Lucida Console"/>
              </a:rPr>
              <a:t>paso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>
                <a:solidFill>
                  <a:srgbClr val="E2E7F0"/>
                </a:solidFill>
                <a:latin typeface="Lucida Console"/>
                <a:cs typeface="Lucida Console"/>
              </a:rPr>
              <a:t>a</a:t>
            </a:r>
            <a:r>
              <a:rPr dirty="0" sz="1700" spc="-15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20">
                <a:solidFill>
                  <a:srgbClr val="E2E7F0"/>
                </a:solidFill>
                <a:latin typeface="Lucida Console"/>
                <a:cs typeface="Lucida Console"/>
              </a:rPr>
              <a:t>paso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avanzar_ganador(cuarto_1,</a:t>
            </a:r>
            <a:r>
              <a:rPr dirty="0" sz="1700" spc="-11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"Equipo</a:t>
            </a:r>
            <a:r>
              <a:rPr dirty="0" sz="1700" spc="-10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A")</a:t>
            </a:r>
            <a:r>
              <a:rPr dirty="0" sz="1700" spc="-10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avanzar_ganador(cuarto_2,</a:t>
            </a:r>
            <a:r>
              <a:rPr dirty="0" sz="1700" spc="-10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90">
                <a:solidFill>
                  <a:srgbClr val="E2E7F0"/>
                </a:solidFill>
                <a:latin typeface="Lucida Console"/>
                <a:cs typeface="Lucida Console"/>
              </a:rPr>
              <a:t>"Equipo</a:t>
            </a:r>
            <a:r>
              <a:rPr dirty="0" sz="1700" spc="-11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B")</a:t>
            </a:r>
            <a:r>
              <a:rPr dirty="0" sz="1700" spc="-10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50">
                <a:solidFill>
                  <a:srgbClr val="E2E7F0"/>
                </a:solidFill>
                <a:latin typeface="Lucida Console"/>
                <a:cs typeface="Lucida Console"/>
              </a:rPr>
              <a:t># </a:t>
            </a:r>
            <a:r>
              <a:rPr dirty="0" sz="1700" spc="-100">
                <a:solidFill>
                  <a:srgbClr val="E2E7F0"/>
                </a:solidFill>
                <a:latin typeface="Lucida Console"/>
                <a:cs typeface="Lucida Console"/>
              </a:rPr>
              <a:t>Visualización</a:t>
            </a:r>
            <a:r>
              <a:rPr dirty="0" sz="1700" spc="-135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85">
                <a:solidFill>
                  <a:srgbClr val="E2E7F0"/>
                </a:solidFill>
                <a:latin typeface="Lucida Console"/>
                <a:cs typeface="Lucida Console"/>
              </a:rPr>
              <a:t>rotada</a:t>
            </a:r>
            <a:r>
              <a:rPr dirty="0" sz="1700" spc="-13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70">
                <a:solidFill>
                  <a:srgbClr val="E2E7F0"/>
                </a:solidFill>
                <a:latin typeface="Lucida Console"/>
                <a:cs typeface="Lucida Console"/>
              </a:rPr>
              <a:t>del</a:t>
            </a:r>
            <a:r>
              <a:rPr dirty="0" sz="1700" spc="-13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85">
                <a:solidFill>
                  <a:srgbClr val="E2E7F0"/>
                </a:solidFill>
                <a:latin typeface="Lucida Console"/>
                <a:cs typeface="Lucida Console"/>
              </a:rPr>
              <a:t>árbol</a:t>
            </a:r>
            <a:r>
              <a:rPr dirty="0" sz="1700" spc="-130">
                <a:solidFill>
                  <a:srgbClr val="E2E7F0"/>
                </a:solidFill>
                <a:latin typeface="Lucida Console"/>
                <a:cs typeface="Lucida Console"/>
              </a:rPr>
              <a:t> </a:t>
            </a:r>
            <a:r>
              <a:rPr dirty="0" sz="1700" spc="-65">
                <a:solidFill>
                  <a:srgbClr val="E2E7F0"/>
                </a:solidFill>
                <a:latin typeface="Lucida Console"/>
                <a:cs typeface="Lucida Console"/>
              </a:rPr>
              <a:t>recorrido_inorden(fixture)</a:t>
            </a:r>
            <a:endParaRPr sz="17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</a:pPr>
            <a:endParaRPr sz="15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1550">
              <a:latin typeface="Lucida Console"/>
              <a:cs typeface="Lucida Console"/>
            </a:endParaRPr>
          </a:p>
          <a:p>
            <a:pPr algn="ctr">
              <a:lnSpc>
                <a:spcPct val="100000"/>
              </a:lnSpc>
              <a:tabLst>
                <a:tab pos="463550" algn="l"/>
              </a:tabLst>
            </a:pPr>
            <a:r>
              <a:rPr dirty="0" sz="2400" spc="-315">
                <a:solidFill>
                  <a:srgbClr val="60A5FA"/>
                </a:solidFill>
                <a:latin typeface="Arial Black"/>
                <a:cs typeface="Arial Black"/>
              </a:rPr>
              <a:t></a:t>
            </a:r>
            <a:r>
              <a:rPr dirty="0" sz="2400">
                <a:solidFill>
                  <a:srgbClr val="60A5FA"/>
                </a:solidFill>
                <a:latin typeface="Arial Black"/>
                <a:cs typeface="Arial Black"/>
              </a:rPr>
              <a:t>	</a:t>
            </a:r>
            <a:r>
              <a:rPr dirty="0" sz="2300" spc="-35">
                <a:solidFill>
                  <a:srgbClr val="6A7280"/>
                </a:solidFill>
                <a:latin typeface="Calibri"/>
                <a:cs typeface="Calibri"/>
              </a:rPr>
              <a:t>Ejecución</a:t>
            </a:r>
            <a:r>
              <a:rPr dirty="0" sz="2300" spc="-6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300" spc="-50">
                <a:solidFill>
                  <a:srgbClr val="6A7280"/>
                </a:solidFill>
                <a:latin typeface="Calibri"/>
                <a:cs typeface="Calibri"/>
              </a:rPr>
              <a:t>interactiva</a:t>
            </a:r>
            <a:r>
              <a:rPr dirty="0" sz="2300" spc="-5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300" spc="-35">
                <a:solidFill>
                  <a:srgbClr val="6A7280"/>
                </a:solidFill>
                <a:latin typeface="Calibri"/>
                <a:cs typeface="Calibri"/>
              </a:rPr>
              <a:t>del</a:t>
            </a:r>
            <a:r>
              <a:rPr dirty="0" sz="2300" spc="-5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2300" spc="-10">
                <a:solidFill>
                  <a:srgbClr val="6A7280"/>
                </a:solidFill>
                <a:latin typeface="Calibri"/>
                <a:cs typeface="Calibri"/>
              </a:rPr>
              <a:t>código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00049" y="233361"/>
            <a:ext cx="10629900" cy="647065"/>
            <a:chOff x="400049" y="233361"/>
            <a:chExt cx="10629900" cy="647065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" y="233361"/>
              <a:ext cx="10629900" cy="62893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00049" y="862298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80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860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b="0">
                <a:solidFill>
                  <a:srgbClr val="60A5FA"/>
                </a:solidFill>
                <a:latin typeface="Arial Black"/>
                <a:cs typeface="Arial Black"/>
              </a:rPr>
              <a:t></a:t>
            </a:r>
            <a:r>
              <a:rPr dirty="0" sz="2850" spc="39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>
                <a:latin typeface="Arial Narrow"/>
                <a:cs typeface="Arial Narrow"/>
              </a:rPr>
              <a:t>SISTEMA</a:t>
            </a:r>
            <a:r>
              <a:rPr dirty="0" spc="-35">
                <a:latin typeface="Arial Narrow"/>
                <a:cs typeface="Arial Narrow"/>
              </a:rPr>
              <a:t> </a:t>
            </a:r>
            <a:r>
              <a:rPr dirty="0" spc="55">
                <a:latin typeface="Arial Narrow"/>
                <a:cs typeface="Arial Narrow"/>
              </a:rPr>
              <a:t>EN</a:t>
            </a:r>
            <a:r>
              <a:rPr dirty="0" spc="-30">
                <a:latin typeface="Arial Narrow"/>
                <a:cs typeface="Arial Narrow"/>
              </a:rPr>
              <a:t> </a:t>
            </a:r>
            <a:r>
              <a:rPr dirty="0" spc="55">
                <a:latin typeface="Arial Narrow"/>
                <a:cs typeface="Arial Narrow"/>
              </a:rPr>
              <a:t>FUNCIONAMIENTO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00050" y="5955791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35380" y="6048520"/>
            <a:ext cx="1336675" cy="2501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50" spc="-45">
                <a:solidFill>
                  <a:srgbClr val="6A7280"/>
                </a:solidFill>
                <a:latin typeface="Calibri"/>
                <a:cs typeface="Calibri"/>
              </a:rPr>
              <a:t>Demo</a:t>
            </a:r>
            <a:r>
              <a:rPr dirty="0" sz="1450" spc="-55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del</a:t>
            </a:r>
            <a:r>
              <a:rPr dirty="0" sz="1450" spc="-5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Sistema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6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75836" y="1880996"/>
            <a:ext cx="4172585" cy="8890"/>
          </a:xfrm>
          <a:custGeom>
            <a:avLst/>
            <a:gdLst/>
            <a:ahLst/>
            <a:cxnLst/>
            <a:rect l="l" t="t" r="r" b="b"/>
            <a:pathLst>
              <a:path w="4172585" h="8889">
                <a:moveTo>
                  <a:pt x="4172235" y="8858"/>
                </a:moveTo>
                <a:lnTo>
                  <a:pt x="0" y="8858"/>
                </a:lnTo>
                <a:lnTo>
                  <a:pt x="0" y="0"/>
                </a:lnTo>
                <a:lnTo>
                  <a:pt x="4172235" y="0"/>
                </a:lnTo>
                <a:lnTo>
                  <a:pt x="4172235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975836" y="2527649"/>
            <a:ext cx="4172585" cy="8890"/>
          </a:xfrm>
          <a:custGeom>
            <a:avLst/>
            <a:gdLst/>
            <a:ahLst/>
            <a:cxnLst/>
            <a:rect l="l" t="t" r="r" b="b"/>
            <a:pathLst>
              <a:path w="4172585" h="8889">
                <a:moveTo>
                  <a:pt x="4172235" y="8858"/>
                </a:moveTo>
                <a:lnTo>
                  <a:pt x="0" y="8858"/>
                </a:lnTo>
                <a:lnTo>
                  <a:pt x="0" y="0"/>
                </a:lnTo>
                <a:lnTo>
                  <a:pt x="4172235" y="0"/>
                </a:lnTo>
                <a:lnTo>
                  <a:pt x="4172235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75836" y="3174301"/>
            <a:ext cx="4172585" cy="8890"/>
          </a:xfrm>
          <a:custGeom>
            <a:avLst/>
            <a:gdLst/>
            <a:ahLst/>
            <a:cxnLst/>
            <a:rect l="l" t="t" r="r" b="b"/>
            <a:pathLst>
              <a:path w="4172585" h="8889">
                <a:moveTo>
                  <a:pt x="4172235" y="8858"/>
                </a:moveTo>
                <a:lnTo>
                  <a:pt x="0" y="8858"/>
                </a:lnTo>
                <a:lnTo>
                  <a:pt x="0" y="0"/>
                </a:lnTo>
                <a:lnTo>
                  <a:pt x="4172235" y="0"/>
                </a:lnTo>
                <a:lnTo>
                  <a:pt x="4172235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75836" y="3812095"/>
            <a:ext cx="4172585" cy="8890"/>
          </a:xfrm>
          <a:custGeom>
            <a:avLst/>
            <a:gdLst/>
            <a:ahLst/>
            <a:cxnLst/>
            <a:rect l="l" t="t" r="r" b="b"/>
            <a:pathLst>
              <a:path w="4172585" h="8889">
                <a:moveTo>
                  <a:pt x="4172235" y="8858"/>
                </a:moveTo>
                <a:lnTo>
                  <a:pt x="0" y="8858"/>
                </a:lnTo>
                <a:lnTo>
                  <a:pt x="0" y="0"/>
                </a:lnTo>
                <a:lnTo>
                  <a:pt x="4172235" y="0"/>
                </a:lnTo>
                <a:lnTo>
                  <a:pt x="4172235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75836" y="4458747"/>
            <a:ext cx="4172585" cy="8890"/>
          </a:xfrm>
          <a:custGeom>
            <a:avLst/>
            <a:gdLst/>
            <a:ahLst/>
            <a:cxnLst/>
            <a:rect l="l" t="t" r="r" b="b"/>
            <a:pathLst>
              <a:path w="4172585" h="8889">
                <a:moveTo>
                  <a:pt x="4172235" y="8858"/>
                </a:moveTo>
                <a:lnTo>
                  <a:pt x="0" y="8858"/>
                </a:lnTo>
                <a:lnTo>
                  <a:pt x="0" y="0"/>
                </a:lnTo>
                <a:lnTo>
                  <a:pt x="4172235" y="0"/>
                </a:lnTo>
                <a:lnTo>
                  <a:pt x="4172235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63136" y="1474990"/>
            <a:ext cx="4200525" cy="34899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569085" algn="l"/>
                <a:tab pos="1812289" algn="l"/>
              </a:tabLst>
            </a:pPr>
            <a:r>
              <a:rPr dirty="0" sz="1600" spc="-160">
                <a:solidFill>
                  <a:srgbClr val="0FB981"/>
                </a:solidFill>
                <a:latin typeface="Segoe UI Symbol"/>
                <a:cs typeface="Segoe UI Symbol"/>
              </a:rPr>
              <a:t></a:t>
            </a:r>
            <a:r>
              <a:rPr dirty="0" sz="1600" spc="-150">
                <a:solidFill>
                  <a:srgbClr val="0FB981"/>
                </a:solidFill>
                <a:latin typeface="Segoe UI Symbol"/>
                <a:cs typeface="Segoe UI Symbol"/>
              </a:rPr>
              <a:t>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crear_partido()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20">
                <a:solidFill>
                  <a:srgbClr val="1F2937"/>
                </a:solidFill>
                <a:latin typeface="Calibri"/>
                <a:cs typeface="Calibri"/>
              </a:rPr>
              <a:t>Inicializa</a:t>
            </a:r>
            <a:r>
              <a:rPr dirty="0" sz="155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20">
                <a:solidFill>
                  <a:srgbClr val="1F2937"/>
                </a:solidFill>
                <a:latin typeface="Calibri"/>
                <a:cs typeface="Calibri"/>
              </a:rPr>
              <a:t>nodos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159000" algn="l"/>
                <a:tab pos="2402205" algn="l"/>
              </a:tabLst>
            </a:pPr>
            <a:r>
              <a:rPr dirty="0" sz="1600" spc="204">
                <a:solidFill>
                  <a:srgbClr val="0FB981"/>
                </a:solidFill>
                <a:latin typeface="Arial Black"/>
                <a:cs typeface="Arial Black"/>
              </a:rPr>
              <a:t></a:t>
            </a:r>
            <a:r>
              <a:rPr dirty="0" sz="1600" spc="-24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asignar_subpartidos()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35">
                <a:solidFill>
                  <a:srgbClr val="1F2937"/>
                </a:solidFill>
                <a:latin typeface="Calibri"/>
                <a:cs typeface="Calibri"/>
              </a:rPr>
              <a:t>Conecta</a:t>
            </a:r>
            <a:r>
              <a:rPr dirty="0" sz="155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partidos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17370" algn="l"/>
                <a:tab pos="2060575" algn="l"/>
              </a:tabLst>
            </a:pPr>
            <a:r>
              <a:rPr dirty="0" sz="1600">
                <a:solidFill>
                  <a:srgbClr val="0FB981"/>
                </a:solidFill>
                <a:latin typeface="Segoe UI Symbol"/>
                <a:cs typeface="Segoe UI Symbol"/>
              </a:rPr>
              <a:t></a:t>
            </a:r>
            <a:r>
              <a:rPr dirty="0" sz="1600" spc="-114">
                <a:solidFill>
                  <a:srgbClr val="0FB981"/>
                </a:solidFill>
                <a:latin typeface="Segoe UI Symbol"/>
                <a:cs typeface="Segoe UI Symbol"/>
              </a:rPr>
              <a:t>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imprimir_fixture()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30">
                <a:solidFill>
                  <a:srgbClr val="1F2937"/>
                </a:solidFill>
                <a:latin typeface="Calibri"/>
                <a:cs typeface="Calibri"/>
              </a:rPr>
              <a:t>Visualización</a:t>
            </a:r>
            <a:r>
              <a:rPr dirty="0" sz="1550" spc="-1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recursiva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862455" algn="l"/>
                <a:tab pos="2105660" algn="l"/>
              </a:tabLst>
            </a:pPr>
            <a:r>
              <a:rPr dirty="0" sz="1600" spc="240">
                <a:solidFill>
                  <a:srgbClr val="0FB981"/>
                </a:solidFill>
                <a:latin typeface="Segoe UI Symbol"/>
                <a:cs typeface="Segoe UI Symbol"/>
              </a:rPr>
              <a:t>⏩</a:t>
            </a:r>
            <a:r>
              <a:rPr dirty="0" sz="1600" spc="-150">
                <a:solidFill>
                  <a:srgbClr val="0FB981"/>
                </a:solidFill>
                <a:latin typeface="Segoe UI Symbol"/>
                <a:cs typeface="Segoe UI Symbol"/>
              </a:rPr>
              <a:t>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avanzar_ganador()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35">
                <a:solidFill>
                  <a:srgbClr val="1F2937"/>
                </a:solidFill>
                <a:latin typeface="Calibri"/>
                <a:cs typeface="Calibri"/>
              </a:rPr>
              <a:t>Actualiza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 resultados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1293495" algn="l"/>
                <a:tab pos="1536700" algn="l"/>
              </a:tabLst>
            </a:pPr>
            <a:r>
              <a:rPr dirty="0" sz="1600" spc="-160">
                <a:solidFill>
                  <a:srgbClr val="0FB981"/>
                </a:solidFill>
                <a:latin typeface="Arial Black"/>
                <a:cs typeface="Arial Black"/>
              </a:rPr>
              <a:t></a:t>
            </a:r>
            <a:r>
              <a:rPr dirty="0" sz="1600" spc="-245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recorridos()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40">
                <a:solidFill>
                  <a:srgbClr val="1F2937"/>
                </a:solidFill>
                <a:latin typeface="Calibri"/>
                <a:cs typeface="Calibri"/>
              </a:rPr>
              <a:t>Preorden,</a:t>
            </a:r>
            <a:r>
              <a:rPr dirty="0" sz="1550" spc="-1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40">
                <a:solidFill>
                  <a:srgbClr val="1F2937"/>
                </a:solidFill>
                <a:latin typeface="Calibri"/>
                <a:cs typeface="Calibri"/>
              </a:rPr>
              <a:t>inorden,</a:t>
            </a:r>
            <a:r>
              <a:rPr dirty="0" sz="1550" spc="-1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postorden</a:t>
            </a:r>
            <a:endParaRPr sz="15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2022475" algn="l"/>
                <a:tab pos="2265680" algn="l"/>
              </a:tabLst>
            </a:pPr>
            <a:r>
              <a:rPr dirty="0" sz="1600" spc="204">
                <a:solidFill>
                  <a:srgbClr val="0FB981"/>
                </a:solidFill>
                <a:latin typeface="Segoe UI Symbol"/>
                <a:cs typeface="Segoe UI Symbol"/>
              </a:rPr>
              <a:t></a:t>
            </a:r>
            <a:r>
              <a:rPr dirty="0" sz="1600" spc="-125">
                <a:solidFill>
                  <a:srgbClr val="0FB981"/>
                </a:solidFill>
                <a:latin typeface="Segoe UI Symbol"/>
                <a:cs typeface="Segoe UI Symbol"/>
              </a:rPr>
              <a:t> </a:t>
            </a:r>
            <a:r>
              <a:rPr dirty="0" sz="1550" spc="-25" b="1">
                <a:solidFill>
                  <a:srgbClr val="1D3A8A"/>
                </a:solidFill>
                <a:latin typeface="Calibri"/>
                <a:cs typeface="Calibri"/>
              </a:rPr>
              <a:t>Funciones </a:t>
            </a:r>
            <a:r>
              <a:rPr dirty="0" sz="1550" spc="-10" b="1">
                <a:solidFill>
                  <a:srgbClr val="1D3A8A"/>
                </a:solidFill>
                <a:latin typeface="Calibri"/>
                <a:cs typeface="Calibri"/>
              </a:rPr>
              <a:t>auxiliares</a:t>
            </a:r>
            <a:r>
              <a:rPr dirty="0" sz="1550" b="1">
                <a:solidFill>
                  <a:srgbClr val="1D3A8A"/>
                </a:solidFill>
                <a:latin typeface="Calibri"/>
                <a:cs typeface="Calibri"/>
              </a:rPr>
              <a:t>	</a:t>
            </a:r>
            <a:r>
              <a:rPr dirty="0" sz="1300" spc="-470" b="1">
                <a:solidFill>
                  <a:srgbClr val="60A5FA"/>
                </a:solidFill>
                <a:latin typeface="Arial"/>
                <a:cs typeface="Arial"/>
              </a:rPr>
              <a:t>→</a:t>
            </a:r>
            <a:r>
              <a:rPr dirty="0" sz="1300" b="1">
                <a:solidFill>
                  <a:srgbClr val="60A5FA"/>
                </a:solidFill>
                <a:latin typeface="Arial"/>
                <a:cs typeface="Arial"/>
              </a:rPr>
              <a:t>	</a:t>
            </a:r>
            <a:r>
              <a:rPr dirty="0" sz="1550" spc="-30">
                <a:solidFill>
                  <a:srgbClr val="1F2937"/>
                </a:solidFill>
                <a:latin typeface="Calibri"/>
                <a:cs typeface="Calibri"/>
              </a:rPr>
              <a:t>altura,</a:t>
            </a:r>
            <a:r>
              <a:rPr dirty="0" sz="1550" spc="-45">
                <a:solidFill>
                  <a:srgbClr val="1F2937"/>
                </a:solidFill>
                <a:latin typeface="Calibri"/>
                <a:cs typeface="Calibri"/>
              </a:rPr>
              <a:t> conteo, </a:t>
            </a:r>
            <a:r>
              <a:rPr dirty="0" sz="1550" spc="-10">
                <a:solidFill>
                  <a:srgbClr val="1F2937"/>
                </a:solidFill>
                <a:latin typeface="Calibri"/>
                <a:cs typeface="Calibri"/>
              </a:rPr>
              <a:t>búsqueda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400049" y="233361"/>
            <a:ext cx="10629900" cy="443230"/>
            <a:chOff x="400049" y="233361"/>
            <a:chExt cx="10629900" cy="44323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0049" y="233361"/>
              <a:ext cx="10629900" cy="42519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00049" y="658558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b="0">
                <a:solidFill>
                  <a:srgbClr val="60A5FA"/>
                </a:solidFill>
                <a:latin typeface="Arial Black"/>
                <a:cs typeface="Arial Black"/>
              </a:rPr>
              <a:t></a:t>
            </a:r>
            <a:r>
              <a:rPr dirty="0" sz="2850" spc="52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>
                <a:latin typeface="Arial Narrow"/>
                <a:cs typeface="Arial Narrow"/>
              </a:rPr>
              <a:t>ARQUITECTURA</a:t>
            </a:r>
            <a:r>
              <a:rPr dirty="0" spc="20">
                <a:latin typeface="Arial Narrow"/>
                <a:cs typeface="Arial Narrow"/>
              </a:rPr>
              <a:t> </a:t>
            </a:r>
            <a:r>
              <a:rPr dirty="0">
                <a:latin typeface="Arial Narrow"/>
                <a:cs typeface="Arial Narrow"/>
              </a:rPr>
              <a:t>DEL</a:t>
            </a:r>
            <a:r>
              <a:rPr dirty="0" spc="20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SISTEMA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00050" y="6159531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35380" y="6147305"/>
            <a:ext cx="1517015" cy="2482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Diseño</a:t>
            </a:r>
            <a:r>
              <a:rPr dirty="0" sz="1450" spc="-4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de </a:t>
            </a:r>
            <a:r>
              <a:rPr dirty="0" sz="1450" spc="-10">
                <a:solidFill>
                  <a:srgbClr val="6A7280"/>
                </a:solidFill>
                <a:latin typeface="Calibri"/>
                <a:cs typeface="Calibri"/>
              </a:rPr>
              <a:t>Funciones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6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4694" y="1411509"/>
            <a:ext cx="9469469" cy="558069"/>
          </a:xfrm>
          <a:prstGeom prst="rect">
            <a:avLst/>
          </a:prstGeom>
        </p:spPr>
      </p:pic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975836" y="1402651"/>
          <a:ext cx="9554845" cy="33674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4255"/>
                <a:gridCol w="1736090"/>
                <a:gridCol w="1771650"/>
                <a:gridCol w="3667125"/>
              </a:tblGrid>
              <a:tr h="56642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Operación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950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</a:t>
                      </a:r>
                      <a:r>
                        <a:rPr dirty="0" sz="1950" spc="5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Tiempo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950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</a:t>
                      </a:r>
                      <a:r>
                        <a:rPr dirty="0" sz="1950" spc="220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Espacio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dirty="0" sz="1950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</a:t>
                      </a:r>
                      <a:r>
                        <a:rPr dirty="0" sz="1950" spc="5">
                          <a:solidFill>
                            <a:srgbClr val="60A5FA"/>
                          </a:solidFill>
                          <a:latin typeface="Arial Black"/>
                          <a:cs typeface="Arial Black"/>
                        </a:rPr>
                        <a:t> </a:t>
                      </a:r>
                      <a:r>
                        <a:rPr dirty="0" sz="185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Descripción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933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Crear</a:t>
                      </a:r>
                      <a:r>
                        <a:rPr dirty="0" sz="18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partido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Inicialización</a:t>
                      </a:r>
                      <a:r>
                        <a:rPr dirty="0" sz="18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4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lista</a:t>
                      </a:r>
                      <a:r>
                        <a:rPr dirty="0" sz="18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simple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3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Imprimir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fixture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3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Recorrido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4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completo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del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árbol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</a:tr>
              <a:tr h="557530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Recorridos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4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Preorden,</a:t>
                      </a:r>
                      <a:r>
                        <a:rPr dirty="0" sz="1850" spc="-3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4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inorden,</a:t>
                      </a:r>
                      <a:r>
                        <a:rPr dirty="0" sz="1850" spc="-3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postorden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66420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Búsqueda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O(n)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O(h)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Búsqueda</a:t>
                      </a:r>
                      <a:r>
                        <a:rPr dirty="0" sz="1850" spc="-6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lineal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5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z="1850" spc="-6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árbol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3B81F5">
                        <a:alpha val="5099"/>
                      </a:srgbClr>
                    </a:solidFill>
                  </a:tcPr>
                </a:tc>
              </a:tr>
              <a:tr h="553085">
                <a:tc>
                  <a:txBody>
                    <a:bodyPr/>
                    <a:lstStyle/>
                    <a:p>
                      <a:pPr marL="22542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5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Avanzar</a:t>
                      </a:r>
                      <a:r>
                        <a:rPr dirty="0" sz="1850" spc="-4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ganador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923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796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dirty="0" sz="1850" spc="-25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Actualización </a:t>
                      </a:r>
                      <a:r>
                        <a:rPr dirty="0" sz="1850" spc="-10">
                          <a:solidFill>
                            <a:srgbClr val="1F2937"/>
                          </a:solidFill>
                          <a:latin typeface="Calibri"/>
                          <a:cs typeface="Calibri"/>
                        </a:rPr>
                        <a:t>directa</a:t>
                      </a:r>
                      <a:endParaRPr sz="1850">
                        <a:latin typeface="Calibri"/>
                        <a:cs typeface="Calibri"/>
                      </a:endParaRPr>
                    </a:p>
                  </a:txBody>
                  <a:tcPr marL="0" marR="0" marB="0" marT="10604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2513053" y="4946283"/>
            <a:ext cx="6403975" cy="254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50" spc="-20" b="1">
                <a:solidFill>
                  <a:srgbClr val="1F2937"/>
                </a:solidFill>
                <a:latin typeface="Calibri"/>
                <a:cs typeface="Calibri"/>
              </a:rPr>
              <a:t>Donde:</a:t>
            </a:r>
            <a:r>
              <a:rPr dirty="0" sz="1450" spc="-35" b="1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40">
                <a:solidFill>
                  <a:srgbClr val="1F2937"/>
                </a:solidFill>
                <a:latin typeface="Calibri"/>
                <a:cs typeface="Calibri"/>
              </a:rPr>
              <a:t>n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60">
                <a:solidFill>
                  <a:srgbClr val="1F2937"/>
                </a:solidFill>
                <a:latin typeface="Calibri"/>
                <a:cs typeface="Calibri"/>
              </a:rPr>
              <a:t>=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50">
                <a:solidFill>
                  <a:srgbClr val="1F2937"/>
                </a:solidFill>
                <a:latin typeface="Calibri"/>
                <a:cs typeface="Calibri"/>
              </a:rPr>
              <a:t>número</a:t>
            </a:r>
            <a:r>
              <a:rPr dirty="0" sz="150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50">
                <a:solidFill>
                  <a:srgbClr val="1F2937"/>
                </a:solidFill>
                <a:latin typeface="Calibri"/>
                <a:cs typeface="Calibri"/>
              </a:rPr>
              <a:t>de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30">
                <a:solidFill>
                  <a:srgbClr val="1F2937"/>
                </a:solidFill>
                <a:latin typeface="Calibri"/>
                <a:cs typeface="Calibri"/>
              </a:rPr>
              <a:t>partidos,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40">
                <a:solidFill>
                  <a:srgbClr val="1F2937"/>
                </a:solidFill>
                <a:latin typeface="Calibri"/>
                <a:cs typeface="Calibri"/>
              </a:rPr>
              <a:t>h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60">
                <a:solidFill>
                  <a:srgbClr val="1F2937"/>
                </a:solidFill>
                <a:latin typeface="Calibri"/>
                <a:cs typeface="Calibri"/>
              </a:rPr>
              <a:t>=</a:t>
            </a:r>
            <a:r>
              <a:rPr dirty="0" sz="1500" spc="-40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35">
                <a:solidFill>
                  <a:srgbClr val="1F2937"/>
                </a:solidFill>
                <a:latin typeface="Calibri"/>
                <a:cs typeface="Calibri"/>
              </a:rPr>
              <a:t>altura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35">
                <a:solidFill>
                  <a:srgbClr val="1F2937"/>
                </a:solidFill>
                <a:latin typeface="Calibri"/>
                <a:cs typeface="Calibri"/>
              </a:rPr>
              <a:t>del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25">
                <a:solidFill>
                  <a:srgbClr val="1F2937"/>
                </a:solidFill>
                <a:latin typeface="Calibri"/>
                <a:cs typeface="Calibri"/>
              </a:rPr>
              <a:t>árbol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250" spc="60">
                <a:solidFill>
                  <a:srgbClr val="1F2937"/>
                </a:solidFill>
                <a:latin typeface="Calibri"/>
                <a:cs typeface="Calibri"/>
              </a:rPr>
              <a:t>≈</a:t>
            </a:r>
            <a:r>
              <a:rPr dirty="0" sz="1250" spc="1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10">
                <a:solidFill>
                  <a:srgbClr val="1F2937"/>
                </a:solidFill>
                <a:latin typeface="Calibri"/>
                <a:cs typeface="Calibri"/>
              </a:rPr>
              <a:t>log</a:t>
            </a:r>
            <a:r>
              <a:rPr dirty="0" sz="1250" spc="-10">
                <a:solidFill>
                  <a:srgbClr val="1F2937"/>
                </a:solidFill>
                <a:latin typeface="Calibri"/>
                <a:cs typeface="Calibri"/>
              </a:rPr>
              <a:t>₂</a:t>
            </a:r>
            <a:r>
              <a:rPr dirty="0" sz="1500" spc="-10">
                <a:solidFill>
                  <a:srgbClr val="1F2937"/>
                </a:solidFill>
                <a:latin typeface="Calibri"/>
                <a:cs typeface="Calibri"/>
              </a:rPr>
              <a:t>(n)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</a:t>
            </a:r>
            <a:r>
              <a:rPr dirty="0" sz="1500" spc="-40">
                <a:solidFill>
                  <a:srgbClr val="1F2937"/>
                </a:solidFill>
                <a:latin typeface="Calibri"/>
                <a:cs typeface="Calibri"/>
              </a:rPr>
              <a:t>para</a:t>
            </a:r>
            <a:r>
              <a:rPr dirty="0" sz="1500" spc="-45">
                <a:solidFill>
                  <a:srgbClr val="1F2937"/>
                </a:solidFill>
                <a:latin typeface="Calibri"/>
                <a:cs typeface="Calibri"/>
              </a:rPr>
              <a:t> torneos </a:t>
            </a:r>
            <a:r>
              <a:rPr dirty="0" sz="1500" spc="-10">
                <a:solidFill>
                  <a:srgbClr val="1F2937"/>
                </a:solidFill>
                <a:latin typeface="Calibri"/>
                <a:cs typeface="Calibri"/>
              </a:rPr>
              <a:t>balanceados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00049" y="233361"/>
            <a:ext cx="10629900" cy="452120"/>
            <a:chOff x="400049" y="233361"/>
            <a:chExt cx="10629900" cy="45212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233361"/>
              <a:ext cx="10629900" cy="434054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00049" y="667416"/>
              <a:ext cx="10629900" cy="17780"/>
            </a:xfrm>
            <a:custGeom>
              <a:avLst/>
              <a:gdLst/>
              <a:ahLst/>
              <a:cxnLst/>
              <a:rect l="l" t="t" r="r" b="b"/>
              <a:pathLst>
                <a:path w="10629900" h="17779">
                  <a:moveTo>
                    <a:pt x="10629899" y="17716"/>
                  </a:moveTo>
                  <a:lnTo>
                    <a:pt x="0" y="17716"/>
                  </a:lnTo>
                  <a:lnTo>
                    <a:pt x="0" y="0"/>
                  </a:lnTo>
                  <a:lnTo>
                    <a:pt x="10629899" y="0"/>
                  </a:lnTo>
                  <a:lnTo>
                    <a:pt x="10629899" y="17716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50" spc="-315" b="0">
                <a:solidFill>
                  <a:srgbClr val="60A5FA"/>
                </a:solidFill>
                <a:latin typeface="Arial Black"/>
                <a:cs typeface="Arial Black"/>
              </a:rPr>
              <a:t></a:t>
            </a:r>
            <a:r>
              <a:rPr dirty="0" sz="2850" spc="555" b="0">
                <a:solidFill>
                  <a:srgbClr val="60A5FA"/>
                </a:solidFill>
                <a:latin typeface="Arial Black"/>
                <a:cs typeface="Arial Black"/>
              </a:rPr>
              <a:t> </a:t>
            </a:r>
            <a:r>
              <a:rPr dirty="0">
                <a:latin typeface="Arial Narrow"/>
                <a:cs typeface="Arial Narrow"/>
              </a:rPr>
              <a:t>COMPLEJIDAD</a:t>
            </a:r>
            <a:r>
              <a:rPr dirty="0" spc="40">
                <a:latin typeface="Arial Narrow"/>
                <a:cs typeface="Arial Narrow"/>
              </a:rPr>
              <a:t> </a:t>
            </a:r>
            <a:r>
              <a:rPr dirty="0" spc="-10">
                <a:latin typeface="Arial Narrow"/>
                <a:cs typeface="Arial Narrow"/>
              </a:rPr>
              <a:t>ALGORÍTMICA</a:t>
            </a:r>
            <a:endParaRPr sz="2850">
              <a:latin typeface="Arial Narrow"/>
              <a:cs typeface="Arial Narro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00050" y="6150673"/>
            <a:ext cx="10629900" cy="8890"/>
          </a:xfrm>
          <a:custGeom>
            <a:avLst/>
            <a:gdLst/>
            <a:ahLst/>
            <a:cxnLst/>
            <a:rect l="l" t="t" r="r" b="b"/>
            <a:pathLst>
              <a:path w="10629900" h="8889">
                <a:moveTo>
                  <a:pt x="10629900" y="8858"/>
                </a:moveTo>
                <a:lnTo>
                  <a:pt x="0" y="8858"/>
                </a:lnTo>
                <a:lnTo>
                  <a:pt x="0" y="0"/>
                </a:lnTo>
                <a:lnTo>
                  <a:pt x="10629900" y="0"/>
                </a:lnTo>
                <a:lnTo>
                  <a:pt x="10629900" y="8858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4299" y="6343649"/>
            <a:ext cx="11239500" cy="209550"/>
          </a:xfrm>
          <a:custGeom>
            <a:avLst/>
            <a:gdLst/>
            <a:ahLst/>
            <a:cxnLst/>
            <a:rect l="l" t="t" r="r" b="b"/>
            <a:pathLst>
              <a:path w="11239500" h="209550">
                <a:moveTo>
                  <a:pt x="11239499" y="209549"/>
                </a:moveTo>
                <a:lnTo>
                  <a:pt x="0" y="209549"/>
                </a:lnTo>
                <a:lnTo>
                  <a:pt x="0" y="0"/>
                </a:lnTo>
                <a:lnTo>
                  <a:pt x="11239499" y="0"/>
                </a:lnTo>
                <a:lnTo>
                  <a:pt x="11239499" y="209549"/>
                </a:lnTo>
                <a:close/>
              </a:path>
            </a:pathLst>
          </a:custGeom>
          <a:solidFill>
            <a:srgbClr val="000000">
              <a:alpha val="31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35380" y="6208911"/>
            <a:ext cx="1768475" cy="151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95"/>
              </a:lnSpc>
            </a:pP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Análisis</a:t>
            </a:r>
            <a:r>
              <a:rPr dirty="0" sz="1450" spc="-40">
                <a:solidFill>
                  <a:srgbClr val="6A7280"/>
                </a:solidFill>
                <a:latin typeface="Calibri"/>
                <a:cs typeface="Calibri"/>
              </a:rPr>
              <a:t> </a:t>
            </a:r>
            <a:r>
              <a:rPr dirty="0" sz="1450" spc="-35">
                <a:solidFill>
                  <a:srgbClr val="6A7280"/>
                </a:solidFill>
                <a:latin typeface="Calibri"/>
                <a:cs typeface="Calibri"/>
              </a:rPr>
              <a:t>de </a:t>
            </a:r>
            <a:r>
              <a:rPr dirty="0" sz="1450" spc="-20">
                <a:solidFill>
                  <a:srgbClr val="6A7280"/>
                </a:solidFill>
                <a:latin typeface="Calibri"/>
                <a:cs typeface="Calibri"/>
              </a:rPr>
              <a:t>Rendimiento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869"/>
              </a:lnSpc>
            </a:pPr>
            <a:fld id="{81D60167-4931-47E6-BA6A-407CBD079E47}" type="slidenum">
              <a:rPr dirty="0"/>
              <a:t>9</a:t>
            </a:fld>
            <a:r>
              <a:rPr dirty="0" spc="180"/>
              <a:t> </a:t>
            </a:r>
            <a:r>
              <a:rPr dirty="0"/>
              <a:t>/</a:t>
            </a:r>
            <a:r>
              <a:rPr dirty="0" spc="180"/>
              <a:t> </a:t>
            </a:r>
            <a:r>
              <a:rPr dirty="0" spc="-25"/>
              <a:t>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0A5F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2025-06-09T23:48:23Z</dcterms:created>
  <dcterms:modified xsi:type="dcterms:W3CDTF">2025-06-09T23:48:23Z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2025-06-09T00:00:00Z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2025-06-09T00:00:00Z</vt:filetime>
  </property>
  <property fmtid="{D5CDD505-2E9C-101B-9397-08002B2CF9AE}" pid="5" name="Producer">
    <vt:lpwstr>pdf-lib (https://github.com/Hopding/pdf-lib)</vt:lpwstr>
  </property>
</Properties>
</file>