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6" r:id="rId3"/>
    <p:sldId id="287" r:id="rId4"/>
    <p:sldId id="288" r:id="rId5"/>
    <p:sldId id="290" r:id="rId6"/>
    <p:sldId id="320" r:id="rId7"/>
    <p:sldId id="291" r:id="rId8"/>
    <p:sldId id="292" r:id="rId9"/>
    <p:sldId id="293" r:id="rId10"/>
    <p:sldId id="294" r:id="rId11"/>
    <p:sldId id="295" r:id="rId12"/>
    <p:sldId id="322" r:id="rId13"/>
    <p:sldId id="296" r:id="rId14"/>
    <p:sldId id="323" r:id="rId15"/>
    <p:sldId id="324" r:id="rId16"/>
    <p:sldId id="297" r:id="rId17"/>
    <p:sldId id="300" r:id="rId18"/>
    <p:sldId id="301" r:id="rId19"/>
    <p:sldId id="302" r:id="rId20"/>
    <p:sldId id="303" r:id="rId21"/>
    <p:sldId id="315" r:id="rId22"/>
    <p:sldId id="304" r:id="rId23"/>
    <p:sldId id="305" r:id="rId24"/>
    <p:sldId id="308" r:id="rId25"/>
    <p:sldId id="310" r:id="rId26"/>
    <p:sldId id="31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cides Teixeira Barboza Junior" initials="ATBJ" lastIdx="1" clrIdx="0">
    <p:extLst>
      <p:ext uri="{19B8F6BF-5375-455C-9EA6-DF929625EA0E}">
        <p15:presenceInfo xmlns:p15="http://schemas.microsoft.com/office/powerpoint/2012/main" userId="Alcides Teixeira Barboza Juni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05AC0-A397-4A91-9BA6-1CA41A04B932}" v="5" dt="2022-09-11T15:54:45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4364" autoAdjust="0"/>
  </p:normalViewPr>
  <p:slideViewPr>
    <p:cSldViewPr snapToGrid="0">
      <p:cViewPr varScale="1">
        <p:scale>
          <a:sx n="59" d="100"/>
          <a:sy n="59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a Bossi" userId="e32f96e8da8735ff" providerId="LiveId" clId="{BF905AC0-A397-4A91-9BA6-1CA41A04B932}"/>
    <pc:docChg chg="custSel delSld modSld">
      <pc:chgData name="Katia Bossi" userId="e32f96e8da8735ff" providerId="LiveId" clId="{BF905AC0-A397-4A91-9BA6-1CA41A04B932}" dt="2022-09-11T16:10:06.805" v="116" actId="20577"/>
      <pc:docMkLst>
        <pc:docMk/>
      </pc:docMkLst>
      <pc:sldChg chg="modSp mod">
        <pc:chgData name="Katia Bossi" userId="e32f96e8da8735ff" providerId="LiveId" clId="{BF905AC0-A397-4A91-9BA6-1CA41A04B932}" dt="2022-09-11T16:10:06.805" v="116" actId="20577"/>
        <pc:sldMkLst>
          <pc:docMk/>
          <pc:sldMk cId="784836333" sldId="256"/>
        </pc:sldMkLst>
        <pc:spChg chg="mod">
          <ac:chgData name="Katia Bossi" userId="e32f96e8da8735ff" providerId="LiveId" clId="{BF905AC0-A397-4A91-9BA6-1CA41A04B932}" dt="2022-09-11T14:44:08.177" v="0" actId="20577"/>
          <ac:spMkLst>
            <pc:docMk/>
            <pc:sldMk cId="784836333" sldId="256"/>
            <ac:spMk id="3" creationId="{00000000-0000-0000-0000-000000000000}"/>
          </ac:spMkLst>
        </pc:spChg>
        <pc:spChg chg="mod">
          <ac:chgData name="Katia Bossi" userId="e32f96e8da8735ff" providerId="LiveId" clId="{BF905AC0-A397-4A91-9BA6-1CA41A04B932}" dt="2022-09-11T16:10:06.805" v="116" actId="20577"/>
          <ac:spMkLst>
            <pc:docMk/>
            <pc:sldMk cId="784836333" sldId="256"/>
            <ac:spMk id="9" creationId="{9CCF2ACC-D219-472B-9D1C-DCF8BD3841EC}"/>
          </ac:spMkLst>
        </pc:spChg>
      </pc:sldChg>
      <pc:sldChg chg="del">
        <pc:chgData name="Katia Bossi" userId="e32f96e8da8735ff" providerId="LiveId" clId="{BF905AC0-A397-4A91-9BA6-1CA41A04B932}" dt="2022-09-11T14:44:18.732" v="1" actId="47"/>
        <pc:sldMkLst>
          <pc:docMk/>
          <pc:sldMk cId="2688197127" sldId="270"/>
        </pc:sldMkLst>
      </pc:sldChg>
      <pc:sldChg chg="del">
        <pc:chgData name="Katia Bossi" userId="e32f96e8da8735ff" providerId="LiveId" clId="{BF905AC0-A397-4A91-9BA6-1CA41A04B932}" dt="2022-09-11T14:44:19.411" v="2" actId="47"/>
        <pc:sldMkLst>
          <pc:docMk/>
          <pc:sldMk cId="180068088" sldId="271"/>
        </pc:sldMkLst>
      </pc:sldChg>
      <pc:sldChg chg="del">
        <pc:chgData name="Katia Bossi" userId="e32f96e8da8735ff" providerId="LiveId" clId="{BF905AC0-A397-4A91-9BA6-1CA41A04B932}" dt="2022-09-11T14:44:20.305" v="3" actId="47"/>
        <pc:sldMkLst>
          <pc:docMk/>
          <pc:sldMk cId="3773618461" sldId="272"/>
        </pc:sldMkLst>
      </pc:sldChg>
      <pc:sldChg chg="del">
        <pc:chgData name="Katia Bossi" userId="e32f96e8da8735ff" providerId="LiveId" clId="{BF905AC0-A397-4A91-9BA6-1CA41A04B932}" dt="2022-09-11T14:44:20.823" v="4" actId="47"/>
        <pc:sldMkLst>
          <pc:docMk/>
          <pc:sldMk cId="1545574306" sldId="273"/>
        </pc:sldMkLst>
      </pc:sldChg>
      <pc:sldChg chg="del">
        <pc:chgData name="Katia Bossi" userId="e32f96e8da8735ff" providerId="LiveId" clId="{BF905AC0-A397-4A91-9BA6-1CA41A04B932}" dt="2022-09-11T14:44:21.340" v="5" actId="47"/>
        <pc:sldMkLst>
          <pc:docMk/>
          <pc:sldMk cId="3092000914" sldId="274"/>
        </pc:sldMkLst>
      </pc:sldChg>
      <pc:sldChg chg="del">
        <pc:chgData name="Katia Bossi" userId="e32f96e8da8735ff" providerId="LiveId" clId="{BF905AC0-A397-4A91-9BA6-1CA41A04B932}" dt="2022-09-11T14:44:24.929" v="6" actId="47"/>
        <pc:sldMkLst>
          <pc:docMk/>
          <pc:sldMk cId="2017997248" sldId="275"/>
        </pc:sldMkLst>
      </pc:sldChg>
      <pc:sldChg chg="del">
        <pc:chgData name="Katia Bossi" userId="e32f96e8da8735ff" providerId="LiveId" clId="{BF905AC0-A397-4A91-9BA6-1CA41A04B932}" dt="2022-09-11T14:44:25.698" v="7" actId="47"/>
        <pc:sldMkLst>
          <pc:docMk/>
          <pc:sldMk cId="3507970651" sldId="276"/>
        </pc:sldMkLst>
      </pc:sldChg>
      <pc:sldChg chg="del">
        <pc:chgData name="Katia Bossi" userId="e32f96e8da8735ff" providerId="LiveId" clId="{BF905AC0-A397-4A91-9BA6-1CA41A04B932}" dt="2022-09-11T14:44:26.252" v="8" actId="47"/>
        <pc:sldMkLst>
          <pc:docMk/>
          <pc:sldMk cId="2097685623" sldId="277"/>
        </pc:sldMkLst>
      </pc:sldChg>
      <pc:sldChg chg="del">
        <pc:chgData name="Katia Bossi" userId="e32f96e8da8735ff" providerId="LiveId" clId="{BF905AC0-A397-4A91-9BA6-1CA41A04B932}" dt="2022-09-11T14:44:27.223" v="9" actId="47"/>
        <pc:sldMkLst>
          <pc:docMk/>
          <pc:sldMk cId="2723015768" sldId="278"/>
        </pc:sldMkLst>
      </pc:sldChg>
      <pc:sldChg chg="del">
        <pc:chgData name="Katia Bossi" userId="e32f96e8da8735ff" providerId="LiveId" clId="{BF905AC0-A397-4A91-9BA6-1CA41A04B932}" dt="2022-09-11T14:44:27.810" v="10" actId="47"/>
        <pc:sldMkLst>
          <pc:docMk/>
          <pc:sldMk cId="4215342704" sldId="279"/>
        </pc:sldMkLst>
      </pc:sldChg>
      <pc:sldChg chg="del">
        <pc:chgData name="Katia Bossi" userId="e32f96e8da8735ff" providerId="LiveId" clId="{BF905AC0-A397-4A91-9BA6-1CA41A04B932}" dt="2022-09-11T14:44:28.298" v="11" actId="47"/>
        <pc:sldMkLst>
          <pc:docMk/>
          <pc:sldMk cId="959706503" sldId="280"/>
        </pc:sldMkLst>
      </pc:sldChg>
      <pc:sldChg chg="del">
        <pc:chgData name="Katia Bossi" userId="e32f96e8da8735ff" providerId="LiveId" clId="{BF905AC0-A397-4A91-9BA6-1CA41A04B932}" dt="2022-09-11T14:44:29.273" v="12" actId="47"/>
        <pc:sldMkLst>
          <pc:docMk/>
          <pc:sldMk cId="1587102481" sldId="281"/>
        </pc:sldMkLst>
      </pc:sldChg>
      <pc:sldChg chg="del">
        <pc:chgData name="Katia Bossi" userId="e32f96e8da8735ff" providerId="LiveId" clId="{BF905AC0-A397-4A91-9BA6-1CA41A04B932}" dt="2022-09-11T14:44:29.879" v="13" actId="47"/>
        <pc:sldMkLst>
          <pc:docMk/>
          <pc:sldMk cId="4264637262" sldId="282"/>
        </pc:sldMkLst>
      </pc:sldChg>
      <pc:sldChg chg="del">
        <pc:chgData name="Katia Bossi" userId="e32f96e8da8735ff" providerId="LiveId" clId="{BF905AC0-A397-4A91-9BA6-1CA41A04B932}" dt="2022-09-11T14:44:30.363" v="14" actId="47"/>
        <pc:sldMkLst>
          <pc:docMk/>
          <pc:sldMk cId="1500094955" sldId="283"/>
        </pc:sldMkLst>
      </pc:sldChg>
      <pc:sldChg chg="del">
        <pc:chgData name="Katia Bossi" userId="e32f96e8da8735ff" providerId="LiveId" clId="{BF905AC0-A397-4A91-9BA6-1CA41A04B932}" dt="2022-09-11T14:44:30.846" v="15" actId="47"/>
        <pc:sldMkLst>
          <pc:docMk/>
          <pc:sldMk cId="2523227926" sldId="284"/>
        </pc:sldMkLst>
      </pc:sldChg>
      <pc:sldChg chg="del">
        <pc:chgData name="Katia Bossi" userId="e32f96e8da8735ff" providerId="LiveId" clId="{BF905AC0-A397-4A91-9BA6-1CA41A04B932}" dt="2022-09-11T14:44:31.312" v="16" actId="47"/>
        <pc:sldMkLst>
          <pc:docMk/>
          <pc:sldMk cId="2663444356" sldId="285"/>
        </pc:sldMkLst>
      </pc:sldChg>
      <pc:sldChg chg="addSp delSp modSp mod">
        <pc:chgData name="Katia Bossi" userId="e32f96e8da8735ff" providerId="LiveId" clId="{BF905AC0-A397-4A91-9BA6-1CA41A04B932}" dt="2022-09-11T15:03:25.673" v="26" actId="1076"/>
        <pc:sldMkLst>
          <pc:docMk/>
          <pc:sldMk cId="1599152675" sldId="288"/>
        </pc:sldMkLst>
        <pc:spChg chg="del">
          <ac:chgData name="Katia Bossi" userId="e32f96e8da8735ff" providerId="LiveId" clId="{BF905AC0-A397-4A91-9BA6-1CA41A04B932}" dt="2022-09-11T15:03:06.056" v="19" actId="478"/>
          <ac:spMkLst>
            <pc:docMk/>
            <pc:sldMk cId="1599152675" sldId="288"/>
            <ac:spMk id="2" creationId="{00000000-0000-0000-0000-000000000000}"/>
          </ac:spMkLst>
        </pc:spChg>
        <pc:spChg chg="del mod">
          <ac:chgData name="Katia Bossi" userId="e32f96e8da8735ff" providerId="LiveId" clId="{BF905AC0-A397-4A91-9BA6-1CA41A04B932}" dt="2022-09-11T15:03:21.953" v="25" actId="478"/>
          <ac:spMkLst>
            <pc:docMk/>
            <pc:sldMk cId="1599152675" sldId="288"/>
            <ac:spMk id="24580" creationId="{00000000-0000-0000-0000-000000000000}"/>
          </ac:spMkLst>
        </pc:spChg>
        <pc:picChg chg="add mod">
          <ac:chgData name="Katia Bossi" userId="e32f96e8da8735ff" providerId="LiveId" clId="{BF905AC0-A397-4A91-9BA6-1CA41A04B932}" dt="2022-09-11T15:03:25.673" v="26" actId="1076"/>
          <ac:picMkLst>
            <pc:docMk/>
            <pc:sldMk cId="1599152675" sldId="288"/>
            <ac:picMk id="4" creationId="{B20188C5-F0A5-6EDC-2BC6-DB5934AE1A6E}"/>
          </ac:picMkLst>
        </pc:picChg>
      </pc:sldChg>
      <pc:sldChg chg="del">
        <pc:chgData name="Katia Bossi" userId="e32f96e8da8735ff" providerId="LiveId" clId="{BF905AC0-A397-4A91-9BA6-1CA41A04B932}" dt="2022-09-11T15:07:45.006" v="27" actId="47"/>
        <pc:sldMkLst>
          <pc:docMk/>
          <pc:sldMk cId="3336067354" sldId="289"/>
        </pc:sldMkLst>
      </pc:sldChg>
      <pc:sldChg chg="addSp delSp modSp mod">
        <pc:chgData name="Katia Bossi" userId="e32f96e8da8735ff" providerId="LiveId" clId="{BF905AC0-A397-4A91-9BA6-1CA41A04B932}" dt="2022-09-11T15:12:45.208" v="37" actId="478"/>
        <pc:sldMkLst>
          <pc:docMk/>
          <pc:sldMk cId="1909797214" sldId="290"/>
        </pc:sldMkLst>
        <pc:spChg chg="mod">
          <ac:chgData name="Katia Bossi" userId="e32f96e8da8735ff" providerId="LiveId" clId="{BF905AC0-A397-4A91-9BA6-1CA41A04B932}" dt="2022-09-11T15:12:24.124" v="32" actId="20577"/>
          <ac:spMkLst>
            <pc:docMk/>
            <pc:sldMk cId="1909797214" sldId="290"/>
            <ac:spMk id="2" creationId="{00000000-0000-0000-0000-000000000000}"/>
          </ac:spMkLst>
        </pc:spChg>
        <pc:spChg chg="del">
          <ac:chgData name="Katia Bossi" userId="e32f96e8da8735ff" providerId="LiveId" clId="{BF905AC0-A397-4A91-9BA6-1CA41A04B932}" dt="2022-09-11T15:12:12.707" v="28" actId="478"/>
          <ac:spMkLst>
            <pc:docMk/>
            <pc:sldMk cId="1909797214" sldId="290"/>
            <ac:spMk id="26628" creationId="{00000000-0000-0000-0000-000000000000}"/>
          </ac:spMkLst>
        </pc:spChg>
        <pc:spChg chg="del mod">
          <ac:chgData name="Katia Bossi" userId="e32f96e8da8735ff" providerId="LiveId" clId="{BF905AC0-A397-4A91-9BA6-1CA41A04B932}" dt="2022-09-11T15:12:45.208" v="37" actId="478"/>
          <ac:spMkLst>
            <pc:docMk/>
            <pc:sldMk cId="1909797214" sldId="290"/>
            <ac:spMk id="26629" creationId="{00000000-0000-0000-0000-000000000000}"/>
          </ac:spMkLst>
        </pc:spChg>
        <pc:spChg chg="mod">
          <ac:chgData name="Katia Bossi" userId="e32f96e8da8735ff" providerId="LiveId" clId="{BF905AC0-A397-4A91-9BA6-1CA41A04B932}" dt="2022-09-11T15:12:32.373" v="35" actId="20577"/>
          <ac:spMkLst>
            <pc:docMk/>
            <pc:sldMk cId="1909797214" sldId="290"/>
            <ac:spMk id="26630" creationId="{00000000-0000-0000-0000-000000000000}"/>
          </ac:spMkLst>
        </pc:spChg>
        <pc:picChg chg="add mod">
          <ac:chgData name="Katia Bossi" userId="e32f96e8da8735ff" providerId="LiveId" clId="{BF905AC0-A397-4A91-9BA6-1CA41A04B932}" dt="2022-09-11T15:12:19.075" v="31" actId="1076"/>
          <ac:picMkLst>
            <pc:docMk/>
            <pc:sldMk cId="1909797214" sldId="290"/>
            <ac:picMk id="4" creationId="{82DFA596-D918-D139-9F2F-C1BE4A4F9FB9}"/>
          </ac:picMkLst>
        </pc:picChg>
      </pc:sldChg>
      <pc:sldChg chg="modSp mod">
        <pc:chgData name="Katia Bossi" userId="e32f96e8da8735ff" providerId="LiveId" clId="{BF905AC0-A397-4A91-9BA6-1CA41A04B932}" dt="2022-09-11T15:23:54.453" v="49" actId="27636"/>
        <pc:sldMkLst>
          <pc:docMk/>
          <pc:sldMk cId="3626250246" sldId="292"/>
        </pc:sldMkLst>
        <pc:spChg chg="mod">
          <ac:chgData name="Katia Bossi" userId="e32f96e8da8735ff" providerId="LiveId" clId="{BF905AC0-A397-4A91-9BA6-1CA41A04B932}" dt="2022-09-11T15:23:54.453" v="49" actId="27636"/>
          <ac:spMkLst>
            <pc:docMk/>
            <pc:sldMk cId="3626250246" sldId="292"/>
            <ac:spMk id="28675" creationId="{00000000-0000-0000-0000-000000000000}"/>
          </ac:spMkLst>
        </pc:spChg>
      </pc:sldChg>
      <pc:sldChg chg="addSp modSp mod">
        <pc:chgData name="Katia Bossi" userId="e32f96e8da8735ff" providerId="LiveId" clId="{BF905AC0-A397-4A91-9BA6-1CA41A04B932}" dt="2022-09-11T15:51:29.669" v="60" actId="1076"/>
        <pc:sldMkLst>
          <pc:docMk/>
          <pc:sldMk cId="3474974757" sldId="297"/>
        </pc:sldMkLst>
        <pc:picChg chg="add mod">
          <ac:chgData name="Katia Bossi" userId="e32f96e8da8735ff" providerId="LiveId" clId="{BF905AC0-A397-4A91-9BA6-1CA41A04B932}" dt="2022-09-11T15:51:29.669" v="60" actId="1076"/>
          <ac:picMkLst>
            <pc:docMk/>
            <pc:sldMk cId="3474974757" sldId="297"/>
            <ac:picMk id="6" creationId="{90A42700-F921-8852-95AD-14A47D2F2CB3}"/>
          </ac:picMkLst>
        </pc:picChg>
      </pc:sldChg>
      <pc:sldChg chg="delSp modSp mod">
        <pc:chgData name="Katia Bossi" userId="e32f96e8da8735ff" providerId="LiveId" clId="{BF905AC0-A397-4A91-9BA6-1CA41A04B932}" dt="2022-09-11T15:54:45.793" v="82" actId="478"/>
        <pc:sldMkLst>
          <pc:docMk/>
          <pc:sldMk cId="2105798227" sldId="302"/>
        </pc:sldMkLst>
        <pc:spChg chg="mod">
          <ac:chgData name="Katia Bossi" userId="e32f96e8da8735ff" providerId="LiveId" clId="{BF905AC0-A397-4A91-9BA6-1CA41A04B932}" dt="2022-09-11T15:54:37.762" v="81" actId="20577"/>
          <ac:spMkLst>
            <pc:docMk/>
            <pc:sldMk cId="2105798227" sldId="302"/>
            <ac:spMk id="36867" creationId="{00000000-0000-0000-0000-000000000000}"/>
          </ac:spMkLst>
        </pc:spChg>
        <pc:spChg chg="del">
          <ac:chgData name="Katia Bossi" userId="e32f96e8da8735ff" providerId="LiveId" clId="{BF905AC0-A397-4A91-9BA6-1CA41A04B932}" dt="2022-09-11T15:54:45.793" v="82" actId="478"/>
          <ac:spMkLst>
            <pc:docMk/>
            <pc:sldMk cId="2105798227" sldId="302"/>
            <ac:spMk id="38916" creationId="{00000000-0000-0000-0000-000000000000}"/>
          </ac:spMkLst>
        </pc:spChg>
      </pc:sldChg>
      <pc:sldChg chg="modSp mod">
        <pc:chgData name="Katia Bossi" userId="e32f96e8da8735ff" providerId="LiveId" clId="{BF905AC0-A397-4A91-9BA6-1CA41A04B932}" dt="2022-09-11T16:08:51.288" v="113" actId="20577"/>
        <pc:sldMkLst>
          <pc:docMk/>
          <pc:sldMk cId="3620844925" sldId="304"/>
        </pc:sldMkLst>
        <pc:spChg chg="mod">
          <ac:chgData name="Katia Bossi" userId="e32f96e8da8735ff" providerId="LiveId" clId="{BF905AC0-A397-4A91-9BA6-1CA41A04B932}" dt="2022-09-11T16:08:51.288" v="113" actId="20577"/>
          <ac:spMkLst>
            <pc:docMk/>
            <pc:sldMk cId="3620844925" sldId="304"/>
            <ac:spMk id="40963" creationId="{00000000-0000-0000-0000-000000000000}"/>
          </ac:spMkLst>
        </pc:spChg>
      </pc:sldChg>
      <pc:sldChg chg="del">
        <pc:chgData name="Katia Bossi" userId="e32f96e8da8735ff" providerId="LiveId" clId="{BF905AC0-A397-4A91-9BA6-1CA41A04B932}" dt="2022-09-11T16:06:36.017" v="85" actId="47"/>
        <pc:sldMkLst>
          <pc:docMk/>
          <pc:sldMk cId="438668857" sldId="306"/>
        </pc:sldMkLst>
      </pc:sldChg>
      <pc:sldChg chg="del">
        <pc:chgData name="Katia Bossi" userId="e32f96e8da8735ff" providerId="LiveId" clId="{BF905AC0-A397-4A91-9BA6-1CA41A04B932}" dt="2022-09-11T16:07:09.287" v="86" actId="47"/>
        <pc:sldMkLst>
          <pc:docMk/>
          <pc:sldMk cId="655756108" sldId="307"/>
        </pc:sldMkLst>
      </pc:sldChg>
      <pc:sldChg chg="modSp mod">
        <pc:chgData name="Katia Bossi" userId="e32f96e8da8735ff" providerId="LiveId" clId="{BF905AC0-A397-4A91-9BA6-1CA41A04B932}" dt="2022-09-11T16:07:46.705" v="105" actId="20577"/>
        <pc:sldMkLst>
          <pc:docMk/>
          <pc:sldMk cId="908468260" sldId="308"/>
        </pc:sldMkLst>
        <pc:spChg chg="mod">
          <ac:chgData name="Katia Bossi" userId="e32f96e8da8735ff" providerId="LiveId" clId="{BF905AC0-A397-4A91-9BA6-1CA41A04B932}" dt="2022-09-11T16:07:46.705" v="105" actId="20577"/>
          <ac:spMkLst>
            <pc:docMk/>
            <pc:sldMk cId="908468260" sldId="308"/>
            <ac:spMk id="35843" creationId="{00000000-0000-0000-0000-000000000000}"/>
          </ac:spMkLst>
        </pc:spChg>
      </pc:sldChg>
      <pc:sldChg chg="del">
        <pc:chgData name="Katia Bossi" userId="e32f96e8da8735ff" providerId="LiveId" clId="{BF905AC0-A397-4A91-9BA6-1CA41A04B932}" dt="2022-09-11T14:44:32.610" v="17" actId="47"/>
        <pc:sldMkLst>
          <pc:docMk/>
          <pc:sldMk cId="1174165295" sldId="312"/>
        </pc:sldMkLst>
      </pc:sldChg>
      <pc:sldChg chg="del">
        <pc:chgData name="Katia Bossi" userId="e32f96e8da8735ff" providerId="LiveId" clId="{BF905AC0-A397-4A91-9BA6-1CA41A04B932}" dt="2022-09-11T15:26:08.757" v="53" actId="47"/>
        <pc:sldMkLst>
          <pc:docMk/>
          <pc:sldMk cId="3153849918" sldId="313"/>
        </pc:sldMkLst>
      </pc:sldChg>
      <pc:sldChg chg="del">
        <pc:chgData name="Katia Bossi" userId="e32f96e8da8735ff" providerId="LiveId" clId="{BF905AC0-A397-4A91-9BA6-1CA41A04B932}" dt="2022-09-11T15:57:30.721" v="83" actId="47"/>
        <pc:sldMkLst>
          <pc:docMk/>
          <pc:sldMk cId="4275725968" sldId="314"/>
        </pc:sldMkLst>
      </pc:sldChg>
      <pc:sldChg chg="del">
        <pc:chgData name="Katia Bossi" userId="e32f96e8da8735ff" providerId="LiveId" clId="{BF905AC0-A397-4A91-9BA6-1CA41A04B932}" dt="2022-09-11T15:26:09.625" v="54" actId="47"/>
        <pc:sldMkLst>
          <pc:docMk/>
          <pc:sldMk cId="1351967929" sldId="316"/>
        </pc:sldMkLst>
      </pc:sldChg>
      <pc:sldChg chg="del">
        <pc:chgData name="Katia Bossi" userId="e32f96e8da8735ff" providerId="LiveId" clId="{BF905AC0-A397-4A91-9BA6-1CA41A04B932}" dt="2022-09-11T16:09:36.234" v="114" actId="47"/>
        <pc:sldMkLst>
          <pc:docMk/>
          <pc:sldMk cId="1375041167" sldId="317"/>
        </pc:sldMkLst>
      </pc:sldChg>
      <pc:sldChg chg="del">
        <pc:chgData name="Katia Bossi" userId="e32f96e8da8735ff" providerId="LiveId" clId="{BF905AC0-A397-4A91-9BA6-1CA41A04B932}" dt="2022-09-11T14:44:38.983" v="18" actId="47"/>
        <pc:sldMkLst>
          <pc:docMk/>
          <pc:sldMk cId="658150228" sldId="318"/>
        </pc:sldMkLst>
      </pc:sldChg>
      <pc:sldChg chg="del">
        <pc:chgData name="Katia Bossi" userId="e32f96e8da8735ff" providerId="LiveId" clId="{BF905AC0-A397-4A91-9BA6-1CA41A04B932}" dt="2022-09-11T15:22:24.590" v="38" actId="47"/>
        <pc:sldMkLst>
          <pc:docMk/>
          <pc:sldMk cId="205996622" sldId="321"/>
        </pc:sldMkLst>
      </pc:sldChg>
      <pc:sldChg chg="addSp modSp mod">
        <pc:chgData name="Katia Bossi" userId="e32f96e8da8735ff" providerId="LiveId" clId="{BF905AC0-A397-4A91-9BA6-1CA41A04B932}" dt="2022-09-11T15:41:01.204" v="58" actId="1076"/>
        <pc:sldMkLst>
          <pc:docMk/>
          <pc:sldMk cId="1719931162" sldId="323"/>
        </pc:sldMkLst>
        <pc:spChg chg="mod">
          <ac:chgData name="Katia Bossi" userId="e32f96e8da8735ff" providerId="LiveId" clId="{BF905AC0-A397-4A91-9BA6-1CA41A04B932}" dt="2022-09-11T15:40:57.478" v="56" actId="20577"/>
          <ac:spMkLst>
            <pc:docMk/>
            <pc:sldMk cId="1719931162" sldId="323"/>
            <ac:spMk id="32771" creationId="{00000000-0000-0000-0000-000000000000}"/>
          </ac:spMkLst>
        </pc:spChg>
        <pc:picChg chg="add mod">
          <ac:chgData name="Katia Bossi" userId="e32f96e8da8735ff" providerId="LiveId" clId="{BF905AC0-A397-4A91-9BA6-1CA41A04B932}" dt="2022-09-11T15:41:01.204" v="58" actId="1076"/>
          <ac:picMkLst>
            <pc:docMk/>
            <pc:sldMk cId="1719931162" sldId="323"/>
            <ac:picMk id="3" creationId="{69AED271-A681-820B-356E-AAF2645F25C0}"/>
          </ac:picMkLst>
        </pc:picChg>
      </pc:sldChg>
      <pc:sldChg chg="del">
        <pc:chgData name="Katia Bossi" userId="e32f96e8da8735ff" providerId="LiveId" clId="{BF905AC0-A397-4A91-9BA6-1CA41A04B932}" dt="2022-09-11T15:26:06.804" v="50" actId="47"/>
        <pc:sldMkLst>
          <pc:docMk/>
          <pc:sldMk cId="0" sldId="392"/>
        </pc:sldMkLst>
      </pc:sldChg>
      <pc:sldChg chg="del">
        <pc:chgData name="Katia Bossi" userId="e32f96e8da8735ff" providerId="LiveId" clId="{BF905AC0-A397-4A91-9BA6-1CA41A04B932}" dt="2022-09-11T15:26:07.843" v="52" actId="47"/>
        <pc:sldMkLst>
          <pc:docMk/>
          <pc:sldMk cId="0" sldId="394"/>
        </pc:sldMkLst>
      </pc:sldChg>
      <pc:sldChg chg="del">
        <pc:chgData name="Katia Bossi" userId="e32f96e8da8735ff" providerId="LiveId" clId="{BF905AC0-A397-4A91-9BA6-1CA41A04B932}" dt="2022-09-11T15:26:07.354" v="51" actId="47"/>
        <pc:sldMkLst>
          <pc:docMk/>
          <pc:sldMk cId="0" sldId="3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5503-73C5-4247-B61A-13536C2F4D3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24630-1E39-430A-A5FB-02C6090BD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99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0C598-6648-48E3-9F6B-7170C6D9BB43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AC13-AF32-477A-BAD4-2E30878C23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92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93988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8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18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5" y="836614"/>
            <a:ext cx="11713633" cy="581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239184" y="1600201"/>
            <a:ext cx="5755216" cy="51419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755217" cy="51419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7ADC8-6383-4C87-9E4F-37CEB8936DC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532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2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0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56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21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7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86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A09F402A-CC97-4A54-952C-6323A1F3691D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6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9BD310-D1BC-4D54-A99E-0786F9055EE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0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Archive/Web/JavaScript/Suporte_ao_ECMAScript_7_no_Mozilla" TargetMode="External"/><Relationship Id="rId2" Type="http://schemas.openxmlformats.org/officeDocument/2006/relationships/hyperlink" Target="https://developer.mozilla.org/pt-BR/docs/Web/JavaScript/Guide/JavaScript_Vis%C3%A3o_Ger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pt-BR/docs/Web/JavaScrip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angax.github.io/compat-table/es2016plus/" TargetMode="External"/><Relationship Id="rId5" Type="http://schemas.openxmlformats.org/officeDocument/2006/relationships/hyperlink" Target="https://codeburst.io/es5-vs-es6-with-example-code-9901fa0136fc" TargetMode="External"/><Relationship Id="rId4" Type="http://schemas.openxmlformats.org/officeDocument/2006/relationships/hyperlink" Target="http://www.w3schools.com/js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650568"/>
          </a:xfrm>
        </p:spPr>
        <p:txBody>
          <a:bodyPr>
            <a:normAutofit/>
          </a:bodyPr>
          <a:lstStyle/>
          <a:p>
            <a:r>
              <a:rPr lang="pt-BR" altLang="pt-BR" sz="6600" dirty="0">
                <a:latin typeface="Verdana" panose="020B0604030504040204" pitchFamily="34" charset="0"/>
              </a:rPr>
              <a:t>Programação WEB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97280" y="4459015"/>
            <a:ext cx="4709906" cy="17430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200" dirty="0">
                <a:latin typeface="+mn-lt"/>
              </a:rPr>
              <a:t>- Introdução – </a:t>
            </a:r>
            <a:r>
              <a:rPr lang="pt-BR" altLang="pt-BR" sz="1200" dirty="0" err="1">
                <a:latin typeface="+mn-lt"/>
              </a:rPr>
              <a:t>JavaScript</a:t>
            </a:r>
            <a:r>
              <a:rPr lang="pt-BR" altLang="pt-BR" sz="1200" dirty="0">
                <a:latin typeface="+mn-lt"/>
              </a:rPr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200" dirty="0"/>
              <a:t>--- Formas de utilização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200" dirty="0"/>
              <a:t>--- Conceitos básicos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200" dirty="0"/>
              <a:t>--- Tipos de variáveis</a:t>
            </a:r>
          </a:p>
          <a:p>
            <a:pPr marL="527050" lvl="1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altLang="pt-BR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altLang="pt-BR" sz="1200" dirty="0">
              <a:latin typeface="+mn-lt"/>
            </a:endParaRPr>
          </a:p>
        </p:txBody>
      </p:sp>
      <p:pic>
        <p:nvPicPr>
          <p:cNvPr id="6" name="Picture 8" descr="Untitled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6126480" y="4409520"/>
            <a:ext cx="4709906" cy="174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pt-BR" altLang="pt-BR" sz="1200" cap="all" spc="200" dirty="0">
                <a:solidFill>
                  <a:schemeClr val="tx2"/>
                </a:solidFill>
                <a:latin typeface="+mj-lt"/>
              </a:rPr>
              <a:t>--- Comentários</a:t>
            </a: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pt-BR" altLang="pt-BR" sz="1200" cap="all" spc="200" dirty="0">
                <a:solidFill>
                  <a:schemeClr val="tx2"/>
                </a:solidFill>
                <a:latin typeface="+mj-lt"/>
              </a:rPr>
              <a:t>--- Operadores (Aritméticos e Atribuição)</a:t>
            </a: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pt-BR" altLang="pt-BR" sz="1200" cap="all" spc="200" dirty="0">
                <a:solidFill>
                  <a:schemeClr val="tx2"/>
                </a:solidFill>
                <a:latin typeface="+mj-lt"/>
              </a:rPr>
              <a:t>--- </a:t>
            </a:r>
            <a:r>
              <a:rPr lang="pt-BR" altLang="pt-BR" sz="1200" cap="all" spc="200" dirty="0" err="1">
                <a:solidFill>
                  <a:schemeClr val="tx2"/>
                </a:solidFill>
                <a:latin typeface="+mj-lt"/>
              </a:rPr>
              <a:t>Strings</a:t>
            </a:r>
            <a:endParaRPr lang="pt-BR" altLang="pt-BR" sz="1200" cap="all" spc="200" dirty="0">
              <a:solidFill>
                <a:schemeClr val="tx2"/>
              </a:solidFill>
              <a:latin typeface="+mj-lt"/>
            </a:endParaRP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pt-BR" altLang="pt-BR" sz="1200" cap="all" spc="200" dirty="0">
                <a:solidFill>
                  <a:schemeClr val="tx2"/>
                </a:solidFill>
                <a:latin typeface="+mj-lt"/>
              </a:rPr>
              <a:t>--- Caixas de Diálogo</a:t>
            </a: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pt-BR" altLang="pt-BR" sz="1200" cap="all" spc="200" dirty="0">
                <a:solidFill>
                  <a:schemeClr val="tx2"/>
                </a:solidFill>
                <a:latin typeface="+mj-lt"/>
              </a:rPr>
              <a:t>--- Conversão de tipos</a:t>
            </a:r>
          </a:p>
          <a:p>
            <a:pPr marL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pt-BR" altLang="pt-BR" sz="1200" cap="all" spc="200" dirty="0">
                <a:solidFill>
                  <a:schemeClr val="tx2"/>
                </a:solidFill>
                <a:latin typeface="+mj-lt"/>
              </a:rPr>
              <a:t>--- Ferramenta Desenvolvedor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200" dirty="0"/>
              <a:t>- Exemplos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200" dirty="0"/>
              <a:t>- Exercícios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83AC996-652A-408A-AAD2-E2778068A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8035"/>
            <a:ext cx="462819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Professores: Alcides T. Barboza Jr/Cristiane/</a:t>
            </a:r>
            <a:r>
              <a:rPr lang="pt-BR" altLang="pt-BR" sz="1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Ledón</a:t>
            </a:r>
            <a:endParaRPr lang="pt-BR" altLang="pt-BR" sz="12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CCF2ACC-D219-472B-9D1C-DCF8BD384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1317" y="6508034"/>
            <a:ext cx="62068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pt-BR" altLang="pt-BR" sz="1200" b="1" dirty="0">
                <a:solidFill>
                  <a:schemeClr val="bg1"/>
                </a:solidFill>
                <a:latin typeface="Verdana" panose="020B0604030504040204" pitchFamily="34" charset="0"/>
              </a:rPr>
              <a:t>2022</a:t>
            </a:r>
            <a:endParaRPr lang="pt-BR" altLang="pt-BR" sz="12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3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5346" y="1127560"/>
            <a:ext cx="87852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/>
              <a:t>Operadores Aritméticos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05346" y="1762270"/>
            <a:ext cx="10030690" cy="4763222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Para você verificar a tabela abaixo, declaramos uma variável x igual a 10</a:t>
            </a:r>
          </a:p>
          <a:p>
            <a:pPr eaLnBrk="1" hangingPunct="1"/>
            <a:r>
              <a:rPr lang="pt-BR" altLang="pt-BR" sz="2400" dirty="0" err="1"/>
              <a:t>let</a:t>
            </a:r>
            <a:r>
              <a:rPr lang="pt-BR" altLang="pt-BR" sz="2400" dirty="0"/>
              <a:t> x=10;</a:t>
            </a:r>
          </a:p>
          <a:p>
            <a:pPr eaLnBrk="1" hangingPunct="1"/>
            <a:endParaRPr lang="pt-BR" altLang="pt-BR" sz="2400" dirty="0"/>
          </a:p>
        </p:txBody>
      </p:sp>
      <p:graphicFrame>
        <p:nvGraphicFramePr>
          <p:cNvPr id="132206" name="Group 1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9062735"/>
              </p:ext>
            </p:extLst>
          </p:nvPr>
        </p:nvGraphicFramePr>
        <p:xfrm>
          <a:off x="2777691" y="2426165"/>
          <a:ext cx="8208963" cy="368808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Exemplo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Adição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 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10;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Divisão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/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10;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Expoente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x**2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3777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Módulo (resto de uma operação de divisão)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Incremento antes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++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11, x=11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Incremento depois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x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++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10, x=11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Decremento antes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--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9, x=9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Decremento depois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x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--;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 = 10, x=9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82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731" y="1019176"/>
            <a:ext cx="11713633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/>
              <a:t>Operadores de atribuição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3898" y="1849583"/>
            <a:ext cx="8713787" cy="4454235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Para você verificar a tabela abaixo, declaramos duas variáveis:</a:t>
            </a:r>
          </a:p>
          <a:p>
            <a:pPr lvl="1">
              <a:spcBef>
                <a:spcPts val="1200"/>
              </a:spcBef>
            </a:pPr>
            <a:r>
              <a:rPr lang="pt-BR" altLang="pt-BR" sz="2000" dirty="0" err="1"/>
              <a:t>let</a:t>
            </a:r>
            <a:r>
              <a:rPr lang="pt-BR" altLang="pt-BR" sz="2000" dirty="0"/>
              <a:t> x=10;</a:t>
            </a:r>
          </a:p>
          <a:p>
            <a:pPr lvl="1" eaLnBrk="1" hangingPunct="1"/>
            <a:r>
              <a:rPr lang="pt-BR" altLang="pt-BR" sz="2000" dirty="0" err="1"/>
              <a:t>let</a:t>
            </a:r>
            <a:r>
              <a:rPr lang="pt-BR" altLang="pt-BR" sz="2000" dirty="0"/>
              <a:t> y=2;</a:t>
            </a:r>
          </a:p>
          <a:p>
            <a:pPr eaLnBrk="1" hangingPunct="1">
              <a:buFontTx/>
              <a:buNone/>
            </a:pPr>
            <a:endParaRPr lang="pt-BR" altLang="pt-BR" sz="2400" dirty="0"/>
          </a:p>
        </p:txBody>
      </p:sp>
      <p:graphicFrame>
        <p:nvGraphicFramePr>
          <p:cNvPr id="133195" name="Group 7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381561"/>
              </p:ext>
            </p:extLst>
          </p:nvPr>
        </p:nvGraphicFramePr>
        <p:xfrm>
          <a:off x="2986520" y="3356121"/>
          <a:ext cx="5905500" cy="2346344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Operador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Exemplo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Equivalência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Resultado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2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+=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+=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12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-=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-=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-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8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*=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*=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*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20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/=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/=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x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/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5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%=</a:t>
                      </a:r>
                    </a:p>
                  </a:txBody>
                  <a:tcPr marT="45676" marB="4567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%=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x </a:t>
                      </a: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y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= 0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E11A0B-9BA5-4588-8252-48CE9A63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 err="1"/>
              <a:t>Strings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1215A11-6454-4735-8552-B2C89E49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r>
              <a:rPr lang="pt-BR" dirty="0"/>
              <a:t> são sequencias de caracteres, podemos representar elas de três formas em JS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Aspas duplas 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dirty="0"/>
              <a:t>Algum texto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Aspas simples 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dirty="0"/>
              <a:t>Algum texto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Acento grave 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Algum texto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endParaRPr lang="pt-BR" dirty="0"/>
          </a:p>
          <a:p>
            <a:r>
              <a:rPr lang="pt-BR" dirty="0"/>
              <a:t>As aspas duplas e simples não possuem diferença, contudo o acento grave sim, ele permite as chamadas </a:t>
            </a:r>
            <a:r>
              <a:rPr lang="pt-BR" dirty="0" err="1"/>
              <a:t>templates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, veremos a seguir a ideia de uso.</a:t>
            </a:r>
          </a:p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9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637" y="1127559"/>
            <a:ext cx="87852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 err="1"/>
              <a:t>Strings</a:t>
            </a:r>
            <a:endParaRPr lang="pt-BR" altLang="pt-BR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637" y="1849583"/>
            <a:ext cx="10363199" cy="4204853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sz="1800" dirty="0">
                <a:latin typeface="Calibri" panose="020F0502020204030204" pitchFamily="34" charset="0"/>
              </a:rPr>
              <a:t>Também usamos o operador "+" para concatenar </a:t>
            </a:r>
            <a:r>
              <a:rPr lang="pt-BR" altLang="pt-BR" sz="1800" dirty="0" err="1">
                <a:latin typeface="Calibri" panose="020F0502020204030204" pitchFamily="34" charset="0"/>
              </a:rPr>
              <a:t>Strings</a:t>
            </a:r>
            <a:r>
              <a:rPr lang="pt-BR" altLang="pt-BR" sz="1800" dirty="0">
                <a:latin typeface="Calibri" panose="020F0502020204030204" pitchFamily="34" charset="0"/>
              </a:rPr>
              <a:t> (textos) em </a:t>
            </a:r>
            <a:r>
              <a:rPr lang="pt-BR" altLang="pt-BR" sz="1800" dirty="0" err="1">
                <a:latin typeface="Calibri" panose="020F0502020204030204" pitchFamily="34" charset="0"/>
              </a:rPr>
              <a:t>JavaScript</a:t>
            </a:r>
            <a:endParaRPr lang="pt-BR" altLang="pt-BR" sz="1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sz="1800" dirty="0" err="1">
                <a:latin typeface="Calibri" panose="020F0502020204030204" pitchFamily="34" charset="0"/>
              </a:rPr>
              <a:t>Ex</a:t>
            </a:r>
            <a:r>
              <a:rPr lang="pt-BR" altLang="pt-BR" sz="1800" dirty="0">
                <a:latin typeface="Calibri" panose="020F0502020204030204" pitchFamily="34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x="Bom ";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y="dia";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z = x + y;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>
                <a:solidFill>
                  <a:srgbClr val="008A3E"/>
                </a:solidFill>
                <a:latin typeface="Calibri" panose="020F0502020204030204" pitchFamily="34" charset="0"/>
              </a:rPr>
              <a:t>// após a execução o resultado armazenará:  z="Bom dia“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altLang="pt-BR" sz="1800" b="1" dirty="0">
              <a:solidFill>
                <a:srgbClr val="008A3E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sz="1800" dirty="0">
                <a:latin typeface="Calibri" panose="020F0502020204030204" pitchFamily="34" charset="0"/>
              </a:rPr>
              <a:t>Cuidado, quando usamos o operador "+" com números e textos, o resultado é sempre texto;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x=4;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y="a";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z=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x+y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; </a:t>
            </a:r>
            <a:r>
              <a:rPr lang="pt-BR" altLang="pt-BR" sz="1800" b="1" dirty="0">
                <a:solidFill>
                  <a:srgbClr val="008A3E"/>
                </a:solidFill>
                <a:latin typeface="Calibri" panose="020F0502020204030204" pitchFamily="34" charset="0"/>
              </a:rPr>
              <a:t>// o resultado será z="4a"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x="4";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y="4";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	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let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 z=</a:t>
            </a:r>
            <a:r>
              <a:rPr lang="pt-BR" altLang="pt-BR" sz="1800" b="1" dirty="0" err="1">
                <a:solidFill>
                  <a:srgbClr val="990000"/>
                </a:solidFill>
                <a:latin typeface="Calibri" panose="020F0502020204030204" pitchFamily="34" charset="0"/>
              </a:rPr>
              <a:t>x+y</a:t>
            </a:r>
            <a:r>
              <a:rPr lang="pt-BR" altLang="pt-BR" sz="1800" b="1" dirty="0">
                <a:solidFill>
                  <a:srgbClr val="990000"/>
                </a:solidFill>
                <a:latin typeface="Calibri" panose="020F0502020204030204" pitchFamily="34" charset="0"/>
              </a:rPr>
              <a:t>; </a:t>
            </a:r>
            <a:r>
              <a:rPr lang="pt-BR" altLang="pt-BR" sz="1800" b="1" dirty="0">
                <a:solidFill>
                  <a:srgbClr val="008A3E"/>
                </a:solidFill>
                <a:latin typeface="Calibri" panose="020F0502020204030204" pitchFamily="34" charset="0"/>
              </a:rPr>
              <a:t>// o resultado será z="44"</a:t>
            </a:r>
          </a:p>
        </p:txBody>
      </p:sp>
    </p:spTree>
    <p:extLst>
      <p:ext uri="{BB962C8B-B14F-4D97-AF65-F5344CB8AC3E}">
        <p14:creationId xmlns:p14="http://schemas.microsoft.com/office/powerpoint/2010/main" val="248557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7637" y="1127559"/>
            <a:ext cx="87852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 err="1"/>
              <a:t>Templates</a:t>
            </a:r>
            <a:r>
              <a:rPr lang="pt-BR" altLang="pt-BR" b="1" dirty="0"/>
              <a:t> </a:t>
            </a:r>
            <a:r>
              <a:rPr lang="pt-BR" altLang="pt-BR" b="1" dirty="0" err="1"/>
              <a:t>Strings</a:t>
            </a:r>
            <a:endParaRPr lang="pt-BR" altLang="pt-BR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637" y="1849583"/>
            <a:ext cx="10363199" cy="4204853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altLang="pt-BR" sz="1800" dirty="0">
                <a:latin typeface="Calibri" panose="020F0502020204030204" pitchFamily="34" charset="0"/>
              </a:rPr>
              <a:t>Permitem expressões embutidas, em outras palavras, podemos usar </a:t>
            </a:r>
            <a:r>
              <a:rPr lang="pt-BR" altLang="pt-BR" sz="1800" dirty="0" err="1">
                <a:latin typeface="Calibri" panose="020F0502020204030204" pitchFamily="34" charset="0"/>
              </a:rPr>
              <a:t>strings</a:t>
            </a:r>
            <a:r>
              <a:rPr lang="pt-BR" altLang="pt-BR" sz="1800" dirty="0">
                <a:latin typeface="Calibri" panose="020F0502020204030204" pitchFamily="34" charset="0"/>
              </a:rPr>
              <a:t> com varias linhas ou fazer interpolação de </a:t>
            </a:r>
            <a:r>
              <a:rPr lang="pt-BR" altLang="pt-BR" sz="1800" dirty="0" err="1">
                <a:latin typeface="Calibri" panose="020F0502020204030204" pitchFamily="34" charset="0"/>
              </a:rPr>
              <a:t>strings</a:t>
            </a:r>
            <a:r>
              <a:rPr lang="pt-BR" altLang="pt-BR" sz="1800" dirty="0">
                <a:latin typeface="Calibri" panose="020F0502020204030204" pitchFamily="34" charset="0"/>
              </a:rPr>
              <a:t> ${ }  (semelhante as concatenações).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pt-BR" altLang="pt-BR" sz="1800" dirty="0">
              <a:latin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AED271-A681-820B-356E-AAF2645F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7" y="2746747"/>
            <a:ext cx="7379079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3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BBE88-B523-4A06-8C9D-D83532EF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Strings</a:t>
            </a:r>
            <a:endParaRPr lang="pt-BR" b="1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D8199E1-7FDA-4857-B825-92AA9CD86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7" y="1845734"/>
            <a:ext cx="10148899" cy="17647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Tradicional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var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2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</a:rPr>
              <a:t>var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b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</a:rPr>
              <a:t>10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console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log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'Resultado: 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b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)</a:t>
            </a:r>
            <a:r>
              <a:rPr lang="pt-BR" altLang="pt-BR" dirty="0">
                <a:solidFill>
                  <a:srgbClr val="333333"/>
                </a:solidFill>
              </a:rPr>
              <a:t>);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5EBF345-0723-4660-816F-35E0AE305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7" y="4121276"/>
            <a:ext cx="9111952" cy="2134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Moderno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</a:rPr>
              <a:t>let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2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77AA"/>
                </a:solidFill>
                <a:effectLst/>
              </a:rPr>
              <a:t>let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b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=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</a:rPr>
              <a:t>10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;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console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log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'Resultado: '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b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)</a:t>
            </a:r>
            <a:r>
              <a:rPr lang="pt-BR" altLang="pt-BR" dirty="0">
                <a:solidFill>
                  <a:srgbClr val="333333"/>
                </a:solidFill>
              </a:rPr>
              <a:t>);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//ou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console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</a:rPr>
              <a:t>log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`Resultado: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${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b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}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`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775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Caixa de diálogo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0" y="1845734"/>
            <a:ext cx="8589645" cy="402336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pt-BR" altLang="pt-BR" sz="1800" dirty="0"/>
              <a:t>São meios básicos para entrada e saída de informação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 b="1" dirty="0"/>
              <a:t>Caixa de alerta</a:t>
            </a:r>
            <a:br>
              <a:rPr lang="pt-BR" altLang="pt-BR" sz="1800" dirty="0"/>
            </a:br>
            <a:r>
              <a:rPr lang="pt-BR" altLang="pt-BR" sz="1800" dirty="0"/>
              <a:t>Caixa de diálogo para exibir mensagens, possui somente um botão OK.</a:t>
            </a:r>
            <a:br>
              <a:rPr lang="pt-BR" altLang="pt-BR" sz="1800" dirty="0"/>
            </a:br>
            <a:r>
              <a:rPr lang="pt-BR" altLang="pt-BR" sz="1800" dirty="0"/>
              <a:t>Sintaxe:</a:t>
            </a:r>
            <a:br>
              <a:rPr lang="pt-BR" altLang="pt-BR" sz="1800" dirty="0"/>
            </a:br>
            <a:r>
              <a:rPr lang="pt-BR" altLang="pt-BR" sz="1800" dirty="0"/>
              <a:t>	</a:t>
            </a:r>
            <a:r>
              <a:rPr lang="pt-BR" altLang="pt-BR" sz="1800" dirty="0" err="1">
                <a:solidFill>
                  <a:srgbClr val="990000"/>
                </a:solidFill>
              </a:rPr>
              <a:t>alert</a:t>
            </a:r>
            <a:r>
              <a:rPr lang="pt-BR" altLang="pt-BR" sz="1800" dirty="0">
                <a:solidFill>
                  <a:srgbClr val="990000"/>
                </a:solidFill>
              </a:rPr>
              <a:t>("Mensagem");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 b="1" dirty="0"/>
              <a:t>Caixa de confirmação</a:t>
            </a:r>
            <a:br>
              <a:rPr lang="pt-BR" altLang="pt-BR" sz="1800" dirty="0"/>
            </a:br>
            <a:r>
              <a:rPr lang="pt-BR" altLang="pt-BR" sz="1800" dirty="0"/>
              <a:t>Caixa de diálogo básica para tomada de decisão, possui dois botões, o botão OK (retorna </a:t>
            </a:r>
            <a:r>
              <a:rPr lang="pt-BR" altLang="pt-BR" sz="1800" dirty="0" err="1"/>
              <a:t>true</a:t>
            </a:r>
            <a:r>
              <a:rPr lang="pt-BR" altLang="pt-BR" sz="1800" dirty="0"/>
              <a:t>) e o botão CANCELAR (retorna false). Os valores retornados devem ser armazenados em uma variável.</a:t>
            </a:r>
            <a:br>
              <a:rPr lang="pt-BR" altLang="pt-BR" sz="1800" dirty="0"/>
            </a:br>
            <a:r>
              <a:rPr lang="pt-BR" altLang="pt-BR" sz="1800" dirty="0"/>
              <a:t>Sintaxe:</a:t>
            </a:r>
            <a:br>
              <a:rPr lang="pt-BR" altLang="pt-BR" sz="1800" dirty="0"/>
            </a:br>
            <a:r>
              <a:rPr lang="pt-BR" altLang="pt-BR" sz="1800" dirty="0"/>
              <a:t>	</a:t>
            </a:r>
            <a:r>
              <a:rPr lang="pt-BR" altLang="pt-BR" sz="1800" dirty="0">
                <a:solidFill>
                  <a:srgbClr val="990000"/>
                </a:solidFill>
              </a:rPr>
              <a:t>variável = </a:t>
            </a:r>
            <a:r>
              <a:rPr lang="pt-BR" altLang="pt-BR" sz="1800" dirty="0" err="1">
                <a:solidFill>
                  <a:srgbClr val="990000"/>
                </a:solidFill>
              </a:rPr>
              <a:t>confirm</a:t>
            </a:r>
            <a:r>
              <a:rPr lang="pt-BR" altLang="pt-BR" sz="1800" dirty="0">
                <a:solidFill>
                  <a:srgbClr val="990000"/>
                </a:solidFill>
              </a:rPr>
              <a:t>("Mensagem");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1800" b="1" dirty="0"/>
              <a:t>Caixa de entrada de dados</a:t>
            </a:r>
            <a:br>
              <a:rPr lang="pt-BR" altLang="pt-BR" sz="1800" dirty="0"/>
            </a:br>
            <a:r>
              <a:rPr lang="pt-BR" altLang="pt-BR" sz="1800" dirty="0"/>
              <a:t>Caixa de diálogo para entrada de dados básica, o valor deve ser armazenado em uma variável, </a:t>
            </a:r>
            <a:r>
              <a:rPr lang="pt-BR" altLang="pt-BR" sz="1800" b="1" dirty="0"/>
              <a:t>o valor digitado sempre será texto</a:t>
            </a:r>
            <a:r>
              <a:rPr lang="pt-BR" altLang="pt-BR" sz="1800" dirty="0"/>
              <a:t>, logo, para operações matemáticas precisamos converter os valores digitados para números.</a:t>
            </a:r>
            <a:br>
              <a:rPr lang="pt-BR" altLang="pt-BR" sz="1800" dirty="0"/>
            </a:br>
            <a:r>
              <a:rPr lang="pt-BR" altLang="pt-BR" sz="1800" dirty="0"/>
              <a:t>Sintaxe:</a:t>
            </a:r>
            <a:br>
              <a:rPr lang="pt-BR" altLang="pt-BR" sz="1800" dirty="0"/>
            </a:br>
            <a:r>
              <a:rPr lang="pt-BR" altLang="pt-BR" sz="1800" dirty="0"/>
              <a:t>	</a:t>
            </a:r>
            <a:r>
              <a:rPr lang="pt-BR" altLang="pt-BR" sz="1800" dirty="0">
                <a:solidFill>
                  <a:srgbClr val="990000"/>
                </a:solidFill>
              </a:rPr>
              <a:t>variável = </a:t>
            </a:r>
            <a:r>
              <a:rPr lang="pt-BR" altLang="pt-BR" sz="1800" dirty="0" err="1">
                <a:solidFill>
                  <a:srgbClr val="990000"/>
                </a:solidFill>
              </a:rPr>
              <a:t>prompt</a:t>
            </a:r>
            <a:r>
              <a:rPr lang="pt-BR" altLang="pt-BR" sz="1800" dirty="0">
                <a:solidFill>
                  <a:srgbClr val="990000"/>
                </a:solidFill>
              </a:rPr>
              <a:t>("</a:t>
            </a:r>
            <a:r>
              <a:rPr lang="pt-BR" altLang="pt-BR" sz="1800" dirty="0" err="1">
                <a:solidFill>
                  <a:srgbClr val="990000"/>
                </a:solidFill>
              </a:rPr>
              <a:t>Mensagem","valor</a:t>
            </a:r>
            <a:r>
              <a:rPr lang="pt-BR" altLang="pt-BR" sz="1800" dirty="0">
                <a:solidFill>
                  <a:srgbClr val="990000"/>
                </a:solidFill>
              </a:rPr>
              <a:t> inicial opcional");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F79B3DA-6931-4263-892C-1067D3652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2" y="1824568"/>
            <a:ext cx="187325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2DA1A046-5C97-4514-90D2-542DF423B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213" y="3341687"/>
            <a:ext cx="1943100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6710879-8CD8-4958-B493-3475AD4B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281" y="5606197"/>
            <a:ext cx="347186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1">
            <a:extLst>
              <a:ext uri="{FF2B5EF4-FFF2-40B4-BE49-F238E27FC236}">
                <a16:creationId xmlns:a16="http://schemas.microsoft.com/office/drawing/2014/main" id="{DFF066B1-79C6-44A5-9357-4CC18A402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3976" y="2733457"/>
            <a:ext cx="168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exemplo4.html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A42700-F921-8852-95AD-14A47D2F2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904" y="97970"/>
            <a:ext cx="5169166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7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98" y="1113705"/>
            <a:ext cx="87852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/>
              <a:t>Conversão de tipos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98" y="1916113"/>
            <a:ext cx="10313265" cy="4429269"/>
          </a:xfrm>
        </p:spPr>
        <p:txBody>
          <a:bodyPr/>
          <a:lstStyle/>
          <a:p>
            <a:r>
              <a:rPr lang="pt-BR" altLang="pt-BR" sz="2400" dirty="0"/>
              <a:t>Se usarmos a caixa de diálogo prompt ou um formulário com campos de input, os valores lidos são sempre textos. </a:t>
            </a:r>
          </a:p>
          <a:p>
            <a:r>
              <a:rPr lang="pt-BR" altLang="pt-BR" sz="2400" dirty="0"/>
              <a:t>Caso seja necessário realizar alguma operação matemática com os valores lidos, precisamos inicialmente converte-los em números. </a:t>
            </a:r>
          </a:p>
          <a:p>
            <a:r>
              <a:rPr lang="pt-BR" altLang="pt-BR" sz="2400" dirty="0"/>
              <a:t>Para isso temos duas funções em </a:t>
            </a:r>
            <a:r>
              <a:rPr lang="pt-BR" altLang="pt-BR" sz="2400" dirty="0" err="1"/>
              <a:t>JavaScript</a:t>
            </a:r>
            <a:r>
              <a:rPr lang="pt-BR" altLang="pt-BR" sz="2400" dirty="0"/>
              <a:t> que convertem para inteiro ou para real.</a:t>
            </a:r>
          </a:p>
        </p:txBody>
      </p:sp>
    </p:spTree>
    <p:extLst>
      <p:ext uri="{BB962C8B-B14F-4D97-AF65-F5344CB8AC3E}">
        <p14:creationId xmlns:p14="http://schemas.microsoft.com/office/powerpoint/2010/main" val="2066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Conversão de tipos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Para converter um texto em número inteiro utilizamos a função </a:t>
            </a:r>
            <a:r>
              <a:rPr lang="pt-BR" altLang="pt-BR" dirty="0" err="1"/>
              <a:t>parseInt</a:t>
            </a:r>
            <a:endParaRPr lang="pt-BR" altLang="pt-BR" dirty="0"/>
          </a:p>
          <a:p>
            <a:pPr eaLnBrk="1" hangingPunct="1"/>
            <a:r>
              <a:rPr lang="pt-BR" altLang="pt-BR" dirty="0"/>
              <a:t>Sintaxe:</a:t>
            </a:r>
          </a:p>
          <a:p>
            <a:pPr lvl="1" eaLnBrk="1" hangingPunct="1">
              <a:buFontTx/>
              <a:buNone/>
            </a:pPr>
            <a:endParaRPr lang="pt-BR" altLang="pt-BR" dirty="0">
              <a:solidFill>
                <a:srgbClr val="990000"/>
              </a:solidFill>
            </a:endParaRPr>
          </a:p>
          <a:p>
            <a:pPr lvl="1" eaLnBrk="1" hangingPunct="1">
              <a:buFontTx/>
              <a:buNone/>
            </a:pPr>
            <a:r>
              <a:rPr lang="pt-BR" altLang="pt-BR" dirty="0">
                <a:solidFill>
                  <a:srgbClr val="990000"/>
                </a:solidFill>
              </a:rPr>
              <a:t>variável = </a:t>
            </a:r>
            <a:r>
              <a:rPr lang="pt-BR" altLang="pt-BR" dirty="0" err="1">
                <a:solidFill>
                  <a:srgbClr val="990000"/>
                </a:solidFill>
              </a:rPr>
              <a:t>parseInt</a:t>
            </a:r>
            <a:r>
              <a:rPr lang="pt-BR" altLang="pt-BR" dirty="0">
                <a:solidFill>
                  <a:srgbClr val="990000"/>
                </a:solidFill>
              </a:rPr>
              <a:t>(texto [, base]);</a:t>
            </a:r>
          </a:p>
          <a:p>
            <a:pPr lvl="1" eaLnBrk="1" hangingPunct="1"/>
            <a:endParaRPr lang="pt-BR" altLang="pt-BR" dirty="0"/>
          </a:p>
          <a:p>
            <a:pPr lvl="1" eaLnBrk="1" hangingPunct="1"/>
            <a:endParaRPr lang="pt-BR" altLang="pt-BR" dirty="0"/>
          </a:p>
          <a:p>
            <a:pPr eaLnBrk="1" hangingPunct="1"/>
            <a:r>
              <a:rPr lang="pt-BR" altLang="pt-BR" dirty="0"/>
              <a:t>Para converter um texto em número real (</a:t>
            </a:r>
            <a:r>
              <a:rPr lang="pt-BR" altLang="pt-BR" dirty="0" err="1"/>
              <a:t>float</a:t>
            </a:r>
            <a:r>
              <a:rPr lang="pt-BR" altLang="pt-BR" dirty="0"/>
              <a:t>), utilizamos a função </a:t>
            </a:r>
            <a:r>
              <a:rPr lang="pt-BR" altLang="pt-BR" dirty="0" err="1"/>
              <a:t>parseFloat</a:t>
            </a:r>
            <a:r>
              <a:rPr lang="pt-BR" altLang="pt-BR" dirty="0"/>
              <a:t>.</a:t>
            </a:r>
          </a:p>
          <a:p>
            <a:pPr eaLnBrk="1" hangingPunct="1"/>
            <a:r>
              <a:rPr lang="pt-BR" altLang="pt-BR" dirty="0"/>
              <a:t>Sintaxe:</a:t>
            </a:r>
          </a:p>
          <a:p>
            <a:pPr eaLnBrk="1" hangingPunct="1"/>
            <a:endParaRPr lang="pt-BR" altLang="pt-BR" dirty="0"/>
          </a:p>
          <a:p>
            <a:pPr lvl="1" eaLnBrk="1" hangingPunct="1">
              <a:buFontTx/>
              <a:buNone/>
            </a:pPr>
            <a:r>
              <a:rPr lang="pt-BR" altLang="pt-BR" dirty="0">
                <a:solidFill>
                  <a:srgbClr val="990000"/>
                </a:solidFill>
              </a:rPr>
              <a:t>variável = </a:t>
            </a:r>
            <a:r>
              <a:rPr lang="pt-BR" altLang="pt-BR" dirty="0" err="1">
                <a:solidFill>
                  <a:srgbClr val="990000"/>
                </a:solidFill>
              </a:rPr>
              <a:t>parseFloat</a:t>
            </a:r>
            <a:r>
              <a:rPr lang="pt-BR" altLang="pt-BR" dirty="0">
                <a:solidFill>
                  <a:srgbClr val="990000"/>
                </a:solidFill>
              </a:rPr>
              <a:t>(texto);</a:t>
            </a:r>
          </a:p>
          <a:p>
            <a:pPr eaLnBrk="1" hangingPunct="1">
              <a:buFontTx/>
              <a:buNone/>
            </a:pPr>
            <a:endParaRPr lang="pt-BR" altLang="pt-BR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481388" y="2282825"/>
            <a:ext cx="24701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Valor a ser convertido.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481388" y="3565579"/>
            <a:ext cx="32702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Base da conversão (opcional).</a:t>
            </a:r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H="1" flipV="1">
            <a:off x="3986213" y="3278241"/>
            <a:ext cx="144462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3481389" y="2641599"/>
            <a:ext cx="576263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4711266" y="4958398"/>
            <a:ext cx="24701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Valor a ser convertido.</a:t>
            </a:r>
          </a:p>
        </p:txBody>
      </p:sp>
      <p:sp>
        <p:nvSpPr>
          <p:cNvPr id="37897" name="Line 11"/>
          <p:cNvSpPr>
            <a:spLocks noChangeShapeType="1"/>
          </p:cNvSpPr>
          <p:nvPr/>
        </p:nvSpPr>
        <p:spPr bwMode="auto">
          <a:xfrm flipH="1">
            <a:off x="3847667" y="5142549"/>
            <a:ext cx="7921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2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/>
              <a:t>Conversão de tipos (exemplo)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2888" y="1916114"/>
            <a:ext cx="7042150" cy="424973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altLang="pt-BR" sz="2400" dirty="0">
                <a:solidFill>
                  <a:srgbClr val="990000"/>
                </a:solidFill>
              </a:rPr>
              <a:t>&lt;script&gt;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altLang="pt-BR" sz="2400" dirty="0">
                <a:solidFill>
                  <a:srgbClr val="990000"/>
                </a:solidFill>
              </a:rPr>
              <a:t>//modo 1</a:t>
            </a: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altLang="pt-BR" sz="2400" dirty="0" err="1">
                <a:solidFill>
                  <a:srgbClr val="006600"/>
                </a:solidFill>
              </a:rPr>
              <a:t>let</a:t>
            </a:r>
            <a:r>
              <a:rPr lang="pt-BR" altLang="pt-BR" sz="2400" dirty="0">
                <a:solidFill>
                  <a:srgbClr val="006600"/>
                </a:solidFill>
              </a:rPr>
              <a:t> a;</a:t>
            </a: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altLang="pt-BR" sz="2400" dirty="0" err="1">
                <a:solidFill>
                  <a:srgbClr val="006600"/>
                </a:solidFill>
              </a:rPr>
              <a:t>let</a:t>
            </a:r>
            <a:r>
              <a:rPr lang="pt-BR" altLang="pt-BR" sz="2400" dirty="0">
                <a:solidFill>
                  <a:srgbClr val="006600"/>
                </a:solidFill>
              </a:rPr>
              <a:t> </a:t>
            </a:r>
            <a:r>
              <a:rPr lang="pt-BR" altLang="pt-BR" sz="2400" dirty="0" err="1">
                <a:solidFill>
                  <a:srgbClr val="006600"/>
                </a:solidFill>
              </a:rPr>
              <a:t>aux</a:t>
            </a:r>
            <a:r>
              <a:rPr lang="pt-BR" altLang="pt-BR" sz="2400" dirty="0">
                <a:solidFill>
                  <a:srgbClr val="006600"/>
                </a:solidFill>
              </a:rPr>
              <a:t> = prompt("Digite o valor de a");</a:t>
            </a: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altLang="pt-BR" sz="2400" dirty="0">
                <a:solidFill>
                  <a:srgbClr val="006600"/>
                </a:solidFill>
              </a:rPr>
              <a:t>a = </a:t>
            </a:r>
            <a:r>
              <a:rPr lang="pt-BR" altLang="pt-BR" sz="2400" dirty="0" err="1">
                <a:solidFill>
                  <a:srgbClr val="006600"/>
                </a:solidFill>
              </a:rPr>
              <a:t>parseInt</a:t>
            </a:r>
            <a:r>
              <a:rPr lang="pt-BR" altLang="pt-BR" sz="2400" dirty="0">
                <a:solidFill>
                  <a:srgbClr val="006600"/>
                </a:solidFill>
              </a:rPr>
              <a:t>(</a:t>
            </a:r>
            <a:r>
              <a:rPr lang="pt-BR" altLang="pt-BR" sz="2400" dirty="0" err="1">
                <a:solidFill>
                  <a:srgbClr val="006600"/>
                </a:solidFill>
              </a:rPr>
              <a:t>aux</a:t>
            </a:r>
            <a:r>
              <a:rPr lang="pt-BR" altLang="pt-BR" sz="2400" dirty="0">
                <a:solidFill>
                  <a:srgbClr val="006600"/>
                </a:solidFill>
              </a:rPr>
              <a:t>);</a:t>
            </a: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altLang="pt-BR" sz="2400" dirty="0">
                <a:solidFill>
                  <a:srgbClr val="990000"/>
                </a:solidFill>
              </a:rPr>
              <a:t>//modo 2</a:t>
            </a: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altLang="pt-BR" sz="2400" dirty="0" err="1">
                <a:solidFill>
                  <a:srgbClr val="006600"/>
                </a:solidFill>
              </a:rPr>
              <a:t>let</a:t>
            </a:r>
            <a:r>
              <a:rPr lang="pt-BR" altLang="pt-BR" sz="2400" dirty="0">
                <a:solidFill>
                  <a:srgbClr val="006600"/>
                </a:solidFill>
              </a:rPr>
              <a:t> b = </a:t>
            </a:r>
            <a:r>
              <a:rPr lang="pt-BR" altLang="pt-BR" sz="2400" dirty="0" err="1">
                <a:solidFill>
                  <a:srgbClr val="006600"/>
                </a:solidFill>
              </a:rPr>
              <a:t>parseInt</a:t>
            </a:r>
            <a:r>
              <a:rPr lang="pt-BR" altLang="pt-BR" sz="2400" dirty="0">
                <a:solidFill>
                  <a:srgbClr val="006600"/>
                </a:solidFill>
              </a:rPr>
              <a:t>(prompt("Digite o valor de b"));</a:t>
            </a: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altLang="pt-BR" sz="2400" dirty="0">
                <a:solidFill>
                  <a:srgbClr val="990000"/>
                </a:solidFill>
              </a:rPr>
              <a:t>//mostra o cálculo</a:t>
            </a: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altLang="pt-BR" sz="2400" dirty="0" err="1">
                <a:solidFill>
                  <a:srgbClr val="0000FF"/>
                </a:solidFill>
              </a:rPr>
              <a:t>alert</a:t>
            </a:r>
            <a:r>
              <a:rPr lang="pt-BR" altLang="pt-BR" sz="2400" dirty="0">
                <a:solidFill>
                  <a:srgbClr val="0000FF"/>
                </a:solidFill>
              </a:rPr>
              <a:t>(a + " + " + b + " = " + (</a:t>
            </a:r>
            <a:r>
              <a:rPr lang="pt-BR" altLang="pt-BR" sz="2400" dirty="0" err="1">
                <a:solidFill>
                  <a:srgbClr val="0000FF"/>
                </a:solidFill>
              </a:rPr>
              <a:t>a+b</a:t>
            </a:r>
            <a:r>
              <a:rPr lang="pt-BR" altLang="pt-BR" sz="2400" dirty="0">
                <a:solidFill>
                  <a:srgbClr val="0000FF"/>
                </a:solidFill>
              </a:rPr>
              <a:t>));</a:t>
            </a: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//ou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625475">
              <a:lnSpc>
                <a:spcPct val="80000"/>
              </a:lnSpc>
              <a:buNone/>
              <a:defRPr/>
            </a:pPr>
            <a:r>
              <a:rPr lang="pt-BR" sz="2400" dirty="0" err="1">
                <a:solidFill>
                  <a:srgbClr val="0000FF"/>
                </a:solidFill>
              </a:rPr>
              <a:t>alert</a:t>
            </a:r>
            <a:r>
              <a:rPr lang="pt-BR" sz="2400" dirty="0">
                <a:solidFill>
                  <a:srgbClr val="0000FF"/>
                </a:solidFill>
              </a:rPr>
              <a:t>(`${a} + ${b} = ${</a:t>
            </a:r>
            <a:r>
              <a:rPr lang="pt-BR" sz="2400" dirty="0" err="1">
                <a:solidFill>
                  <a:srgbClr val="0000FF"/>
                </a:solidFill>
              </a:rPr>
              <a:t>a+b</a:t>
            </a:r>
            <a:r>
              <a:rPr lang="pt-BR" sz="2400" dirty="0">
                <a:solidFill>
                  <a:srgbClr val="0000FF"/>
                </a:solidFill>
              </a:rPr>
              <a:t>}`);</a:t>
            </a:r>
            <a:endParaRPr lang="pt-BR" altLang="pt-BR" sz="2400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altLang="pt-BR" sz="2400" dirty="0">
                <a:solidFill>
                  <a:srgbClr val="9900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0579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163205"/>
            <a:ext cx="87852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 err="1"/>
              <a:t>JavaScript</a:t>
            </a:r>
            <a:endParaRPr lang="pt-BR" altLang="pt-BR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20" y="1845734"/>
            <a:ext cx="10576560" cy="3549226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altLang="pt-BR" sz="1600" dirty="0"/>
              <a:t>Linguagem integrada ao navegador.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1600" dirty="0"/>
              <a:t>Usa o chamado "modelo de execução controlado por eventos", ou seja, o código </a:t>
            </a:r>
            <a:r>
              <a:rPr lang="pt-BR" altLang="pt-BR" sz="1600" dirty="0" err="1"/>
              <a:t>JavaScript</a:t>
            </a:r>
            <a:r>
              <a:rPr lang="pt-BR" altLang="pt-BR" sz="1600" dirty="0"/>
              <a:t> só é executado quando o evento ao qual está associado é acionado, mas, em alguns casos, podemos inserir o código sem a associação a eventos e o mesmo é executado conforme o navegador interpreta a página.</a:t>
            </a:r>
          </a:p>
          <a:p>
            <a:pPr algn="just"/>
            <a:r>
              <a:rPr lang="pt-BR" sz="1600" b="0" i="0" dirty="0">
                <a:solidFill>
                  <a:srgbClr val="333333"/>
                </a:solidFill>
                <a:effectLst/>
                <a:latin typeface="BlinkMacSystemFont"/>
              </a:rPr>
              <a:t>O </a:t>
            </a:r>
            <a:r>
              <a:rPr lang="pt-BR" sz="1600" b="0" i="0" dirty="0" err="1">
                <a:solidFill>
                  <a:srgbClr val="333333"/>
                </a:solidFill>
                <a:effectLst/>
                <a:latin typeface="BlinkMacSystemFont"/>
              </a:rPr>
              <a:t>JavaScript</a:t>
            </a:r>
            <a:r>
              <a:rPr lang="pt-BR" sz="1600" b="0" i="0" dirty="0">
                <a:solidFill>
                  <a:srgbClr val="333333"/>
                </a:solidFill>
                <a:effectLst/>
                <a:latin typeface="BlinkMacSystemFont"/>
              </a:rPr>
              <a:t> pode ser executado não apenas no navegador (que é seu padrão), mas também no servidor ou em qualquer dispositivo (como em apps) que tenha um tipo de máquina capaz de interpretar o código. </a:t>
            </a:r>
            <a:endParaRPr lang="pt-BR" sz="1800" dirty="0"/>
          </a:p>
          <a:p>
            <a:pPr algn="just" eaLnBrk="1" hangingPunct="1">
              <a:lnSpc>
                <a:spcPct val="90000"/>
              </a:lnSpc>
            </a:pPr>
            <a:r>
              <a:rPr lang="pt-BR" altLang="pt-BR" sz="1600" dirty="0"/>
              <a:t>É uma linguagem interpretada, diferente de outras linguagens que fazem o processo de compilação antes de executar o programa, como por exemplo a linguagem Java.</a:t>
            </a:r>
          </a:p>
          <a:p>
            <a:pPr algn="just"/>
            <a:r>
              <a:rPr lang="pt-BR" altLang="pt-BR" sz="1600" dirty="0"/>
              <a:t>Versões </a:t>
            </a:r>
            <a:r>
              <a:rPr lang="pt-BR" sz="1600" dirty="0" err="1"/>
              <a:t>ECMAScript</a:t>
            </a:r>
            <a:r>
              <a:rPr lang="pt-BR" sz="1600" dirty="0"/>
              <a:t> ou ES são: 5, 6, 7, ...</a:t>
            </a:r>
          </a:p>
          <a:p>
            <a:pPr algn="just"/>
            <a:r>
              <a:rPr lang="pt-BR" sz="1600" dirty="0"/>
              <a:t>Algumas versões mais antigas de navegadores não dão suporte ao </a:t>
            </a:r>
            <a:r>
              <a:rPr lang="pt-BR" sz="1600" dirty="0" err="1"/>
              <a:t>ECMAScript</a:t>
            </a:r>
            <a:r>
              <a:rPr lang="pt-BR" sz="1600" dirty="0"/>
              <a:t> 6 ou posterior, possuindo problemas de compatibilidade. A versão mais estável é a ES5, contudo o mercado faz referência ao ES6 ou ES6+.</a:t>
            </a:r>
            <a:endParaRPr lang="pt-BR" altLang="pt-BR" sz="1600" dirty="0"/>
          </a:p>
          <a:p>
            <a:pPr algn="just"/>
            <a:endParaRPr lang="pt-BR" altLang="pt-BR" sz="1600" dirty="0"/>
          </a:p>
        </p:txBody>
      </p:sp>
      <p:sp>
        <p:nvSpPr>
          <p:cNvPr id="2" name="Retângulo 1"/>
          <p:cNvSpPr/>
          <p:nvPr/>
        </p:nvSpPr>
        <p:spPr>
          <a:xfrm>
            <a:off x="4619627" y="6027750"/>
            <a:ext cx="74961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2"/>
              </a:rPr>
              <a:t>https://developer.mozilla.org/pt-BR/docs/Web/JavaScript/Guide/JavaScript_Vis%C3%A3o_Geral</a:t>
            </a:r>
            <a:r>
              <a:rPr lang="pt-BR" sz="1400" dirty="0"/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8086F89-8248-440A-899D-D77FB978BC71}"/>
              </a:ext>
            </a:extLst>
          </p:cNvPr>
          <p:cNvSpPr/>
          <p:nvPr/>
        </p:nvSpPr>
        <p:spPr>
          <a:xfrm>
            <a:off x="3921760" y="5840298"/>
            <a:ext cx="10099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hlinkClick r:id="rId3"/>
              </a:rPr>
              <a:t>https://developer.mozilla.org/pt-BR/docs/Archive/Web/JavaScript/Suporte_ao_ECMAScript_7_no_Mozilla</a:t>
            </a:r>
            <a:endParaRPr lang="pt-BR" sz="1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468680-5C09-48E1-95F2-30FD8D242782}"/>
              </a:ext>
            </a:extLst>
          </p:cNvPr>
          <p:cNvSpPr/>
          <p:nvPr/>
        </p:nvSpPr>
        <p:spPr>
          <a:xfrm>
            <a:off x="7415868" y="5626247"/>
            <a:ext cx="4391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https://developer.mozilla.org/pt-BR/docs/Web/JavaScript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6480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1154978" y="1153104"/>
            <a:ext cx="8785226" cy="581025"/>
          </a:xfrm>
        </p:spPr>
        <p:txBody>
          <a:bodyPr>
            <a:normAutofit fontScale="90000"/>
          </a:bodyPr>
          <a:lstStyle/>
          <a:p>
            <a:r>
              <a:rPr lang="pt-BR" altLang="pt-BR" b="1" dirty="0"/>
              <a:t>Desenvolvimento em camadas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7210" y="1849584"/>
            <a:ext cx="10147372" cy="4412672"/>
          </a:xfrm>
        </p:spPr>
        <p:txBody>
          <a:bodyPr/>
          <a:lstStyle/>
          <a:p>
            <a:pPr algn="just">
              <a:defRPr/>
            </a:pPr>
            <a:r>
              <a:rPr lang="pt-BR" sz="1800" dirty="0"/>
              <a:t>Vimos até o momento como trabalhar com HTML, CSS e </a:t>
            </a:r>
            <a:r>
              <a:rPr lang="pt-BR" sz="1800" dirty="0" err="1"/>
              <a:t>JavaScript</a:t>
            </a:r>
            <a:r>
              <a:rPr lang="pt-BR" sz="1800" dirty="0"/>
              <a:t>. Nas formas de uso do CSS e </a:t>
            </a:r>
            <a:r>
              <a:rPr lang="pt-BR" sz="1800" dirty="0" err="1"/>
              <a:t>JavaScript</a:t>
            </a:r>
            <a:r>
              <a:rPr lang="pt-BR" sz="1800" dirty="0"/>
              <a:t> foram demonstradas algumas possibilidades para a inserção dessas tecnologias dentro da página HTML. Dentre essas possibilidades devemos sempre procurar separar os códigos, ou seja, criar arquivos separados para cada tecnologia, isso seria o desenvolvimento em camadas.</a:t>
            </a:r>
          </a:p>
          <a:p>
            <a:pPr algn="just">
              <a:defRPr/>
            </a:pPr>
            <a:endParaRPr lang="pt-BR" sz="1800" dirty="0"/>
          </a:p>
          <a:p>
            <a:pPr algn="just">
              <a:defRPr/>
            </a:pPr>
            <a:r>
              <a:rPr lang="pt-BR" sz="1800" dirty="0"/>
              <a:t>São três camadas que estaremos utilizando:</a:t>
            </a:r>
          </a:p>
          <a:p>
            <a:pPr lvl="1" algn="just">
              <a:defRPr/>
            </a:pPr>
            <a:r>
              <a:rPr lang="pt-BR" dirty="0"/>
              <a:t>Camada de estrutura (arquivo HTML)</a:t>
            </a:r>
          </a:p>
          <a:p>
            <a:pPr lvl="1" algn="just">
              <a:defRPr/>
            </a:pPr>
            <a:r>
              <a:rPr lang="pt-BR" dirty="0"/>
              <a:t>Camada de apresentação (arquivo CSS, .</a:t>
            </a:r>
            <a:r>
              <a:rPr lang="pt-BR" dirty="0" err="1"/>
              <a:t>css</a:t>
            </a:r>
            <a:r>
              <a:rPr lang="pt-BR" dirty="0"/>
              <a:t>)</a:t>
            </a:r>
          </a:p>
          <a:p>
            <a:pPr lvl="1" algn="just">
              <a:defRPr/>
            </a:pPr>
            <a:r>
              <a:rPr lang="pt-BR" dirty="0"/>
              <a:t>Camada de comportamento (arquivo </a:t>
            </a:r>
            <a:r>
              <a:rPr lang="pt-BR" dirty="0" err="1"/>
              <a:t>JavaScript</a:t>
            </a:r>
            <a:r>
              <a:rPr lang="pt-BR" dirty="0"/>
              <a:t>, .</a:t>
            </a:r>
            <a:r>
              <a:rPr lang="pt-BR" dirty="0" err="1"/>
              <a:t>js</a:t>
            </a:r>
            <a:r>
              <a:rPr lang="pt-BR" dirty="0"/>
              <a:t>)</a:t>
            </a:r>
          </a:p>
          <a:p>
            <a:pPr lvl="1" algn="just">
              <a:defRPr/>
            </a:pPr>
            <a:endParaRPr lang="pt-BR" dirty="0"/>
          </a:p>
          <a:p>
            <a:pPr lvl="1" algn="just"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60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/>
              <a:t>Ferramenta Desenvolvedor (Navegadores)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ativar o painel de desenvolvedor: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Chrome pressione a tecla F12.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Firefox F12 ou </a:t>
            </a:r>
            <a:r>
              <a:rPr lang="pt-BR" dirty="0" err="1"/>
              <a:t>Ctrl+Shift+K</a:t>
            </a:r>
            <a:endParaRPr lang="pt-BR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Safari: primeiro ative a ferramenta de desenvolver em Safari &gt;&gt; Preferências, clique em Avançado, em seguida, marque a opção “Mostrar menu Desenvolvedor na barra de menus”. Com isso será exibido o menu Desenvolvedor.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2" y="4551298"/>
            <a:ext cx="11955848" cy="5702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4" y="5527011"/>
            <a:ext cx="11924036" cy="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6008" y="1102015"/>
            <a:ext cx="8785225" cy="581025"/>
          </a:xfrm>
        </p:spPr>
        <p:txBody>
          <a:bodyPr>
            <a:normAutofit fontScale="90000"/>
          </a:bodyPr>
          <a:lstStyle/>
          <a:p>
            <a:r>
              <a:rPr lang="pt-BR" altLang="pt-BR" dirty="0"/>
              <a:t>Exemplos práticos para o </a:t>
            </a:r>
            <a:r>
              <a:rPr lang="pt-BR" altLang="pt-BR" dirty="0" err="1"/>
              <a:t>Lab</a:t>
            </a:r>
            <a:r>
              <a:rPr lang="pt-BR" altLang="pt-BR" dirty="0"/>
              <a:t> hoje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6008" y="1843088"/>
            <a:ext cx="10050027" cy="4538662"/>
          </a:xfrm>
        </p:spPr>
        <p:txBody>
          <a:bodyPr/>
          <a:lstStyle/>
          <a:p>
            <a:pPr marL="0" indent="0" algn="just">
              <a:buNone/>
            </a:pPr>
            <a:r>
              <a:rPr lang="pt-BR" altLang="pt-BR" b="1" dirty="0"/>
              <a:t>1) </a:t>
            </a:r>
            <a:r>
              <a:rPr lang="pt-BR" altLang="pt-BR" dirty="0"/>
              <a:t>Uma empresa irá dar 25% de aumento para todos os funcionários, você deverá desenvolver um programa que leia o salário atual do funcionário. Após a leitura, calcule e mostre na própria página o salário atual em uma linha e em outra linha o salário com o aumento de 25%.</a:t>
            </a:r>
          </a:p>
          <a:p>
            <a:pPr marL="0" indent="0" algn="just">
              <a:buNone/>
            </a:pPr>
            <a:endParaRPr lang="pt-BR" altLang="pt-BR" dirty="0"/>
          </a:p>
          <a:p>
            <a:pPr marL="0" indent="0" algn="just">
              <a:buNone/>
            </a:pPr>
            <a:r>
              <a:rPr lang="pt-BR" altLang="pt-BR" b="1" dirty="0"/>
              <a:t>2) </a:t>
            </a:r>
            <a:r>
              <a:rPr lang="pt-BR" altLang="pt-BR" dirty="0"/>
              <a:t>Crie um script que calcule e mostre na própria página a média aritmética de 4 números reais digitados pelo usuário. </a:t>
            </a:r>
          </a:p>
          <a:p>
            <a:pPr marL="0" indent="0" algn="just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20844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2"/>
          <p:cNvSpPr>
            <a:spLocks noGrp="1"/>
          </p:cNvSpPr>
          <p:nvPr>
            <p:ph type="title"/>
          </p:nvPr>
        </p:nvSpPr>
        <p:spPr>
          <a:xfrm>
            <a:off x="3071814" y="2924175"/>
            <a:ext cx="5400675" cy="1081088"/>
          </a:xfrm>
        </p:spPr>
        <p:txBody>
          <a:bodyPr>
            <a:normAutofit fontScale="90000"/>
          </a:bodyPr>
          <a:lstStyle/>
          <a:p>
            <a:r>
              <a:rPr lang="pt-BR" altLang="pt-BR"/>
              <a:t>Exercícios para entregar pelo Blackboard</a:t>
            </a:r>
          </a:p>
        </p:txBody>
      </p:sp>
    </p:spTree>
    <p:extLst>
      <p:ext uri="{BB962C8B-B14F-4D97-AF65-F5344CB8AC3E}">
        <p14:creationId xmlns:p14="http://schemas.microsoft.com/office/powerpoint/2010/main" val="45945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Exercícios</a:t>
            </a:r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652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altLang="pt-BR" sz="1800" b="1" dirty="0"/>
              <a:t>1) </a:t>
            </a:r>
            <a:r>
              <a:rPr lang="pt-BR" altLang="pt-BR" sz="1800" dirty="0"/>
              <a:t>Faça um script que leia um número inteiro, em seguida calcule e mostre o dobro desse número.</a:t>
            </a:r>
          </a:p>
          <a:p>
            <a:pPr marL="0" indent="0">
              <a:buNone/>
              <a:defRPr/>
            </a:pPr>
            <a:r>
              <a:rPr lang="pt-BR" altLang="pt-BR" sz="1800" b="1" dirty="0"/>
              <a:t>2) </a:t>
            </a:r>
            <a:r>
              <a:rPr lang="pt-BR" altLang="pt-BR" sz="1800" dirty="0"/>
              <a:t>Faça um script para somar dois números informados pelo usuário.</a:t>
            </a:r>
          </a:p>
          <a:p>
            <a:pPr marL="0" indent="0">
              <a:buNone/>
              <a:defRPr/>
            </a:pPr>
            <a:r>
              <a:rPr lang="pt-BR" altLang="pt-BR" sz="1800" b="1" dirty="0"/>
              <a:t>3) </a:t>
            </a:r>
            <a:r>
              <a:rPr lang="pt-BR" altLang="pt-BR" sz="1800" dirty="0"/>
              <a:t>Faça um script  para calcular o quadrado de um número informado pelo usuário.</a:t>
            </a:r>
          </a:p>
          <a:p>
            <a:pPr marL="0" indent="0">
              <a:buNone/>
              <a:defRPr/>
            </a:pPr>
            <a:r>
              <a:rPr lang="pt-BR" altLang="pt-BR" sz="1800" b="1" dirty="0"/>
              <a:t>4) </a:t>
            </a:r>
            <a:r>
              <a:rPr lang="pt-BR" altLang="pt-BR" sz="1800" dirty="0"/>
              <a:t>Faça um script que leia três notas reais, calcule e mostre a média dessas notas.</a:t>
            </a:r>
          </a:p>
          <a:p>
            <a:pPr marL="0" indent="0">
              <a:buNone/>
              <a:defRPr/>
            </a:pPr>
            <a:r>
              <a:rPr lang="pt-BR" altLang="pt-BR" sz="1800" b="1" dirty="0"/>
              <a:t>5) </a:t>
            </a:r>
            <a:r>
              <a:rPr lang="pt-BR" altLang="pt-BR" sz="1800" dirty="0"/>
              <a:t>Faça um programa que receba três números inteiros, calcule e mostre a soma desses números.</a:t>
            </a:r>
          </a:p>
          <a:p>
            <a:pPr marL="0" indent="0">
              <a:buNone/>
              <a:defRPr/>
            </a:pPr>
            <a:r>
              <a:rPr lang="pt-BR" altLang="pt-BR" sz="1800" b="1" dirty="0"/>
              <a:t>6) </a:t>
            </a:r>
            <a:r>
              <a:rPr lang="pt-BR" altLang="pt-BR" sz="1800" dirty="0"/>
              <a:t>Faça um script  para calcular e mostrar a área de um triângulo (área = (base * altura) /2.</a:t>
            </a:r>
          </a:p>
          <a:p>
            <a:pPr marL="0" indent="0" algn="just">
              <a:buNone/>
            </a:pPr>
            <a:r>
              <a:rPr lang="pt-BR" altLang="pt-BR" sz="1800" b="1" dirty="0"/>
              <a:t>7) </a:t>
            </a:r>
            <a:r>
              <a:rPr lang="pt-BR" altLang="pt-BR" sz="1800" dirty="0"/>
              <a:t>Faça um script que leia o nome de uma pessoa, o ano de nascimento dessa pessoa e o ano atual, calcule e mostre a idade dessa pessoa e seu nome em linhas separadas.</a:t>
            </a:r>
          </a:p>
          <a:p>
            <a:pPr marL="0" indent="0" algn="just">
              <a:buNone/>
            </a:pPr>
            <a:r>
              <a:rPr lang="pt-BR" altLang="pt-BR" sz="1800" b="1" dirty="0"/>
              <a:t>8) </a:t>
            </a:r>
            <a:r>
              <a:rPr lang="pt-BR" altLang="pt-BR" sz="1800" dirty="0"/>
              <a:t>Faça um script que receba a altura de um degrau de uma escada e a altura que um pedreiro deseja alcançar utilizando essa escada, calcule e mostre quantos degraus ele deverá subir para atingir seu objetivo, os valores fornecidos devem ser em metros.</a:t>
            </a:r>
          </a:p>
          <a:p>
            <a:pPr marL="0" indent="0">
              <a:buNone/>
              <a:defRPr/>
            </a:pPr>
            <a:endParaRPr lang="pt-BR" altLang="pt-BR" sz="1800" dirty="0"/>
          </a:p>
          <a:p>
            <a:pPr marL="0" indent="0">
              <a:buNone/>
              <a:defRPr/>
            </a:pPr>
            <a:endParaRPr lang="pt-BR" altLang="pt-BR" sz="1800" dirty="0"/>
          </a:p>
          <a:p>
            <a:pPr marL="0" indent="0">
              <a:buNone/>
              <a:defRPr/>
            </a:pPr>
            <a:endParaRPr lang="pt-BR" altLang="pt-BR" sz="1800" b="1" dirty="0"/>
          </a:p>
          <a:p>
            <a:pPr marL="0" indent="0">
              <a:buNone/>
              <a:defRPr/>
            </a:pPr>
            <a:endParaRPr lang="pt-BR" altLang="pt-BR" sz="1800" dirty="0"/>
          </a:p>
          <a:p>
            <a:pPr>
              <a:defRPr/>
            </a:pP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90846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2562" y="1097685"/>
            <a:ext cx="8785225" cy="581025"/>
          </a:xfrm>
        </p:spPr>
        <p:txBody>
          <a:bodyPr/>
          <a:lstStyle/>
          <a:p>
            <a:pPr eaLnBrk="1" hangingPunct="1"/>
            <a:r>
              <a:rPr lang="pt-BR" altLang="pt-BR" sz="2800" b="1" dirty="0">
                <a:solidFill>
                  <a:schemeClr val="tx1"/>
                </a:solidFill>
              </a:rPr>
              <a:t>Livros sugeridos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2561" y="1889847"/>
            <a:ext cx="10092747" cy="39013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Mauricio SAMY Silva. </a:t>
            </a:r>
            <a:r>
              <a:rPr lang="pt-BR" altLang="pt-BR" sz="1800" b="1" dirty="0"/>
              <a:t>HTML 5 - A Linguagem de Marcação que revolucionou a WEB. </a:t>
            </a:r>
            <a:r>
              <a:rPr lang="pt-BR" altLang="pt-BR" sz="1800" dirty="0"/>
              <a:t>São Paulo: </a:t>
            </a:r>
            <a:r>
              <a:rPr lang="pt-BR" altLang="pt-BR" sz="1800" dirty="0" err="1"/>
              <a:t>Novatec</a:t>
            </a:r>
            <a:r>
              <a:rPr lang="pt-BR" altLang="pt-BR" sz="1800" dirty="0"/>
              <a:t>, 2011</a:t>
            </a:r>
            <a:endParaRPr lang="pt-BR" altLang="pt-BR" sz="1800" b="1" dirty="0"/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MAURICIO SAMY SILVA. </a:t>
            </a:r>
            <a:r>
              <a:rPr lang="pt-BR" altLang="pt-BR" sz="1800" b="1" dirty="0"/>
              <a:t>Construindo Sites Com </a:t>
            </a:r>
            <a:r>
              <a:rPr lang="pt-BR" altLang="pt-BR" sz="1800" b="1" dirty="0" err="1"/>
              <a:t>Css</a:t>
            </a:r>
            <a:r>
              <a:rPr lang="pt-BR" altLang="pt-BR" sz="1800" b="1" dirty="0"/>
              <a:t> e (X)</a:t>
            </a:r>
            <a:r>
              <a:rPr lang="pt-BR" altLang="pt-BR" sz="1800" b="1" dirty="0" err="1"/>
              <a:t>Html</a:t>
            </a:r>
            <a:r>
              <a:rPr lang="pt-BR" altLang="pt-BR" sz="1800" dirty="0"/>
              <a:t>. São Paulo: </a:t>
            </a:r>
            <a:r>
              <a:rPr lang="pt-BR" altLang="pt-BR" sz="1800" dirty="0" err="1"/>
              <a:t>Novatec</a:t>
            </a:r>
            <a:r>
              <a:rPr lang="pt-BR" altLang="pt-BR" sz="1800" dirty="0"/>
              <a:t>, 2007.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ERIC FREEMAN; ELISABETH FREEMAN. </a:t>
            </a:r>
            <a:r>
              <a:rPr lang="pt-BR" altLang="pt-BR" sz="1800" b="1" dirty="0"/>
              <a:t>Use a </a:t>
            </a:r>
            <a:r>
              <a:rPr lang="pt-BR" altLang="pt-BR" sz="1800" b="1" dirty="0" err="1"/>
              <a:t>Cabeca</a:t>
            </a:r>
            <a:r>
              <a:rPr lang="pt-BR" altLang="pt-BR" sz="1800" b="1" dirty="0"/>
              <a:t>! </a:t>
            </a:r>
            <a:r>
              <a:rPr lang="pt-BR" altLang="pt-BR" sz="1800" b="1" dirty="0" err="1"/>
              <a:t>Html</a:t>
            </a:r>
            <a:r>
              <a:rPr lang="pt-BR" altLang="pt-BR" sz="1800" b="1" dirty="0"/>
              <a:t> Com </a:t>
            </a:r>
            <a:r>
              <a:rPr lang="pt-BR" altLang="pt-BR" sz="1800" b="1" dirty="0" err="1"/>
              <a:t>Css</a:t>
            </a:r>
            <a:r>
              <a:rPr lang="pt-BR" altLang="pt-BR" sz="1800" b="1" dirty="0"/>
              <a:t> e </a:t>
            </a:r>
            <a:r>
              <a:rPr lang="pt-BR" altLang="pt-BR" sz="1800" b="1" dirty="0" err="1"/>
              <a:t>Xhtml</a:t>
            </a:r>
            <a:r>
              <a:rPr lang="pt-BR" altLang="pt-BR" sz="1800" dirty="0"/>
              <a:t>. São Paulo: Alta Books, 2008.</a:t>
            </a:r>
          </a:p>
          <a:p>
            <a:r>
              <a:rPr lang="pt-BR" altLang="pt-BR" sz="1800" dirty="0"/>
              <a:t>DANNY GOODMAN. </a:t>
            </a:r>
            <a:r>
              <a:rPr lang="pt-BR" altLang="pt-BR" sz="1800" b="1" dirty="0" err="1"/>
              <a:t>Javascript</a:t>
            </a:r>
            <a:r>
              <a:rPr lang="pt-BR" altLang="pt-BR" sz="1800" b="1" dirty="0"/>
              <a:t> e </a:t>
            </a:r>
            <a:r>
              <a:rPr lang="pt-BR" altLang="pt-BR" sz="1800" b="1" dirty="0" err="1"/>
              <a:t>Dhtml</a:t>
            </a:r>
            <a:r>
              <a:rPr lang="pt-BR" altLang="pt-BR" sz="1800" b="1" dirty="0"/>
              <a:t> Guia Pratico</a:t>
            </a:r>
            <a:r>
              <a:rPr lang="pt-BR" altLang="pt-BR" sz="1800" dirty="0"/>
              <a:t>. São Paulo: Alta Books, 2008.</a:t>
            </a:r>
          </a:p>
          <a:p>
            <a:r>
              <a:rPr lang="pt-BR" altLang="pt-BR" sz="1800" dirty="0"/>
              <a:t>MICHAEL MORRISON. </a:t>
            </a:r>
            <a:r>
              <a:rPr lang="pt-BR" altLang="pt-BR" sz="1800" b="1" dirty="0"/>
              <a:t>Use a Cabeça </a:t>
            </a:r>
            <a:r>
              <a:rPr lang="pt-BR" altLang="pt-BR" sz="1800" b="1" dirty="0" err="1"/>
              <a:t>Javascript</a:t>
            </a:r>
            <a:r>
              <a:rPr lang="pt-BR" altLang="pt-BR" sz="1800" dirty="0"/>
              <a:t>. São Paulo: Alta Books, 2008.</a:t>
            </a:r>
          </a:p>
          <a:p>
            <a:r>
              <a:rPr lang="pt-BR" altLang="pt-BR" sz="1800" dirty="0"/>
              <a:t>Maurício </a:t>
            </a:r>
            <a:r>
              <a:rPr lang="pt-BR" altLang="pt-BR" sz="1800" dirty="0" err="1"/>
              <a:t>Samy</a:t>
            </a:r>
            <a:r>
              <a:rPr lang="pt-BR" altLang="pt-BR" sz="1800" dirty="0"/>
              <a:t> Silva. </a:t>
            </a:r>
            <a:r>
              <a:rPr lang="pt-BR" altLang="pt-BR" sz="1800" b="1" dirty="0" err="1"/>
              <a:t>JavaScript</a:t>
            </a:r>
            <a:r>
              <a:rPr lang="pt-BR" altLang="pt-BR" sz="1800" b="1" dirty="0"/>
              <a:t> (Guia do Programador)</a:t>
            </a:r>
            <a:r>
              <a:rPr lang="pt-BR" altLang="pt-BR" sz="1800" dirty="0"/>
              <a:t>. São Paulo: </a:t>
            </a:r>
            <a:r>
              <a:rPr lang="pt-BR" altLang="pt-BR" sz="1800" dirty="0" err="1"/>
              <a:t>Novatec</a:t>
            </a:r>
            <a:r>
              <a:rPr lang="pt-BR" altLang="pt-BR" sz="1800" dirty="0"/>
              <a:t>, 2010</a:t>
            </a:r>
          </a:p>
        </p:txBody>
      </p:sp>
    </p:spTree>
    <p:extLst>
      <p:ext uri="{BB962C8B-B14F-4D97-AF65-F5344CB8AC3E}">
        <p14:creationId xmlns:p14="http://schemas.microsoft.com/office/powerpoint/2010/main" val="189808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>
          <a:xfrm>
            <a:off x="982662" y="981076"/>
            <a:ext cx="8785226" cy="581025"/>
          </a:xfrm>
        </p:spPr>
        <p:txBody>
          <a:bodyPr>
            <a:normAutofit fontScale="90000"/>
          </a:bodyPr>
          <a:lstStyle/>
          <a:p>
            <a:r>
              <a:rPr lang="pt-BR" altLang="pt-BR" b="1"/>
              <a:t>Links</a:t>
            </a:r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>
          <a:xfrm>
            <a:off x="1163782" y="2133601"/>
            <a:ext cx="10030691" cy="4060825"/>
          </a:xfrm>
        </p:spPr>
        <p:txBody>
          <a:bodyPr/>
          <a:lstStyle/>
          <a:p>
            <a:r>
              <a:rPr lang="pt-BR" altLang="pt-BR" dirty="0">
                <a:hlinkClick r:id="rId2"/>
              </a:rPr>
              <a:t>http://www.w3schools.com/html/default.asp</a:t>
            </a:r>
            <a:endParaRPr lang="pt-BR" altLang="pt-BR" dirty="0"/>
          </a:p>
          <a:p>
            <a:r>
              <a:rPr lang="pt-BR" altLang="pt-BR" dirty="0">
                <a:hlinkClick r:id="rId3"/>
              </a:rPr>
              <a:t>http://www.w3schools.com/css/default.asp</a:t>
            </a:r>
            <a:endParaRPr lang="pt-BR" altLang="pt-BR" dirty="0"/>
          </a:p>
          <a:p>
            <a:r>
              <a:rPr lang="pt-BR" altLang="pt-BR" dirty="0">
                <a:hlinkClick r:id="rId4"/>
              </a:rPr>
              <a:t>http://www.w3schools.com/js/default.asp</a:t>
            </a:r>
            <a:endParaRPr lang="pt-BR" altLang="pt-BR" dirty="0"/>
          </a:p>
          <a:p>
            <a:r>
              <a:rPr lang="pt-BR" altLang="pt-BR" dirty="0">
                <a:hlinkClick r:id="rId5"/>
              </a:rPr>
              <a:t>https://codeburst.io/es5-vs-es6-with-example-code-9901fa0136fc</a:t>
            </a:r>
            <a:endParaRPr lang="pt-BR" altLang="pt-BR" dirty="0"/>
          </a:p>
          <a:p>
            <a:r>
              <a:rPr lang="pt-BR" altLang="pt-BR" dirty="0">
                <a:hlinkClick r:id="rId6"/>
              </a:rPr>
              <a:t>http://kangax.github.io/compat-table/es2016plus/</a:t>
            </a:r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sz="1800" dirty="0"/>
          </a:p>
          <a:p>
            <a:endParaRPr lang="pt-BR" altLang="pt-BR" sz="1800" dirty="0"/>
          </a:p>
          <a:p>
            <a:endParaRPr lang="pt-BR" altLang="pt-BR" sz="2400" dirty="0"/>
          </a:p>
          <a:p>
            <a:endParaRPr lang="pt-BR" altLang="pt-BR" sz="4000" dirty="0"/>
          </a:p>
        </p:txBody>
      </p:sp>
    </p:spTree>
    <p:extLst>
      <p:ext uri="{BB962C8B-B14F-4D97-AF65-F5344CB8AC3E}">
        <p14:creationId xmlns:p14="http://schemas.microsoft.com/office/powerpoint/2010/main" val="162273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9" y="1171576"/>
            <a:ext cx="9117012" cy="581025"/>
          </a:xfrm>
        </p:spPr>
        <p:txBody>
          <a:bodyPr/>
          <a:lstStyle/>
          <a:p>
            <a:pPr algn="l" eaLnBrk="1" hangingPunct="1"/>
            <a:r>
              <a:rPr lang="pt-BR" altLang="pt-BR" sz="2800" b="1" dirty="0"/>
              <a:t>Como inserir um código </a:t>
            </a:r>
            <a:r>
              <a:rPr lang="pt-BR" altLang="pt-BR" sz="2800" b="1" dirty="0" err="1"/>
              <a:t>JavaScript</a:t>
            </a:r>
            <a:r>
              <a:rPr lang="pt-BR" altLang="pt-BR" sz="2800" b="1" dirty="0"/>
              <a:t> na página?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4439" y="1891146"/>
            <a:ext cx="9993888" cy="4287981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200" dirty="0"/>
              <a:t>Podemos inserir nossos códigos </a:t>
            </a:r>
            <a:r>
              <a:rPr lang="pt-BR" altLang="pt-BR" sz="2200" dirty="0" err="1"/>
              <a:t>JavaScript</a:t>
            </a:r>
            <a:r>
              <a:rPr lang="pt-BR" altLang="pt-BR" sz="2200" dirty="0"/>
              <a:t> das seguintes formas:</a:t>
            </a:r>
          </a:p>
          <a:p>
            <a:pPr marL="0" indent="0">
              <a:buNone/>
              <a:defRPr/>
            </a:pPr>
            <a:endParaRPr lang="pt-BR" altLang="pt-BR" sz="1400" dirty="0"/>
          </a:p>
          <a:p>
            <a:pPr lvl="1">
              <a:spcBef>
                <a:spcPts val="2400"/>
              </a:spcBef>
              <a:defRPr/>
            </a:pPr>
            <a:r>
              <a:rPr lang="pt-BR" altLang="pt-BR" sz="2200" dirty="0"/>
              <a:t>Dentro do corpo da página &lt;</a:t>
            </a:r>
            <a:r>
              <a:rPr lang="pt-BR" altLang="pt-BR" sz="2200" dirty="0" err="1"/>
              <a:t>body</a:t>
            </a:r>
            <a:r>
              <a:rPr lang="pt-BR" altLang="pt-BR" sz="2200" dirty="0"/>
              <a:t>&gt;....&lt;/</a:t>
            </a:r>
            <a:r>
              <a:rPr lang="pt-BR" altLang="pt-BR" sz="2200" dirty="0" err="1"/>
              <a:t>body</a:t>
            </a:r>
            <a:r>
              <a:rPr lang="pt-BR" altLang="pt-BR" sz="2200" dirty="0"/>
              <a:t>&gt;</a:t>
            </a:r>
          </a:p>
          <a:p>
            <a:pPr lvl="1">
              <a:spcBef>
                <a:spcPts val="2400"/>
              </a:spcBef>
              <a:defRPr/>
            </a:pPr>
            <a:r>
              <a:rPr lang="pt-BR" altLang="pt-BR" sz="2200" dirty="0"/>
              <a:t>Dentro do cabeçalho &lt;</a:t>
            </a:r>
            <a:r>
              <a:rPr lang="pt-BR" altLang="pt-BR" sz="2200" dirty="0" err="1"/>
              <a:t>head</a:t>
            </a:r>
            <a:r>
              <a:rPr lang="pt-BR" altLang="pt-BR" sz="2200" dirty="0"/>
              <a:t>&gt;....&lt;/</a:t>
            </a:r>
            <a:r>
              <a:rPr lang="pt-BR" altLang="pt-BR" sz="2200" dirty="0" err="1"/>
              <a:t>head</a:t>
            </a:r>
            <a:r>
              <a:rPr lang="pt-BR" altLang="pt-BR" sz="2200" dirty="0"/>
              <a:t>&gt;</a:t>
            </a:r>
          </a:p>
          <a:p>
            <a:pPr lvl="1">
              <a:spcBef>
                <a:spcPts val="2400"/>
              </a:spcBef>
              <a:defRPr/>
            </a:pPr>
            <a:r>
              <a:rPr lang="pt-BR" altLang="pt-BR" sz="2200" dirty="0"/>
              <a:t>Dentro de um marcador </a:t>
            </a:r>
            <a:r>
              <a:rPr lang="pt-BR" altLang="pt-BR" sz="2200" dirty="0" err="1"/>
              <a:t>html</a:t>
            </a:r>
            <a:endParaRPr lang="pt-BR" altLang="pt-BR" sz="2200" dirty="0"/>
          </a:p>
          <a:p>
            <a:pPr lvl="1">
              <a:spcBef>
                <a:spcPts val="2400"/>
              </a:spcBef>
              <a:defRPr/>
            </a:pPr>
            <a:r>
              <a:rPr lang="pt-BR" altLang="pt-BR" sz="2200" dirty="0"/>
              <a:t>Em um arquivo separado do HTML: este arquivo deve ter a extensão </a:t>
            </a:r>
            <a:r>
              <a:rPr lang="pt-BR" altLang="pt-BR" sz="2200" dirty="0">
                <a:solidFill>
                  <a:srgbClr val="FF0000"/>
                </a:solidFill>
              </a:rPr>
              <a:t>.</a:t>
            </a:r>
            <a:r>
              <a:rPr lang="pt-BR" altLang="pt-BR" sz="2200" dirty="0" err="1">
                <a:solidFill>
                  <a:srgbClr val="FF0000"/>
                </a:solidFill>
              </a:rPr>
              <a:t>js</a:t>
            </a:r>
            <a:endParaRPr lang="pt-BR" altLang="pt-BR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2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782" y="1193800"/>
            <a:ext cx="9144000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 err="1"/>
              <a:t>JavaScript</a:t>
            </a:r>
            <a:r>
              <a:rPr lang="pt-BR" altLang="pt-BR" b="1" dirty="0"/>
              <a:t> dentro do </a:t>
            </a:r>
            <a:r>
              <a:rPr lang="pt-BR" altLang="pt-BR" b="1" dirty="0" err="1"/>
              <a:t>body</a:t>
            </a:r>
            <a:r>
              <a:rPr lang="pt-BR" altLang="pt-BR" b="1" dirty="0"/>
              <a:t> e </a:t>
            </a:r>
            <a:r>
              <a:rPr lang="pt-BR" altLang="pt-BR" b="1" dirty="0" err="1"/>
              <a:t>head</a:t>
            </a:r>
            <a:endParaRPr lang="pt-BR" altLang="pt-BR" b="1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782" y="1774825"/>
            <a:ext cx="10543309" cy="51419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Se fizermos uma comparação com CSS, esse modo de inserir </a:t>
            </a:r>
            <a:r>
              <a:rPr lang="pt-BR" altLang="pt-BR" sz="1800" dirty="0" err="1"/>
              <a:t>JavaScript</a:t>
            </a:r>
            <a:r>
              <a:rPr lang="pt-BR" altLang="pt-BR" sz="1800" dirty="0"/>
              <a:t> em uma página, seria o modo incorporado.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/>
              <a:t>Dentro do </a:t>
            </a:r>
            <a:r>
              <a:rPr lang="pt-BR" altLang="pt-BR" sz="1800" dirty="0" err="1"/>
              <a:t>body</a:t>
            </a:r>
            <a:r>
              <a:rPr lang="pt-BR" altLang="pt-BR" sz="1800" dirty="0"/>
              <a:t> ou do </a:t>
            </a:r>
            <a:r>
              <a:rPr lang="pt-BR" altLang="pt-BR" sz="1800" dirty="0" err="1"/>
              <a:t>head</a:t>
            </a:r>
            <a:r>
              <a:rPr lang="pt-BR" altLang="pt-BR" sz="1800" dirty="0"/>
              <a:t>, utilizamos a </a:t>
            </a:r>
            <a:r>
              <a:rPr lang="pt-BR" altLang="pt-BR" sz="1800" dirty="0" err="1"/>
              <a:t>tag</a:t>
            </a:r>
            <a:r>
              <a:rPr lang="pt-BR" altLang="pt-BR" sz="1800" dirty="0"/>
              <a:t> &lt;script&gt;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1800" dirty="0" err="1"/>
              <a:t>Ex</a:t>
            </a:r>
            <a:r>
              <a:rPr lang="pt-BR" altLang="pt-BR" sz="1800" dirty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altLang="pt-BR" sz="1400" dirty="0"/>
          </a:p>
        </p:txBody>
      </p:sp>
      <p:sp>
        <p:nvSpPr>
          <p:cNvPr id="24581" name="CaixaDeTexto 1"/>
          <p:cNvSpPr txBox="1">
            <a:spLocks noChangeArrowheads="1"/>
          </p:cNvSpPr>
          <p:nvPr/>
        </p:nvSpPr>
        <p:spPr bwMode="auto">
          <a:xfrm>
            <a:off x="9140825" y="6046789"/>
            <a:ext cx="1347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/>
              <a:t>exemplo1.html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0188C5-F0A5-6EDC-2BC6-DB5934AE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50" y="3230349"/>
            <a:ext cx="5317908" cy="281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5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1080611"/>
            <a:ext cx="87852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/>
              <a:t>Arquivo </a:t>
            </a:r>
            <a:r>
              <a:rPr lang="pt-BR" altLang="pt-BR" b="1" dirty="0" err="1"/>
              <a:t>JavaScript</a:t>
            </a:r>
            <a:endParaRPr lang="pt-BR" altLang="pt-BR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pt-BR" altLang="pt-BR" sz="2400" dirty="0"/>
              <a:t>Assim como em CSS, também podemos criar um arquivo separado do </a:t>
            </a:r>
            <a:r>
              <a:rPr lang="pt-BR" altLang="pt-BR" sz="2400" dirty="0" err="1"/>
              <a:t>html</a:t>
            </a:r>
            <a:r>
              <a:rPr lang="pt-BR" altLang="pt-BR" sz="2400" dirty="0"/>
              <a:t> com nossos códigos em </a:t>
            </a:r>
            <a:r>
              <a:rPr lang="pt-BR" altLang="pt-BR" sz="2400" dirty="0" err="1"/>
              <a:t>JavaScript</a:t>
            </a:r>
            <a:r>
              <a:rPr lang="pt-BR" altLang="pt-BR" sz="2400" dirty="0"/>
              <a:t>. Esse arquivo deve ser salvo com a extensão .</a:t>
            </a:r>
            <a:r>
              <a:rPr lang="pt-BR" altLang="pt-BR" sz="2400" dirty="0" err="1"/>
              <a:t>js</a:t>
            </a:r>
            <a:r>
              <a:rPr lang="pt-BR" altLang="pt-BR" sz="2400" dirty="0"/>
              <a:t> e é chamado no cabeçalho da página com a </a:t>
            </a:r>
            <a:r>
              <a:rPr lang="pt-BR" altLang="pt-BR" sz="2400" dirty="0" err="1"/>
              <a:t>tag</a:t>
            </a:r>
            <a:r>
              <a:rPr lang="pt-BR" altLang="pt-BR" sz="2400" dirty="0"/>
              <a:t> &lt;script&gt;</a:t>
            </a:r>
          </a:p>
          <a:p>
            <a:pPr marL="0" indent="0">
              <a:buNone/>
              <a:defRPr/>
            </a:pPr>
            <a:endParaRPr lang="pt-BR" altLang="pt-BR" sz="1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pt-BR" altLang="pt-BR" sz="2400" dirty="0" err="1"/>
              <a:t>Ex</a:t>
            </a:r>
            <a:r>
              <a:rPr lang="pt-BR" altLang="pt-BR" sz="2400" dirty="0"/>
              <a:t>:</a:t>
            </a:r>
          </a:p>
        </p:txBody>
      </p:sp>
      <p:sp>
        <p:nvSpPr>
          <p:cNvPr id="26630" name="CaixaDeTexto 5"/>
          <p:cNvSpPr txBox="1">
            <a:spLocks noChangeArrowheads="1"/>
          </p:cNvSpPr>
          <p:nvPr/>
        </p:nvSpPr>
        <p:spPr bwMode="auto">
          <a:xfrm>
            <a:off x="9404062" y="5967518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dirty="0"/>
              <a:t>ex.js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097278" y="3259183"/>
            <a:ext cx="67835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52550">
              <a:buNone/>
              <a:defRPr/>
            </a:pPr>
            <a:r>
              <a:rPr lang="pt-BR" altLang="pt-BR" sz="1600" dirty="0"/>
              <a:t>&lt;</a:t>
            </a:r>
            <a:r>
              <a:rPr lang="pt-BR" altLang="pt-BR" sz="1600" dirty="0" err="1"/>
              <a:t>html</a:t>
            </a:r>
            <a:r>
              <a:rPr lang="pt-BR" altLang="pt-BR" sz="1600" dirty="0"/>
              <a:t>&gt;</a:t>
            </a:r>
          </a:p>
          <a:p>
            <a:pPr marL="1352550">
              <a:buNone/>
              <a:defRPr/>
            </a:pPr>
            <a:r>
              <a:rPr lang="pt-BR" altLang="pt-BR" sz="1600" dirty="0"/>
              <a:t>&lt;</a:t>
            </a:r>
            <a:r>
              <a:rPr lang="pt-BR" altLang="pt-BR" sz="1600" dirty="0" err="1"/>
              <a:t>head</a:t>
            </a:r>
            <a:r>
              <a:rPr lang="pt-BR" altLang="pt-BR" sz="1600" dirty="0"/>
              <a:t>&gt;</a:t>
            </a:r>
          </a:p>
          <a:p>
            <a:pPr marL="1352550">
              <a:buNone/>
              <a:defRPr/>
            </a:pPr>
            <a:r>
              <a:rPr lang="pt-BR" altLang="pt-BR" sz="1600" dirty="0"/>
              <a:t>&lt;</a:t>
            </a:r>
            <a:r>
              <a:rPr lang="pt-BR" altLang="pt-BR" sz="1600" dirty="0" err="1"/>
              <a:t>title</a:t>
            </a:r>
            <a:r>
              <a:rPr lang="pt-BR" altLang="pt-BR" sz="1600" dirty="0"/>
              <a:t>&gt;Exemplo </a:t>
            </a:r>
            <a:r>
              <a:rPr lang="pt-BR" altLang="pt-BR" sz="1600" dirty="0" err="1"/>
              <a:t>JavaScript</a:t>
            </a:r>
            <a:r>
              <a:rPr lang="pt-BR" altLang="pt-BR" sz="1600" dirty="0"/>
              <a:t>&lt;/</a:t>
            </a:r>
            <a:r>
              <a:rPr lang="pt-BR" altLang="pt-BR" sz="1600" dirty="0" err="1"/>
              <a:t>title</a:t>
            </a:r>
            <a:r>
              <a:rPr lang="pt-BR" altLang="pt-BR" sz="1600" dirty="0"/>
              <a:t>&gt;</a:t>
            </a:r>
          </a:p>
          <a:p>
            <a:pPr marL="1352550">
              <a:buNone/>
              <a:defRPr/>
            </a:pPr>
            <a:r>
              <a:rPr lang="pt-BR" altLang="pt-BR" b="1" dirty="0">
                <a:solidFill>
                  <a:srgbClr val="990000"/>
                </a:solidFill>
              </a:rPr>
              <a:t>&lt;script </a:t>
            </a:r>
            <a:r>
              <a:rPr lang="pt-BR" altLang="pt-BR" b="1" dirty="0" err="1">
                <a:solidFill>
                  <a:srgbClr val="990000"/>
                </a:solidFill>
              </a:rPr>
              <a:t>src</a:t>
            </a:r>
            <a:r>
              <a:rPr lang="pt-BR" altLang="pt-BR" b="1" dirty="0">
                <a:solidFill>
                  <a:srgbClr val="990000"/>
                </a:solidFill>
              </a:rPr>
              <a:t>="ex.js"&gt;&lt;/script&gt;</a:t>
            </a:r>
          </a:p>
          <a:p>
            <a:pPr marL="1352550">
              <a:buNone/>
              <a:defRPr/>
            </a:pPr>
            <a:r>
              <a:rPr lang="pt-BR" altLang="pt-BR" sz="1600" dirty="0"/>
              <a:t>&lt;/</a:t>
            </a:r>
            <a:r>
              <a:rPr lang="pt-BR" altLang="pt-BR" sz="1600" dirty="0" err="1"/>
              <a:t>head</a:t>
            </a:r>
            <a:r>
              <a:rPr lang="pt-BR" altLang="pt-BR" sz="1600" dirty="0"/>
              <a:t>&gt;</a:t>
            </a:r>
          </a:p>
          <a:p>
            <a:pPr marL="1352550">
              <a:buNone/>
              <a:defRPr/>
            </a:pPr>
            <a:r>
              <a:rPr lang="pt-BR" altLang="pt-BR" sz="1600" dirty="0"/>
              <a:t>&lt;</a:t>
            </a:r>
            <a:r>
              <a:rPr lang="pt-BR" altLang="pt-BR" sz="1600" dirty="0" err="1"/>
              <a:t>body</a:t>
            </a:r>
            <a:r>
              <a:rPr lang="pt-BR" altLang="pt-BR" sz="1600" dirty="0"/>
              <a:t>&gt;</a:t>
            </a:r>
          </a:p>
          <a:p>
            <a:pPr marL="1257300" indent="-1588">
              <a:buNone/>
              <a:defRPr/>
            </a:pPr>
            <a:r>
              <a:rPr lang="pt-BR" altLang="pt-BR" sz="1600" dirty="0"/>
              <a:t>Conteúdo da página. Também podemos fazer aqui chamadas para blocos de códigos do arquivo .</a:t>
            </a:r>
            <a:r>
              <a:rPr lang="pt-BR" altLang="pt-BR" sz="1600" dirty="0" err="1"/>
              <a:t>js</a:t>
            </a:r>
            <a:r>
              <a:rPr lang="pt-BR" altLang="pt-BR" sz="1600" dirty="0"/>
              <a:t>.</a:t>
            </a:r>
          </a:p>
          <a:p>
            <a:pPr marL="1352550">
              <a:buNone/>
              <a:defRPr/>
            </a:pPr>
            <a:r>
              <a:rPr lang="pt-BR" altLang="pt-BR" sz="1600" dirty="0"/>
              <a:t>&lt;/</a:t>
            </a:r>
            <a:r>
              <a:rPr lang="pt-BR" altLang="pt-BR" sz="1600" dirty="0" err="1"/>
              <a:t>body</a:t>
            </a:r>
            <a:r>
              <a:rPr lang="pt-BR" altLang="pt-BR" sz="1600" dirty="0"/>
              <a:t>&gt;</a:t>
            </a:r>
          </a:p>
          <a:p>
            <a:pPr marL="1352550">
              <a:buNone/>
              <a:defRPr/>
            </a:pPr>
            <a:r>
              <a:rPr lang="pt-BR" altLang="pt-BR" sz="1600" dirty="0"/>
              <a:t>&lt;/</a:t>
            </a:r>
            <a:r>
              <a:rPr lang="pt-BR" altLang="pt-BR" sz="1600" dirty="0" err="1"/>
              <a:t>html</a:t>
            </a:r>
            <a:r>
              <a:rPr lang="pt-BR" altLang="pt-BR" sz="1600" dirty="0"/>
              <a:t>&gt;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DFA596-D918-D139-9F2F-C1BE4A4F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607" y="3259183"/>
            <a:ext cx="3319371" cy="6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E341-55E7-4E1E-9EC3-6A802304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Observação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716F1A-8C4A-4122-8A66-81F28DC7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única </a:t>
            </a:r>
            <a:r>
              <a:rPr lang="pt-BR" dirty="0" err="1"/>
              <a:t>tag</a:t>
            </a:r>
            <a:r>
              <a:rPr lang="pt-BR" dirty="0"/>
              <a:t> &lt;script&gt; não pode ter o atributo </a:t>
            </a:r>
            <a:r>
              <a:rPr lang="pt-BR" dirty="0" err="1"/>
              <a:t>src</a:t>
            </a:r>
            <a:r>
              <a:rPr lang="pt-BR" dirty="0"/>
              <a:t> e código interno juntos.</a:t>
            </a:r>
          </a:p>
          <a:p>
            <a:endParaRPr lang="pt-BR" dirty="0"/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 err="1">
                <a:solidFill>
                  <a:srgbClr val="FF0000"/>
                </a:solidFill>
              </a:rPr>
              <a:t>Ex</a:t>
            </a:r>
            <a:r>
              <a:rPr lang="pt-BR" dirty="0">
                <a:solidFill>
                  <a:srgbClr val="FF0000"/>
                </a:solidFill>
              </a:rPr>
              <a:t> errado:</a:t>
            </a:r>
          </a:p>
          <a:p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dirty="0"/>
              <a:t>exemplo1.js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dirty="0"/>
              <a:t>&gt;</a:t>
            </a:r>
          </a:p>
          <a:p>
            <a:r>
              <a:rPr lang="pt-BR" dirty="0"/>
              <a:t>      console.log(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dirty="0"/>
              <a:t>olá mundo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dirty="0"/>
              <a:t>);</a:t>
            </a:r>
          </a:p>
          <a:p>
            <a:r>
              <a:rPr lang="pt-BR" dirty="0"/>
              <a:t>&lt;/script&gt;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5A9AAE-20F9-4C26-8BBB-98200AB2DCE0}"/>
              </a:ext>
            </a:extLst>
          </p:cNvPr>
          <p:cNvSpPr txBox="1"/>
          <p:nvPr/>
        </p:nvSpPr>
        <p:spPr>
          <a:xfrm>
            <a:off x="6096000" y="3308808"/>
            <a:ext cx="454371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b="1" dirty="0" err="1"/>
              <a:t>Ex</a:t>
            </a:r>
            <a:r>
              <a:rPr lang="pt-BR" b="1" dirty="0"/>
              <a:t> CORRETO:</a:t>
            </a:r>
          </a:p>
          <a:p>
            <a:r>
              <a:rPr lang="pt-BR" b="1" dirty="0"/>
              <a:t>&lt;script </a:t>
            </a:r>
            <a:r>
              <a:rPr lang="pt-BR" b="1" dirty="0" err="1"/>
              <a:t>src</a:t>
            </a:r>
            <a:r>
              <a:rPr lang="pt-BR" b="1" dirty="0"/>
              <a:t>=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1" dirty="0"/>
              <a:t>exemplo1.js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1" dirty="0"/>
              <a:t>&gt;&lt;/script&gt;</a:t>
            </a:r>
          </a:p>
          <a:p>
            <a:endParaRPr lang="pt-BR" b="1" dirty="0"/>
          </a:p>
          <a:p>
            <a:r>
              <a:rPr lang="pt-BR" b="1" dirty="0"/>
              <a:t>&lt;script&gt;</a:t>
            </a:r>
          </a:p>
          <a:p>
            <a:r>
              <a:rPr lang="pt-BR" b="1" dirty="0"/>
              <a:t>      console.log(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1" dirty="0"/>
              <a:t>olá mundo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1" dirty="0"/>
              <a:t>);</a:t>
            </a:r>
          </a:p>
          <a:p>
            <a:r>
              <a:rPr lang="pt-BR" b="1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042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b="1" dirty="0"/>
              <a:t>Conceitos básicos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pt-BR" altLang="pt-BR" sz="2400"/>
              <a:t>Variáveis</a:t>
            </a:r>
          </a:p>
          <a:p>
            <a:pPr lvl="1" eaLnBrk="1" hangingPunct="1"/>
            <a:r>
              <a:rPr lang="pt-BR" altLang="pt-BR" sz="2000"/>
              <a:t>Toda variável deve começar com uma letra ou um underscore("_");</a:t>
            </a:r>
          </a:p>
          <a:p>
            <a:pPr lvl="1" eaLnBrk="1" hangingPunct="1"/>
            <a:r>
              <a:rPr lang="pt-BR" altLang="pt-BR" sz="2000"/>
              <a:t>Caracteres subsequentes devem ser letras ou números;</a:t>
            </a:r>
          </a:p>
          <a:p>
            <a:pPr lvl="1" eaLnBrk="1" hangingPunct="1"/>
            <a:r>
              <a:rPr lang="pt-BR" altLang="pt-BR" sz="2000"/>
              <a:t>Não deve conter espaço em branco ou caracteres especiais;</a:t>
            </a:r>
          </a:p>
          <a:p>
            <a:pPr lvl="1" eaLnBrk="1" hangingPunct="1"/>
            <a:r>
              <a:rPr lang="pt-BR" altLang="pt-BR" sz="2000"/>
              <a:t>Não deve ser uma palavra reservada.</a:t>
            </a:r>
          </a:p>
          <a:p>
            <a:pPr lvl="1" eaLnBrk="1" hangingPunct="1"/>
            <a:endParaRPr lang="pt-BR" altLang="pt-BR" sz="2000"/>
          </a:p>
          <a:p>
            <a:pPr eaLnBrk="1" hangingPunct="1"/>
            <a:r>
              <a:rPr lang="pt-BR" altLang="pt-BR" sz="2400"/>
              <a:t>JavaScript é case-sensitive, logo as variáveis abaixo são todas diferentes:</a:t>
            </a:r>
          </a:p>
          <a:p>
            <a:pPr lvl="1" eaLnBrk="1" hangingPunct="1"/>
            <a:r>
              <a:rPr lang="pt-BR" altLang="pt-BR" sz="2000"/>
              <a:t>quantidade</a:t>
            </a:r>
          </a:p>
          <a:p>
            <a:pPr lvl="1" eaLnBrk="1" hangingPunct="1"/>
            <a:r>
              <a:rPr lang="pt-BR" altLang="pt-BR" sz="2000"/>
              <a:t>QUANTIDADE</a:t>
            </a:r>
          </a:p>
          <a:p>
            <a:pPr lvl="1" eaLnBrk="1" hangingPunct="1"/>
            <a:r>
              <a:rPr lang="pt-BR" altLang="pt-BR" sz="2000"/>
              <a:t>Quantidade</a:t>
            </a:r>
          </a:p>
          <a:p>
            <a:pPr lvl="1" eaLnBrk="1" hangingPunct="1"/>
            <a:r>
              <a:rPr lang="pt-BR" altLang="pt-BR" sz="2000"/>
              <a:t>QuAnTidAdE</a:t>
            </a:r>
          </a:p>
        </p:txBody>
      </p:sp>
    </p:spTree>
    <p:extLst>
      <p:ext uri="{BB962C8B-B14F-4D97-AF65-F5344CB8AC3E}">
        <p14:creationId xmlns:p14="http://schemas.microsoft.com/office/powerpoint/2010/main" val="181566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732DCDD-76CF-46C3-B7D5-962405C0D5F1}"/>
              </a:ext>
            </a:extLst>
          </p:cNvPr>
          <p:cNvSpPr/>
          <p:nvPr/>
        </p:nvSpPr>
        <p:spPr>
          <a:xfrm>
            <a:off x="8738647" y="4429907"/>
            <a:ext cx="2111605" cy="1846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0999" y="1046163"/>
            <a:ext cx="87852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/>
              <a:t>Tipos de variáveis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818" y="1814944"/>
            <a:ext cx="10349346" cy="4461165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pt-BR" altLang="pt-BR" sz="2400" dirty="0" err="1"/>
              <a:t>JavaScript</a:t>
            </a:r>
            <a:r>
              <a:rPr lang="pt-BR" altLang="pt-BR" sz="2400" dirty="0"/>
              <a:t> é uma linguagem de tipos de variáveis flexíveis, ao contrário de outras linguagens que exigem a declaração de uma variável com um tipo de dado definido.</a:t>
            </a:r>
            <a:endParaRPr lang="pt-BR" altLang="pt-BR" sz="1800" dirty="0"/>
          </a:p>
          <a:p>
            <a:pPr algn="just" eaLnBrk="1" hangingPunct="1">
              <a:lnSpc>
                <a:spcPct val="90000"/>
              </a:lnSpc>
            </a:pPr>
            <a:r>
              <a:rPr lang="pt-BR" altLang="pt-BR" sz="2400" dirty="0"/>
              <a:t>Não precisamos definir o tipo de uma variável.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400" dirty="0"/>
              <a:t>Existem 2 palavras chaves para criarmos variáveis: var (antigo) ou </a:t>
            </a:r>
            <a:r>
              <a:rPr lang="pt-BR" altLang="pt-BR" sz="2400" dirty="0" err="1"/>
              <a:t>let</a:t>
            </a:r>
            <a:r>
              <a:rPr lang="pt-BR" altLang="pt-BR" sz="2400" dirty="0"/>
              <a:t> (moderno)</a:t>
            </a:r>
          </a:p>
          <a:p>
            <a:pPr algn="just" eaLnBrk="1" hangingPunct="1">
              <a:lnSpc>
                <a:spcPct val="90000"/>
              </a:lnSpc>
            </a:pPr>
            <a:r>
              <a:rPr lang="pt-BR" altLang="pt-BR" sz="2400" dirty="0"/>
              <a:t>Existe 1 palavra para criarmos as chamadas constantes: const.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err="1"/>
              <a:t>Ex</a:t>
            </a:r>
            <a:r>
              <a:rPr lang="pt-BR" altLang="pt-BR" sz="2400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https://www.w3schools.com/js/js_variables.asp</a:t>
            </a:r>
          </a:p>
        </p:txBody>
      </p:sp>
      <p:sp>
        <p:nvSpPr>
          <p:cNvPr id="2" name="Retângulo 1"/>
          <p:cNvSpPr/>
          <p:nvPr/>
        </p:nvSpPr>
        <p:spPr>
          <a:xfrm>
            <a:off x="1541616" y="5077783"/>
            <a:ext cx="3228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000" b="1" dirty="0">
                <a:solidFill>
                  <a:srgbClr val="990000"/>
                </a:solidFill>
              </a:rPr>
              <a:t>var nome="Fulano";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ou</a:t>
            </a:r>
          </a:p>
          <a:p>
            <a:pPr lvl="1">
              <a:lnSpc>
                <a:spcPct val="90000"/>
              </a:lnSpc>
            </a:pPr>
            <a:r>
              <a:rPr lang="pt-BR" altLang="pt-BR" sz="2000" b="1" dirty="0">
                <a:solidFill>
                  <a:srgbClr val="990000"/>
                </a:solidFill>
              </a:rPr>
              <a:t>var nome;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909281" y="5077783"/>
            <a:ext cx="3228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000" b="1" dirty="0" err="1">
                <a:solidFill>
                  <a:srgbClr val="990000"/>
                </a:solidFill>
              </a:rPr>
              <a:t>let</a:t>
            </a:r>
            <a:r>
              <a:rPr lang="pt-BR" altLang="pt-BR" sz="2000" b="1" dirty="0">
                <a:solidFill>
                  <a:srgbClr val="990000"/>
                </a:solidFill>
              </a:rPr>
              <a:t> nome="Fulano";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ou</a:t>
            </a:r>
          </a:p>
          <a:p>
            <a:pPr lvl="1">
              <a:lnSpc>
                <a:spcPct val="90000"/>
              </a:lnSpc>
            </a:pPr>
            <a:r>
              <a:rPr lang="pt-BR" altLang="pt-BR" sz="2000" b="1" dirty="0" err="1">
                <a:solidFill>
                  <a:srgbClr val="990000"/>
                </a:solidFill>
              </a:rPr>
              <a:t>let</a:t>
            </a:r>
            <a:r>
              <a:rPr lang="pt-BR" altLang="pt-BR" sz="2000" b="1" dirty="0">
                <a:solidFill>
                  <a:srgbClr val="990000"/>
                </a:solidFill>
              </a:rPr>
              <a:t> nome;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17322" y="4429907"/>
            <a:ext cx="26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de função e global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350052" y="4429907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Escopo de bloco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104634" y="4429907"/>
            <a:ext cx="113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Constante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442191" y="5084802"/>
            <a:ext cx="3228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000" b="1" dirty="0" err="1">
                <a:solidFill>
                  <a:srgbClr val="990000"/>
                </a:solidFill>
              </a:rPr>
              <a:t>const</a:t>
            </a:r>
            <a:r>
              <a:rPr lang="pt-BR" altLang="pt-BR" sz="2000" b="1" dirty="0">
                <a:solidFill>
                  <a:srgbClr val="990000"/>
                </a:solidFill>
              </a:rPr>
              <a:t> PI= 3,14;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62625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83830"/>
            <a:ext cx="8785225" cy="581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b="1" dirty="0"/>
              <a:t>Comentários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2036618"/>
            <a:ext cx="10238509" cy="4031674"/>
          </a:xfrm>
        </p:spPr>
        <p:txBody>
          <a:bodyPr/>
          <a:lstStyle/>
          <a:p>
            <a:pPr algn="just" eaLnBrk="1" hangingPunct="1"/>
            <a:r>
              <a:rPr lang="pt-BR" altLang="pt-BR" dirty="0"/>
              <a:t>É uma boa prática inserirmos comentários em nossos códigos; em </a:t>
            </a:r>
            <a:r>
              <a:rPr lang="pt-BR" altLang="pt-BR" dirty="0" err="1"/>
              <a:t>JavaScript</a:t>
            </a:r>
            <a:r>
              <a:rPr lang="pt-BR" altLang="pt-BR" dirty="0"/>
              <a:t> podemos fazer isso de duas formas:</a:t>
            </a:r>
          </a:p>
          <a:p>
            <a:pPr algn="just" eaLnBrk="1" hangingPunct="1"/>
            <a:r>
              <a:rPr lang="pt-BR" altLang="pt-BR" dirty="0"/>
              <a:t>Para Comentários de várias linhas:</a:t>
            </a:r>
          </a:p>
          <a:p>
            <a:pPr lvl="1" algn="just" eaLnBrk="1" hangingPunct="1">
              <a:buFontTx/>
              <a:buNone/>
            </a:pPr>
            <a:r>
              <a:rPr lang="pt-BR" altLang="pt-BR" b="1" dirty="0">
                <a:solidFill>
                  <a:srgbClr val="990000"/>
                </a:solidFill>
              </a:rPr>
              <a:t>/* </a:t>
            </a:r>
          </a:p>
          <a:p>
            <a:pPr lvl="1" algn="just" eaLnBrk="1" hangingPunct="1">
              <a:buFontTx/>
              <a:buNone/>
            </a:pPr>
            <a:r>
              <a:rPr lang="pt-BR" altLang="pt-BR" b="1" dirty="0">
                <a:solidFill>
                  <a:srgbClr val="990000"/>
                </a:solidFill>
              </a:rPr>
              <a:t>  Inserimos aqui</a:t>
            </a:r>
          </a:p>
          <a:p>
            <a:pPr lvl="1" algn="just" eaLnBrk="1" hangingPunct="1">
              <a:buFontTx/>
              <a:buNone/>
            </a:pPr>
            <a:r>
              <a:rPr lang="pt-BR" altLang="pt-BR" b="1" dirty="0">
                <a:solidFill>
                  <a:srgbClr val="990000"/>
                </a:solidFill>
              </a:rPr>
              <a:t>  nossos comentários</a:t>
            </a:r>
          </a:p>
          <a:p>
            <a:pPr lvl="1" algn="just" eaLnBrk="1" hangingPunct="1">
              <a:buFontTx/>
              <a:buNone/>
            </a:pPr>
            <a:r>
              <a:rPr lang="pt-BR" altLang="pt-BR" b="1" dirty="0">
                <a:solidFill>
                  <a:srgbClr val="990000"/>
                </a:solidFill>
              </a:rPr>
              <a:t>  em várias linhas</a:t>
            </a:r>
          </a:p>
          <a:p>
            <a:pPr lvl="1" algn="just" eaLnBrk="1" hangingPunct="1">
              <a:buFontTx/>
              <a:buNone/>
            </a:pPr>
            <a:r>
              <a:rPr lang="pt-BR" altLang="pt-BR" b="1" dirty="0">
                <a:solidFill>
                  <a:srgbClr val="990000"/>
                </a:solidFill>
              </a:rPr>
              <a:t>*/</a:t>
            </a:r>
          </a:p>
          <a:p>
            <a:pPr algn="just" eaLnBrk="1" hangingPunct="1"/>
            <a:r>
              <a:rPr lang="pt-BR" altLang="pt-BR" dirty="0"/>
              <a:t>Para Comentários de uma única linha:</a:t>
            </a:r>
          </a:p>
          <a:p>
            <a:pPr lvl="1" algn="just" eaLnBrk="1" hangingPunct="1">
              <a:buFontTx/>
              <a:buNone/>
            </a:pPr>
            <a:r>
              <a:rPr lang="pt-BR" altLang="pt-BR" b="1" dirty="0">
                <a:solidFill>
                  <a:srgbClr val="990000"/>
                </a:solidFill>
              </a:rPr>
              <a:t>//Aqui inserimos somente uma linha de comentário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838065" y="4377170"/>
            <a:ext cx="3168650" cy="922338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latin typeface="Calibri" panose="020F0502020204030204" pitchFamily="34" charset="0"/>
                <a:cs typeface="Arial" charset="0"/>
              </a:rPr>
              <a:t>Os comentários são anotações, observações, ignoradas pelo interpretador de </a:t>
            </a:r>
            <a:r>
              <a:rPr lang="pt-BR" dirty="0" err="1">
                <a:latin typeface="Calibri" panose="020F0502020204030204" pitchFamily="34" charset="0"/>
                <a:cs typeface="Arial" charset="0"/>
              </a:rPr>
              <a:t>JavaScript</a:t>
            </a:r>
            <a:r>
              <a:rPr lang="pt-BR" dirty="0">
                <a:latin typeface="Calibri" panose="020F0502020204030204" pitchFamily="34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898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1768</TotalTime>
  <Words>2345</Words>
  <Application>Microsoft Office PowerPoint</Application>
  <PresentationFormat>Widescreen</PresentationFormat>
  <Paragraphs>308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BlinkMacSystemFont</vt:lpstr>
      <vt:lpstr>Calibri</vt:lpstr>
      <vt:lpstr>Calibri Light</vt:lpstr>
      <vt:lpstr>Consolas</vt:lpstr>
      <vt:lpstr>Verdana</vt:lpstr>
      <vt:lpstr>Wingdings</vt:lpstr>
      <vt:lpstr>Retrospectiva</vt:lpstr>
      <vt:lpstr>Programação WEB</vt:lpstr>
      <vt:lpstr>JavaScript</vt:lpstr>
      <vt:lpstr>Como inserir um código JavaScript na página?</vt:lpstr>
      <vt:lpstr>JavaScript dentro do body e head</vt:lpstr>
      <vt:lpstr>Arquivo JavaScript</vt:lpstr>
      <vt:lpstr>Observação</vt:lpstr>
      <vt:lpstr>Conceitos básicos</vt:lpstr>
      <vt:lpstr>Tipos de variáveis</vt:lpstr>
      <vt:lpstr>Comentários</vt:lpstr>
      <vt:lpstr>Operadores Aritméticos</vt:lpstr>
      <vt:lpstr>Operadores de atribuição</vt:lpstr>
      <vt:lpstr>Strings</vt:lpstr>
      <vt:lpstr>Strings</vt:lpstr>
      <vt:lpstr>Templates Strings</vt:lpstr>
      <vt:lpstr>Strings</vt:lpstr>
      <vt:lpstr>Caixa de diálogo</vt:lpstr>
      <vt:lpstr>Conversão de tipos</vt:lpstr>
      <vt:lpstr>Conversão de tipos (cont.)</vt:lpstr>
      <vt:lpstr>Conversão de tipos (exemplo)</vt:lpstr>
      <vt:lpstr>Desenvolvimento em camadas</vt:lpstr>
      <vt:lpstr>Ferramenta Desenvolvedor (Navegadores)</vt:lpstr>
      <vt:lpstr>Exemplos práticos para o Lab hoje</vt:lpstr>
      <vt:lpstr>Exercícios para entregar pelo Blackboard</vt:lpstr>
      <vt:lpstr>Exercícios</vt:lpstr>
      <vt:lpstr>Livros sugeridos</vt:lpstr>
      <vt:lpstr>Links</vt:lpstr>
    </vt:vector>
  </TitlesOfParts>
  <Company>JR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de Jogos Digitais</dc:title>
  <dc:creator>Alcides</dc:creator>
  <cp:lastModifiedBy>Revisor</cp:lastModifiedBy>
  <cp:revision>184</cp:revision>
  <dcterms:created xsi:type="dcterms:W3CDTF">2017-08-06T15:26:45Z</dcterms:created>
  <dcterms:modified xsi:type="dcterms:W3CDTF">2022-09-11T16:10:14Z</dcterms:modified>
</cp:coreProperties>
</file>