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6" r:id="rId6"/>
    <p:sldId id="271" r:id="rId7"/>
    <p:sldId id="269" r:id="rId8"/>
    <p:sldId id="272" r:id="rId9"/>
    <p:sldId id="262" r:id="rId10"/>
    <p:sldId id="263" r:id="rId11"/>
    <p:sldId id="280" r:id="rId12"/>
    <p:sldId id="274" r:id="rId13"/>
    <p:sldId id="275" r:id="rId14"/>
    <p:sldId id="276" r:id="rId15"/>
    <p:sldId id="279" r:id="rId16"/>
    <p:sldId id="277" r:id="rId17"/>
    <p:sldId id="281" r:id="rId18"/>
    <p:sldId id="259" r:id="rId19"/>
    <p:sldId id="264" r:id="rId20"/>
    <p:sldId id="282" r:id="rId21"/>
    <p:sldId id="284" r:id="rId22"/>
    <p:sldId id="286" r:id="rId23"/>
    <p:sldId id="268" r:id="rId24"/>
    <p:sldId id="270" r:id="rId25"/>
    <p:sldId id="283"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Gendron" initials="PG" lastIdx="2" clrIdx="0">
    <p:extLst>
      <p:ext uri="{19B8F6BF-5375-455C-9EA6-DF929625EA0E}">
        <p15:presenceInfo xmlns:p15="http://schemas.microsoft.com/office/powerpoint/2012/main" userId="S-1-5-21-1517312783-1835469046-940726084-471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2F5597"/>
    <a:srgbClr val="9DC3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8" autoAdjust="0"/>
    <p:restoredTop sz="94660"/>
  </p:normalViewPr>
  <p:slideViewPr>
    <p:cSldViewPr snapToGrid="0" showGuides="1">
      <p:cViewPr varScale="1">
        <p:scale>
          <a:sx n="102" d="100"/>
          <a:sy n="102" d="100"/>
        </p:scale>
        <p:origin x="216" y="294"/>
      </p:cViewPr>
      <p:guideLst>
        <p:guide orient="horz" pos="41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08190BC-B86F-476D-991F-D42A85414C9D}" type="datetimeFigureOut">
              <a:rPr lang="en-GB" smtClean="0"/>
              <a:t>28/06/2019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E4638-557D-426E-B07F-C583683E424D}" type="slidenum">
              <a:rPr lang="en-GB" smtClean="0"/>
              <a:t>‹#›</a:t>
            </a:fld>
            <a:endParaRPr lang="en-GB"/>
          </a:p>
        </p:txBody>
      </p:sp>
    </p:spTree>
    <p:extLst>
      <p:ext uri="{BB962C8B-B14F-4D97-AF65-F5344CB8AC3E}">
        <p14:creationId xmlns:p14="http://schemas.microsoft.com/office/powerpoint/2010/main" val="78965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08190BC-B86F-476D-991F-D42A85414C9D}" type="datetimeFigureOut">
              <a:rPr lang="en-GB" smtClean="0"/>
              <a:t>28/06/2019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E4638-557D-426E-B07F-C583683E424D}" type="slidenum">
              <a:rPr lang="en-GB" smtClean="0"/>
              <a:t>‹#›</a:t>
            </a:fld>
            <a:endParaRPr lang="en-GB"/>
          </a:p>
        </p:txBody>
      </p:sp>
    </p:spTree>
    <p:extLst>
      <p:ext uri="{BB962C8B-B14F-4D97-AF65-F5344CB8AC3E}">
        <p14:creationId xmlns:p14="http://schemas.microsoft.com/office/powerpoint/2010/main" val="89869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08190BC-B86F-476D-991F-D42A85414C9D}" type="datetimeFigureOut">
              <a:rPr lang="en-GB" smtClean="0"/>
              <a:t>28/06/2019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E4638-557D-426E-B07F-C583683E424D}" type="slidenum">
              <a:rPr lang="en-GB" smtClean="0"/>
              <a:t>‹#›</a:t>
            </a:fld>
            <a:endParaRPr lang="en-GB"/>
          </a:p>
        </p:txBody>
      </p:sp>
    </p:spTree>
    <p:extLst>
      <p:ext uri="{BB962C8B-B14F-4D97-AF65-F5344CB8AC3E}">
        <p14:creationId xmlns:p14="http://schemas.microsoft.com/office/powerpoint/2010/main" val="248577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08190BC-B86F-476D-991F-D42A85414C9D}" type="datetimeFigureOut">
              <a:rPr lang="en-GB" smtClean="0"/>
              <a:t>28/06/2019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E4638-557D-426E-B07F-C583683E424D}" type="slidenum">
              <a:rPr lang="en-GB" smtClean="0"/>
              <a:t>‹#›</a:t>
            </a:fld>
            <a:endParaRPr lang="en-GB"/>
          </a:p>
        </p:txBody>
      </p:sp>
    </p:spTree>
    <p:extLst>
      <p:ext uri="{BB962C8B-B14F-4D97-AF65-F5344CB8AC3E}">
        <p14:creationId xmlns:p14="http://schemas.microsoft.com/office/powerpoint/2010/main" val="202217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190BC-B86F-476D-991F-D42A85414C9D}" type="datetimeFigureOut">
              <a:rPr lang="en-GB" smtClean="0"/>
              <a:t>28/06/2019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E4638-557D-426E-B07F-C583683E424D}" type="slidenum">
              <a:rPr lang="en-GB" smtClean="0"/>
              <a:t>‹#›</a:t>
            </a:fld>
            <a:endParaRPr lang="en-GB"/>
          </a:p>
        </p:txBody>
      </p:sp>
    </p:spTree>
    <p:extLst>
      <p:ext uri="{BB962C8B-B14F-4D97-AF65-F5344CB8AC3E}">
        <p14:creationId xmlns:p14="http://schemas.microsoft.com/office/powerpoint/2010/main" val="191548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08190BC-B86F-476D-991F-D42A85414C9D}" type="datetimeFigureOut">
              <a:rPr lang="en-GB" smtClean="0"/>
              <a:t>28/06/2019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E4638-557D-426E-B07F-C583683E424D}" type="slidenum">
              <a:rPr lang="en-GB" smtClean="0"/>
              <a:t>‹#›</a:t>
            </a:fld>
            <a:endParaRPr lang="en-GB"/>
          </a:p>
        </p:txBody>
      </p:sp>
    </p:spTree>
    <p:extLst>
      <p:ext uri="{BB962C8B-B14F-4D97-AF65-F5344CB8AC3E}">
        <p14:creationId xmlns:p14="http://schemas.microsoft.com/office/powerpoint/2010/main" val="101183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08190BC-B86F-476D-991F-D42A85414C9D}" type="datetimeFigureOut">
              <a:rPr lang="en-GB" smtClean="0"/>
              <a:t>28/06/2019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E4638-557D-426E-B07F-C583683E424D}" type="slidenum">
              <a:rPr lang="en-GB" smtClean="0"/>
              <a:t>‹#›</a:t>
            </a:fld>
            <a:endParaRPr lang="en-GB"/>
          </a:p>
        </p:txBody>
      </p:sp>
    </p:spTree>
    <p:extLst>
      <p:ext uri="{BB962C8B-B14F-4D97-AF65-F5344CB8AC3E}">
        <p14:creationId xmlns:p14="http://schemas.microsoft.com/office/powerpoint/2010/main" val="167522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08190BC-B86F-476D-991F-D42A85414C9D}" type="datetimeFigureOut">
              <a:rPr lang="en-GB" smtClean="0"/>
              <a:t>28/06/2019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E4638-557D-426E-B07F-C583683E424D}" type="slidenum">
              <a:rPr lang="en-GB" smtClean="0"/>
              <a:t>‹#›</a:t>
            </a:fld>
            <a:endParaRPr lang="en-GB"/>
          </a:p>
        </p:txBody>
      </p:sp>
    </p:spTree>
    <p:extLst>
      <p:ext uri="{BB962C8B-B14F-4D97-AF65-F5344CB8AC3E}">
        <p14:creationId xmlns:p14="http://schemas.microsoft.com/office/powerpoint/2010/main" val="60029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190BC-B86F-476D-991F-D42A85414C9D}" type="datetimeFigureOut">
              <a:rPr lang="en-GB" smtClean="0"/>
              <a:t>28/06/2019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E4638-557D-426E-B07F-C583683E424D}" type="slidenum">
              <a:rPr lang="en-GB" smtClean="0"/>
              <a:t>‹#›</a:t>
            </a:fld>
            <a:endParaRPr lang="en-GB"/>
          </a:p>
        </p:txBody>
      </p:sp>
    </p:spTree>
    <p:extLst>
      <p:ext uri="{BB962C8B-B14F-4D97-AF65-F5344CB8AC3E}">
        <p14:creationId xmlns:p14="http://schemas.microsoft.com/office/powerpoint/2010/main" val="195799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8190BC-B86F-476D-991F-D42A85414C9D}" type="datetimeFigureOut">
              <a:rPr lang="en-GB" smtClean="0"/>
              <a:t>28/06/2019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E4638-557D-426E-B07F-C583683E424D}" type="slidenum">
              <a:rPr lang="en-GB" smtClean="0"/>
              <a:t>‹#›</a:t>
            </a:fld>
            <a:endParaRPr lang="en-GB"/>
          </a:p>
        </p:txBody>
      </p:sp>
    </p:spTree>
    <p:extLst>
      <p:ext uri="{BB962C8B-B14F-4D97-AF65-F5344CB8AC3E}">
        <p14:creationId xmlns:p14="http://schemas.microsoft.com/office/powerpoint/2010/main" val="7436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8190BC-B86F-476D-991F-D42A85414C9D}" type="datetimeFigureOut">
              <a:rPr lang="en-GB" smtClean="0"/>
              <a:t>28/06/2019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E4638-557D-426E-B07F-C583683E424D}" type="slidenum">
              <a:rPr lang="en-GB" smtClean="0"/>
              <a:t>‹#›</a:t>
            </a:fld>
            <a:endParaRPr lang="en-GB"/>
          </a:p>
        </p:txBody>
      </p:sp>
    </p:spTree>
    <p:extLst>
      <p:ext uri="{BB962C8B-B14F-4D97-AF65-F5344CB8AC3E}">
        <p14:creationId xmlns:p14="http://schemas.microsoft.com/office/powerpoint/2010/main" val="3834189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190BC-B86F-476D-991F-D42A85414C9D}" type="datetimeFigureOut">
              <a:rPr lang="en-GB" smtClean="0"/>
              <a:t>28/06/2019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4E4638-557D-426E-B07F-C583683E424D}" type="slidenum">
              <a:rPr lang="en-GB" smtClean="0"/>
              <a:t>‹#›</a:t>
            </a:fld>
            <a:endParaRPr lang="en-GB"/>
          </a:p>
        </p:txBody>
      </p:sp>
    </p:spTree>
    <p:extLst>
      <p:ext uri="{BB962C8B-B14F-4D97-AF65-F5344CB8AC3E}">
        <p14:creationId xmlns:p14="http://schemas.microsoft.com/office/powerpoint/2010/main" val="1097130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dvb.org/resources/restricted/members/documents/TM-IPI/TM-IPI3540_DVB-I-at-IBC-2019.ppt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dvb.org/resources/restricted/members/documents/TM-IPI/TM-IPI3540r6_DVB-I-at-IBC-2019.ppt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dvb.org/resources/restricted/members/documents/TM-IPI/TM-IPI3540r8_DVB-I-at-IBC-2019.ppt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DVB-I at IBC 2019</a:t>
            </a:r>
            <a:endParaRPr lang="en-GB" dirty="0"/>
          </a:p>
        </p:txBody>
      </p:sp>
      <p:sp>
        <p:nvSpPr>
          <p:cNvPr id="3" name="Subtitle 2"/>
          <p:cNvSpPr>
            <a:spLocks noGrp="1"/>
          </p:cNvSpPr>
          <p:nvPr>
            <p:ph type="subTitle" idx="1"/>
          </p:nvPr>
        </p:nvSpPr>
        <p:spPr>
          <a:xfrm>
            <a:off x="1524000" y="3602038"/>
            <a:ext cx="9144000" cy="1655762"/>
          </a:xfrm>
        </p:spPr>
        <p:txBody>
          <a:bodyPr>
            <a:normAutofit lnSpcReduction="10000"/>
          </a:bodyPr>
          <a:lstStyle/>
          <a:p>
            <a:r>
              <a:rPr lang="en-US" dirty="0"/>
              <a:t>Demonstration of “DVB-I” services</a:t>
            </a:r>
          </a:p>
          <a:p>
            <a:endParaRPr lang="en-US" dirty="0"/>
          </a:p>
          <a:p>
            <a:endParaRPr lang="en-US" dirty="0"/>
          </a:p>
          <a:p>
            <a:pPr algn="r"/>
            <a:r>
              <a:rPr lang="en-US" dirty="0"/>
              <a:t>2019-06-28</a:t>
            </a:r>
            <a:endParaRPr lang="en-GB" dirty="0">
              <a:solidFill>
                <a:srgbClr val="00B0F0"/>
              </a:solidFill>
            </a:endParaRPr>
          </a:p>
        </p:txBody>
      </p:sp>
      <p:pic>
        <p:nvPicPr>
          <p:cNvPr id="1028" name="Picture 4" descr="Image result for dvb iptv logo"/>
          <p:cNvPicPr>
            <a:picLocks noChangeAspect="1" noChangeArrowheads="1"/>
          </p:cNvPicPr>
          <p:nvPr/>
        </p:nvPicPr>
        <p:blipFill rotWithShape="1">
          <a:blip r:embed="rId2">
            <a:extLst>
              <a:ext uri="{28A0092B-C50C-407E-A947-70E740481C1C}">
                <a14:useLocalDpi xmlns:a14="http://schemas.microsoft.com/office/drawing/2010/main" val="0"/>
              </a:ext>
            </a:extLst>
          </a:blip>
          <a:srcRect r="45238" b="79650"/>
          <a:stretch/>
        </p:blipFill>
        <p:spPr bwMode="auto">
          <a:xfrm>
            <a:off x="0" y="0"/>
            <a:ext cx="1911374" cy="7985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b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5164" y="0"/>
            <a:ext cx="1346836"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592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Schematic (Backup plan)</a:t>
            </a:r>
            <a:endParaRPr lang="en-GB" dirty="0"/>
          </a:p>
        </p:txBody>
      </p:sp>
      <p:sp>
        <p:nvSpPr>
          <p:cNvPr id="24" name="Rounded Rectangle 23"/>
          <p:cNvSpPr/>
          <p:nvPr/>
        </p:nvSpPr>
        <p:spPr>
          <a:xfrm>
            <a:off x="3096330" y="437322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service discovery</a:t>
            </a:r>
            <a:endParaRPr lang="en-GB" sz="1400" dirty="0"/>
          </a:p>
        </p:txBody>
      </p:sp>
      <p:sp>
        <p:nvSpPr>
          <p:cNvPr id="25" name="Rounded Rectangle 24"/>
          <p:cNvSpPr/>
          <p:nvPr/>
        </p:nvSpPr>
        <p:spPr>
          <a:xfrm>
            <a:off x="3096330" y="4883173"/>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epg</a:t>
            </a:r>
            <a:endParaRPr lang="en-GB" sz="1400" dirty="0"/>
          </a:p>
        </p:txBody>
      </p:sp>
      <p:grpSp>
        <p:nvGrpSpPr>
          <p:cNvPr id="33" name="Group 32"/>
          <p:cNvGrpSpPr/>
          <p:nvPr/>
        </p:nvGrpSpPr>
        <p:grpSpPr>
          <a:xfrm>
            <a:off x="6957723" y="2543975"/>
            <a:ext cx="571500" cy="3606323"/>
            <a:chOff x="6957723" y="2543975"/>
            <a:chExt cx="571500" cy="3606323"/>
          </a:xfrm>
        </p:grpSpPr>
        <p:sp>
          <p:nvSpPr>
            <p:cNvPr id="27" name="Flowchart: Magnetic Disk 26"/>
            <p:cNvSpPr/>
            <p:nvPr/>
          </p:nvSpPr>
          <p:spPr>
            <a:xfrm>
              <a:off x="6957723" y="2543975"/>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Magnetic Disk 27"/>
            <p:cNvSpPr/>
            <p:nvPr/>
          </p:nvSpPr>
          <p:spPr>
            <a:xfrm>
              <a:off x="6957723" y="5740717"/>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Flowchart: Process 28"/>
            <p:cNvSpPr/>
            <p:nvPr/>
          </p:nvSpPr>
          <p:spPr>
            <a:xfrm>
              <a:off x="6957723" y="2816494"/>
              <a:ext cx="571500" cy="31347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HTTP cache</a:t>
              </a:r>
              <a:endParaRPr lang="en-GB" dirty="0"/>
            </a:p>
          </p:txBody>
        </p:sp>
        <p:sp>
          <p:nvSpPr>
            <p:cNvPr id="30" name="Flowchart: Process 29"/>
            <p:cNvSpPr/>
            <p:nvPr/>
          </p:nvSpPr>
          <p:spPr>
            <a:xfrm>
              <a:off x="6964581" y="2749819"/>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Process 30"/>
            <p:cNvSpPr/>
            <p:nvPr/>
          </p:nvSpPr>
          <p:spPr>
            <a:xfrm>
              <a:off x="6964581" y="5809347"/>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7" name="Straight Arrow Connector 36"/>
          <p:cNvCxnSpPr/>
          <p:nvPr/>
        </p:nvCxnSpPr>
        <p:spPr>
          <a:xfrm>
            <a:off x="4210016" y="3779382"/>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673495" y="3526065"/>
            <a:ext cx="1938479" cy="307777"/>
          </a:xfrm>
          <a:prstGeom prst="rect">
            <a:avLst/>
          </a:prstGeom>
          <a:noFill/>
        </p:spPr>
        <p:txBody>
          <a:bodyPr wrap="none" rtlCol="0">
            <a:spAutoFit/>
          </a:bodyPr>
          <a:lstStyle/>
          <a:p>
            <a:r>
              <a:rPr lang="en-US" sz="1400" dirty="0"/>
              <a:t>DVB LL-DASH (service n)</a:t>
            </a:r>
          </a:p>
        </p:txBody>
      </p:sp>
      <p:cxnSp>
        <p:nvCxnSpPr>
          <p:cNvPr id="40" name="Straight Arrow Connector 39"/>
          <p:cNvCxnSpPr/>
          <p:nvPr/>
        </p:nvCxnSpPr>
        <p:spPr>
          <a:xfrm>
            <a:off x="4196300" y="3202186"/>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659779" y="2948869"/>
            <a:ext cx="1938479" cy="307777"/>
          </a:xfrm>
          <a:prstGeom prst="rect">
            <a:avLst/>
          </a:prstGeom>
          <a:noFill/>
        </p:spPr>
        <p:txBody>
          <a:bodyPr wrap="none" rtlCol="0">
            <a:spAutoFit/>
          </a:bodyPr>
          <a:lstStyle/>
          <a:p>
            <a:r>
              <a:rPr lang="en-US" sz="1400" dirty="0"/>
              <a:t>DVB LL-DASH (service 2)</a:t>
            </a:r>
          </a:p>
        </p:txBody>
      </p:sp>
      <p:cxnSp>
        <p:nvCxnSpPr>
          <p:cNvPr id="42" name="Straight Arrow Connector 41"/>
          <p:cNvCxnSpPr/>
          <p:nvPr/>
        </p:nvCxnSpPr>
        <p:spPr>
          <a:xfrm>
            <a:off x="4210016" y="2749819"/>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673495" y="2496502"/>
            <a:ext cx="1938479" cy="307777"/>
          </a:xfrm>
          <a:prstGeom prst="rect">
            <a:avLst/>
          </a:prstGeom>
          <a:noFill/>
        </p:spPr>
        <p:txBody>
          <a:bodyPr wrap="none" rtlCol="0">
            <a:spAutoFit/>
          </a:bodyPr>
          <a:lstStyle/>
          <a:p>
            <a:r>
              <a:rPr lang="en-US" sz="1400" dirty="0"/>
              <a:t>DVB LL-DASH (service 1)</a:t>
            </a:r>
          </a:p>
        </p:txBody>
      </p:sp>
      <p:cxnSp>
        <p:nvCxnSpPr>
          <p:cNvPr id="44" name="Straight Arrow Connector 43"/>
          <p:cNvCxnSpPr/>
          <p:nvPr/>
        </p:nvCxnSpPr>
        <p:spPr>
          <a:xfrm>
            <a:off x="4196300" y="4572269"/>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196300" y="5085964"/>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61673" y="4591096"/>
            <a:ext cx="1157240" cy="307777"/>
          </a:xfrm>
          <a:prstGeom prst="rect">
            <a:avLst/>
          </a:prstGeom>
          <a:noFill/>
        </p:spPr>
        <p:txBody>
          <a:bodyPr wrap="none" rtlCol="0">
            <a:spAutoFit/>
          </a:bodyPr>
          <a:lstStyle/>
          <a:p>
            <a:r>
              <a:rPr lang="en-US" sz="1400" dirty="0"/>
              <a:t>DVB-I Service</a:t>
            </a:r>
          </a:p>
        </p:txBody>
      </p:sp>
      <p:sp>
        <p:nvSpPr>
          <p:cNvPr id="59" name="Flowchart: Process 58"/>
          <p:cNvSpPr/>
          <p:nvPr/>
        </p:nvSpPr>
        <p:spPr>
          <a:xfrm>
            <a:off x="1181100" y="2330939"/>
            <a:ext cx="6738591" cy="4222261"/>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dirty="0">
                <a:solidFill>
                  <a:schemeClr val="bg1">
                    <a:lumMod val="75000"/>
                  </a:schemeClr>
                </a:solidFill>
              </a:rPr>
              <a:t>Back Room</a:t>
            </a:r>
            <a:endParaRPr lang="en-GB" dirty="0">
              <a:solidFill>
                <a:schemeClr val="bg1">
                  <a:lumMod val="75000"/>
                </a:schemeClr>
              </a:solidFill>
            </a:endParaRPr>
          </a:p>
        </p:txBody>
      </p:sp>
      <p:sp>
        <p:nvSpPr>
          <p:cNvPr id="64" name="Flowchart: Process 63"/>
          <p:cNvSpPr/>
          <p:nvPr/>
        </p:nvSpPr>
        <p:spPr>
          <a:xfrm>
            <a:off x="9359681" y="2327396"/>
            <a:ext cx="2486132" cy="4222261"/>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bg1">
                    <a:lumMod val="75000"/>
                  </a:schemeClr>
                </a:solidFill>
              </a:rPr>
              <a:t>Booth</a:t>
            </a:r>
            <a:endParaRPr lang="en-GB" dirty="0">
              <a:solidFill>
                <a:schemeClr val="bg1">
                  <a:lumMod val="75000"/>
                </a:schemeClr>
              </a:solidFill>
            </a:endParaRPr>
          </a:p>
        </p:txBody>
      </p:sp>
      <p:sp>
        <p:nvSpPr>
          <p:cNvPr id="3" name="Flowchart: Magnetic Disk 2"/>
          <p:cNvSpPr/>
          <p:nvPr/>
        </p:nvSpPr>
        <p:spPr>
          <a:xfrm>
            <a:off x="3216536" y="2543975"/>
            <a:ext cx="993446" cy="14471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playout</a:t>
            </a:r>
            <a:r>
              <a:rPr lang="en-US" dirty="0"/>
              <a:t> server</a:t>
            </a:r>
            <a:endParaRPr lang="en-GB" dirty="0"/>
          </a:p>
        </p:txBody>
      </p:sp>
      <p:cxnSp>
        <p:nvCxnSpPr>
          <p:cNvPr id="26" name="Straight Arrow Connector 25"/>
          <p:cNvCxnSpPr/>
          <p:nvPr/>
        </p:nvCxnSpPr>
        <p:spPr>
          <a:xfrm>
            <a:off x="7543894" y="4850682"/>
            <a:ext cx="2923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5631" y="3849306"/>
            <a:ext cx="1212342" cy="909257"/>
          </a:xfrm>
          <a:prstGeom prst="rect">
            <a:avLst/>
          </a:prstGeom>
        </p:spPr>
      </p:pic>
      <p:sp>
        <p:nvSpPr>
          <p:cNvPr id="34" name="Rounded Rectangle 33"/>
          <p:cNvSpPr/>
          <p:nvPr/>
        </p:nvSpPr>
        <p:spPr>
          <a:xfrm>
            <a:off x="10467430" y="463357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Client</a:t>
            </a:r>
            <a:endParaRPr lang="en-GB" sz="1400" dirty="0"/>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2819" y="5558125"/>
            <a:ext cx="715280" cy="536460"/>
          </a:xfrm>
          <a:prstGeom prst="rect">
            <a:avLst/>
          </a:prstGeom>
        </p:spPr>
      </p:pic>
      <p:cxnSp>
        <p:nvCxnSpPr>
          <p:cNvPr id="36" name="Straight Connector 35"/>
          <p:cNvCxnSpPr/>
          <p:nvPr/>
        </p:nvCxnSpPr>
        <p:spPr>
          <a:xfrm>
            <a:off x="7529223" y="5937250"/>
            <a:ext cx="197933"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10289824" y="5674725"/>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“mobile”</a:t>
            </a:r>
            <a:br>
              <a:rPr lang="en-US" sz="1400" dirty="0"/>
            </a:br>
            <a:r>
              <a:rPr lang="en-US" sz="1400" dirty="0"/>
              <a:t>DVB-I Client</a:t>
            </a:r>
            <a:endParaRPr lang="en-GB" sz="1400" dirty="0"/>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3157" y="5326183"/>
            <a:ext cx="747973" cy="747973"/>
          </a:xfrm>
          <a:prstGeom prst="rect">
            <a:avLst/>
          </a:prstGeom>
        </p:spPr>
      </p:pic>
      <p:sp>
        <p:nvSpPr>
          <p:cNvPr id="47" name="Rounded Rectangle 46"/>
          <p:cNvSpPr/>
          <p:nvPr/>
        </p:nvSpPr>
        <p:spPr>
          <a:xfrm>
            <a:off x="7602820" y="5264058"/>
            <a:ext cx="3953356" cy="99536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129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7FF63F-2E0F-41AF-BB48-5D9F02EDD178}"/>
              </a:ext>
            </a:extLst>
          </p:cNvPr>
          <p:cNvSpPr>
            <a:spLocks noGrp="1"/>
          </p:cNvSpPr>
          <p:nvPr>
            <p:ph type="title"/>
          </p:nvPr>
        </p:nvSpPr>
        <p:spPr/>
        <p:txBody>
          <a:bodyPr/>
          <a:lstStyle/>
          <a:p>
            <a:r>
              <a:rPr lang="en-US" dirty="0"/>
              <a:t>DVB-I </a:t>
            </a:r>
            <a:r>
              <a:rPr lang="en-US" dirty="0" err="1"/>
              <a:t>mABR</a:t>
            </a:r>
            <a:endParaRPr lang="en-US" dirty="0"/>
          </a:p>
        </p:txBody>
      </p:sp>
      <p:sp>
        <p:nvSpPr>
          <p:cNvPr id="5" name="Text Placeholder 4">
            <a:extLst>
              <a:ext uri="{FF2B5EF4-FFF2-40B4-BE49-F238E27FC236}">
                <a16:creationId xmlns:a16="http://schemas.microsoft.com/office/drawing/2014/main" id="{618C7203-39BD-45EF-949F-444F919735F7}"/>
              </a:ext>
            </a:extLst>
          </p:cNvPr>
          <p:cNvSpPr>
            <a:spLocks noGrp="1"/>
          </p:cNvSpPr>
          <p:nvPr>
            <p:ph type="body" idx="1"/>
          </p:nvPr>
        </p:nvSpPr>
        <p:spPr/>
        <p:txBody>
          <a:bodyPr/>
          <a:lstStyle/>
          <a:p>
            <a:r>
              <a:rPr lang="en-US" dirty="0"/>
              <a:t>Revised: 2019 June 14</a:t>
            </a:r>
          </a:p>
        </p:txBody>
      </p:sp>
    </p:spTree>
    <p:extLst>
      <p:ext uri="{BB962C8B-B14F-4D97-AF65-F5344CB8AC3E}">
        <p14:creationId xmlns:p14="http://schemas.microsoft.com/office/powerpoint/2010/main" val="770529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AE5C5EA8-F396-4AF4-B628-7EC1E466EB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7361" y="4641410"/>
            <a:ext cx="715280" cy="536460"/>
          </a:xfrm>
          <a:prstGeom prst="rect">
            <a:avLst/>
          </a:prstGeom>
          <a:solidFill>
            <a:schemeClr val="accent1">
              <a:lumMod val="60000"/>
              <a:lumOff val="40000"/>
            </a:schemeClr>
          </a:solidFill>
        </p:spPr>
      </p:pic>
      <p:sp>
        <p:nvSpPr>
          <p:cNvPr id="2" name="Title 1"/>
          <p:cNvSpPr>
            <a:spLocks noGrp="1"/>
          </p:cNvSpPr>
          <p:nvPr>
            <p:ph type="title"/>
          </p:nvPr>
        </p:nvSpPr>
        <p:spPr/>
        <p:txBody>
          <a:bodyPr/>
          <a:lstStyle/>
          <a:p>
            <a:r>
              <a:rPr lang="en-US" dirty="0"/>
              <a:t>DVB-I </a:t>
            </a:r>
            <a:r>
              <a:rPr lang="en-US" dirty="0" err="1"/>
              <a:t>mABR</a:t>
            </a:r>
            <a:r>
              <a:rPr lang="en-US" dirty="0"/>
              <a:t> Schematic</a:t>
            </a:r>
            <a:endParaRPr lang="en-GB" dirty="0"/>
          </a:p>
        </p:txBody>
      </p:sp>
      <p:sp>
        <p:nvSpPr>
          <p:cNvPr id="59" name="Flowchart: Process 58"/>
          <p:cNvSpPr/>
          <p:nvPr/>
        </p:nvSpPr>
        <p:spPr>
          <a:xfrm>
            <a:off x="1181100" y="1578689"/>
            <a:ext cx="6738591" cy="5039088"/>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dirty="0">
                <a:solidFill>
                  <a:schemeClr val="bg1">
                    <a:lumMod val="75000"/>
                  </a:schemeClr>
                </a:solidFill>
              </a:rPr>
              <a:t>Back Room</a:t>
            </a:r>
            <a:endParaRPr lang="en-GB" dirty="0">
              <a:solidFill>
                <a:schemeClr val="bg1">
                  <a:lumMod val="75000"/>
                </a:schemeClr>
              </a:solidFill>
            </a:endParaRPr>
          </a:p>
        </p:txBody>
      </p:sp>
      <p:sp>
        <p:nvSpPr>
          <p:cNvPr id="64" name="Flowchart: Process 63"/>
          <p:cNvSpPr/>
          <p:nvPr/>
        </p:nvSpPr>
        <p:spPr>
          <a:xfrm>
            <a:off x="8071375" y="1578690"/>
            <a:ext cx="3839123" cy="5039088"/>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bg1">
                    <a:lumMod val="75000"/>
                  </a:schemeClr>
                </a:solidFill>
              </a:rPr>
              <a:t>Booth</a:t>
            </a:r>
            <a:endParaRPr lang="en-GB" dirty="0">
              <a:solidFill>
                <a:schemeClr val="bg1">
                  <a:lumMod val="75000"/>
                </a:schemeClr>
              </a:solidFill>
            </a:endParaRPr>
          </a:p>
        </p:txBody>
      </p:sp>
      <p:pic>
        <p:nvPicPr>
          <p:cNvPr id="50" name="Picture 49">
            <a:extLst>
              <a:ext uri="{FF2B5EF4-FFF2-40B4-BE49-F238E27FC236}">
                <a16:creationId xmlns:a16="http://schemas.microsoft.com/office/drawing/2014/main" id="{1F0B5BBE-9B1C-4682-BEA8-C24CEC7D2E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4961" y="4489010"/>
            <a:ext cx="715280" cy="536460"/>
          </a:xfrm>
          <a:prstGeom prst="rect">
            <a:avLst/>
          </a:prstGeom>
          <a:solidFill>
            <a:schemeClr val="accent1">
              <a:lumMod val="60000"/>
              <a:lumOff val="40000"/>
            </a:schemeClr>
          </a:solidFill>
        </p:spPr>
      </p:pic>
      <p:sp>
        <p:nvSpPr>
          <p:cNvPr id="52" name="Rounded Rectangle 37">
            <a:extLst>
              <a:ext uri="{FF2B5EF4-FFF2-40B4-BE49-F238E27FC236}">
                <a16:creationId xmlns:a16="http://schemas.microsoft.com/office/drawing/2014/main" id="{E71DAEF6-659E-4E10-8716-29193EE82930}"/>
              </a:ext>
            </a:extLst>
          </p:cNvPr>
          <p:cNvSpPr/>
          <p:nvPr/>
        </p:nvSpPr>
        <p:spPr>
          <a:xfrm>
            <a:off x="10085637" y="4272294"/>
            <a:ext cx="1113652" cy="530744"/>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Client</a:t>
            </a:r>
            <a:endParaRPr lang="en-GB" sz="1400" dirty="0"/>
          </a:p>
        </p:txBody>
      </p:sp>
      <p:pic>
        <p:nvPicPr>
          <p:cNvPr id="53" name="Picture 52">
            <a:extLst>
              <a:ext uri="{FF2B5EF4-FFF2-40B4-BE49-F238E27FC236}">
                <a16:creationId xmlns:a16="http://schemas.microsoft.com/office/drawing/2014/main" id="{0BF00E1B-4E4D-4507-BB83-1C6071462D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8883" y="3960749"/>
            <a:ext cx="747973" cy="747973"/>
          </a:xfrm>
          <a:prstGeom prst="rect">
            <a:avLst/>
          </a:prstGeom>
          <a:noFill/>
        </p:spPr>
      </p:pic>
      <p:sp>
        <p:nvSpPr>
          <p:cNvPr id="55" name="Rounded Rectangle 37">
            <a:extLst>
              <a:ext uri="{FF2B5EF4-FFF2-40B4-BE49-F238E27FC236}">
                <a16:creationId xmlns:a16="http://schemas.microsoft.com/office/drawing/2014/main" id="{F421573E-31F8-4D11-832B-A0D8E91595A1}"/>
              </a:ext>
            </a:extLst>
          </p:cNvPr>
          <p:cNvSpPr/>
          <p:nvPr/>
        </p:nvSpPr>
        <p:spPr>
          <a:xfrm>
            <a:off x="8386435" y="4323111"/>
            <a:ext cx="1113652" cy="404447"/>
          </a:xfrm>
          <a:prstGeom prst="roundRect">
            <a:avLst/>
          </a:prstGeom>
          <a:solidFill>
            <a:srgbClr val="9DC3E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Gateway</a:t>
            </a:r>
            <a:endParaRPr lang="en-GB" sz="1400" dirty="0"/>
          </a:p>
        </p:txBody>
      </p:sp>
      <p:sp>
        <p:nvSpPr>
          <p:cNvPr id="56" name="Rounded Rectangle 37">
            <a:extLst>
              <a:ext uri="{FF2B5EF4-FFF2-40B4-BE49-F238E27FC236}">
                <a16:creationId xmlns:a16="http://schemas.microsoft.com/office/drawing/2014/main" id="{67CF24DE-3791-4CEB-ACEB-9A3021288998}"/>
              </a:ext>
            </a:extLst>
          </p:cNvPr>
          <p:cNvSpPr/>
          <p:nvPr/>
        </p:nvSpPr>
        <p:spPr>
          <a:xfrm>
            <a:off x="10082769" y="5167221"/>
            <a:ext cx="1113652" cy="472800"/>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Client</a:t>
            </a:r>
            <a:endParaRPr lang="en-GB" sz="1400" dirty="0"/>
          </a:p>
        </p:txBody>
      </p:sp>
      <p:pic>
        <p:nvPicPr>
          <p:cNvPr id="58" name="Picture 57">
            <a:extLst>
              <a:ext uri="{FF2B5EF4-FFF2-40B4-BE49-F238E27FC236}">
                <a16:creationId xmlns:a16="http://schemas.microsoft.com/office/drawing/2014/main" id="{B58B8435-1C24-46C2-ADCE-2DC7B996AD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6011" y="4907371"/>
            <a:ext cx="747973" cy="747973"/>
          </a:xfrm>
          <a:prstGeom prst="rect">
            <a:avLst/>
          </a:prstGeom>
          <a:noFill/>
        </p:spPr>
      </p:pic>
      <p:sp>
        <p:nvSpPr>
          <p:cNvPr id="63" name="Rounded Rectangle 24">
            <a:extLst>
              <a:ext uri="{FF2B5EF4-FFF2-40B4-BE49-F238E27FC236}">
                <a16:creationId xmlns:a16="http://schemas.microsoft.com/office/drawing/2014/main" id="{35048CD3-A1B9-4247-9033-B5BD4FEA0159}"/>
              </a:ext>
            </a:extLst>
          </p:cNvPr>
          <p:cNvSpPr/>
          <p:nvPr/>
        </p:nvSpPr>
        <p:spPr>
          <a:xfrm>
            <a:off x="5691671" y="3180485"/>
            <a:ext cx="1113652" cy="577022"/>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Controller/ </a:t>
            </a:r>
            <a:r>
              <a:rPr lang="en-US" sz="1400" dirty="0" err="1"/>
              <a:t>Rendez-vous</a:t>
            </a:r>
            <a:endParaRPr lang="en-GB" sz="1400" dirty="0"/>
          </a:p>
        </p:txBody>
      </p:sp>
      <p:grpSp>
        <p:nvGrpSpPr>
          <p:cNvPr id="67" name="Group 66">
            <a:extLst>
              <a:ext uri="{FF2B5EF4-FFF2-40B4-BE49-F238E27FC236}">
                <a16:creationId xmlns:a16="http://schemas.microsoft.com/office/drawing/2014/main" id="{E67984C5-B15F-4BB0-AC90-81B400595CDB}"/>
              </a:ext>
            </a:extLst>
          </p:cNvPr>
          <p:cNvGrpSpPr/>
          <p:nvPr/>
        </p:nvGrpSpPr>
        <p:grpSpPr>
          <a:xfrm>
            <a:off x="6957723" y="4556543"/>
            <a:ext cx="571500" cy="1118661"/>
            <a:chOff x="6957723" y="2080266"/>
            <a:chExt cx="571500" cy="3870958"/>
          </a:xfrm>
          <a:solidFill>
            <a:schemeClr val="accent5">
              <a:lumMod val="75000"/>
            </a:schemeClr>
          </a:solidFill>
        </p:grpSpPr>
        <p:sp>
          <p:nvSpPr>
            <p:cNvPr id="68" name="Flowchart: Magnetic Disk 67">
              <a:extLst>
                <a:ext uri="{FF2B5EF4-FFF2-40B4-BE49-F238E27FC236}">
                  <a16:creationId xmlns:a16="http://schemas.microsoft.com/office/drawing/2014/main" id="{60FBD2BE-ED37-421E-B0AD-F12EE978F98F}"/>
                </a:ext>
              </a:extLst>
            </p:cNvPr>
            <p:cNvSpPr/>
            <p:nvPr/>
          </p:nvSpPr>
          <p:spPr>
            <a:xfrm>
              <a:off x="6957723" y="2543975"/>
              <a:ext cx="571500" cy="409581"/>
            </a:xfrm>
            <a:prstGeom prst="flowChartMagneticDisk">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Process 69">
              <a:extLst>
                <a:ext uri="{FF2B5EF4-FFF2-40B4-BE49-F238E27FC236}">
                  <a16:creationId xmlns:a16="http://schemas.microsoft.com/office/drawing/2014/main" id="{C781A625-6DD2-41A8-8F39-BC7750639C42}"/>
                </a:ext>
              </a:extLst>
            </p:cNvPr>
            <p:cNvSpPr/>
            <p:nvPr/>
          </p:nvSpPr>
          <p:spPr>
            <a:xfrm>
              <a:off x="6957723" y="2080266"/>
              <a:ext cx="571500" cy="3870958"/>
            </a:xfrm>
            <a:prstGeom prst="flowChartProcess">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Multicast Server</a:t>
              </a:r>
              <a:endParaRPr lang="en-GB" dirty="0"/>
            </a:p>
          </p:txBody>
        </p:sp>
      </p:grpSp>
      <p:cxnSp>
        <p:nvCxnSpPr>
          <p:cNvPr id="20" name="Connector: Elbow 19">
            <a:extLst>
              <a:ext uri="{FF2B5EF4-FFF2-40B4-BE49-F238E27FC236}">
                <a16:creationId xmlns:a16="http://schemas.microsoft.com/office/drawing/2014/main" id="{5F7C92A0-A2EC-4211-B4C2-D0173580EF89}"/>
              </a:ext>
            </a:extLst>
          </p:cNvPr>
          <p:cNvCxnSpPr>
            <a:cxnSpLocks/>
            <a:stCxn id="88" idx="3"/>
            <a:endCxn id="105" idx="1"/>
          </p:cNvCxnSpPr>
          <p:nvPr/>
        </p:nvCxnSpPr>
        <p:spPr>
          <a:xfrm>
            <a:off x="7521806" y="4081307"/>
            <a:ext cx="1017029" cy="596428"/>
          </a:xfrm>
          <a:prstGeom prst="bentConnector3">
            <a:avLst>
              <a:gd name="adj1" fmla="val 45759"/>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C07AD08-F4E3-41E2-B48C-C19A0398A16B}"/>
              </a:ext>
            </a:extLst>
          </p:cNvPr>
          <p:cNvCxnSpPr>
            <a:cxnSpLocks/>
            <a:stCxn id="70" idx="3"/>
            <a:endCxn id="105" idx="2"/>
          </p:cNvCxnSpPr>
          <p:nvPr/>
        </p:nvCxnSpPr>
        <p:spPr>
          <a:xfrm flipV="1">
            <a:off x="7529223" y="4879958"/>
            <a:ext cx="1566438" cy="2359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940F7052-1D66-4631-863C-52B629F14744}"/>
              </a:ext>
            </a:extLst>
          </p:cNvPr>
          <p:cNvCxnSpPr>
            <a:cxnSpLocks/>
            <a:stCxn id="63" idx="3"/>
            <a:endCxn id="105" idx="0"/>
          </p:cNvCxnSpPr>
          <p:nvPr/>
        </p:nvCxnSpPr>
        <p:spPr>
          <a:xfrm>
            <a:off x="6805323" y="3468996"/>
            <a:ext cx="2290338" cy="1006515"/>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ounded Rectangle 24">
            <a:extLst>
              <a:ext uri="{FF2B5EF4-FFF2-40B4-BE49-F238E27FC236}">
                <a16:creationId xmlns:a16="http://schemas.microsoft.com/office/drawing/2014/main" id="{BB60B7D2-7457-47B0-A522-AD3F0F94950E}"/>
              </a:ext>
            </a:extLst>
          </p:cNvPr>
          <p:cNvSpPr/>
          <p:nvPr/>
        </p:nvSpPr>
        <p:spPr>
          <a:xfrm>
            <a:off x="1450041" y="5877050"/>
            <a:ext cx="1113652" cy="404447"/>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Packager/</a:t>
            </a:r>
          </a:p>
          <a:p>
            <a:pPr algn="ctr"/>
            <a:r>
              <a:rPr lang="en-US" sz="1400" dirty="0"/>
              <a:t>Origin</a:t>
            </a:r>
            <a:endParaRPr lang="en-GB" sz="1400" dirty="0"/>
          </a:p>
        </p:txBody>
      </p:sp>
      <p:sp>
        <p:nvSpPr>
          <p:cNvPr id="119" name="TextBox 118">
            <a:extLst>
              <a:ext uri="{FF2B5EF4-FFF2-40B4-BE49-F238E27FC236}">
                <a16:creationId xmlns:a16="http://schemas.microsoft.com/office/drawing/2014/main" id="{A2A35720-4D49-4264-BEB0-2AE7CA007A88}"/>
              </a:ext>
            </a:extLst>
          </p:cNvPr>
          <p:cNvSpPr txBox="1"/>
          <p:nvPr/>
        </p:nvSpPr>
        <p:spPr>
          <a:xfrm>
            <a:off x="4538245" y="1861506"/>
            <a:ext cx="2041139" cy="307777"/>
          </a:xfrm>
          <a:prstGeom prst="rect">
            <a:avLst/>
          </a:prstGeom>
          <a:noFill/>
        </p:spPr>
        <p:txBody>
          <a:bodyPr wrap="square" rtlCol="0">
            <a:spAutoFit/>
          </a:bodyPr>
          <a:lstStyle/>
          <a:p>
            <a:pPr algn="r"/>
            <a:r>
              <a:rPr lang="en-US" sz="1400" dirty="0"/>
              <a:t>DVB (LL)-DASH (service 1)</a:t>
            </a:r>
          </a:p>
        </p:txBody>
      </p:sp>
      <p:cxnSp>
        <p:nvCxnSpPr>
          <p:cNvPr id="5" name="Connector: Elbow 4">
            <a:extLst>
              <a:ext uri="{FF2B5EF4-FFF2-40B4-BE49-F238E27FC236}">
                <a16:creationId xmlns:a16="http://schemas.microsoft.com/office/drawing/2014/main" id="{57B85254-52B7-4B0C-99F6-688E8F0419DD}"/>
              </a:ext>
            </a:extLst>
          </p:cNvPr>
          <p:cNvCxnSpPr>
            <a:cxnSpLocks/>
            <a:stCxn id="113" idx="0"/>
            <a:endCxn id="70" idx="1"/>
          </p:cNvCxnSpPr>
          <p:nvPr/>
        </p:nvCxnSpPr>
        <p:spPr>
          <a:xfrm rot="5400000" flipH="1" flipV="1">
            <a:off x="4101707" y="3021034"/>
            <a:ext cx="761176" cy="49508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42EF1EB7-3895-4446-AD36-C57B99795377}"/>
              </a:ext>
            </a:extLst>
          </p:cNvPr>
          <p:cNvCxnSpPr>
            <a:cxnSpLocks/>
            <a:stCxn id="113" idx="0"/>
          </p:cNvCxnSpPr>
          <p:nvPr/>
        </p:nvCxnSpPr>
        <p:spPr>
          <a:xfrm rot="5400000" flipH="1" flipV="1">
            <a:off x="3701617" y="2628362"/>
            <a:ext cx="1553939" cy="49434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D74FBC9-EC23-4EB4-9619-CB322B3847CC}"/>
              </a:ext>
            </a:extLst>
          </p:cNvPr>
          <p:cNvSpPr txBox="1"/>
          <p:nvPr/>
        </p:nvSpPr>
        <p:spPr>
          <a:xfrm rot="16200000">
            <a:off x="803529" y="4229396"/>
            <a:ext cx="1938479" cy="307777"/>
          </a:xfrm>
          <a:prstGeom prst="rect">
            <a:avLst/>
          </a:prstGeom>
          <a:noFill/>
        </p:spPr>
        <p:txBody>
          <a:bodyPr wrap="none" rtlCol="0">
            <a:spAutoFit/>
          </a:bodyPr>
          <a:lstStyle/>
          <a:p>
            <a:r>
              <a:rPr lang="en-US" sz="1400" dirty="0"/>
              <a:t>DVB LL-DASH (service 7)</a:t>
            </a:r>
          </a:p>
        </p:txBody>
      </p:sp>
      <p:sp>
        <p:nvSpPr>
          <p:cNvPr id="60" name="Rounded Rectangle 11">
            <a:extLst>
              <a:ext uri="{FF2B5EF4-FFF2-40B4-BE49-F238E27FC236}">
                <a16:creationId xmlns:a16="http://schemas.microsoft.com/office/drawing/2014/main" id="{5CA35653-EDA8-42E6-8A7E-4BC168B5242D}"/>
              </a:ext>
            </a:extLst>
          </p:cNvPr>
          <p:cNvSpPr/>
          <p:nvPr/>
        </p:nvSpPr>
        <p:spPr>
          <a:xfrm>
            <a:off x="3081693" y="1952426"/>
            <a:ext cx="1113652" cy="615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p>
          <a:p>
            <a:pPr algn="ctr"/>
            <a:r>
              <a:rPr lang="en-US" sz="1400" dirty="0"/>
              <a:t>Origin</a:t>
            </a:r>
            <a:endParaRPr lang="en-GB" sz="1400" dirty="0"/>
          </a:p>
        </p:txBody>
      </p:sp>
      <p:sp>
        <p:nvSpPr>
          <p:cNvPr id="62" name="Flowchart: Magnetic Disk 61">
            <a:extLst>
              <a:ext uri="{FF2B5EF4-FFF2-40B4-BE49-F238E27FC236}">
                <a16:creationId xmlns:a16="http://schemas.microsoft.com/office/drawing/2014/main" id="{6DF293D3-0330-475C-B850-790F77E226E5}"/>
              </a:ext>
            </a:extLst>
          </p:cNvPr>
          <p:cNvSpPr/>
          <p:nvPr/>
        </p:nvSpPr>
        <p:spPr>
          <a:xfrm>
            <a:off x="1677560" y="1759481"/>
            <a:ext cx="698733" cy="98480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playout</a:t>
            </a:r>
            <a:r>
              <a:rPr lang="en-US" sz="1200" dirty="0"/>
              <a:t> server</a:t>
            </a:r>
            <a:endParaRPr lang="en-GB" sz="1200" dirty="0"/>
          </a:p>
        </p:txBody>
      </p:sp>
      <p:cxnSp>
        <p:nvCxnSpPr>
          <p:cNvPr id="65" name="Straight Arrow Connector 64">
            <a:extLst>
              <a:ext uri="{FF2B5EF4-FFF2-40B4-BE49-F238E27FC236}">
                <a16:creationId xmlns:a16="http://schemas.microsoft.com/office/drawing/2014/main" id="{BF3129E1-15CA-4699-ABD7-AC62A2F6C282}"/>
              </a:ext>
            </a:extLst>
          </p:cNvPr>
          <p:cNvCxnSpPr>
            <a:cxnSpLocks/>
            <a:stCxn id="62" idx="4"/>
            <a:endCxn id="60" idx="1"/>
          </p:cNvCxnSpPr>
          <p:nvPr/>
        </p:nvCxnSpPr>
        <p:spPr>
          <a:xfrm>
            <a:off x="2376293" y="2251883"/>
            <a:ext cx="705400" cy="845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6421300-E045-4C0C-9E70-C0AEB8F5CD2D}"/>
              </a:ext>
            </a:extLst>
          </p:cNvPr>
          <p:cNvCxnSpPr>
            <a:cxnSpLocks/>
            <a:endCxn id="56" idx="1"/>
          </p:cNvCxnSpPr>
          <p:nvPr/>
        </p:nvCxnSpPr>
        <p:spPr>
          <a:xfrm>
            <a:off x="9005662" y="5025470"/>
            <a:ext cx="1077107" cy="3781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E27E4A9-7D5A-4908-850A-88ED1B6C49BD}"/>
              </a:ext>
            </a:extLst>
          </p:cNvPr>
          <p:cNvCxnSpPr>
            <a:cxnSpLocks/>
            <a:endCxn id="52" idx="1"/>
          </p:cNvCxnSpPr>
          <p:nvPr/>
        </p:nvCxnSpPr>
        <p:spPr>
          <a:xfrm flipV="1">
            <a:off x="8751311" y="4537666"/>
            <a:ext cx="1334326" cy="237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66" name="Picture 2" descr="Image result for broadpeak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10800" y="-127985"/>
            <a:ext cx="2171700" cy="87722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Enensys technologies"/>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499" y="58500"/>
            <a:ext cx="1787525" cy="758209"/>
          </a:xfrm>
          <a:prstGeom prst="rect">
            <a:avLst/>
          </a:prstGeom>
          <a:noFill/>
          <a:extLst>
            <a:ext uri="{909E8E84-426E-40DD-AFC4-6F175D3DCCD1}">
              <a14:hiddenFill xmlns:a14="http://schemas.microsoft.com/office/drawing/2010/main">
                <a:solidFill>
                  <a:srgbClr val="FFFFFF"/>
                </a:solidFill>
              </a14:hiddenFill>
            </a:ext>
          </a:extLst>
        </p:spPr>
      </p:pic>
      <p:grpSp>
        <p:nvGrpSpPr>
          <p:cNvPr id="127" name="Group 126">
            <a:extLst>
              <a:ext uri="{FF2B5EF4-FFF2-40B4-BE49-F238E27FC236}">
                <a16:creationId xmlns:a16="http://schemas.microsoft.com/office/drawing/2014/main" id="{A08FA7F5-2C8D-409A-9DF3-9C87F157C2AA}"/>
              </a:ext>
            </a:extLst>
          </p:cNvPr>
          <p:cNvGrpSpPr/>
          <p:nvPr/>
        </p:nvGrpSpPr>
        <p:grpSpPr>
          <a:xfrm>
            <a:off x="8804121" y="5682696"/>
            <a:ext cx="1160945" cy="839926"/>
            <a:chOff x="8631143" y="5532804"/>
            <a:chExt cx="1160945" cy="839926"/>
          </a:xfrm>
        </p:grpSpPr>
        <p:pic>
          <p:nvPicPr>
            <p:cNvPr id="1026" name="Picture 2" descr="Image result for moniteur">
              <a:extLst>
                <a:ext uri="{FF2B5EF4-FFF2-40B4-BE49-F238E27FC236}">
                  <a16:creationId xmlns:a16="http://schemas.microsoft.com/office/drawing/2014/main" id="{CEF8423D-6B3E-4AF0-A2A8-D82779A1BD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1143" y="5532804"/>
              <a:ext cx="1160945" cy="8399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39D838-C921-4E2D-8D17-7D2427F49E44}"/>
                </a:ext>
              </a:extLst>
            </p:cNvPr>
            <p:cNvSpPr txBox="1"/>
            <p:nvPr/>
          </p:nvSpPr>
          <p:spPr>
            <a:xfrm>
              <a:off x="8656379" y="5549546"/>
              <a:ext cx="1126206" cy="646331"/>
            </a:xfrm>
            <a:prstGeom prst="rect">
              <a:avLst/>
            </a:prstGeom>
            <a:noFill/>
          </p:spPr>
          <p:txBody>
            <a:bodyPr wrap="none" rtlCol="0">
              <a:spAutoFit/>
            </a:bodyPr>
            <a:lstStyle/>
            <a:p>
              <a:r>
                <a:rPr lang="en-US" dirty="0"/>
                <a:t>Monitor</a:t>
              </a:r>
            </a:p>
            <a:p>
              <a:r>
                <a:rPr lang="en-US" dirty="0"/>
                <a:t>Controller</a:t>
              </a:r>
            </a:p>
          </p:txBody>
        </p:sp>
      </p:grpSp>
      <p:sp>
        <p:nvSpPr>
          <p:cNvPr id="88" name="Flowchart: Process 87">
            <a:extLst>
              <a:ext uri="{FF2B5EF4-FFF2-40B4-BE49-F238E27FC236}">
                <a16:creationId xmlns:a16="http://schemas.microsoft.com/office/drawing/2014/main" id="{403F27CB-4AD3-442A-93AD-3D426D790E04}"/>
              </a:ext>
            </a:extLst>
          </p:cNvPr>
          <p:cNvSpPr/>
          <p:nvPr/>
        </p:nvSpPr>
        <p:spPr>
          <a:xfrm>
            <a:off x="6950306" y="3654460"/>
            <a:ext cx="571500" cy="853694"/>
          </a:xfrm>
          <a:prstGeom prst="flowChartProcess">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Cache Server</a:t>
            </a:r>
            <a:endParaRPr lang="en-GB" dirty="0"/>
          </a:p>
        </p:txBody>
      </p:sp>
      <p:cxnSp>
        <p:nvCxnSpPr>
          <p:cNvPr id="16" name="Connector: Elbow 15">
            <a:extLst>
              <a:ext uri="{FF2B5EF4-FFF2-40B4-BE49-F238E27FC236}">
                <a16:creationId xmlns:a16="http://schemas.microsoft.com/office/drawing/2014/main" id="{5CF02955-EF62-40BD-A5C3-422E951C0DE0}"/>
              </a:ext>
            </a:extLst>
          </p:cNvPr>
          <p:cNvCxnSpPr>
            <a:cxnSpLocks/>
            <a:stCxn id="60" idx="3"/>
          </p:cNvCxnSpPr>
          <p:nvPr/>
        </p:nvCxnSpPr>
        <p:spPr>
          <a:xfrm>
            <a:off x="4195345" y="2260341"/>
            <a:ext cx="2769236" cy="16983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DDB6FEC0-B63C-42B5-9D50-A5AA01BA7F08}"/>
              </a:ext>
            </a:extLst>
          </p:cNvPr>
          <p:cNvGrpSpPr/>
          <p:nvPr/>
        </p:nvGrpSpPr>
        <p:grpSpPr>
          <a:xfrm>
            <a:off x="6957723" y="1883606"/>
            <a:ext cx="571500" cy="1229694"/>
            <a:chOff x="6957723" y="2543975"/>
            <a:chExt cx="571500" cy="3606323"/>
          </a:xfrm>
        </p:grpSpPr>
        <p:sp>
          <p:nvSpPr>
            <p:cNvPr id="90" name="Flowchart: Magnetic Disk 89">
              <a:extLst>
                <a:ext uri="{FF2B5EF4-FFF2-40B4-BE49-F238E27FC236}">
                  <a16:creationId xmlns:a16="http://schemas.microsoft.com/office/drawing/2014/main" id="{284BB758-8FC4-418F-B199-C346AF24556E}"/>
                </a:ext>
              </a:extLst>
            </p:cNvPr>
            <p:cNvSpPr/>
            <p:nvPr/>
          </p:nvSpPr>
          <p:spPr>
            <a:xfrm>
              <a:off x="6957723" y="2543975"/>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Magnetic Disk 90">
              <a:extLst>
                <a:ext uri="{FF2B5EF4-FFF2-40B4-BE49-F238E27FC236}">
                  <a16:creationId xmlns:a16="http://schemas.microsoft.com/office/drawing/2014/main" id="{9B090F7E-36B6-4B7C-9BD7-E0EE58335C60}"/>
                </a:ext>
              </a:extLst>
            </p:cNvPr>
            <p:cNvSpPr/>
            <p:nvPr/>
          </p:nvSpPr>
          <p:spPr>
            <a:xfrm>
              <a:off x="6957723" y="5740717"/>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Flowchart: Process 91">
              <a:extLst>
                <a:ext uri="{FF2B5EF4-FFF2-40B4-BE49-F238E27FC236}">
                  <a16:creationId xmlns:a16="http://schemas.microsoft.com/office/drawing/2014/main" id="{B019F77E-902E-47F4-9EA9-E4F13F598D22}"/>
                </a:ext>
              </a:extLst>
            </p:cNvPr>
            <p:cNvSpPr/>
            <p:nvPr/>
          </p:nvSpPr>
          <p:spPr>
            <a:xfrm>
              <a:off x="6957723" y="2816494"/>
              <a:ext cx="571500" cy="31347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HTTP cache</a:t>
              </a:r>
              <a:endParaRPr lang="en-GB" dirty="0"/>
            </a:p>
          </p:txBody>
        </p:sp>
        <p:sp>
          <p:nvSpPr>
            <p:cNvPr id="93" name="Flowchart: Process 92">
              <a:extLst>
                <a:ext uri="{FF2B5EF4-FFF2-40B4-BE49-F238E27FC236}">
                  <a16:creationId xmlns:a16="http://schemas.microsoft.com/office/drawing/2014/main" id="{0AA07BE8-7FDA-4BF6-A03B-693940FDB671}"/>
                </a:ext>
              </a:extLst>
            </p:cNvPr>
            <p:cNvSpPr/>
            <p:nvPr/>
          </p:nvSpPr>
          <p:spPr>
            <a:xfrm>
              <a:off x="6964581" y="2749819"/>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Process 93">
              <a:extLst>
                <a:ext uri="{FF2B5EF4-FFF2-40B4-BE49-F238E27FC236}">
                  <a16:creationId xmlns:a16="http://schemas.microsoft.com/office/drawing/2014/main" id="{B3368721-D5A3-4512-8B2B-E61DD74278F9}"/>
                </a:ext>
              </a:extLst>
            </p:cNvPr>
            <p:cNvSpPr/>
            <p:nvPr/>
          </p:nvSpPr>
          <p:spPr>
            <a:xfrm>
              <a:off x="6964581" y="5809347"/>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2" name="Straight Arrow Connector 21">
            <a:extLst>
              <a:ext uri="{FF2B5EF4-FFF2-40B4-BE49-F238E27FC236}">
                <a16:creationId xmlns:a16="http://schemas.microsoft.com/office/drawing/2014/main" id="{9B5EA24F-B31B-4BB5-92A6-BF2D7F897972}"/>
              </a:ext>
            </a:extLst>
          </p:cNvPr>
          <p:cNvCxnSpPr>
            <a:cxnSpLocks/>
            <a:stCxn id="60" idx="3"/>
          </p:cNvCxnSpPr>
          <p:nvPr/>
        </p:nvCxnSpPr>
        <p:spPr>
          <a:xfrm flipV="1">
            <a:off x="4195345" y="2235945"/>
            <a:ext cx="2769236" cy="24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E1B840A3-A43F-433D-9ED6-160F56E95C4A}"/>
              </a:ext>
            </a:extLst>
          </p:cNvPr>
          <p:cNvCxnSpPr>
            <a:stCxn id="60" idx="3"/>
          </p:cNvCxnSpPr>
          <p:nvPr/>
        </p:nvCxnSpPr>
        <p:spPr>
          <a:xfrm>
            <a:off x="4195345" y="2260341"/>
            <a:ext cx="2769236" cy="24450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FB82C9A-919D-49DB-8551-E9F37BA68012}"/>
              </a:ext>
            </a:extLst>
          </p:cNvPr>
          <p:cNvCxnSpPr>
            <a:cxnSpLocks/>
            <a:stCxn id="113" idx="0"/>
          </p:cNvCxnSpPr>
          <p:nvPr/>
        </p:nvCxnSpPr>
        <p:spPr>
          <a:xfrm rot="5400000" flipH="1" flipV="1">
            <a:off x="3026881" y="1953626"/>
            <a:ext cx="2903410" cy="49434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allout: Bent Line with Accent Bar 48">
            <a:extLst>
              <a:ext uri="{FF2B5EF4-FFF2-40B4-BE49-F238E27FC236}">
                <a16:creationId xmlns:a16="http://schemas.microsoft.com/office/drawing/2014/main" id="{5030748A-D226-40F1-9ABB-86E651A475EC}"/>
              </a:ext>
            </a:extLst>
          </p:cNvPr>
          <p:cNvSpPr/>
          <p:nvPr/>
        </p:nvSpPr>
        <p:spPr>
          <a:xfrm>
            <a:off x="2462893" y="5279311"/>
            <a:ext cx="1517570" cy="409371"/>
          </a:xfrm>
          <a:prstGeom prst="accentCallout2">
            <a:avLst>
              <a:gd name="adj1" fmla="val 18750"/>
              <a:gd name="adj2" fmla="val -375"/>
              <a:gd name="adj3" fmla="val 18750"/>
              <a:gd name="adj4" fmla="val -16667"/>
              <a:gd name="adj5" fmla="val 142106"/>
              <a:gd name="adj6" fmla="val -29614"/>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 the backroom or possibly from Internet</a:t>
            </a:r>
          </a:p>
        </p:txBody>
      </p:sp>
      <p:pic>
        <p:nvPicPr>
          <p:cNvPr id="110" name="Picture 109">
            <a:extLst>
              <a:ext uri="{FF2B5EF4-FFF2-40B4-BE49-F238E27FC236}">
                <a16:creationId xmlns:a16="http://schemas.microsoft.com/office/drawing/2014/main" id="{6E4AB20D-F36D-499A-9047-8723D4F8E9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3198" y="2461866"/>
            <a:ext cx="715280" cy="536460"/>
          </a:xfrm>
          <a:prstGeom prst="rect">
            <a:avLst/>
          </a:prstGeom>
          <a:solidFill>
            <a:schemeClr val="accent1">
              <a:lumMod val="60000"/>
              <a:lumOff val="40000"/>
            </a:schemeClr>
          </a:solidFill>
        </p:spPr>
      </p:pic>
      <p:pic>
        <p:nvPicPr>
          <p:cNvPr id="111" name="Picture 110">
            <a:extLst>
              <a:ext uri="{FF2B5EF4-FFF2-40B4-BE49-F238E27FC236}">
                <a16:creationId xmlns:a16="http://schemas.microsoft.com/office/drawing/2014/main" id="{B91D9288-D91F-47FF-86BC-0E68F924EE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0798" y="2309466"/>
            <a:ext cx="715280" cy="536460"/>
          </a:xfrm>
          <a:prstGeom prst="rect">
            <a:avLst/>
          </a:prstGeom>
          <a:solidFill>
            <a:schemeClr val="accent1">
              <a:lumMod val="60000"/>
              <a:lumOff val="40000"/>
            </a:schemeClr>
          </a:solidFill>
        </p:spPr>
      </p:pic>
      <p:sp>
        <p:nvSpPr>
          <p:cNvPr id="112" name="Rounded Rectangle 37">
            <a:extLst>
              <a:ext uri="{FF2B5EF4-FFF2-40B4-BE49-F238E27FC236}">
                <a16:creationId xmlns:a16="http://schemas.microsoft.com/office/drawing/2014/main" id="{DC72C91B-50E1-45DE-A026-36D2214DA3D0}"/>
              </a:ext>
            </a:extLst>
          </p:cNvPr>
          <p:cNvSpPr/>
          <p:nvPr/>
        </p:nvSpPr>
        <p:spPr>
          <a:xfrm>
            <a:off x="10091081" y="2092750"/>
            <a:ext cx="1113652" cy="530744"/>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Client</a:t>
            </a:r>
            <a:endParaRPr lang="en-GB" sz="1400" dirty="0"/>
          </a:p>
        </p:txBody>
      </p:sp>
      <p:sp>
        <p:nvSpPr>
          <p:cNvPr id="115" name="Rounded Rectangle 37">
            <a:extLst>
              <a:ext uri="{FF2B5EF4-FFF2-40B4-BE49-F238E27FC236}">
                <a16:creationId xmlns:a16="http://schemas.microsoft.com/office/drawing/2014/main" id="{FAA8E0A4-86BF-4454-A1A3-D61578B01999}"/>
              </a:ext>
            </a:extLst>
          </p:cNvPr>
          <p:cNvSpPr/>
          <p:nvPr/>
        </p:nvSpPr>
        <p:spPr>
          <a:xfrm>
            <a:off x="8452272" y="2143567"/>
            <a:ext cx="1113652" cy="404447"/>
          </a:xfrm>
          <a:prstGeom prst="roundRect">
            <a:avLst/>
          </a:prstGeom>
          <a:solidFill>
            <a:srgbClr val="2F5597">
              <a:alpha val="2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Gateway</a:t>
            </a:r>
            <a:endParaRPr lang="en-GB" sz="1400" dirty="0"/>
          </a:p>
        </p:txBody>
      </p:sp>
      <p:sp>
        <p:nvSpPr>
          <p:cNvPr id="116" name="Rounded Rectangle 37">
            <a:extLst>
              <a:ext uri="{FF2B5EF4-FFF2-40B4-BE49-F238E27FC236}">
                <a16:creationId xmlns:a16="http://schemas.microsoft.com/office/drawing/2014/main" id="{7322F285-1F04-44D3-BF69-821774FE4FF4}"/>
              </a:ext>
            </a:extLst>
          </p:cNvPr>
          <p:cNvSpPr/>
          <p:nvPr/>
        </p:nvSpPr>
        <p:spPr>
          <a:xfrm>
            <a:off x="10088213" y="2987677"/>
            <a:ext cx="1113652" cy="472800"/>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Client</a:t>
            </a:r>
            <a:endParaRPr lang="en-GB" sz="1400" dirty="0"/>
          </a:p>
        </p:txBody>
      </p:sp>
      <p:cxnSp>
        <p:nvCxnSpPr>
          <p:cNvPr id="121" name="Straight Connector 120">
            <a:extLst>
              <a:ext uri="{FF2B5EF4-FFF2-40B4-BE49-F238E27FC236}">
                <a16:creationId xmlns:a16="http://schemas.microsoft.com/office/drawing/2014/main" id="{E6CAB006-F783-430C-99CE-76C8138736E4}"/>
              </a:ext>
            </a:extLst>
          </p:cNvPr>
          <p:cNvCxnSpPr>
            <a:cxnSpLocks/>
            <a:endCxn id="116" idx="1"/>
          </p:cNvCxnSpPr>
          <p:nvPr/>
        </p:nvCxnSpPr>
        <p:spPr>
          <a:xfrm>
            <a:off x="9011106" y="2845926"/>
            <a:ext cx="1077107" cy="3781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E9F0046-6014-4A32-9639-AE4067F56DAA}"/>
              </a:ext>
            </a:extLst>
          </p:cNvPr>
          <p:cNvCxnSpPr>
            <a:cxnSpLocks/>
            <a:endCxn id="112" idx="1"/>
          </p:cNvCxnSpPr>
          <p:nvPr/>
        </p:nvCxnSpPr>
        <p:spPr>
          <a:xfrm flipV="1">
            <a:off x="8756755" y="2358122"/>
            <a:ext cx="1334326" cy="237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F9C9149C-2C0A-475D-B3D8-484139463F6C}"/>
              </a:ext>
            </a:extLst>
          </p:cNvPr>
          <p:cNvCxnSpPr>
            <a:cxnSpLocks/>
            <a:stCxn id="88" idx="3"/>
            <a:endCxn id="117" idx="1"/>
          </p:cNvCxnSpPr>
          <p:nvPr/>
        </p:nvCxnSpPr>
        <p:spPr>
          <a:xfrm flipV="1">
            <a:off x="7521806" y="2498191"/>
            <a:ext cx="1082866" cy="1583116"/>
          </a:xfrm>
          <a:prstGeom prst="bentConnector3">
            <a:avLst>
              <a:gd name="adj1" fmla="val 50000"/>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19B685A5-6A12-4C59-A0FF-837D422DCC7E}"/>
              </a:ext>
            </a:extLst>
          </p:cNvPr>
          <p:cNvCxnSpPr>
            <a:cxnSpLocks/>
            <a:stCxn id="70" idx="3"/>
            <a:endCxn id="117" idx="2"/>
          </p:cNvCxnSpPr>
          <p:nvPr/>
        </p:nvCxnSpPr>
        <p:spPr>
          <a:xfrm flipV="1">
            <a:off x="7529223" y="2700414"/>
            <a:ext cx="1632275" cy="24154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C63AF2DE-A7B6-4467-B845-7563F8B02E5B}"/>
              </a:ext>
            </a:extLst>
          </p:cNvPr>
          <p:cNvCxnSpPr>
            <a:cxnSpLocks/>
            <a:stCxn id="63" idx="3"/>
            <a:endCxn id="117" idx="0"/>
          </p:cNvCxnSpPr>
          <p:nvPr/>
        </p:nvCxnSpPr>
        <p:spPr>
          <a:xfrm flipV="1">
            <a:off x="6805323" y="2295967"/>
            <a:ext cx="2356175" cy="1173029"/>
          </a:xfrm>
          <a:prstGeom prst="bentConnector4">
            <a:avLst>
              <a:gd name="adj1" fmla="val 38184"/>
              <a:gd name="adj2" fmla="val 119488"/>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3" name="Callout: Bent Line with Accent Bar 162">
            <a:extLst>
              <a:ext uri="{FF2B5EF4-FFF2-40B4-BE49-F238E27FC236}">
                <a16:creationId xmlns:a16="http://schemas.microsoft.com/office/drawing/2014/main" id="{419D7064-1B0B-4FEC-BA1F-F0C167DFC189}"/>
              </a:ext>
            </a:extLst>
          </p:cNvPr>
          <p:cNvSpPr/>
          <p:nvPr/>
        </p:nvSpPr>
        <p:spPr>
          <a:xfrm>
            <a:off x="8259035" y="5271458"/>
            <a:ext cx="863606" cy="350340"/>
          </a:xfrm>
          <a:prstGeom prst="accentCallout2">
            <a:avLst>
              <a:gd name="adj1" fmla="val 10338"/>
              <a:gd name="adj2" fmla="val 2467"/>
              <a:gd name="adj3" fmla="val 6909"/>
              <a:gd name="adj4" fmla="val -34763"/>
              <a:gd name="adj5" fmla="val -39163"/>
              <a:gd name="adj6" fmla="val -85716"/>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Network </a:t>
            </a:r>
          </a:p>
          <a:p>
            <a:r>
              <a:rPr lang="en-US" sz="1200" dirty="0">
                <a:solidFill>
                  <a:schemeClr val="tx1"/>
                </a:solidFill>
              </a:rPr>
              <a:t>Emulation</a:t>
            </a:r>
          </a:p>
        </p:txBody>
      </p:sp>
      <p:pic>
        <p:nvPicPr>
          <p:cNvPr id="69" name="Picture 68">
            <a:extLst>
              <a:ext uri="{FF2B5EF4-FFF2-40B4-BE49-F238E27FC236}">
                <a16:creationId xmlns:a16="http://schemas.microsoft.com/office/drawing/2014/main" id="{2B19E3F6-E5F3-4FCA-AF08-1742E466FE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0900" y="1765882"/>
            <a:ext cx="747973" cy="747973"/>
          </a:xfrm>
          <a:prstGeom prst="rect">
            <a:avLst/>
          </a:prstGeom>
          <a:noFill/>
        </p:spPr>
      </p:pic>
      <p:pic>
        <p:nvPicPr>
          <p:cNvPr id="71" name="Picture 70">
            <a:extLst>
              <a:ext uri="{FF2B5EF4-FFF2-40B4-BE49-F238E27FC236}">
                <a16:creationId xmlns:a16="http://schemas.microsoft.com/office/drawing/2014/main" id="{E994CAA2-98C6-4979-965D-90C76424FA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8028" y="2712504"/>
            <a:ext cx="747973" cy="747973"/>
          </a:xfrm>
          <a:prstGeom prst="rect">
            <a:avLst/>
          </a:prstGeom>
          <a:noFill/>
        </p:spPr>
      </p:pic>
      <p:sp>
        <p:nvSpPr>
          <p:cNvPr id="105" name="Rounded Rectangle 37">
            <a:extLst>
              <a:ext uri="{FF2B5EF4-FFF2-40B4-BE49-F238E27FC236}">
                <a16:creationId xmlns:a16="http://schemas.microsoft.com/office/drawing/2014/main" id="{A57F41A0-0C50-4CF3-88FA-A093AB82DAAC}"/>
              </a:ext>
            </a:extLst>
          </p:cNvPr>
          <p:cNvSpPr/>
          <p:nvPr/>
        </p:nvSpPr>
        <p:spPr>
          <a:xfrm>
            <a:off x="8538835" y="4475511"/>
            <a:ext cx="1113652" cy="404447"/>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Gateway</a:t>
            </a:r>
            <a:endParaRPr lang="en-GB" sz="1400" dirty="0"/>
          </a:p>
        </p:txBody>
      </p:sp>
      <p:sp>
        <p:nvSpPr>
          <p:cNvPr id="117" name="Rounded Rectangle 37">
            <a:extLst>
              <a:ext uri="{FF2B5EF4-FFF2-40B4-BE49-F238E27FC236}">
                <a16:creationId xmlns:a16="http://schemas.microsoft.com/office/drawing/2014/main" id="{F8AF25FB-CD19-4EFB-AC6D-932B5435F3B4}"/>
              </a:ext>
            </a:extLst>
          </p:cNvPr>
          <p:cNvSpPr/>
          <p:nvPr/>
        </p:nvSpPr>
        <p:spPr>
          <a:xfrm>
            <a:off x="8604672" y="2295967"/>
            <a:ext cx="1113652" cy="404447"/>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Gateway</a:t>
            </a:r>
            <a:endParaRPr lang="en-GB" sz="1400" dirty="0"/>
          </a:p>
        </p:txBody>
      </p:sp>
      <p:sp>
        <p:nvSpPr>
          <p:cNvPr id="75" name="Callout: Bent Line with Accent Bar 74">
            <a:extLst>
              <a:ext uri="{FF2B5EF4-FFF2-40B4-BE49-F238E27FC236}">
                <a16:creationId xmlns:a16="http://schemas.microsoft.com/office/drawing/2014/main" id="{1B0E14C8-C490-4D5A-A4ED-7322F4240CD1}"/>
              </a:ext>
            </a:extLst>
          </p:cNvPr>
          <p:cNvSpPr/>
          <p:nvPr/>
        </p:nvSpPr>
        <p:spPr>
          <a:xfrm>
            <a:off x="8184872" y="3649522"/>
            <a:ext cx="863606" cy="350340"/>
          </a:xfrm>
          <a:prstGeom prst="accentCallout2">
            <a:avLst>
              <a:gd name="adj1" fmla="val 10338"/>
              <a:gd name="adj2" fmla="val 2467"/>
              <a:gd name="adj3" fmla="val 6909"/>
              <a:gd name="adj4" fmla="val -34763"/>
              <a:gd name="adj5" fmla="val 118424"/>
              <a:gd name="adj6" fmla="val -73729"/>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Network </a:t>
            </a:r>
          </a:p>
          <a:p>
            <a:r>
              <a:rPr lang="en-US" sz="1200" dirty="0">
                <a:solidFill>
                  <a:schemeClr val="tx1"/>
                </a:solidFill>
              </a:rPr>
              <a:t>Emulation</a:t>
            </a:r>
          </a:p>
        </p:txBody>
      </p:sp>
      <p:sp>
        <p:nvSpPr>
          <p:cNvPr id="77" name="Rectangle 76">
            <a:extLst>
              <a:ext uri="{FF2B5EF4-FFF2-40B4-BE49-F238E27FC236}">
                <a16:creationId xmlns:a16="http://schemas.microsoft.com/office/drawing/2014/main" id="{F14B6BC7-015F-4AD0-B9C5-A4E8E9B6B92F}"/>
              </a:ext>
            </a:extLst>
          </p:cNvPr>
          <p:cNvSpPr/>
          <p:nvPr/>
        </p:nvSpPr>
        <p:spPr>
          <a:xfrm>
            <a:off x="2348772" y="1583698"/>
            <a:ext cx="1376672" cy="369332"/>
          </a:xfrm>
          <a:prstGeom prst="rect">
            <a:avLst/>
          </a:prstGeom>
        </p:spPr>
        <p:txBody>
          <a:bodyPr wrap="square">
            <a:spAutoFit/>
          </a:bodyPr>
          <a:lstStyle/>
          <a:p>
            <a:r>
              <a:rPr lang="en-US" dirty="0"/>
              <a:t>Harmonic</a:t>
            </a:r>
          </a:p>
        </p:txBody>
      </p:sp>
      <p:sp>
        <p:nvSpPr>
          <p:cNvPr id="4" name="Rectangle 3">
            <a:extLst>
              <a:ext uri="{FF2B5EF4-FFF2-40B4-BE49-F238E27FC236}">
                <a16:creationId xmlns:a16="http://schemas.microsoft.com/office/drawing/2014/main" id="{C1D0B25C-E9B8-4219-8B6A-40E7CAA45DC8}"/>
              </a:ext>
            </a:extLst>
          </p:cNvPr>
          <p:cNvSpPr/>
          <p:nvPr/>
        </p:nvSpPr>
        <p:spPr>
          <a:xfrm>
            <a:off x="8599140" y="783941"/>
            <a:ext cx="2408888" cy="6297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7CB6D126-5448-417B-A8E7-C7AC97662D8D}"/>
              </a:ext>
            </a:extLst>
          </p:cNvPr>
          <p:cNvSpPr/>
          <p:nvPr/>
        </p:nvSpPr>
        <p:spPr>
          <a:xfrm>
            <a:off x="8751311" y="816709"/>
            <a:ext cx="496206" cy="227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BB81C433-E150-4BA9-9999-2298037B5FCA}"/>
              </a:ext>
            </a:extLst>
          </p:cNvPr>
          <p:cNvSpPr/>
          <p:nvPr/>
        </p:nvSpPr>
        <p:spPr>
          <a:xfrm>
            <a:off x="8751556" y="1089023"/>
            <a:ext cx="496206" cy="22782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DD66D63-9DE1-4CBB-BB53-0AFA285E26A4}"/>
              </a:ext>
            </a:extLst>
          </p:cNvPr>
          <p:cNvSpPr txBox="1"/>
          <p:nvPr/>
        </p:nvSpPr>
        <p:spPr>
          <a:xfrm>
            <a:off x="9315695" y="1094596"/>
            <a:ext cx="821059" cy="246221"/>
          </a:xfrm>
          <a:prstGeom prst="rect">
            <a:avLst/>
          </a:prstGeom>
          <a:noFill/>
        </p:spPr>
        <p:txBody>
          <a:bodyPr wrap="none" rtlCol="0">
            <a:spAutoFit/>
          </a:bodyPr>
          <a:lstStyle/>
          <a:p>
            <a:r>
              <a:rPr lang="en-US" sz="1000" dirty="0"/>
              <a:t>DVB-I </a:t>
            </a:r>
            <a:r>
              <a:rPr lang="en-US" sz="1000" dirty="0" err="1"/>
              <a:t>mABR</a:t>
            </a:r>
            <a:endParaRPr lang="en-US" sz="1000" dirty="0"/>
          </a:p>
        </p:txBody>
      </p:sp>
      <p:sp>
        <p:nvSpPr>
          <p:cNvPr id="78" name="TextBox 77">
            <a:extLst>
              <a:ext uri="{FF2B5EF4-FFF2-40B4-BE49-F238E27FC236}">
                <a16:creationId xmlns:a16="http://schemas.microsoft.com/office/drawing/2014/main" id="{6C7845AF-9895-4605-B63F-7427C80A27A2}"/>
              </a:ext>
            </a:extLst>
          </p:cNvPr>
          <p:cNvSpPr txBox="1"/>
          <p:nvPr/>
        </p:nvSpPr>
        <p:spPr>
          <a:xfrm>
            <a:off x="9315695" y="787212"/>
            <a:ext cx="1693092" cy="246221"/>
          </a:xfrm>
          <a:prstGeom prst="rect">
            <a:avLst/>
          </a:prstGeom>
          <a:noFill/>
        </p:spPr>
        <p:txBody>
          <a:bodyPr wrap="none" rtlCol="0">
            <a:spAutoFit/>
          </a:bodyPr>
          <a:lstStyle/>
          <a:p>
            <a:r>
              <a:rPr lang="en-US" sz="1000" dirty="0"/>
              <a:t>From DVB-I service discovery</a:t>
            </a:r>
          </a:p>
        </p:txBody>
      </p:sp>
    </p:spTree>
    <p:extLst>
      <p:ext uri="{BB962C8B-B14F-4D97-AF65-F5344CB8AC3E}">
        <p14:creationId xmlns:p14="http://schemas.microsoft.com/office/powerpoint/2010/main" val="294257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8572B-8C29-483D-8C66-BBF5BDF2954C}"/>
              </a:ext>
            </a:extLst>
          </p:cNvPr>
          <p:cNvSpPr>
            <a:spLocks noGrp="1"/>
          </p:cNvSpPr>
          <p:nvPr>
            <p:ph type="title"/>
          </p:nvPr>
        </p:nvSpPr>
        <p:spPr/>
        <p:txBody>
          <a:bodyPr/>
          <a:lstStyle/>
          <a:p>
            <a:r>
              <a:rPr lang="en-US" dirty="0"/>
              <a:t>DVB-I </a:t>
            </a:r>
            <a:r>
              <a:rPr lang="en-US" dirty="0" err="1"/>
              <a:t>mABR</a:t>
            </a:r>
            <a:r>
              <a:rPr lang="en-US" dirty="0"/>
              <a:t> demo scenario 1 </a:t>
            </a:r>
          </a:p>
        </p:txBody>
      </p:sp>
      <p:sp>
        <p:nvSpPr>
          <p:cNvPr id="5" name="Content Placeholder 4">
            <a:extLst>
              <a:ext uri="{FF2B5EF4-FFF2-40B4-BE49-F238E27FC236}">
                <a16:creationId xmlns:a16="http://schemas.microsoft.com/office/drawing/2014/main" id="{54B00245-2ED8-41A6-8C96-6F406D7C4FEC}"/>
              </a:ext>
            </a:extLst>
          </p:cNvPr>
          <p:cNvSpPr>
            <a:spLocks noGrp="1"/>
          </p:cNvSpPr>
          <p:nvPr>
            <p:ph idx="1"/>
          </p:nvPr>
        </p:nvSpPr>
        <p:spPr>
          <a:xfrm>
            <a:off x="302004" y="1825625"/>
            <a:ext cx="11051796" cy="4351338"/>
          </a:xfrm>
        </p:spPr>
        <p:txBody>
          <a:bodyPr>
            <a:normAutofit fontScale="92500" lnSpcReduction="10000"/>
          </a:bodyPr>
          <a:lstStyle/>
          <a:p>
            <a:r>
              <a:rPr lang="en-US" dirty="0"/>
              <a:t>The first terminal establishes a streaming session that can be multicast</a:t>
            </a:r>
          </a:p>
          <a:p>
            <a:pPr lvl="1"/>
            <a:r>
              <a:rPr lang="en-US" dirty="0"/>
              <a:t>A session is established going through the Controller that redirects the request to the DVB-I mABR multicast gateway.</a:t>
            </a:r>
          </a:p>
          <a:p>
            <a:r>
              <a:rPr lang="en-US" dirty="0"/>
              <a:t>The second terminal establishes the same streaming session</a:t>
            </a:r>
          </a:p>
          <a:p>
            <a:pPr lvl="1"/>
            <a:r>
              <a:rPr lang="en-US" dirty="0"/>
              <a:t>The system automatically switches to the DVB compliant mABR service thanks to MooD (Multicast operation on Demand) releasing the pressure on the unicast infrastructure. </a:t>
            </a:r>
          </a:p>
          <a:p>
            <a:r>
              <a:rPr lang="en-US" dirty="0"/>
              <a:t>Packet loss are generated between the Multicast Server and Multicast Gateways</a:t>
            </a:r>
          </a:p>
          <a:p>
            <a:pPr lvl="1"/>
            <a:r>
              <a:rPr lang="en-US" dirty="0"/>
              <a:t>Reliability is done by using FEC</a:t>
            </a:r>
          </a:p>
          <a:p>
            <a:pPr lvl="1"/>
            <a:r>
              <a:rPr lang="en-US" dirty="0"/>
              <a:t>Terminal devices can still play the content without quality degradation, nor additional traffic in the upstream/downstream links</a:t>
            </a:r>
          </a:p>
          <a:p>
            <a:r>
              <a:rPr lang="en-US" dirty="0"/>
              <a:t>Monitoring tools show the bandwidth usage on unicast and multicast</a:t>
            </a:r>
          </a:p>
          <a:p>
            <a:endParaRPr lang="en-US" dirty="0"/>
          </a:p>
          <a:p>
            <a:endParaRPr lang="en-US" dirty="0"/>
          </a:p>
          <a:p>
            <a:endParaRPr lang="en-US" dirty="0"/>
          </a:p>
          <a:p>
            <a:endParaRPr lang="en-US" dirty="0"/>
          </a:p>
        </p:txBody>
      </p:sp>
      <p:pic>
        <p:nvPicPr>
          <p:cNvPr id="7" name="Picture 2" descr="Image result for broadpea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0800" y="-127985"/>
            <a:ext cx="2171700" cy="877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Enensys technologies"/>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499" y="58500"/>
            <a:ext cx="1787525" cy="75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05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F657-999F-4808-B5A2-F61932DB1F8E}"/>
              </a:ext>
            </a:extLst>
          </p:cNvPr>
          <p:cNvSpPr>
            <a:spLocks noGrp="1"/>
          </p:cNvSpPr>
          <p:nvPr>
            <p:ph type="title"/>
          </p:nvPr>
        </p:nvSpPr>
        <p:spPr/>
        <p:txBody>
          <a:bodyPr/>
          <a:lstStyle/>
          <a:p>
            <a:r>
              <a:rPr lang="en-US" dirty="0"/>
              <a:t>DVB-I </a:t>
            </a:r>
            <a:r>
              <a:rPr lang="en-US" dirty="0" err="1"/>
              <a:t>mABR</a:t>
            </a:r>
            <a:r>
              <a:rPr lang="en-US" dirty="0"/>
              <a:t> demo scenario 2</a:t>
            </a:r>
          </a:p>
        </p:txBody>
      </p:sp>
      <p:sp>
        <p:nvSpPr>
          <p:cNvPr id="3" name="Content Placeholder 2">
            <a:extLst>
              <a:ext uri="{FF2B5EF4-FFF2-40B4-BE49-F238E27FC236}">
                <a16:creationId xmlns:a16="http://schemas.microsoft.com/office/drawing/2014/main" id="{90167796-9BA3-4877-9CFD-998C7035F4E8}"/>
              </a:ext>
            </a:extLst>
          </p:cNvPr>
          <p:cNvSpPr>
            <a:spLocks noGrp="1"/>
          </p:cNvSpPr>
          <p:nvPr>
            <p:ph idx="1"/>
          </p:nvPr>
        </p:nvSpPr>
        <p:spPr/>
        <p:txBody>
          <a:bodyPr>
            <a:normAutofit/>
          </a:bodyPr>
          <a:lstStyle/>
          <a:p>
            <a:r>
              <a:rPr lang="en-US" dirty="0"/>
              <a:t>The two terminals downstream the content through the content provider (CP) CDN in unicast (possibly over Internet) exhibiting scalability problem (the CDN is overloaded)</a:t>
            </a:r>
          </a:p>
          <a:p>
            <a:r>
              <a:rPr lang="en-US" dirty="0"/>
              <a:t>After an action, the two terminal streaming sessions are redirected to the DVB-I </a:t>
            </a:r>
            <a:r>
              <a:rPr lang="en-US" dirty="0" err="1"/>
              <a:t>mABR</a:t>
            </a:r>
            <a:r>
              <a:rPr lang="en-US" dirty="0"/>
              <a:t> compliant controller (</a:t>
            </a:r>
            <a:r>
              <a:rPr lang="en-US" dirty="0" err="1"/>
              <a:t>Rendez-vous</a:t>
            </a:r>
            <a:r>
              <a:rPr lang="en-US" dirty="0"/>
              <a:t>, hosted by the NSP) that itself redirects to the DVB-I multicast gateway (localized within the residential gateway). </a:t>
            </a:r>
          </a:p>
          <a:p>
            <a:r>
              <a:rPr lang="en-US" dirty="0"/>
              <a:t>The two terminals are now served in multicast releasing the pressure on the CP’s CDN infrastructure. </a:t>
            </a:r>
          </a:p>
          <a:p>
            <a:pPr lvl="1"/>
            <a:r>
              <a:rPr lang="en-US" dirty="0"/>
              <a:t>The multicast transport is reliably ensure through HTTP repair service</a:t>
            </a:r>
          </a:p>
          <a:p>
            <a:pPr lvl="1"/>
            <a:endParaRPr lang="en-US" dirty="0"/>
          </a:p>
          <a:p>
            <a:endParaRPr lang="en-US" dirty="0"/>
          </a:p>
        </p:txBody>
      </p:sp>
      <p:pic>
        <p:nvPicPr>
          <p:cNvPr id="5" name="Picture 2" descr="Image result for broadpea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0800" y="-127985"/>
            <a:ext cx="2171700" cy="877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Enensys technologies"/>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499" y="58500"/>
            <a:ext cx="1787525" cy="75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0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Rounded Corners 67">
            <a:extLst>
              <a:ext uri="{FF2B5EF4-FFF2-40B4-BE49-F238E27FC236}">
                <a16:creationId xmlns:a16="http://schemas.microsoft.com/office/drawing/2014/main" id="{21662A84-E25E-4094-B511-2EDF7E56763E}"/>
              </a:ext>
            </a:extLst>
          </p:cNvPr>
          <p:cNvSpPr/>
          <p:nvPr/>
        </p:nvSpPr>
        <p:spPr>
          <a:xfrm>
            <a:off x="1246324" y="5118479"/>
            <a:ext cx="1933592" cy="1428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4D3A3973-F10B-4548-A6E6-B5AE676C1D04}"/>
              </a:ext>
            </a:extLst>
          </p:cNvPr>
          <p:cNvSpPr/>
          <p:nvPr/>
        </p:nvSpPr>
        <p:spPr>
          <a:xfrm>
            <a:off x="3289539" y="2705534"/>
            <a:ext cx="2742098" cy="138572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 name="Picture 101">
            <a:extLst>
              <a:ext uri="{FF2B5EF4-FFF2-40B4-BE49-F238E27FC236}">
                <a16:creationId xmlns:a16="http://schemas.microsoft.com/office/drawing/2014/main" id="{AE5C5EA8-F396-4AF4-B628-7EC1E466EB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6257" y="4705341"/>
            <a:ext cx="715280" cy="536460"/>
          </a:xfrm>
          <a:prstGeom prst="rect">
            <a:avLst/>
          </a:prstGeom>
          <a:solidFill>
            <a:schemeClr val="accent1">
              <a:lumMod val="60000"/>
              <a:lumOff val="40000"/>
            </a:schemeClr>
          </a:solidFill>
        </p:spPr>
      </p:pic>
      <p:sp>
        <p:nvSpPr>
          <p:cNvPr id="2" name="Title 1"/>
          <p:cNvSpPr>
            <a:spLocks noGrp="1"/>
          </p:cNvSpPr>
          <p:nvPr>
            <p:ph type="title"/>
          </p:nvPr>
        </p:nvSpPr>
        <p:spPr/>
        <p:txBody>
          <a:bodyPr/>
          <a:lstStyle/>
          <a:p>
            <a:r>
              <a:rPr lang="en-US" dirty="0"/>
              <a:t>DVB-I </a:t>
            </a:r>
            <a:r>
              <a:rPr lang="en-US" dirty="0" err="1"/>
              <a:t>mABR</a:t>
            </a:r>
            <a:r>
              <a:rPr lang="en-US" dirty="0"/>
              <a:t> Equipment 1/2</a:t>
            </a:r>
            <a:endParaRPr lang="en-GB" dirty="0"/>
          </a:p>
        </p:txBody>
      </p:sp>
      <p:sp>
        <p:nvSpPr>
          <p:cNvPr id="59" name="Flowchart: Process 58"/>
          <p:cNvSpPr/>
          <p:nvPr/>
        </p:nvSpPr>
        <p:spPr>
          <a:xfrm>
            <a:off x="1181100" y="1578689"/>
            <a:ext cx="6738591" cy="5039088"/>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dirty="0">
                <a:solidFill>
                  <a:schemeClr val="bg1">
                    <a:lumMod val="75000"/>
                  </a:schemeClr>
                </a:solidFill>
              </a:rPr>
              <a:t>Back Room</a:t>
            </a:r>
            <a:endParaRPr lang="en-GB" dirty="0">
              <a:solidFill>
                <a:schemeClr val="bg1">
                  <a:lumMod val="75000"/>
                </a:schemeClr>
              </a:solidFill>
            </a:endParaRPr>
          </a:p>
        </p:txBody>
      </p:sp>
      <p:sp>
        <p:nvSpPr>
          <p:cNvPr id="64" name="Flowchart: Process 63"/>
          <p:cNvSpPr/>
          <p:nvPr/>
        </p:nvSpPr>
        <p:spPr>
          <a:xfrm>
            <a:off x="8071375" y="1578690"/>
            <a:ext cx="3839123" cy="5039088"/>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bg1">
                    <a:lumMod val="75000"/>
                  </a:schemeClr>
                </a:solidFill>
              </a:rPr>
              <a:t>Booth</a:t>
            </a:r>
            <a:endParaRPr lang="en-GB" dirty="0">
              <a:solidFill>
                <a:schemeClr val="bg1">
                  <a:lumMod val="75000"/>
                </a:schemeClr>
              </a:solidFill>
            </a:endParaRPr>
          </a:p>
        </p:txBody>
      </p:sp>
      <p:pic>
        <p:nvPicPr>
          <p:cNvPr id="50" name="Picture 49">
            <a:extLst>
              <a:ext uri="{FF2B5EF4-FFF2-40B4-BE49-F238E27FC236}">
                <a16:creationId xmlns:a16="http://schemas.microsoft.com/office/drawing/2014/main" id="{1F0B5BBE-9B1C-4682-BEA8-C24CEC7D2E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8496" y="3871306"/>
            <a:ext cx="715280" cy="536460"/>
          </a:xfrm>
          <a:prstGeom prst="rect">
            <a:avLst/>
          </a:prstGeom>
          <a:solidFill>
            <a:schemeClr val="accent1">
              <a:lumMod val="60000"/>
              <a:lumOff val="40000"/>
            </a:schemeClr>
          </a:solidFill>
        </p:spPr>
      </p:pic>
      <p:sp>
        <p:nvSpPr>
          <p:cNvPr id="52" name="Rounded Rectangle 37">
            <a:extLst>
              <a:ext uri="{FF2B5EF4-FFF2-40B4-BE49-F238E27FC236}">
                <a16:creationId xmlns:a16="http://schemas.microsoft.com/office/drawing/2014/main" id="{E71DAEF6-659E-4E10-8716-29193EE82930}"/>
              </a:ext>
            </a:extLst>
          </p:cNvPr>
          <p:cNvSpPr/>
          <p:nvPr/>
        </p:nvSpPr>
        <p:spPr>
          <a:xfrm>
            <a:off x="10085637" y="4272294"/>
            <a:ext cx="1113652" cy="530744"/>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Client</a:t>
            </a:r>
            <a:endParaRPr lang="en-GB" sz="1400" dirty="0"/>
          </a:p>
        </p:txBody>
      </p:sp>
      <p:pic>
        <p:nvPicPr>
          <p:cNvPr id="53" name="Picture 52">
            <a:extLst>
              <a:ext uri="{FF2B5EF4-FFF2-40B4-BE49-F238E27FC236}">
                <a16:creationId xmlns:a16="http://schemas.microsoft.com/office/drawing/2014/main" id="{0BF00E1B-4E4D-4507-BB83-1C6071462D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8883" y="3960749"/>
            <a:ext cx="747973" cy="747973"/>
          </a:xfrm>
          <a:prstGeom prst="rect">
            <a:avLst/>
          </a:prstGeom>
          <a:noFill/>
        </p:spPr>
      </p:pic>
      <p:sp>
        <p:nvSpPr>
          <p:cNvPr id="56" name="Rounded Rectangle 37">
            <a:extLst>
              <a:ext uri="{FF2B5EF4-FFF2-40B4-BE49-F238E27FC236}">
                <a16:creationId xmlns:a16="http://schemas.microsoft.com/office/drawing/2014/main" id="{67CF24DE-3791-4CEB-ACEB-9A3021288998}"/>
              </a:ext>
            </a:extLst>
          </p:cNvPr>
          <p:cNvSpPr/>
          <p:nvPr/>
        </p:nvSpPr>
        <p:spPr>
          <a:xfrm>
            <a:off x="10082769" y="5167221"/>
            <a:ext cx="1113652" cy="472800"/>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Client</a:t>
            </a:r>
            <a:endParaRPr lang="en-GB" sz="1400" dirty="0"/>
          </a:p>
        </p:txBody>
      </p:sp>
      <p:pic>
        <p:nvPicPr>
          <p:cNvPr id="58" name="Picture 57">
            <a:extLst>
              <a:ext uri="{FF2B5EF4-FFF2-40B4-BE49-F238E27FC236}">
                <a16:creationId xmlns:a16="http://schemas.microsoft.com/office/drawing/2014/main" id="{B58B8435-1C24-46C2-ADCE-2DC7B996AD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6011" y="4907371"/>
            <a:ext cx="747973" cy="747973"/>
          </a:xfrm>
          <a:prstGeom prst="rect">
            <a:avLst/>
          </a:prstGeom>
          <a:noFill/>
        </p:spPr>
      </p:pic>
      <p:sp>
        <p:nvSpPr>
          <p:cNvPr id="63" name="Rounded Rectangle 24">
            <a:extLst>
              <a:ext uri="{FF2B5EF4-FFF2-40B4-BE49-F238E27FC236}">
                <a16:creationId xmlns:a16="http://schemas.microsoft.com/office/drawing/2014/main" id="{35048CD3-A1B9-4247-9033-B5BD4FEA0159}"/>
              </a:ext>
            </a:extLst>
          </p:cNvPr>
          <p:cNvSpPr/>
          <p:nvPr/>
        </p:nvSpPr>
        <p:spPr>
          <a:xfrm>
            <a:off x="3323559" y="2789774"/>
            <a:ext cx="1113652" cy="577022"/>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Controller/ </a:t>
            </a:r>
            <a:r>
              <a:rPr lang="en-US" sz="1400" dirty="0" err="1"/>
              <a:t>Rendez-vous</a:t>
            </a:r>
            <a:endParaRPr lang="en-GB" sz="1400" dirty="0"/>
          </a:p>
        </p:txBody>
      </p:sp>
      <p:sp>
        <p:nvSpPr>
          <p:cNvPr id="70" name="Flowchart: Process 69">
            <a:extLst>
              <a:ext uri="{FF2B5EF4-FFF2-40B4-BE49-F238E27FC236}">
                <a16:creationId xmlns:a16="http://schemas.microsoft.com/office/drawing/2014/main" id="{C781A625-6DD2-41A8-8F39-BC7750639C42}"/>
              </a:ext>
            </a:extLst>
          </p:cNvPr>
          <p:cNvSpPr/>
          <p:nvPr/>
        </p:nvSpPr>
        <p:spPr>
          <a:xfrm rot="5400000">
            <a:off x="3897145" y="3176468"/>
            <a:ext cx="480276" cy="1046276"/>
          </a:xfrm>
          <a:prstGeom prst="flowChartProcess">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Multicast Server</a:t>
            </a:r>
            <a:endParaRPr lang="en-GB" sz="1400" dirty="0"/>
          </a:p>
        </p:txBody>
      </p:sp>
      <p:sp>
        <p:nvSpPr>
          <p:cNvPr id="113" name="Rounded Rectangle 24">
            <a:extLst>
              <a:ext uri="{FF2B5EF4-FFF2-40B4-BE49-F238E27FC236}">
                <a16:creationId xmlns:a16="http://schemas.microsoft.com/office/drawing/2014/main" id="{BB60B7D2-7457-47B0-A522-AD3F0F94950E}"/>
              </a:ext>
            </a:extLst>
          </p:cNvPr>
          <p:cNvSpPr/>
          <p:nvPr/>
        </p:nvSpPr>
        <p:spPr>
          <a:xfrm>
            <a:off x="1450041" y="5877050"/>
            <a:ext cx="1113652" cy="404447"/>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Packager/</a:t>
            </a:r>
          </a:p>
          <a:p>
            <a:pPr algn="ctr"/>
            <a:r>
              <a:rPr lang="en-US" sz="1400" dirty="0"/>
              <a:t>Origin</a:t>
            </a:r>
            <a:endParaRPr lang="en-GB" sz="1400" dirty="0"/>
          </a:p>
        </p:txBody>
      </p:sp>
      <p:sp>
        <p:nvSpPr>
          <p:cNvPr id="119" name="TextBox 118">
            <a:extLst>
              <a:ext uri="{FF2B5EF4-FFF2-40B4-BE49-F238E27FC236}">
                <a16:creationId xmlns:a16="http://schemas.microsoft.com/office/drawing/2014/main" id="{A2A35720-4D49-4264-BEB0-2AE7CA007A88}"/>
              </a:ext>
            </a:extLst>
          </p:cNvPr>
          <p:cNvSpPr txBox="1"/>
          <p:nvPr/>
        </p:nvSpPr>
        <p:spPr>
          <a:xfrm>
            <a:off x="4417209" y="1938861"/>
            <a:ext cx="2041139" cy="307777"/>
          </a:xfrm>
          <a:prstGeom prst="rect">
            <a:avLst/>
          </a:prstGeom>
          <a:noFill/>
        </p:spPr>
        <p:txBody>
          <a:bodyPr wrap="square" rtlCol="0">
            <a:spAutoFit/>
          </a:bodyPr>
          <a:lstStyle/>
          <a:p>
            <a:pPr algn="r"/>
            <a:r>
              <a:rPr lang="en-US" sz="1400" dirty="0"/>
              <a:t>DVB (LL)-DASH (service 1)</a:t>
            </a:r>
          </a:p>
        </p:txBody>
      </p:sp>
      <p:sp>
        <p:nvSpPr>
          <p:cNvPr id="73" name="TextBox 72">
            <a:extLst>
              <a:ext uri="{FF2B5EF4-FFF2-40B4-BE49-F238E27FC236}">
                <a16:creationId xmlns:a16="http://schemas.microsoft.com/office/drawing/2014/main" id="{8D74FBC9-EC23-4EB4-9619-CB322B3847CC}"/>
              </a:ext>
            </a:extLst>
          </p:cNvPr>
          <p:cNvSpPr txBox="1"/>
          <p:nvPr/>
        </p:nvSpPr>
        <p:spPr>
          <a:xfrm>
            <a:off x="4093158" y="5783808"/>
            <a:ext cx="1938479" cy="307777"/>
          </a:xfrm>
          <a:prstGeom prst="rect">
            <a:avLst/>
          </a:prstGeom>
          <a:noFill/>
        </p:spPr>
        <p:txBody>
          <a:bodyPr wrap="none" rtlCol="0">
            <a:spAutoFit/>
          </a:bodyPr>
          <a:lstStyle/>
          <a:p>
            <a:r>
              <a:rPr lang="en-US" sz="1400" dirty="0"/>
              <a:t>DVB LL-DASH (service 7)</a:t>
            </a:r>
          </a:p>
        </p:txBody>
      </p:sp>
      <p:sp>
        <p:nvSpPr>
          <p:cNvPr id="60" name="Rounded Rectangle 11">
            <a:extLst>
              <a:ext uri="{FF2B5EF4-FFF2-40B4-BE49-F238E27FC236}">
                <a16:creationId xmlns:a16="http://schemas.microsoft.com/office/drawing/2014/main" id="{5CA35653-EDA8-42E6-8A7E-4BC168B5242D}"/>
              </a:ext>
            </a:extLst>
          </p:cNvPr>
          <p:cNvSpPr/>
          <p:nvPr/>
        </p:nvSpPr>
        <p:spPr>
          <a:xfrm>
            <a:off x="3081693" y="1952426"/>
            <a:ext cx="1113652" cy="615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p>
          <a:p>
            <a:pPr algn="ctr"/>
            <a:r>
              <a:rPr lang="en-US" sz="1400" dirty="0"/>
              <a:t>Origin</a:t>
            </a:r>
            <a:endParaRPr lang="en-GB" sz="1400" dirty="0"/>
          </a:p>
        </p:txBody>
      </p:sp>
      <p:sp>
        <p:nvSpPr>
          <p:cNvPr id="62" name="Flowchart: Magnetic Disk 61">
            <a:extLst>
              <a:ext uri="{FF2B5EF4-FFF2-40B4-BE49-F238E27FC236}">
                <a16:creationId xmlns:a16="http://schemas.microsoft.com/office/drawing/2014/main" id="{6DF293D3-0330-475C-B850-790F77E226E5}"/>
              </a:ext>
            </a:extLst>
          </p:cNvPr>
          <p:cNvSpPr/>
          <p:nvPr/>
        </p:nvSpPr>
        <p:spPr>
          <a:xfrm>
            <a:off x="1677560" y="1759481"/>
            <a:ext cx="698733" cy="98480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playout</a:t>
            </a:r>
            <a:r>
              <a:rPr lang="en-US" sz="1200" dirty="0"/>
              <a:t> server</a:t>
            </a:r>
            <a:endParaRPr lang="en-GB" sz="1200" dirty="0"/>
          </a:p>
        </p:txBody>
      </p:sp>
      <p:cxnSp>
        <p:nvCxnSpPr>
          <p:cNvPr id="65" name="Straight Arrow Connector 64">
            <a:extLst>
              <a:ext uri="{FF2B5EF4-FFF2-40B4-BE49-F238E27FC236}">
                <a16:creationId xmlns:a16="http://schemas.microsoft.com/office/drawing/2014/main" id="{BF3129E1-15CA-4699-ABD7-AC62A2F6C282}"/>
              </a:ext>
            </a:extLst>
          </p:cNvPr>
          <p:cNvCxnSpPr>
            <a:cxnSpLocks/>
            <a:stCxn id="62" idx="4"/>
            <a:endCxn id="60" idx="1"/>
          </p:cNvCxnSpPr>
          <p:nvPr/>
        </p:nvCxnSpPr>
        <p:spPr>
          <a:xfrm>
            <a:off x="2376293" y="2251883"/>
            <a:ext cx="705400" cy="845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37">
            <a:extLst>
              <a:ext uri="{FF2B5EF4-FFF2-40B4-BE49-F238E27FC236}">
                <a16:creationId xmlns:a16="http://schemas.microsoft.com/office/drawing/2014/main" id="{A57F41A0-0C50-4CF3-88FA-A093AB82DAAC}"/>
              </a:ext>
            </a:extLst>
          </p:cNvPr>
          <p:cNvSpPr/>
          <p:nvPr/>
        </p:nvSpPr>
        <p:spPr>
          <a:xfrm>
            <a:off x="8805471" y="4723798"/>
            <a:ext cx="1113652" cy="404447"/>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Gateway</a:t>
            </a:r>
            <a:endParaRPr lang="en-GB" sz="1400" dirty="0"/>
          </a:p>
        </p:txBody>
      </p:sp>
      <p:cxnSp>
        <p:nvCxnSpPr>
          <p:cNvPr id="96" name="Straight Connector 95">
            <a:extLst>
              <a:ext uri="{FF2B5EF4-FFF2-40B4-BE49-F238E27FC236}">
                <a16:creationId xmlns:a16="http://schemas.microsoft.com/office/drawing/2014/main" id="{06421300-E045-4C0C-9E70-C0AEB8F5CD2D}"/>
              </a:ext>
            </a:extLst>
          </p:cNvPr>
          <p:cNvCxnSpPr>
            <a:cxnSpLocks/>
            <a:endCxn id="56" idx="1"/>
          </p:cNvCxnSpPr>
          <p:nvPr/>
        </p:nvCxnSpPr>
        <p:spPr>
          <a:xfrm>
            <a:off x="8902460" y="5204799"/>
            <a:ext cx="1180309" cy="19882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E27E4A9-7D5A-4908-850A-88ED1B6C49BD}"/>
              </a:ext>
            </a:extLst>
          </p:cNvPr>
          <p:cNvCxnSpPr>
            <a:cxnSpLocks/>
            <a:endCxn id="52" idx="1"/>
          </p:cNvCxnSpPr>
          <p:nvPr/>
        </p:nvCxnSpPr>
        <p:spPr>
          <a:xfrm flipV="1">
            <a:off x="8751311" y="4537666"/>
            <a:ext cx="1334326" cy="237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66" name="Picture 2" descr="Image result for broadpeak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10800" y="-127985"/>
            <a:ext cx="2171700" cy="87722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Enensys technologies"/>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499" y="58500"/>
            <a:ext cx="1787525" cy="758209"/>
          </a:xfrm>
          <a:prstGeom prst="rect">
            <a:avLst/>
          </a:prstGeom>
          <a:noFill/>
          <a:extLst>
            <a:ext uri="{909E8E84-426E-40DD-AFC4-6F175D3DCCD1}">
              <a14:hiddenFill xmlns:a14="http://schemas.microsoft.com/office/drawing/2010/main">
                <a:solidFill>
                  <a:srgbClr val="FFFFFF"/>
                </a:solidFill>
              </a14:hiddenFill>
            </a:ext>
          </a:extLst>
        </p:spPr>
      </p:pic>
      <p:grpSp>
        <p:nvGrpSpPr>
          <p:cNvPr id="127" name="Group 126">
            <a:extLst>
              <a:ext uri="{FF2B5EF4-FFF2-40B4-BE49-F238E27FC236}">
                <a16:creationId xmlns:a16="http://schemas.microsoft.com/office/drawing/2014/main" id="{A08FA7F5-2C8D-409A-9DF3-9C87F157C2AA}"/>
              </a:ext>
            </a:extLst>
          </p:cNvPr>
          <p:cNvGrpSpPr/>
          <p:nvPr/>
        </p:nvGrpSpPr>
        <p:grpSpPr>
          <a:xfrm>
            <a:off x="8631143" y="5532804"/>
            <a:ext cx="1160945" cy="839926"/>
            <a:chOff x="8631143" y="5532804"/>
            <a:chExt cx="1160945" cy="839926"/>
          </a:xfrm>
        </p:grpSpPr>
        <p:pic>
          <p:nvPicPr>
            <p:cNvPr id="1026" name="Picture 2" descr="Image result for moniteur">
              <a:extLst>
                <a:ext uri="{FF2B5EF4-FFF2-40B4-BE49-F238E27FC236}">
                  <a16:creationId xmlns:a16="http://schemas.microsoft.com/office/drawing/2014/main" id="{CEF8423D-6B3E-4AF0-A2A8-D82779A1BD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1143" y="5532804"/>
              <a:ext cx="1160945" cy="8399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39D838-C921-4E2D-8D17-7D2427F49E44}"/>
                </a:ext>
              </a:extLst>
            </p:cNvPr>
            <p:cNvSpPr txBox="1"/>
            <p:nvPr/>
          </p:nvSpPr>
          <p:spPr>
            <a:xfrm>
              <a:off x="8656379" y="5549546"/>
              <a:ext cx="1126206" cy="646331"/>
            </a:xfrm>
            <a:prstGeom prst="rect">
              <a:avLst/>
            </a:prstGeom>
            <a:noFill/>
          </p:spPr>
          <p:txBody>
            <a:bodyPr wrap="none" rtlCol="0">
              <a:spAutoFit/>
            </a:bodyPr>
            <a:lstStyle/>
            <a:p>
              <a:r>
                <a:rPr lang="en-US" dirty="0"/>
                <a:t>Monitor</a:t>
              </a:r>
            </a:p>
            <a:p>
              <a:r>
                <a:rPr lang="en-US" dirty="0"/>
                <a:t>Controller</a:t>
              </a:r>
            </a:p>
          </p:txBody>
        </p:sp>
      </p:grpSp>
      <p:sp>
        <p:nvSpPr>
          <p:cNvPr id="88" name="Flowchart: Process 87">
            <a:extLst>
              <a:ext uri="{FF2B5EF4-FFF2-40B4-BE49-F238E27FC236}">
                <a16:creationId xmlns:a16="http://schemas.microsoft.com/office/drawing/2014/main" id="{403F27CB-4AD3-442A-93AD-3D426D790E04}"/>
              </a:ext>
            </a:extLst>
          </p:cNvPr>
          <p:cNvSpPr/>
          <p:nvPr/>
        </p:nvSpPr>
        <p:spPr>
          <a:xfrm>
            <a:off x="5318580" y="3170316"/>
            <a:ext cx="571500" cy="853694"/>
          </a:xfrm>
          <a:prstGeom prst="flowChartProcess">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Cache Server</a:t>
            </a:r>
            <a:endParaRPr lang="en-GB" dirty="0"/>
          </a:p>
        </p:txBody>
      </p:sp>
      <p:grpSp>
        <p:nvGrpSpPr>
          <p:cNvPr id="89" name="Group 88">
            <a:extLst>
              <a:ext uri="{FF2B5EF4-FFF2-40B4-BE49-F238E27FC236}">
                <a16:creationId xmlns:a16="http://schemas.microsoft.com/office/drawing/2014/main" id="{DDB6FEC0-B63C-42B5-9D50-A5AA01BA7F08}"/>
              </a:ext>
            </a:extLst>
          </p:cNvPr>
          <p:cNvGrpSpPr/>
          <p:nvPr/>
        </p:nvGrpSpPr>
        <p:grpSpPr>
          <a:xfrm>
            <a:off x="6957723" y="1883606"/>
            <a:ext cx="571500" cy="1229694"/>
            <a:chOff x="6957723" y="2543975"/>
            <a:chExt cx="571500" cy="3606323"/>
          </a:xfrm>
        </p:grpSpPr>
        <p:sp>
          <p:nvSpPr>
            <p:cNvPr id="90" name="Flowchart: Magnetic Disk 89">
              <a:extLst>
                <a:ext uri="{FF2B5EF4-FFF2-40B4-BE49-F238E27FC236}">
                  <a16:creationId xmlns:a16="http://schemas.microsoft.com/office/drawing/2014/main" id="{284BB758-8FC4-418F-B199-C346AF24556E}"/>
                </a:ext>
              </a:extLst>
            </p:cNvPr>
            <p:cNvSpPr/>
            <p:nvPr/>
          </p:nvSpPr>
          <p:spPr>
            <a:xfrm>
              <a:off x="6957723" y="2543975"/>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Magnetic Disk 90">
              <a:extLst>
                <a:ext uri="{FF2B5EF4-FFF2-40B4-BE49-F238E27FC236}">
                  <a16:creationId xmlns:a16="http://schemas.microsoft.com/office/drawing/2014/main" id="{9B090F7E-36B6-4B7C-9BD7-E0EE58335C60}"/>
                </a:ext>
              </a:extLst>
            </p:cNvPr>
            <p:cNvSpPr/>
            <p:nvPr/>
          </p:nvSpPr>
          <p:spPr>
            <a:xfrm>
              <a:off x="6957723" y="5740717"/>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Flowchart: Process 91">
              <a:extLst>
                <a:ext uri="{FF2B5EF4-FFF2-40B4-BE49-F238E27FC236}">
                  <a16:creationId xmlns:a16="http://schemas.microsoft.com/office/drawing/2014/main" id="{B019F77E-902E-47F4-9EA9-E4F13F598D22}"/>
                </a:ext>
              </a:extLst>
            </p:cNvPr>
            <p:cNvSpPr/>
            <p:nvPr/>
          </p:nvSpPr>
          <p:spPr>
            <a:xfrm>
              <a:off x="6957723" y="2816494"/>
              <a:ext cx="571500" cy="31347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HTTP cache</a:t>
              </a:r>
              <a:endParaRPr lang="en-GB" dirty="0"/>
            </a:p>
          </p:txBody>
        </p:sp>
        <p:sp>
          <p:nvSpPr>
            <p:cNvPr id="93" name="Flowchart: Process 92">
              <a:extLst>
                <a:ext uri="{FF2B5EF4-FFF2-40B4-BE49-F238E27FC236}">
                  <a16:creationId xmlns:a16="http://schemas.microsoft.com/office/drawing/2014/main" id="{0AA07BE8-7FDA-4BF6-A03B-693940FDB671}"/>
                </a:ext>
              </a:extLst>
            </p:cNvPr>
            <p:cNvSpPr/>
            <p:nvPr/>
          </p:nvSpPr>
          <p:spPr>
            <a:xfrm>
              <a:off x="6964581" y="2749819"/>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Process 93">
              <a:extLst>
                <a:ext uri="{FF2B5EF4-FFF2-40B4-BE49-F238E27FC236}">
                  <a16:creationId xmlns:a16="http://schemas.microsoft.com/office/drawing/2014/main" id="{B3368721-D5A3-4512-8B2B-E61DD74278F9}"/>
                </a:ext>
              </a:extLst>
            </p:cNvPr>
            <p:cNvSpPr/>
            <p:nvPr/>
          </p:nvSpPr>
          <p:spPr>
            <a:xfrm>
              <a:off x="6964581" y="5809347"/>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Callout: Bent Line with Accent Bar 48">
            <a:extLst>
              <a:ext uri="{FF2B5EF4-FFF2-40B4-BE49-F238E27FC236}">
                <a16:creationId xmlns:a16="http://schemas.microsoft.com/office/drawing/2014/main" id="{5030748A-D226-40F1-9ABB-86E651A475EC}"/>
              </a:ext>
            </a:extLst>
          </p:cNvPr>
          <p:cNvSpPr/>
          <p:nvPr/>
        </p:nvSpPr>
        <p:spPr>
          <a:xfrm>
            <a:off x="2100675" y="5301175"/>
            <a:ext cx="1108532" cy="409371"/>
          </a:xfrm>
          <a:prstGeom prst="accentCallout2">
            <a:avLst>
              <a:gd name="adj1" fmla="val 18750"/>
              <a:gd name="adj2" fmla="val -375"/>
              <a:gd name="adj3" fmla="val 18750"/>
              <a:gd name="adj4" fmla="val -26689"/>
              <a:gd name="adj5" fmla="val 142106"/>
              <a:gd name="adj6" fmla="val -29614"/>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 the backroom or possibly from Internet</a:t>
            </a:r>
          </a:p>
        </p:txBody>
      </p:sp>
      <p:pic>
        <p:nvPicPr>
          <p:cNvPr id="110" name="Picture 109">
            <a:extLst>
              <a:ext uri="{FF2B5EF4-FFF2-40B4-BE49-F238E27FC236}">
                <a16:creationId xmlns:a16="http://schemas.microsoft.com/office/drawing/2014/main" id="{6E4AB20D-F36D-499A-9047-8723D4F8E9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8496" y="2609073"/>
            <a:ext cx="715280" cy="536460"/>
          </a:xfrm>
          <a:prstGeom prst="rect">
            <a:avLst/>
          </a:prstGeom>
          <a:solidFill>
            <a:schemeClr val="accent1">
              <a:lumMod val="60000"/>
              <a:lumOff val="40000"/>
            </a:schemeClr>
          </a:solidFill>
        </p:spPr>
      </p:pic>
      <p:pic>
        <p:nvPicPr>
          <p:cNvPr id="111" name="Picture 110">
            <a:extLst>
              <a:ext uri="{FF2B5EF4-FFF2-40B4-BE49-F238E27FC236}">
                <a16:creationId xmlns:a16="http://schemas.microsoft.com/office/drawing/2014/main" id="{B91D9288-D91F-47FF-86BC-0E68F924EE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9135" y="2092750"/>
            <a:ext cx="715280" cy="536460"/>
          </a:xfrm>
          <a:prstGeom prst="rect">
            <a:avLst/>
          </a:prstGeom>
          <a:solidFill>
            <a:schemeClr val="accent1">
              <a:lumMod val="60000"/>
              <a:lumOff val="40000"/>
            </a:schemeClr>
          </a:solidFill>
        </p:spPr>
      </p:pic>
      <p:sp>
        <p:nvSpPr>
          <p:cNvPr id="112" name="Rounded Rectangle 37">
            <a:extLst>
              <a:ext uri="{FF2B5EF4-FFF2-40B4-BE49-F238E27FC236}">
                <a16:creationId xmlns:a16="http://schemas.microsoft.com/office/drawing/2014/main" id="{DC72C91B-50E1-45DE-A026-36D2214DA3D0}"/>
              </a:ext>
            </a:extLst>
          </p:cNvPr>
          <p:cNvSpPr/>
          <p:nvPr/>
        </p:nvSpPr>
        <p:spPr>
          <a:xfrm>
            <a:off x="10091076" y="2092750"/>
            <a:ext cx="1113652" cy="530744"/>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Client</a:t>
            </a:r>
            <a:endParaRPr lang="en-GB" sz="1400" dirty="0"/>
          </a:p>
        </p:txBody>
      </p:sp>
      <p:sp>
        <p:nvSpPr>
          <p:cNvPr id="115" name="Rounded Rectangle 37">
            <a:extLst>
              <a:ext uri="{FF2B5EF4-FFF2-40B4-BE49-F238E27FC236}">
                <a16:creationId xmlns:a16="http://schemas.microsoft.com/office/drawing/2014/main" id="{FAA8E0A4-86BF-4454-A1A3-D61578B01999}"/>
              </a:ext>
            </a:extLst>
          </p:cNvPr>
          <p:cNvSpPr/>
          <p:nvPr/>
        </p:nvSpPr>
        <p:spPr>
          <a:xfrm>
            <a:off x="8745556" y="2143567"/>
            <a:ext cx="1113652" cy="404447"/>
          </a:xfrm>
          <a:prstGeom prst="roundRect">
            <a:avLst/>
          </a:prstGeom>
          <a:solidFill>
            <a:srgbClr val="2F5597"/>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Gateway</a:t>
            </a:r>
            <a:endParaRPr lang="en-GB" sz="1400" dirty="0"/>
          </a:p>
        </p:txBody>
      </p:sp>
      <p:sp>
        <p:nvSpPr>
          <p:cNvPr id="116" name="Rounded Rectangle 37">
            <a:extLst>
              <a:ext uri="{FF2B5EF4-FFF2-40B4-BE49-F238E27FC236}">
                <a16:creationId xmlns:a16="http://schemas.microsoft.com/office/drawing/2014/main" id="{7322F285-1F04-44D3-BF69-821774FE4FF4}"/>
              </a:ext>
            </a:extLst>
          </p:cNvPr>
          <p:cNvSpPr/>
          <p:nvPr/>
        </p:nvSpPr>
        <p:spPr>
          <a:xfrm>
            <a:off x="10088208" y="2987677"/>
            <a:ext cx="1113652" cy="472800"/>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Client</a:t>
            </a:r>
            <a:endParaRPr lang="en-GB" sz="1400" dirty="0"/>
          </a:p>
        </p:txBody>
      </p:sp>
      <p:sp>
        <p:nvSpPr>
          <p:cNvPr id="117" name="Rounded Rectangle 37">
            <a:extLst>
              <a:ext uri="{FF2B5EF4-FFF2-40B4-BE49-F238E27FC236}">
                <a16:creationId xmlns:a16="http://schemas.microsoft.com/office/drawing/2014/main" id="{F8AF25FB-CD19-4EFB-AC6D-932B5435F3B4}"/>
              </a:ext>
            </a:extLst>
          </p:cNvPr>
          <p:cNvSpPr/>
          <p:nvPr/>
        </p:nvSpPr>
        <p:spPr>
          <a:xfrm>
            <a:off x="8781879" y="2650709"/>
            <a:ext cx="1113652" cy="404447"/>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Gateway</a:t>
            </a:r>
            <a:endParaRPr lang="en-GB" sz="1400" dirty="0"/>
          </a:p>
        </p:txBody>
      </p:sp>
      <p:cxnSp>
        <p:nvCxnSpPr>
          <p:cNvPr id="121" name="Straight Connector 120">
            <a:extLst>
              <a:ext uri="{FF2B5EF4-FFF2-40B4-BE49-F238E27FC236}">
                <a16:creationId xmlns:a16="http://schemas.microsoft.com/office/drawing/2014/main" id="{E6CAB006-F783-430C-99CE-76C8138736E4}"/>
              </a:ext>
            </a:extLst>
          </p:cNvPr>
          <p:cNvCxnSpPr>
            <a:cxnSpLocks/>
            <a:endCxn id="116" idx="1"/>
          </p:cNvCxnSpPr>
          <p:nvPr/>
        </p:nvCxnSpPr>
        <p:spPr>
          <a:xfrm>
            <a:off x="9134415" y="3142484"/>
            <a:ext cx="953793" cy="8159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E9F0046-6014-4A32-9639-AE4067F56DAA}"/>
              </a:ext>
            </a:extLst>
          </p:cNvPr>
          <p:cNvCxnSpPr>
            <a:cxnSpLocks/>
            <a:endCxn id="112" idx="1"/>
          </p:cNvCxnSpPr>
          <p:nvPr/>
        </p:nvCxnSpPr>
        <p:spPr>
          <a:xfrm flipV="1">
            <a:off x="8756750" y="2358122"/>
            <a:ext cx="1334326" cy="237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55C8D500-5DA3-4BE4-B8A4-2B1D402B836A}"/>
              </a:ext>
            </a:extLst>
          </p:cNvPr>
          <p:cNvSpPr/>
          <p:nvPr/>
        </p:nvSpPr>
        <p:spPr>
          <a:xfrm>
            <a:off x="3287111" y="4157683"/>
            <a:ext cx="2742098" cy="1428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lowchart: Process 77">
            <a:extLst>
              <a:ext uri="{FF2B5EF4-FFF2-40B4-BE49-F238E27FC236}">
                <a16:creationId xmlns:a16="http://schemas.microsoft.com/office/drawing/2014/main" id="{54CB8C6D-194F-4BB7-BB85-A104F11FADD1}"/>
              </a:ext>
            </a:extLst>
          </p:cNvPr>
          <p:cNvSpPr/>
          <p:nvPr/>
        </p:nvSpPr>
        <p:spPr>
          <a:xfrm rot="5400000">
            <a:off x="5085542" y="4618153"/>
            <a:ext cx="571500" cy="1118661"/>
          </a:xfrm>
          <a:prstGeom prst="flowChartProcess">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Multicast Server</a:t>
            </a:r>
            <a:endParaRPr lang="en-GB" sz="1400" dirty="0"/>
          </a:p>
        </p:txBody>
      </p:sp>
      <p:sp>
        <p:nvSpPr>
          <p:cNvPr id="17" name="Rectangle 16">
            <a:extLst>
              <a:ext uri="{FF2B5EF4-FFF2-40B4-BE49-F238E27FC236}">
                <a16:creationId xmlns:a16="http://schemas.microsoft.com/office/drawing/2014/main" id="{17AF5315-ECC9-4F88-83C0-83D81281C46F}"/>
              </a:ext>
            </a:extLst>
          </p:cNvPr>
          <p:cNvSpPr/>
          <p:nvPr/>
        </p:nvSpPr>
        <p:spPr>
          <a:xfrm>
            <a:off x="4795054" y="4161250"/>
            <a:ext cx="1002646" cy="646331"/>
          </a:xfrm>
          <a:prstGeom prst="rect">
            <a:avLst/>
          </a:prstGeom>
        </p:spPr>
        <p:txBody>
          <a:bodyPr wrap="square">
            <a:spAutoFit/>
          </a:bodyPr>
          <a:lstStyle/>
          <a:p>
            <a:r>
              <a:rPr lang="en-US" dirty="0" err="1"/>
              <a:t>Enensys</a:t>
            </a:r>
            <a:endParaRPr lang="en-US" dirty="0"/>
          </a:p>
          <a:p>
            <a:r>
              <a:rPr lang="en-US" dirty="0"/>
              <a:t>machine</a:t>
            </a:r>
          </a:p>
        </p:txBody>
      </p:sp>
      <p:pic>
        <p:nvPicPr>
          <p:cNvPr id="81" name="Picture 80">
            <a:extLst>
              <a:ext uri="{FF2B5EF4-FFF2-40B4-BE49-F238E27FC236}">
                <a16:creationId xmlns:a16="http://schemas.microsoft.com/office/drawing/2014/main" id="{9A319BCA-66DE-4DE9-BB0E-ED2B0EA20D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6011" y="1981369"/>
            <a:ext cx="747973" cy="747973"/>
          </a:xfrm>
          <a:prstGeom prst="rect">
            <a:avLst/>
          </a:prstGeom>
          <a:noFill/>
        </p:spPr>
      </p:pic>
      <p:pic>
        <p:nvPicPr>
          <p:cNvPr id="82" name="Picture 81">
            <a:extLst>
              <a:ext uri="{FF2B5EF4-FFF2-40B4-BE49-F238E27FC236}">
                <a16:creationId xmlns:a16="http://schemas.microsoft.com/office/drawing/2014/main" id="{BE203BB7-8B1B-4CA3-8DCA-A1C05867EE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3139" y="2927991"/>
            <a:ext cx="747973" cy="747973"/>
          </a:xfrm>
          <a:prstGeom prst="rect">
            <a:avLst/>
          </a:prstGeom>
          <a:noFill/>
        </p:spPr>
      </p:pic>
      <p:sp>
        <p:nvSpPr>
          <p:cNvPr id="84" name="Rounded Rectangle 37">
            <a:extLst>
              <a:ext uri="{FF2B5EF4-FFF2-40B4-BE49-F238E27FC236}">
                <a16:creationId xmlns:a16="http://schemas.microsoft.com/office/drawing/2014/main" id="{1A608445-7C1D-4FB4-901B-A5D03B9056BD}"/>
              </a:ext>
            </a:extLst>
          </p:cNvPr>
          <p:cNvSpPr/>
          <p:nvPr/>
        </p:nvSpPr>
        <p:spPr>
          <a:xfrm>
            <a:off x="8813000" y="3889220"/>
            <a:ext cx="1113652" cy="404447"/>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a:t>
            </a:r>
            <a:r>
              <a:rPr lang="en-US" sz="1400" dirty="0" err="1"/>
              <a:t>mABR</a:t>
            </a:r>
            <a:r>
              <a:rPr lang="en-US" sz="1400" dirty="0"/>
              <a:t>) Gateway</a:t>
            </a:r>
            <a:endParaRPr lang="en-GB" sz="1400" dirty="0"/>
          </a:p>
        </p:txBody>
      </p:sp>
      <p:sp>
        <p:nvSpPr>
          <p:cNvPr id="28" name="Flowchart: Summing Junction 27">
            <a:extLst>
              <a:ext uri="{FF2B5EF4-FFF2-40B4-BE49-F238E27FC236}">
                <a16:creationId xmlns:a16="http://schemas.microsoft.com/office/drawing/2014/main" id="{D3BFCCAF-4BC9-451D-8E67-F86538C56D1B}"/>
              </a:ext>
            </a:extLst>
          </p:cNvPr>
          <p:cNvSpPr/>
          <p:nvPr/>
        </p:nvSpPr>
        <p:spPr>
          <a:xfrm>
            <a:off x="6702472" y="3812583"/>
            <a:ext cx="1181399" cy="656945"/>
          </a:xfrm>
          <a:prstGeom prst="flowChartSummingJunct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Switch</a:t>
            </a:r>
          </a:p>
        </p:txBody>
      </p:sp>
      <p:cxnSp>
        <p:nvCxnSpPr>
          <p:cNvPr id="30" name="Connector: Elbow 29">
            <a:extLst>
              <a:ext uri="{FF2B5EF4-FFF2-40B4-BE49-F238E27FC236}">
                <a16:creationId xmlns:a16="http://schemas.microsoft.com/office/drawing/2014/main" id="{55DFDFD6-7CCA-4BCD-9766-95015E2927D2}"/>
              </a:ext>
            </a:extLst>
          </p:cNvPr>
          <p:cNvCxnSpPr>
            <a:cxnSpLocks/>
            <a:stCxn id="111" idx="1"/>
            <a:endCxn id="28" idx="7"/>
          </p:cNvCxnSpPr>
          <p:nvPr/>
        </p:nvCxnSpPr>
        <p:spPr>
          <a:xfrm rot="10800000" flipV="1">
            <a:off x="7710859" y="2360980"/>
            <a:ext cx="708276" cy="1547810"/>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33432565-927B-423A-9F47-6E4A2992A0F3}"/>
              </a:ext>
            </a:extLst>
          </p:cNvPr>
          <p:cNvCxnSpPr>
            <a:cxnSpLocks/>
            <a:stCxn id="110" idx="1"/>
            <a:endCxn id="28" idx="6"/>
          </p:cNvCxnSpPr>
          <p:nvPr/>
        </p:nvCxnSpPr>
        <p:spPr>
          <a:xfrm rot="10800000" flipV="1">
            <a:off x="7883872" y="2877302"/>
            <a:ext cx="544625" cy="1263753"/>
          </a:xfrm>
          <a:prstGeom prst="bentConnector3">
            <a:avLst>
              <a:gd name="adj1" fmla="val 50000"/>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52BC9769-6DFF-4E55-BCC9-DEFB8E69D4C7}"/>
              </a:ext>
            </a:extLst>
          </p:cNvPr>
          <p:cNvCxnSpPr>
            <a:cxnSpLocks/>
            <a:stCxn id="102" idx="1"/>
            <a:endCxn id="28" idx="5"/>
          </p:cNvCxnSpPr>
          <p:nvPr/>
        </p:nvCxnSpPr>
        <p:spPr>
          <a:xfrm rot="10800000">
            <a:off x="7710859" y="4373321"/>
            <a:ext cx="705398" cy="600250"/>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E3AF1E30-E66C-4B87-BBDD-D0325BAE18A4}"/>
              </a:ext>
            </a:extLst>
          </p:cNvPr>
          <p:cNvCxnSpPr>
            <a:cxnSpLocks/>
            <a:stCxn id="50" idx="1"/>
            <a:endCxn id="28" idx="6"/>
          </p:cNvCxnSpPr>
          <p:nvPr/>
        </p:nvCxnSpPr>
        <p:spPr>
          <a:xfrm rot="10800000" flipV="1">
            <a:off x="7883872" y="4139536"/>
            <a:ext cx="544625" cy="1520"/>
          </a:xfrm>
          <a:prstGeom prst="bentConnector3">
            <a:avLst>
              <a:gd name="adj1" fmla="val 50000"/>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A4C99BE4-E730-43D5-8554-057A5F62C9BD}"/>
              </a:ext>
            </a:extLst>
          </p:cNvPr>
          <p:cNvCxnSpPr>
            <a:cxnSpLocks/>
            <a:stCxn id="3" idx="1"/>
            <a:endCxn id="28" idx="4"/>
          </p:cNvCxnSpPr>
          <p:nvPr/>
        </p:nvCxnSpPr>
        <p:spPr>
          <a:xfrm rot="10800000">
            <a:off x="7293173" y="4469528"/>
            <a:ext cx="1363207" cy="1403184"/>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6B45B220-1157-4303-9C39-8BBFE103CB81}"/>
              </a:ext>
            </a:extLst>
          </p:cNvPr>
          <p:cNvCxnSpPr>
            <a:cxnSpLocks/>
            <a:stCxn id="28" idx="0"/>
            <a:endCxn id="91" idx="3"/>
          </p:cNvCxnSpPr>
          <p:nvPr/>
        </p:nvCxnSpPr>
        <p:spPr>
          <a:xfrm rot="16200000" flipV="1">
            <a:off x="6918682" y="3438092"/>
            <a:ext cx="699283" cy="49699"/>
          </a:xfrm>
          <a:prstGeom prst="bentConnector3">
            <a:avLst>
              <a:gd name="adj1" fmla="val 50000"/>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C9DB2F09-BD5C-475A-AD0C-CF0671ADDF1A}"/>
              </a:ext>
            </a:extLst>
          </p:cNvPr>
          <p:cNvCxnSpPr>
            <a:cxnSpLocks/>
            <a:stCxn id="28" idx="2"/>
            <a:endCxn id="8" idx="3"/>
          </p:cNvCxnSpPr>
          <p:nvPr/>
        </p:nvCxnSpPr>
        <p:spPr>
          <a:xfrm rot="10800000">
            <a:off x="6031638" y="3398394"/>
            <a:ext cx="670835" cy="742662"/>
          </a:xfrm>
          <a:prstGeom prst="bentConnector3">
            <a:avLst>
              <a:gd name="adj1" fmla="val 50000"/>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C066D37A-2556-4FAE-8AD9-B1AE5C9D48B1}"/>
              </a:ext>
            </a:extLst>
          </p:cNvPr>
          <p:cNvCxnSpPr>
            <a:cxnSpLocks/>
            <a:stCxn id="28" idx="1"/>
            <a:endCxn id="60" idx="3"/>
          </p:cNvCxnSpPr>
          <p:nvPr/>
        </p:nvCxnSpPr>
        <p:spPr>
          <a:xfrm rot="16200000" flipV="1">
            <a:off x="4711191" y="1744496"/>
            <a:ext cx="1648449" cy="2680139"/>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2F74DA27-C7F6-4D4B-9F8D-E8BA9D6A79E2}"/>
              </a:ext>
            </a:extLst>
          </p:cNvPr>
          <p:cNvCxnSpPr>
            <a:cxnSpLocks/>
            <a:stCxn id="71" idx="3"/>
            <a:endCxn id="28" idx="3"/>
          </p:cNvCxnSpPr>
          <p:nvPr/>
        </p:nvCxnSpPr>
        <p:spPr>
          <a:xfrm flipV="1">
            <a:off x="6029209" y="4373321"/>
            <a:ext cx="846275" cy="498362"/>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A4357F71-5A36-406F-961A-88F909A5F060}"/>
              </a:ext>
            </a:extLst>
          </p:cNvPr>
          <p:cNvCxnSpPr>
            <a:cxnSpLocks/>
            <a:stCxn id="113" idx="3"/>
            <a:endCxn id="28" idx="4"/>
          </p:cNvCxnSpPr>
          <p:nvPr/>
        </p:nvCxnSpPr>
        <p:spPr>
          <a:xfrm flipV="1">
            <a:off x="2563693" y="4469528"/>
            <a:ext cx="4729479" cy="1609746"/>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F82D55D-31F0-4056-8584-B3DD0CCFAA0A}"/>
              </a:ext>
            </a:extLst>
          </p:cNvPr>
          <p:cNvSpPr txBox="1"/>
          <p:nvPr/>
        </p:nvSpPr>
        <p:spPr>
          <a:xfrm>
            <a:off x="4324641" y="2670640"/>
            <a:ext cx="1216681" cy="646331"/>
          </a:xfrm>
          <a:prstGeom prst="rect">
            <a:avLst/>
          </a:prstGeom>
          <a:noFill/>
        </p:spPr>
        <p:txBody>
          <a:bodyPr wrap="square" rtlCol="0">
            <a:spAutoFit/>
          </a:bodyPr>
          <a:lstStyle/>
          <a:p>
            <a:pPr algn="ctr"/>
            <a:r>
              <a:rPr lang="en-US" dirty="0" err="1"/>
              <a:t>Broadpeak</a:t>
            </a:r>
            <a:r>
              <a:rPr lang="en-US" dirty="0"/>
              <a:t> Machine</a:t>
            </a:r>
          </a:p>
        </p:txBody>
      </p:sp>
      <p:sp>
        <p:nvSpPr>
          <p:cNvPr id="76" name="Rectangle 75">
            <a:extLst>
              <a:ext uri="{FF2B5EF4-FFF2-40B4-BE49-F238E27FC236}">
                <a16:creationId xmlns:a16="http://schemas.microsoft.com/office/drawing/2014/main" id="{3F4E8E2D-AE4E-4636-B768-35293F8415D2}"/>
              </a:ext>
            </a:extLst>
          </p:cNvPr>
          <p:cNvSpPr/>
          <p:nvPr/>
        </p:nvSpPr>
        <p:spPr>
          <a:xfrm>
            <a:off x="2348772" y="1583698"/>
            <a:ext cx="1376672" cy="369332"/>
          </a:xfrm>
          <a:prstGeom prst="rect">
            <a:avLst/>
          </a:prstGeom>
        </p:spPr>
        <p:txBody>
          <a:bodyPr wrap="square">
            <a:spAutoFit/>
          </a:bodyPr>
          <a:lstStyle/>
          <a:p>
            <a:r>
              <a:rPr lang="en-US" dirty="0"/>
              <a:t>Harmonic</a:t>
            </a:r>
          </a:p>
        </p:txBody>
      </p:sp>
      <p:sp>
        <p:nvSpPr>
          <p:cNvPr id="5" name="Rectangle 4">
            <a:extLst>
              <a:ext uri="{FF2B5EF4-FFF2-40B4-BE49-F238E27FC236}">
                <a16:creationId xmlns:a16="http://schemas.microsoft.com/office/drawing/2014/main" id="{EEC62376-D8C1-4073-8BD2-D1BA083FC815}"/>
              </a:ext>
            </a:extLst>
          </p:cNvPr>
          <p:cNvSpPr/>
          <p:nvPr/>
        </p:nvSpPr>
        <p:spPr>
          <a:xfrm>
            <a:off x="1616899" y="6213206"/>
            <a:ext cx="1192442" cy="369332"/>
          </a:xfrm>
          <a:prstGeom prst="rect">
            <a:avLst/>
          </a:prstGeom>
        </p:spPr>
        <p:txBody>
          <a:bodyPr wrap="none">
            <a:spAutoFit/>
          </a:bodyPr>
          <a:lstStyle/>
          <a:p>
            <a:r>
              <a:rPr lang="en-US" dirty="0" err="1"/>
              <a:t>Broadpeak</a:t>
            </a:r>
            <a:endParaRPr lang="en-US" dirty="0"/>
          </a:p>
        </p:txBody>
      </p:sp>
      <p:sp>
        <p:nvSpPr>
          <p:cNvPr id="67" name="Rounded Rectangle 24">
            <a:extLst>
              <a:ext uri="{FF2B5EF4-FFF2-40B4-BE49-F238E27FC236}">
                <a16:creationId xmlns:a16="http://schemas.microsoft.com/office/drawing/2014/main" id="{955062B8-EA98-45AF-A9AD-8CFCF953ABC3}"/>
              </a:ext>
            </a:extLst>
          </p:cNvPr>
          <p:cNvSpPr/>
          <p:nvPr/>
        </p:nvSpPr>
        <p:spPr>
          <a:xfrm>
            <a:off x="3439605" y="4308178"/>
            <a:ext cx="1113652" cy="577022"/>
          </a:xfrm>
          <a:prstGeom prst="roundRect">
            <a:avLst/>
          </a:prstGeom>
          <a:solidFill>
            <a:schemeClr val="accent5">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Controller/ </a:t>
            </a:r>
            <a:r>
              <a:rPr lang="en-US" sz="1400" dirty="0" err="1"/>
              <a:t>Rendez-vous</a:t>
            </a:r>
            <a:endParaRPr lang="en-GB" sz="1400" dirty="0"/>
          </a:p>
        </p:txBody>
      </p:sp>
    </p:spTree>
    <p:extLst>
      <p:ext uri="{BB962C8B-B14F-4D97-AF65-F5344CB8AC3E}">
        <p14:creationId xmlns:p14="http://schemas.microsoft.com/office/powerpoint/2010/main" val="2785073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4F73-6B31-4B35-B1CB-D29235974363}"/>
              </a:ext>
            </a:extLst>
          </p:cNvPr>
          <p:cNvSpPr>
            <a:spLocks noGrp="1"/>
          </p:cNvSpPr>
          <p:nvPr>
            <p:ph type="title"/>
          </p:nvPr>
        </p:nvSpPr>
        <p:spPr/>
        <p:txBody>
          <a:bodyPr/>
          <a:lstStyle/>
          <a:p>
            <a:r>
              <a:rPr lang="en-US" dirty="0"/>
              <a:t>DVB-I </a:t>
            </a:r>
            <a:r>
              <a:rPr lang="en-US" dirty="0" err="1"/>
              <a:t>mABR</a:t>
            </a:r>
            <a:r>
              <a:rPr lang="en-US" dirty="0"/>
              <a:t> </a:t>
            </a:r>
            <a:r>
              <a:rPr lang="en-US" dirty="0" err="1"/>
              <a:t>Equipement</a:t>
            </a:r>
            <a:r>
              <a:rPr lang="en-US" dirty="0"/>
              <a:t> 2/2</a:t>
            </a:r>
          </a:p>
        </p:txBody>
      </p:sp>
      <p:sp>
        <p:nvSpPr>
          <p:cNvPr id="3" name="Content Placeholder 2">
            <a:extLst>
              <a:ext uri="{FF2B5EF4-FFF2-40B4-BE49-F238E27FC236}">
                <a16:creationId xmlns:a16="http://schemas.microsoft.com/office/drawing/2014/main" id="{6D4724C6-9E2B-4212-B339-A9845FE2F47A}"/>
              </a:ext>
            </a:extLst>
          </p:cNvPr>
          <p:cNvSpPr>
            <a:spLocks noGrp="1"/>
          </p:cNvSpPr>
          <p:nvPr>
            <p:ph idx="1"/>
          </p:nvPr>
        </p:nvSpPr>
        <p:spPr>
          <a:xfrm>
            <a:off x="838200" y="1825625"/>
            <a:ext cx="10515600" cy="4592930"/>
          </a:xfrm>
        </p:spPr>
        <p:txBody>
          <a:bodyPr>
            <a:normAutofit lnSpcReduction="10000"/>
          </a:bodyPr>
          <a:lstStyle/>
          <a:p>
            <a:r>
              <a:rPr lang="en-US" dirty="0" err="1"/>
              <a:t>Broadpeak</a:t>
            </a:r>
            <a:r>
              <a:rPr lang="en-US" dirty="0"/>
              <a:t> provides a </a:t>
            </a:r>
            <a:r>
              <a:rPr lang="en-US" dirty="0" err="1"/>
              <a:t>mABR</a:t>
            </a:r>
            <a:r>
              <a:rPr lang="en-US" dirty="0"/>
              <a:t> chain</a:t>
            </a:r>
          </a:p>
          <a:p>
            <a:pPr lvl="1"/>
            <a:r>
              <a:rPr lang="en-US" dirty="0"/>
              <a:t>Multicast server, </a:t>
            </a:r>
            <a:r>
              <a:rPr lang="en-US" dirty="0" err="1"/>
              <a:t>Wifi</a:t>
            </a:r>
            <a:r>
              <a:rPr lang="en-US" dirty="0"/>
              <a:t> multicast gateway (MSYNC compliant) </a:t>
            </a:r>
          </a:p>
          <a:p>
            <a:pPr lvl="1"/>
            <a:r>
              <a:rPr lang="en-US" dirty="0"/>
              <a:t>Network controller</a:t>
            </a:r>
          </a:p>
          <a:p>
            <a:pPr lvl="1"/>
            <a:r>
              <a:rPr lang="en-US" dirty="0"/>
              <a:t>2 </a:t>
            </a:r>
            <a:r>
              <a:rPr lang="en-US" dirty="0" err="1"/>
              <a:t>Wifi</a:t>
            </a:r>
            <a:r>
              <a:rPr lang="en-US" dirty="0"/>
              <a:t> ABR Terminals</a:t>
            </a:r>
          </a:p>
          <a:p>
            <a:pPr lvl="1"/>
            <a:r>
              <a:rPr lang="en-US" dirty="0"/>
              <a:t>Control application</a:t>
            </a:r>
          </a:p>
          <a:p>
            <a:r>
              <a:rPr lang="en-US" dirty="0" err="1"/>
              <a:t>Broadpeak</a:t>
            </a:r>
            <a:r>
              <a:rPr lang="en-US" dirty="0"/>
              <a:t> provides a [possibly remote] CMAF low latency live feed</a:t>
            </a:r>
          </a:p>
          <a:p>
            <a:pPr lvl="1"/>
            <a:r>
              <a:rPr lang="en-US" dirty="0"/>
              <a:t>Emulate a Content Provider source</a:t>
            </a:r>
          </a:p>
          <a:p>
            <a:r>
              <a:rPr lang="en-US" dirty="0" err="1"/>
              <a:t>Enensys</a:t>
            </a:r>
            <a:r>
              <a:rPr lang="en-US" dirty="0"/>
              <a:t>/</a:t>
            </a:r>
            <a:r>
              <a:rPr lang="en-US" dirty="0" err="1"/>
              <a:t>Expway</a:t>
            </a:r>
            <a:r>
              <a:rPr lang="en-US" dirty="0"/>
              <a:t> provides a </a:t>
            </a:r>
            <a:r>
              <a:rPr lang="en-US" dirty="0" err="1"/>
              <a:t>mABR</a:t>
            </a:r>
            <a:r>
              <a:rPr lang="en-US" dirty="0"/>
              <a:t> chain</a:t>
            </a:r>
          </a:p>
          <a:p>
            <a:pPr lvl="1"/>
            <a:r>
              <a:rPr lang="en-US" dirty="0"/>
              <a:t>Multicast server, </a:t>
            </a:r>
            <a:r>
              <a:rPr lang="en-US" dirty="0" err="1"/>
              <a:t>Wifi</a:t>
            </a:r>
            <a:r>
              <a:rPr lang="en-US" dirty="0"/>
              <a:t> multicast gateway: DVB compliant.</a:t>
            </a:r>
          </a:p>
          <a:p>
            <a:pPr lvl="1"/>
            <a:r>
              <a:rPr lang="en-US" dirty="0"/>
              <a:t>Network controller</a:t>
            </a:r>
          </a:p>
          <a:p>
            <a:pPr lvl="1"/>
            <a:r>
              <a:rPr lang="en-US" dirty="0"/>
              <a:t>2 </a:t>
            </a:r>
            <a:r>
              <a:rPr lang="en-US" dirty="0" err="1"/>
              <a:t>wifi</a:t>
            </a:r>
            <a:r>
              <a:rPr lang="en-US" dirty="0"/>
              <a:t> ABR terminals </a:t>
            </a:r>
          </a:p>
          <a:p>
            <a:pPr lvl="1"/>
            <a:r>
              <a:rPr lang="en-US" dirty="0"/>
              <a:t>Graphic tool to show the bandwidth consumed in unicast versus multicast</a:t>
            </a:r>
          </a:p>
        </p:txBody>
      </p:sp>
      <p:pic>
        <p:nvPicPr>
          <p:cNvPr id="1026" name="Picture 2" descr="Image result for broadpea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0800" y="-127985"/>
            <a:ext cx="2171700" cy="8772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ensys technologies"/>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499" y="58500"/>
            <a:ext cx="1787525" cy="75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33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7FF63F-2E0F-41AF-BB48-5D9F02EDD178}"/>
              </a:ext>
            </a:extLst>
          </p:cNvPr>
          <p:cNvSpPr>
            <a:spLocks noGrp="1"/>
          </p:cNvSpPr>
          <p:nvPr>
            <p:ph type="title"/>
          </p:nvPr>
        </p:nvSpPr>
        <p:spPr/>
        <p:txBody>
          <a:bodyPr/>
          <a:lstStyle/>
          <a:p>
            <a:r>
              <a:rPr lang="en-US" dirty="0"/>
              <a:t>DVB-I </a:t>
            </a:r>
            <a:r>
              <a:rPr lang="en-US" dirty="0" err="1"/>
              <a:t>mABR</a:t>
            </a:r>
            <a:endParaRPr lang="en-US" dirty="0"/>
          </a:p>
        </p:txBody>
      </p:sp>
      <p:sp>
        <p:nvSpPr>
          <p:cNvPr id="5" name="Text Placeholder 4">
            <a:extLst>
              <a:ext uri="{FF2B5EF4-FFF2-40B4-BE49-F238E27FC236}">
                <a16:creationId xmlns:a16="http://schemas.microsoft.com/office/drawing/2014/main" id="{618C7203-39BD-45EF-949F-444F919735F7}"/>
              </a:ext>
            </a:extLst>
          </p:cNvPr>
          <p:cNvSpPr>
            <a:spLocks noGrp="1"/>
          </p:cNvSpPr>
          <p:nvPr>
            <p:ph type="body" idx="1"/>
          </p:nvPr>
        </p:nvSpPr>
        <p:spPr/>
        <p:txBody>
          <a:bodyPr/>
          <a:lstStyle/>
          <a:p>
            <a:r>
              <a:rPr lang="en-US" dirty="0"/>
              <a:t>End</a:t>
            </a:r>
          </a:p>
        </p:txBody>
      </p:sp>
    </p:spTree>
    <p:extLst>
      <p:ext uri="{BB962C8B-B14F-4D97-AF65-F5344CB8AC3E}">
        <p14:creationId xmlns:p14="http://schemas.microsoft.com/office/powerpoint/2010/main" val="109155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for participants</a:t>
            </a:r>
            <a:endParaRPr lang="en-GB" dirty="0"/>
          </a:p>
        </p:txBody>
      </p:sp>
      <p:sp>
        <p:nvSpPr>
          <p:cNvPr id="3" name="Content Placeholder 2"/>
          <p:cNvSpPr>
            <a:spLocks noGrp="1"/>
          </p:cNvSpPr>
          <p:nvPr>
            <p:ph idx="1"/>
          </p:nvPr>
        </p:nvSpPr>
        <p:spPr/>
        <p:txBody>
          <a:bodyPr/>
          <a:lstStyle/>
          <a:p>
            <a:r>
              <a:rPr lang="en-US" dirty="0"/>
              <a:t>This is the first, lightly conceived, material for this an IBC demo of DVB-I.</a:t>
            </a:r>
          </a:p>
          <a:p>
            <a:r>
              <a:rPr lang="en-US" dirty="0"/>
              <a:t>Logistics will be offered by DVB Project office, </a:t>
            </a:r>
          </a:p>
          <a:p>
            <a:r>
              <a:rPr lang="en-US" dirty="0"/>
              <a:t>Supporters and contributors to this activity are sought</a:t>
            </a:r>
          </a:p>
          <a:p>
            <a:pPr lvl="1"/>
            <a:r>
              <a:rPr lang="en-US" dirty="0"/>
              <a:t>Look to re-use as much of the V&amp;V items as possible</a:t>
            </a:r>
          </a:p>
          <a:p>
            <a:r>
              <a:rPr lang="en-US" dirty="0"/>
              <a:t>This will run as a parallel track to current TM-IPI meetings</a:t>
            </a:r>
          </a:p>
          <a:p>
            <a:pPr lvl="1"/>
            <a:r>
              <a:rPr lang="en-US" dirty="0"/>
              <a:t>This should not disrupt our specification development</a:t>
            </a:r>
            <a:endParaRPr lang="en-GB" dirty="0"/>
          </a:p>
        </p:txBody>
      </p:sp>
    </p:spTree>
    <p:extLst>
      <p:ext uri="{BB962C8B-B14F-4D97-AF65-F5344CB8AC3E}">
        <p14:creationId xmlns:p14="http://schemas.microsoft.com/office/powerpoint/2010/main" val="246363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Participants</a:t>
            </a:r>
            <a:endParaRPr lang="en-GB" dirty="0"/>
          </a:p>
        </p:txBody>
      </p:sp>
      <p:sp>
        <p:nvSpPr>
          <p:cNvPr id="3" name="Content Placeholder 2"/>
          <p:cNvSpPr>
            <a:spLocks noGrp="1"/>
          </p:cNvSpPr>
          <p:nvPr>
            <p:ph idx="1"/>
          </p:nvPr>
        </p:nvSpPr>
        <p:spPr/>
        <p:txBody>
          <a:bodyPr>
            <a:normAutofit fontScale="77500" lnSpcReduction="20000"/>
          </a:bodyPr>
          <a:lstStyle/>
          <a:p>
            <a:pPr lvl="0"/>
            <a:r>
              <a:rPr lang="en-US" dirty="0"/>
              <a:t>from Akamai: “I have already committed in writing that Akamai will support this DVB LL demo at IBC with streaming services. @Joachim from our Munich office will be your point of contact to help with arrangements.” </a:t>
            </a:r>
            <a:endParaRPr lang="en-GB" dirty="0"/>
          </a:p>
          <a:p>
            <a:pPr lvl="1"/>
            <a:r>
              <a:rPr lang="en-US" dirty="0"/>
              <a:t>Joachim is in CC. I propose you invite Joachim to the </a:t>
            </a:r>
            <a:r>
              <a:rPr lang="en-US" dirty="0" err="1"/>
              <a:t>telco</a:t>
            </a:r>
            <a:r>
              <a:rPr lang="en-US" dirty="0"/>
              <a:t> tomorrow.</a:t>
            </a:r>
            <a:endParaRPr lang="en-GB" dirty="0"/>
          </a:p>
          <a:p>
            <a:pPr lvl="0"/>
            <a:r>
              <a:rPr lang="en-US" dirty="0"/>
              <a:t>From Amazon: “I don’t think that AWS Elemental will be able to provide the LL encoding/packaging component by that time, only the LL origination/delivery with </a:t>
            </a:r>
            <a:r>
              <a:rPr lang="en-US" dirty="0" err="1"/>
              <a:t>MediaStore</a:t>
            </a:r>
            <a:r>
              <a:rPr lang="en-US" dirty="0"/>
              <a:t> and </a:t>
            </a:r>
            <a:r>
              <a:rPr lang="en-US" dirty="0" err="1"/>
              <a:t>CloudFront</a:t>
            </a:r>
            <a:r>
              <a:rPr lang="en-US" dirty="0"/>
              <a:t> but it’s redundant with what Akamai is already providing. So I don’t think it makes sense to involve AWS in this demo, unless the DVB-I player would leverage multiple &lt;</a:t>
            </a:r>
            <a:r>
              <a:rPr lang="en-US" dirty="0" err="1"/>
              <a:t>BaseURL</a:t>
            </a:r>
            <a:r>
              <a:rPr lang="en-US" dirty="0"/>
              <a:t>&gt; tags, which seems a bit overkill for such a demo.” </a:t>
            </a:r>
            <a:endParaRPr lang="en-GB" dirty="0"/>
          </a:p>
          <a:p>
            <a:pPr lvl="1"/>
            <a:r>
              <a:rPr lang="en-US" dirty="0"/>
              <a:t>Hence, I consider we do not need Amazon. If you believe differently, let me know</a:t>
            </a:r>
            <a:endParaRPr lang="en-GB" dirty="0"/>
          </a:p>
          <a:p>
            <a:pPr lvl="0"/>
            <a:r>
              <a:rPr lang="en-US" dirty="0"/>
              <a:t>From Harmonic: “I couldn’t get a final green light from Harmonic but I think this is an interesting demo we might be able to contribute to. I will attend the call tomorrow and if a have a more firm status on our participation will update the group.” </a:t>
            </a:r>
            <a:endParaRPr lang="en-GB" dirty="0"/>
          </a:p>
          <a:p>
            <a:pPr lvl="1"/>
            <a:r>
              <a:rPr lang="en-US" dirty="0"/>
              <a:t>Patrick is in CC</a:t>
            </a:r>
            <a:endParaRPr lang="en-GB" dirty="0"/>
          </a:p>
        </p:txBody>
      </p:sp>
    </p:spTree>
    <p:extLst>
      <p:ext uri="{BB962C8B-B14F-4D97-AF65-F5344CB8AC3E}">
        <p14:creationId xmlns:p14="http://schemas.microsoft.com/office/powerpoint/2010/main" val="298751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endParaRPr lang="en-GB" dirty="0"/>
          </a:p>
        </p:txBody>
      </p:sp>
      <p:sp>
        <p:nvSpPr>
          <p:cNvPr id="3" name="Content Placeholder 2"/>
          <p:cNvSpPr>
            <a:spLocks noGrp="1"/>
          </p:cNvSpPr>
          <p:nvPr>
            <p:ph idx="1"/>
          </p:nvPr>
        </p:nvSpPr>
        <p:spPr/>
        <p:txBody>
          <a:bodyPr/>
          <a:lstStyle/>
          <a:p>
            <a:r>
              <a:rPr lang="en-US" dirty="0"/>
              <a:t>The DVB Project would like to showcase DVB-I at IBC 2019</a:t>
            </a:r>
          </a:p>
          <a:p>
            <a:r>
              <a:rPr lang="en-US" dirty="0"/>
              <a:t>Service Discovery and Low Latency are the visible functions that depict a DVB-I service</a:t>
            </a:r>
          </a:p>
          <a:p>
            <a:pPr lvl="1"/>
            <a:r>
              <a:rPr lang="en-US" dirty="0"/>
              <a:t>These specifications should be “mature enough” by September 2019 to “whet appetites” for DVB-I deployments</a:t>
            </a:r>
          </a:p>
          <a:p>
            <a:r>
              <a:rPr lang="en-US" dirty="0"/>
              <a:t>Targeted Advertising and Multicast ADR should be considered if appropriate – or keep in our “back pocket” for DVB-I2 at IBC 2020</a:t>
            </a:r>
          </a:p>
          <a:p>
            <a:endParaRPr lang="en-US" dirty="0"/>
          </a:p>
          <a:p>
            <a:endParaRPr lang="en-GB" dirty="0"/>
          </a:p>
        </p:txBody>
      </p:sp>
    </p:spTree>
    <p:extLst>
      <p:ext uri="{BB962C8B-B14F-4D97-AF65-F5344CB8AC3E}">
        <p14:creationId xmlns:p14="http://schemas.microsoft.com/office/powerpoint/2010/main" val="1387987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Booth</a:t>
            </a:r>
            <a:endParaRPr lang="en-GB" dirty="0"/>
          </a:p>
        </p:txBody>
      </p:sp>
      <p:pic>
        <p:nvPicPr>
          <p:cNvPr id="5" name="Picture 4"/>
          <p:cNvPicPr>
            <a:picLocks noChangeAspect="1"/>
          </p:cNvPicPr>
          <p:nvPr/>
        </p:nvPicPr>
        <p:blipFill>
          <a:blip r:embed="rId2"/>
          <a:stretch>
            <a:fillRect/>
          </a:stretch>
        </p:blipFill>
        <p:spPr>
          <a:xfrm>
            <a:off x="6856509" y="1847701"/>
            <a:ext cx="5114325" cy="4909938"/>
          </a:xfrm>
          <a:prstGeom prst="rect">
            <a:avLst/>
          </a:prstGeom>
        </p:spPr>
      </p:pic>
      <p:pic>
        <p:nvPicPr>
          <p:cNvPr id="6" name="Picture 5"/>
          <p:cNvPicPr>
            <a:picLocks noChangeAspect="1"/>
          </p:cNvPicPr>
          <p:nvPr/>
        </p:nvPicPr>
        <p:blipFill rotWithShape="1">
          <a:blip r:embed="rId3"/>
          <a:srcRect l="7673" r="3784"/>
          <a:stretch/>
        </p:blipFill>
        <p:spPr>
          <a:xfrm>
            <a:off x="278781" y="2077072"/>
            <a:ext cx="6306014" cy="4451195"/>
          </a:xfrm>
          <a:prstGeom prst="rect">
            <a:avLst/>
          </a:prstGeom>
        </p:spPr>
      </p:pic>
    </p:spTree>
    <p:extLst>
      <p:ext uri="{BB962C8B-B14F-4D97-AF65-F5344CB8AC3E}">
        <p14:creationId xmlns:p14="http://schemas.microsoft.com/office/powerpoint/2010/main" val="368322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t>
            </a:r>
            <a:r>
              <a:rPr lang="en-US" dirty="0" err="1"/>
              <a:t>Workplan</a:t>
            </a:r>
            <a:endParaRPr lang="en-GB" dirty="0"/>
          </a:p>
        </p:txBody>
      </p:sp>
      <p:sp>
        <p:nvSpPr>
          <p:cNvPr id="3" name="Content Placeholder 2"/>
          <p:cNvSpPr>
            <a:spLocks noGrp="1"/>
          </p:cNvSpPr>
          <p:nvPr>
            <p:ph idx="1"/>
          </p:nvPr>
        </p:nvSpPr>
        <p:spPr>
          <a:xfrm>
            <a:off x="838200" y="1825625"/>
            <a:ext cx="7400453" cy="4351338"/>
          </a:xfrm>
        </p:spPr>
        <p:txBody>
          <a:bodyPr/>
          <a:lstStyle/>
          <a:p>
            <a:r>
              <a:rPr lang="en-US" dirty="0"/>
              <a:t>Proposed dates and availability at </a:t>
            </a:r>
            <a:r>
              <a:rPr lang="en-US" dirty="0" err="1"/>
              <a:t>Rai</a:t>
            </a:r>
            <a:endParaRPr lang="en-US"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482434575"/>
              </p:ext>
            </p:extLst>
          </p:nvPr>
        </p:nvGraphicFramePr>
        <p:xfrm>
          <a:off x="1441135" y="2511245"/>
          <a:ext cx="6933319" cy="3943880"/>
        </p:xfrm>
        <a:graphic>
          <a:graphicData uri="http://schemas.openxmlformats.org/drawingml/2006/table">
            <a:tbl>
              <a:tblPr/>
              <a:tblGrid>
                <a:gridCol w="1542254">
                  <a:extLst>
                    <a:ext uri="{9D8B030D-6E8A-4147-A177-3AD203B41FA5}">
                      <a16:colId xmlns:a16="http://schemas.microsoft.com/office/drawing/2014/main" val="20000"/>
                    </a:ext>
                  </a:extLst>
                </a:gridCol>
                <a:gridCol w="5391065">
                  <a:extLst>
                    <a:ext uri="{9D8B030D-6E8A-4147-A177-3AD203B41FA5}">
                      <a16:colId xmlns:a16="http://schemas.microsoft.com/office/drawing/2014/main" val="20001"/>
                    </a:ext>
                  </a:extLst>
                </a:gridCol>
              </a:tblGrid>
              <a:tr h="394388">
                <a:tc>
                  <a:txBody>
                    <a:bodyPr/>
                    <a:lstStyle/>
                    <a:p>
                      <a:pPr algn="ctr"/>
                      <a:r>
                        <a:rPr lang="en-GB" sz="2000" dirty="0">
                          <a:effectLst/>
                          <a:latin typeface="Calibri" panose="020F0502020204030204" pitchFamily="34" charset="0"/>
                        </a:rPr>
                        <a:t>1-5/7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GB" sz="2000">
                          <a:effectLst/>
                          <a:latin typeface="Calibri" panose="020F0502020204030204" pitchFamily="34" charset="0"/>
                        </a:rPr>
                        <a:t>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94388">
                <a:tc>
                  <a:txBody>
                    <a:bodyPr/>
                    <a:lstStyle/>
                    <a:p>
                      <a:pPr algn="ctr"/>
                      <a:r>
                        <a:rPr lang="en-GB" sz="2000" dirty="0">
                          <a:effectLst/>
                          <a:latin typeface="Calibri" panose="020F0502020204030204" pitchFamily="34" charset="0"/>
                        </a:rPr>
                        <a:t>8-12/7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GB" sz="2000" dirty="0">
                          <a:effectLst/>
                          <a:latin typeface="Calibri" panose="020F0502020204030204" pitchFamily="34" charset="0"/>
                        </a:rPr>
                        <a:t>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4388">
                <a:tc>
                  <a:txBody>
                    <a:bodyPr/>
                    <a:lstStyle/>
                    <a:p>
                      <a:pPr algn="ctr"/>
                      <a:r>
                        <a:rPr lang="en-GB" sz="2000">
                          <a:effectLst/>
                          <a:latin typeface="Calibri" panose="020F0502020204030204" pitchFamily="34" charset="0"/>
                        </a:rPr>
                        <a:t>15-19/7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GB" sz="2000" dirty="0">
                          <a:effectLst/>
                          <a:latin typeface="Calibri" panose="020F0502020204030204" pitchFamily="34" charset="0"/>
                        </a:rPr>
                        <a:t>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4388">
                <a:tc>
                  <a:txBody>
                    <a:bodyPr/>
                    <a:lstStyle/>
                    <a:p>
                      <a:pPr algn="ctr"/>
                      <a:r>
                        <a:rPr lang="en-GB" sz="2000">
                          <a:effectLst/>
                          <a:latin typeface="Calibri" panose="020F0502020204030204" pitchFamily="34" charset="0"/>
                        </a:rPr>
                        <a:t>22-26/7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GB" sz="2000" dirty="0">
                          <a:effectLst/>
                          <a:latin typeface="Calibri" panose="020F0502020204030204" pitchFamily="34" charset="0"/>
                        </a:rPr>
                        <a:t>Limited support possible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4388">
                <a:tc>
                  <a:txBody>
                    <a:bodyPr/>
                    <a:lstStyle/>
                    <a:p>
                      <a:pPr algn="ctr"/>
                      <a:r>
                        <a:rPr lang="en-GB" sz="2000">
                          <a:effectLst/>
                          <a:latin typeface="Calibri" panose="020F0502020204030204" pitchFamily="34" charset="0"/>
                        </a:rPr>
                        <a:t>29/7-2/8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GB" sz="2000" dirty="0">
                          <a:effectLst/>
                          <a:latin typeface="Calibri" panose="020F0502020204030204" pitchFamily="34" charset="0"/>
                        </a:rPr>
                        <a:t>Not possible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94388">
                <a:tc>
                  <a:txBody>
                    <a:bodyPr/>
                    <a:lstStyle/>
                    <a:p>
                      <a:pPr algn="ctr"/>
                      <a:r>
                        <a:rPr lang="en-GB" sz="2000">
                          <a:effectLst/>
                          <a:latin typeface="Calibri" panose="020F0502020204030204" pitchFamily="34" charset="0"/>
                        </a:rPr>
                        <a:t>5-9/8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GB" sz="2000" dirty="0">
                          <a:effectLst/>
                          <a:latin typeface="Calibri" panose="020F0502020204030204" pitchFamily="34" charset="0"/>
                        </a:rPr>
                        <a:t>Limited support possible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94388">
                <a:tc>
                  <a:txBody>
                    <a:bodyPr/>
                    <a:lstStyle/>
                    <a:p>
                      <a:pPr algn="ctr"/>
                      <a:r>
                        <a:rPr lang="en-GB" sz="2000">
                          <a:effectLst/>
                          <a:latin typeface="Calibri" panose="020F0502020204030204" pitchFamily="34" charset="0"/>
                        </a:rPr>
                        <a:t>12-16/8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GB" sz="2000" dirty="0">
                          <a:effectLst/>
                          <a:latin typeface="Calibri" panose="020F0502020204030204" pitchFamily="34" charset="0"/>
                        </a:rPr>
                        <a:t>Not possible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94388">
                <a:tc>
                  <a:txBody>
                    <a:bodyPr/>
                    <a:lstStyle/>
                    <a:p>
                      <a:pPr algn="ctr"/>
                      <a:r>
                        <a:rPr lang="en-GB" sz="2000">
                          <a:effectLst/>
                          <a:latin typeface="Calibri" panose="020F0502020204030204" pitchFamily="34" charset="0"/>
                        </a:rPr>
                        <a:t>19-23/8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GB" sz="2000" dirty="0">
                          <a:effectLst/>
                          <a:latin typeface="Calibri" panose="020F0502020204030204" pitchFamily="34" charset="0"/>
                        </a:rPr>
                        <a:t>Limited support possible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94388">
                <a:tc>
                  <a:txBody>
                    <a:bodyPr/>
                    <a:lstStyle/>
                    <a:p>
                      <a:pPr algn="ctr"/>
                      <a:r>
                        <a:rPr lang="en-GB" sz="2000">
                          <a:effectLst/>
                          <a:latin typeface="Calibri" panose="020F0502020204030204" pitchFamily="34" charset="0"/>
                        </a:rPr>
                        <a:t>26-30/8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GB" sz="2000" dirty="0">
                          <a:effectLst/>
                          <a:latin typeface="Calibri" panose="020F0502020204030204" pitchFamily="34" charset="0"/>
                        </a:rPr>
                        <a:t>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94388">
                <a:tc>
                  <a:txBody>
                    <a:bodyPr/>
                    <a:lstStyle/>
                    <a:p>
                      <a:pPr algn="ctr"/>
                      <a:r>
                        <a:rPr lang="en-GB" sz="2000">
                          <a:effectLst/>
                          <a:latin typeface="Calibri" panose="020F0502020204030204" pitchFamily="34" charset="0"/>
                        </a:rPr>
                        <a:t>2-6/9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GB" sz="2000" dirty="0">
                          <a:effectLst/>
                          <a:latin typeface="Calibri" panose="020F0502020204030204" pitchFamily="34" charset="0"/>
                        </a:rPr>
                        <a:t>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5" name="Rectangle 1"/>
          <p:cNvSpPr>
            <a:spLocks noChangeArrowheads="1"/>
          </p:cNvSpPr>
          <p:nvPr/>
        </p:nvSpPr>
        <p:spPr bwMode="auto">
          <a:xfrm>
            <a:off x="1441136" y="2642035"/>
            <a:ext cx="26204670"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F497D"/>
                </a:solidFill>
                <a:effectLst/>
                <a:latin typeface="Calibri" panose="020F0502020204030204" pitchFamily="34" charset="0"/>
              </a:rPr>
              <a:t> </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p:cNvSpPr txBox="1"/>
          <p:nvPr/>
        </p:nvSpPr>
        <p:spPr>
          <a:xfrm>
            <a:off x="8977389" y="2266099"/>
            <a:ext cx="3059043" cy="923330"/>
          </a:xfrm>
          <a:prstGeom prst="rect">
            <a:avLst/>
          </a:prstGeom>
          <a:noFill/>
        </p:spPr>
        <p:txBody>
          <a:bodyPr wrap="none" rtlCol="0">
            <a:spAutoFit/>
          </a:bodyPr>
          <a:lstStyle/>
          <a:p>
            <a:r>
              <a:rPr lang="en-US" b="1" dirty="0"/>
              <a:t>IBC Exhibition and Conference</a:t>
            </a:r>
          </a:p>
          <a:p>
            <a:endParaRPr lang="en-US" b="1" dirty="0"/>
          </a:p>
          <a:p>
            <a:r>
              <a:rPr lang="en-US" dirty="0"/>
              <a:t>13-17 September 2019</a:t>
            </a:r>
            <a:endParaRPr lang="en-GB" dirty="0"/>
          </a:p>
        </p:txBody>
      </p:sp>
    </p:spTree>
    <p:extLst>
      <p:ext uri="{BB962C8B-B14F-4D97-AF65-F5344CB8AC3E}">
        <p14:creationId xmlns:p14="http://schemas.microsoft.com/office/powerpoint/2010/main" val="626792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Timeplan</a:t>
            </a:r>
            <a:endParaRPr lang="en-GB"/>
          </a:p>
        </p:txBody>
      </p:sp>
      <p:pic>
        <p:nvPicPr>
          <p:cNvPr id="1026" name="Picture 2" descr="https://attachments.office.net/owa/paul.higgs%40futurewei.com/service.svc/s/GetFileAttachment?id=AAMkADRhMzg4MWQ5LTE0NWUtNDc0NC1iMzI0LTU1ODc5OTdiZjc0YwBGAAAAAABzfo2%2F6yY1R5xWCWn6c7m0BwAI8mxTfGOYT6%2BVXnwAFQf1AAAAAAEJAAAI8mxTfGOYT6%2BVXnwAFQf1AAAXzK6uAAABEgAQAGQ0m3EkQ75KrDEt1lvr0Xo%3D&amp;X-OWA-CANARY=Ujd4KrptV0yStCtig3TlS-Brlx43-9YYT9WwQwynExA4-ac7rignsgalq3kYP3uS2bG0Jm02y5M.&amp;token=eyJhbGciOiJSUzI1NiIsImtpZCI6IjA2MDBGOUY2NzQ2MjA3MzdFNzM0MDRFMjg3QzQ1QTgxOENCN0NFQjgiLCJ4NXQiOiJCZ0Q1OW5SaUJ6Zm5OQVRpaDhSYWdZeTN6cmciLCJ0eXAiOiJKV1QifQ.eyJpbl9jb3JwIjoidHJ1ZSIsInZlciI6IkV4Y2hhbmdlLkNhbGxiYWNrLlYxIiwiYXBwY3R4c2VuZGVyIjoiT3dhRG93bmxvYWRAMGZlZThmZjItYTNiMi00MDE4LTljNzUtM2ExZDU1OTFmZWRjIiwiYXBwY3R4Ijoie1wibXNleGNocHJvdFwiOlwib3dhXCIsXCJwcmltYXJ5c2lkXCI6XCJTLTEtNS0yMS0zNTczODY4OTU4LTM2NzA5NTQzNTctMzA1MjE0MDQ2MS0xMDc2NjM1OFwiLFwicHVpZFwiOlwiMTE1MzgwMTExNTEzNDM2ODM4NVwiLFwib2lkXCI6XCJjYWUxYTEzMS0wNTlmLTRlMWYtYWUzMS00MjI0Y2JhNGQ4NjFcIixcInNjb3BlXCI6XCJPd2FEb3dubG9hZFwifSIsIm5iZiI6MTU2MTY2NDIyMiwiZXhwIjoxNTYxNjY0ODIyLCJpc3MiOiIwMDAwMDAwMi0wMDAwLTBmZjEtY2UwMC0wMDAwMDAwMDAwMDBAMGZlZThmZjItYTNiMi00MDE4LTljNzUtM2ExZDU1OTFmZWRjIiwiYXVkIjoiMDAwMDAwMDItMDAwMC0wZmYxLWNlMDAtMDAwMDAwMDAwMDAwL2F0dGFjaG1lbnRzLm9mZmljZS5uZXRAMGZlZThmZjItYTNiMi00MDE4LTljNzUtM2ExZDU1OTFmZWRjIn0.iOcVpKdpibIoPidFBmJS8WJTzIB8FFtMhAUe_e_AhgCnd_o76309DzemnaD5Kge5Aue7vyr79oodvSXglhHeK0_I5Mo8Oe24VJQ6G-AUyb-F1P-T0ym60P6D3EAKXU9pj5Ixwl6QRCQFNet_tHPO9LgfgmOY-q9MAUknxzhXU8fr63T3ygWBVajj4Om1c8dlIOhHZ4xpzk2j0nC2k37Musu9Ukejh1dMxLzSSbibEU1CCO01xxPw-43W8TsnXaHKxTrLjQYTBxX_EnudmkrqIXTbuJJoV4J6CJeozhyPkVnalzbttVIAnsxMgFbE50dzhSQi2YkPcqyrG1biRi0o9w&amp;owa=outlook.office.com&amp;isImagePreview=Tru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256" y="1507634"/>
            <a:ext cx="11823488" cy="422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710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Notes  (2019-05-03)</a:t>
            </a:r>
            <a:endParaRPr lang="en-GB" dirty="0"/>
          </a:p>
        </p:txBody>
      </p:sp>
      <p:sp>
        <p:nvSpPr>
          <p:cNvPr id="3" name="Content Placeholder 2"/>
          <p:cNvSpPr>
            <a:spLocks noGrp="1"/>
          </p:cNvSpPr>
          <p:nvPr>
            <p:ph idx="1"/>
          </p:nvPr>
        </p:nvSpPr>
        <p:spPr>
          <a:xfrm>
            <a:off x="304800" y="1520825"/>
            <a:ext cx="9020175" cy="5032375"/>
          </a:xfrm>
        </p:spPr>
        <p:txBody>
          <a:bodyPr>
            <a:normAutofit fontScale="40000" lnSpcReduction="20000"/>
          </a:bodyPr>
          <a:lstStyle/>
          <a:p>
            <a:pPr>
              <a:lnSpc>
                <a:spcPct val="120000"/>
              </a:lnSpc>
              <a:spcBef>
                <a:spcPts val="0"/>
              </a:spcBef>
            </a:pPr>
            <a:r>
              <a:rPr lang="en-GB" dirty="0"/>
              <a:t>Paul provided an introduction on the planned demo with the help of a slide set (document id </a:t>
            </a:r>
            <a:r>
              <a:rPr lang="en-GB" u="sng" dirty="0">
                <a:hlinkClick r:id="rId2"/>
              </a:rPr>
              <a:t>TM-IPI350</a:t>
            </a:r>
            <a:r>
              <a:rPr lang="en-GB" dirty="0"/>
              <a:t>). A more advanced and a more basic version of the potential demo were presented. One aspect that would be interesting to demonstrate would be the “switching” from an OTA service to the IP delivery of the same service (or vice versa) – but whether this can be accomplished in time remains to be seen. It was pointed out that a final go decision must be made by the end of May. </a:t>
            </a:r>
          </a:p>
          <a:p>
            <a:pPr>
              <a:lnSpc>
                <a:spcPct val="120000"/>
              </a:lnSpc>
              <a:spcBef>
                <a:spcPts val="0"/>
              </a:spcBef>
            </a:pPr>
            <a:r>
              <a:rPr lang="en-GB" dirty="0">
                <a:solidFill>
                  <a:srgbClr val="FF0000"/>
                </a:solidFill>
              </a:rPr>
              <a:t>Jon </a:t>
            </a:r>
            <a:r>
              <a:rPr lang="en-GB" dirty="0" err="1">
                <a:solidFill>
                  <a:srgbClr val="FF0000"/>
                </a:solidFill>
              </a:rPr>
              <a:t>Piesing</a:t>
            </a:r>
            <a:r>
              <a:rPr lang="en-GB" dirty="0">
                <a:solidFill>
                  <a:srgbClr val="FF0000"/>
                </a:solidFill>
              </a:rPr>
              <a:t> informed he is working to convince his organisation to provide a HTML5 based DVB-I client reading the service-list, let the user select and play the service. Such a client would run on W3C/MSE enabled TV sets. He pointed out that for the time being his management has not confirmed support for such a demo. He hopes that by the end of May his company will have decided</a:t>
            </a:r>
            <a:r>
              <a:rPr lang="en-GB" dirty="0"/>
              <a:t>. He also stated that a potential demo support could take away TP Vision resources from the DVB-I specification work. </a:t>
            </a:r>
          </a:p>
          <a:p>
            <a:pPr>
              <a:lnSpc>
                <a:spcPct val="120000"/>
              </a:lnSpc>
              <a:spcBef>
                <a:spcPts val="0"/>
              </a:spcBef>
            </a:pPr>
            <a:r>
              <a:rPr lang="en-GB" dirty="0"/>
              <a:t>Confirmed availability of a decision on the service list format and a matching DASH.js player would increase the probability of a TP Vision commitment. </a:t>
            </a:r>
          </a:p>
          <a:p>
            <a:pPr>
              <a:lnSpc>
                <a:spcPct val="120000"/>
              </a:lnSpc>
              <a:spcBef>
                <a:spcPts val="0"/>
              </a:spcBef>
            </a:pPr>
            <a:r>
              <a:rPr lang="en-GB" dirty="0"/>
              <a:t>Thomas </a:t>
            </a:r>
            <a:r>
              <a:rPr lang="en-GB" dirty="0" err="1"/>
              <a:t>Stockhammer</a:t>
            </a:r>
            <a:r>
              <a:rPr lang="en-GB" dirty="0"/>
              <a:t> explained that DASH.js v3.0, being available soon, will support Low Latency (LL) DASH. In addition also FF MPEG may support LL although these may not be fully aligned with the DVB DASH specification. He will check with FF MPEG on the availability of LL DASH. AKAMAI could provide the streaming delivery environment consisting including packaging. </a:t>
            </a:r>
            <a:r>
              <a:rPr lang="en-GB" dirty="0">
                <a:solidFill>
                  <a:srgbClr val="FF0000"/>
                </a:solidFill>
              </a:rPr>
              <a:t>Thomas will confirm their support. </a:t>
            </a:r>
            <a:r>
              <a:rPr lang="en-GB" dirty="0"/>
              <a:t>Encoders could be provided by Harmonic. Thomas will also reach out to Thierry </a:t>
            </a:r>
            <a:r>
              <a:rPr lang="en-GB" dirty="0" err="1"/>
              <a:t>Fautier</a:t>
            </a:r>
            <a:r>
              <a:rPr lang="en-GB" dirty="0"/>
              <a:t> or </a:t>
            </a:r>
            <a:r>
              <a:rPr lang="en-GB" dirty="0" err="1"/>
              <a:t>Patrich</a:t>
            </a:r>
            <a:r>
              <a:rPr lang="en-GB" dirty="0"/>
              <a:t> </a:t>
            </a:r>
            <a:r>
              <a:rPr lang="en-GB" dirty="0" err="1"/>
              <a:t>Gendron</a:t>
            </a:r>
            <a:r>
              <a:rPr lang="en-GB" dirty="0"/>
              <a:t>. </a:t>
            </a:r>
          </a:p>
          <a:p>
            <a:pPr>
              <a:lnSpc>
                <a:spcPct val="120000"/>
              </a:lnSpc>
              <a:spcBef>
                <a:spcPts val="0"/>
              </a:spcBef>
            </a:pPr>
            <a:r>
              <a:rPr lang="en-GB" dirty="0"/>
              <a:t>Signal sources for the demo could be Over the air feeds like satellite or terrestrial. Thomas recommended to use the broadcast signal feed before encoding in the broadcast </a:t>
            </a:r>
            <a:r>
              <a:rPr lang="en-GB" dirty="0" err="1"/>
              <a:t>headend</a:t>
            </a:r>
            <a:r>
              <a:rPr lang="en-GB" dirty="0"/>
              <a:t>. This would clearly demonstrate the performance of the LL solution. It was commented that such a feed may result in high data rate which is not practical in the tradeshow environment. </a:t>
            </a:r>
          </a:p>
          <a:p>
            <a:pPr>
              <a:lnSpc>
                <a:spcPct val="120000"/>
              </a:lnSpc>
              <a:spcBef>
                <a:spcPts val="0"/>
              </a:spcBef>
            </a:pPr>
            <a:r>
              <a:rPr lang="en-GB" dirty="0" err="1"/>
              <a:t>Eoghan</a:t>
            </a:r>
            <a:r>
              <a:rPr lang="en-GB" dirty="0"/>
              <a:t> suggested to also use a camera signal as demo input. </a:t>
            </a:r>
          </a:p>
          <a:p>
            <a:pPr>
              <a:lnSpc>
                <a:spcPct val="120000"/>
              </a:lnSpc>
              <a:spcBef>
                <a:spcPts val="0"/>
              </a:spcBef>
            </a:pPr>
            <a:r>
              <a:rPr lang="en-GB" dirty="0"/>
              <a:t>Paul recommended to combine OTA and IP channels in the demo, </a:t>
            </a:r>
          </a:p>
          <a:p>
            <a:pPr>
              <a:lnSpc>
                <a:spcPct val="120000"/>
              </a:lnSpc>
              <a:spcBef>
                <a:spcPts val="0"/>
              </a:spcBef>
            </a:pPr>
            <a:r>
              <a:rPr lang="en-GB" dirty="0"/>
              <a:t>Matt wondered whether Targeted Advertisement would enrich the demo and offered support from ITV. </a:t>
            </a:r>
          </a:p>
          <a:p>
            <a:pPr>
              <a:lnSpc>
                <a:spcPct val="120000"/>
              </a:lnSpc>
              <a:spcBef>
                <a:spcPts val="0"/>
              </a:spcBef>
            </a:pPr>
            <a:r>
              <a:rPr lang="en-GB" dirty="0"/>
              <a:t>Thomas and Peter S both stated that there must be an integrator who is responsible to bring all the components together before the event and checks interoperability and complete functionality. Such an integration environment could not only be relevant for IBC but also for further activities and supporting the standardisation process. For the time being there is no volunteer for this activity. Peter </a:t>
            </a:r>
            <a:r>
              <a:rPr lang="en-GB" dirty="0" err="1"/>
              <a:t>MacAvock</a:t>
            </a:r>
            <a:r>
              <a:rPr lang="en-GB" dirty="0"/>
              <a:t> will reach out to DVB members. </a:t>
            </a:r>
          </a:p>
          <a:p>
            <a:pPr>
              <a:lnSpc>
                <a:spcPct val="120000"/>
              </a:lnSpc>
              <a:spcBef>
                <a:spcPts val="0"/>
              </a:spcBef>
            </a:pPr>
            <a:r>
              <a:rPr lang="en-GB" dirty="0"/>
              <a:t>Tuan offered to provide an MABR demo. It was decided that such a demo could be added provided it has no negative effect on timeline and functionality of the DVB-I demo. </a:t>
            </a:r>
          </a:p>
          <a:p>
            <a:pPr>
              <a:lnSpc>
                <a:spcPct val="120000"/>
              </a:lnSpc>
              <a:spcBef>
                <a:spcPts val="0"/>
              </a:spcBef>
            </a:pPr>
            <a:r>
              <a:rPr lang="en-GB" dirty="0"/>
              <a:t>Participants are asked to update the demo diagram(s) with any changes they would like to bring to the activity as well as identify aspects they will support. </a:t>
            </a:r>
          </a:p>
          <a:p>
            <a:pPr>
              <a:lnSpc>
                <a:spcPct val="120000"/>
              </a:lnSpc>
              <a:spcBef>
                <a:spcPts val="0"/>
              </a:spcBef>
            </a:pPr>
            <a:r>
              <a:rPr lang="en-GB" dirty="0"/>
              <a:t>Peter </a:t>
            </a:r>
            <a:r>
              <a:rPr lang="en-GB" dirty="0" err="1"/>
              <a:t>MacAvock</a:t>
            </a:r>
            <a:r>
              <a:rPr lang="en-GB" dirty="0"/>
              <a:t> confirmed that also non-DVB members can participate in the IBC demo. </a:t>
            </a:r>
          </a:p>
          <a:p>
            <a:pPr>
              <a:lnSpc>
                <a:spcPct val="120000"/>
              </a:lnSpc>
              <a:spcBef>
                <a:spcPts val="0"/>
              </a:spcBef>
            </a:pPr>
            <a:r>
              <a:rPr lang="en-GB" dirty="0"/>
              <a:t>It was decided to have </a:t>
            </a:r>
            <a:r>
              <a:rPr lang="en-GB" dirty="0" err="1"/>
              <a:t>telcos</a:t>
            </a:r>
            <a:r>
              <a:rPr lang="en-GB" dirty="0"/>
              <a:t> every second Friday at 2pm CET. </a:t>
            </a:r>
            <a:r>
              <a:rPr lang="en-US" dirty="0"/>
              <a:t>Peter Siebert and Paul Higgs will take care of the necessary project management.</a:t>
            </a:r>
            <a:endParaRPr lang="en-GB" dirty="0"/>
          </a:p>
          <a:p>
            <a:pPr>
              <a:lnSpc>
                <a:spcPct val="120000"/>
              </a:lnSpc>
              <a:spcBef>
                <a:spcPts val="0"/>
              </a:spcBef>
            </a:pPr>
            <a:r>
              <a:rPr lang="en-US" dirty="0"/>
              <a:t>Meeting invitations have been sent out to the tm@, cm@, tm-</a:t>
            </a:r>
            <a:r>
              <a:rPr lang="en-US" dirty="0" err="1"/>
              <a:t>ipi</a:t>
            </a:r>
            <a:r>
              <a:rPr lang="en-US" dirty="0"/>
              <a:t>@ and cm-</a:t>
            </a:r>
            <a:r>
              <a:rPr lang="en-US" dirty="0" err="1"/>
              <a:t>i</a:t>
            </a:r>
            <a:r>
              <a:rPr lang="en-US" dirty="0"/>
              <a:t>@ mailing lists. </a:t>
            </a:r>
            <a:endParaRPr lang="en-GB" dirty="0"/>
          </a:p>
          <a:p>
            <a:pPr>
              <a:lnSpc>
                <a:spcPct val="120000"/>
              </a:lnSpc>
              <a:spcBef>
                <a:spcPts val="0"/>
              </a:spcBef>
            </a:pPr>
            <a:endParaRPr lang="en-GB" dirty="0"/>
          </a:p>
        </p:txBody>
      </p:sp>
      <p:sp>
        <p:nvSpPr>
          <p:cNvPr id="4" name="TextBox 3"/>
          <p:cNvSpPr txBox="1"/>
          <p:nvPr/>
        </p:nvSpPr>
        <p:spPr>
          <a:xfrm>
            <a:off x="9953887" y="1490454"/>
            <a:ext cx="2238113" cy="2631490"/>
          </a:xfrm>
          <a:prstGeom prst="rect">
            <a:avLst/>
          </a:prstGeom>
          <a:noFill/>
        </p:spPr>
        <p:txBody>
          <a:bodyPr wrap="none" rtlCol="0">
            <a:spAutoFit/>
          </a:bodyPr>
          <a:lstStyle/>
          <a:p>
            <a:r>
              <a:rPr lang="en-GB" sz="1100" dirty="0"/>
              <a:t>Participants: </a:t>
            </a:r>
          </a:p>
          <a:p>
            <a:r>
              <a:rPr lang="en-GB" sz="1100" dirty="0"/>
              <a:t> </a:t>
            </a:r>
          </a:p>
          <a:p>
            <a:r>
              <a:rPr lang="en-GB" sz="1100" dirty="0"/>
              <a:t>Paul Higgs (Huawei)</a:t>
            </a:r>
          </a:p>
          <a:p>
            <a:r>
              <a:rPr lang="en-GB" sz="1100" dirty="0"/>
              <a:t>Matt Poole (ITV)</a:t>
            </a:r>
          </a:p>
          <a:p>
            <a:r>
              <a:rPr lang="en-GB" sz="1100" dirty="0"/>
              <a:t>Jon </a:t>
            </a:r>
            <a:r>
              <a:rPr lang="en-GB" sz="1100" dirty="0" err="1"/>
              <a:t>Piesing</a:t>
            </a:r>
            <a:r>
              <a:rPr lang="en-GB" sz="1100" dirty="0"/>
              <a:t> (TP Vision)</a:t>
            </a:r>
          </a:p>
          <a:p>
            <a:r>
              <a:rPr lang="en-GB" sz="1100" dirty="0"/>
              <a:t>Peter </a:t>
            </a:r>
            <a:r>
              <a:rPr lang="en-GB" sz="1100" dirty="0" err="1"/>
              <a:t>Lanigan</a:t>
            </a:r>
            <a:r>
              <a:rPr lang="en-GB" sz="1100" dirty="0"/>
              <a:t> (TP Vision) </a:t>
            </a:r>
          </a:p>
          <a:p>
            <a:r>
              <a:rPr lang="en-GB" sz="1100" dirty="0"/>
              <a:t>Nicolas Frame (TP Vision) </a:t>
            </a:r>
          </a:p>
          <a:p>
            <a:r>
              <a:rPr lang="en-GB" sz="1100" dirty="0" err="1"/>
              <a:t>Frederico</a:t>
            </a:r>
            <a:r>
              <a:rPr lang="en-GB" sz="1100" dirty="0"/>
              <a:t> Maria </a:t>
            </a:r>
            <a:r>
              <a:rPr lang="en-GB" sz="1100" dirty="0" err="1"/>
              <a:t>Pandolf</a:t>
            </a:r>
            <a:r>
              <a:rPr lang="en-GB" sz="1100" dirty="0"/>
              <a:t> (RAI)</a:t>
            </a:r>
          </a:p>
          <a:p>
            <a:r>
              <a:rPr lang="en-GB" sz="1100" dirty="0"/>
              <a:t>Thomas </a:t>
            </a:r>
            <a:r>
              <a:rPr lang="en-GB" sz="1100" dirty="0" err="1"/>
              <a:t>Stockhammer</a:t>
            </a:r>
            <a:r>
              <a:rPr lang="en-GB" sz="1100" dirty="0"/>
              <a:t> (Qualcomm)</a:t>
            </a:r>
          </a:p>
          <a:p>
            <a:r>
              <a:rPr lang="en-GB" sz="1100" dirty="0"/>
              <a:t>Tuan Tran (</a:t>
            </a:r>
            <a:r>
              <a:rPr lang="en-GB" sz="1100" dirty="0" err="1"/>
              <a:t>Expway</a:t>
            </a:r>
            <a:r>
              <a:rPr lang="en-GB" sz="1100" dirty="0"/>
              <a:t>)</a:t>
            </a:r>
          </a:p>
          <a:p>
            <a:r>
              <a:rPr lang="en-GB" sz="1100" dirty="0" err="1"/>
              <a:t>Rufael</a:t>
            </a:r>
            <a:r>
              <a:rPr lang="en-GB" sz="1100" dirty="0"/>
              <a:t> </a:t>
            </a:r>
            <a:r>
              <a:rPr lang="en-GB" sz="1100" dirty="0" err="1"/>
              <a:t>Mekuria</a:t>
            </a:r>
            <a:r>
              <a:rPr lang="en-GB" sz="1100" dirty="0"/>
              <a:t> (Unified Streaming) </a:t>
            </a:r>
          </a:p>
          <a:p>
            <a:r>
              <a:rPr lang="en-GB" sz="1100" dirty="0"/>
              <a:t>Martyn Lee (Sky)</a:t>
            </a:r>
          </a:p>
          <a:p>
            <a:r>
              <a:rPr lang="en-GB" sz="1100" dirty="0"/>
              <a:t>Peter </a:t>
            </a:r>
            <a:r>
              <a:rPr lang="en-GB" sz="1100" dirty="0" err="1"/>
              <a:t>MacAvock</a:t>
            </a:r>
            <a:endParaRPr lang="en-GB" sz="1100" dirty="0"/>
          </a:p>
          <a:p>
            <a:r>
              <a:rPr lang="en-GB" sz="1100" dirty="0" err="1"/>
              <a:t>Eoghan</a:t>
            </a:r>
            <a:r>
              <a:rPr lang="en-GB" sz="1100" dirty="0"/>
              <a:t> O'Sullivan</a:t>
            </a:r>
          </a:p>
          <a:p>
            <a:r>
              <a:rPr lang="en-GB" sz="1100" dirty="0"/>
              <a:t>Peter Siebert</a:t>
            </a:r>
          </a:p>
        </p:txBody>
      </p:sp>
    </p:spTree>
    <p:extLst>
      <p:ext uri="{BB962C8B-B14F-4D97-AF65-F5344CB8AC3E}">
        <p14:creationId xmlns:p14="http://schemas.microsoft.com/office/powerpoint/2010/main" val="1550699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Notes  (2019-05-17)</a:t>
            </a:r>
            <a:endParaRPr lang="en-GB" dirty="0"/>
          </a:p>
        </p:txBody>
      </p:sp>
      <p:sp>
        <p:nvSpPr>
          <p:cNvPr id="3" name="Content Placeholder 2"/>
          <p:cNvSpPr>
            <a:spLocks noGrp="1"/>
          </p:cNvSpPr>
          <p:nvPr>
            <p:ph idx="1"/>
          </p:nvPr>
        </p:nvSpPr>
        <p:spPr>
          <a:xfrm>
            <a:off x="304800" y="1520825"/>
            <a:ext cx="9020175" cy="5032375"/>
          </a:xfrm>
        </p:spPr>
        <p:txBody>
          <a:bodyPr>
            <a:noAutofit/>
          </a:bodyPr>
          <a:lstStyle/>
          <a:p>
            <a:pPr marL="0" indent="0">
              <a:lnSpc>
                <a:spcPct val="100000"/>
              </a:lnSpc>
              <a:spcBef>
                <a:spcPts val="0"/>
              </a:spcBef>
              <a:buNone/>
            </a:pPr>
            <a:r>
              <a:rPr lang="en-US" sz="1000" b="1" dirty="0"/>
              <a:t>Review of open issues from last meeting</a:t>
            </a:r>
            <a:endParaRPr lang="en-GB" sz="1000" dirty="0"/>
          </a:p>
          <a:p>
            <a:pPr lvl="0">
              <a:lnSpc>
                <a:spcPct val="100000"/>
              </a:lnSpc>
              <a:spcBef>
                <a:spcPts val="0"/>
              </a:spcBef>
            </a:pPr>
            <a:r>
              <a:rPr lang="en-US" sz="1000" dirty="0"/>
              <a:t>It is still open whether TP Vision will provide a DVB-I client. Paul will discuss this with Jon next week. It was agreed that DVB and </a:t>
            </a:r>
            <a:r>
              <a:rPr lang="en-US" sz="1000" dirty="0" err="1"/>
              <a:t>HbbTV</a:t>
            </a:r>
            <a:r>
              <a:rPr lang="en-US" sz="1000" dirty="0"/>
              <a:t> members will be asked for support as well (A.I. P. Siebert)</a:t>
            </a:r>
            <a:endParaRPr lang="en-GB" sz="1000" dirty="0"/>
          </a:p>
          <a:p>
            <a:pPr lvl="0">
              <a:lnSpc>
                <a:spcPct val="100000"/>
              </a:lnSpc>
              <a:spcBef>
                <a:spcPts val="0"/>
              </a:spcBef>
            </a:pPr>
            <a:r>
              <a:rPr lang="en-US" sz="1000" dirty="0"/>
              <a:t>Davide confirmed that RAI will support the demo integration with the understanding that all components will be provided by the demo partners. </a:t>
            </a:r>
            <a:endParaRPr lang="en-GB" sz="1000" dirty="0"/>
          </a:p>
          <a:p>
            <a:pPr lvl="0">
              <a:lnSpc>
                <a:spcPct val="100000"/>
              </a:lnSpc>
              <a:spcBef>
                <a:spcPts val="0"/>
              </a:spcBef>
            </a:pPr>
            <a:r>
              <a:rPr lang="en-US" sz="1000" dirty="0"/>
              <a:t>Thomas </a:t>
            </a:r>
            <a:r>
              <a:rPr lang="en-US" sz="1000" dirty="0" err="1"/>
              <a:t>Stockhammer</a:t>
            </a:r>
            <a:r>
              <a:rPr lang="en-US" sz="1000" dirty="0"/>
              <a:t> confirmed by email that Akamai will support the demo by providing streaming services. Amazon EWS will not support the demo. Harmonic is considering providing encoder, packaging and origin server either remote and/or local. Patrick </a:t>
            </a:r>
            <a:r>
              <a:rPr lang="en-US" sz="1000" dirty="0" err="1"/>
              <a:t>Gendron</a:t>
            </a:r>
            <a:r>
              <a:rPr lang="en-US" sz="1000" dirty="0"/>
              <a:t> will follow up within Harmonic. Paul commented that the services provided by Akamai need to be specified in more detail. He will discuss this with Akamai directly at the upcoming DASH IF event. Guillaume offered to provide a packaging device from </a:t>
            </a:r>
            <a:r>
              <a:rPr lang="en-US" sz="1000" dirty="0" err="1"/>
              <a:t>Broadpeak</a:t>
            </a:r>
            <a:r>
              <a:rPr lang="en-US" sz="1000" dirty="0"/>
              <a:t>. Paul regards this as a good opportunity to demonstrate interoperability. </a:t>
            </a:r>
            <a:endParaRPr lang="en-GB" sz="1000" dirty="0"/>
          </a:p>
          <a:p>
            <a:pPr marL="0" indent="0">
              <a:lnSpc>
                <a:spcPct val="100000"/>
              </a:lnSpc>
              <a:spcBef>
                <a:spcPts val="0"/>
              </a:spcBef>
              <a:buNone/>
            </a:pPr>
            <a:r>
              <a:rPr lang="en-US" sz="1000" b="1" dirty="0"/>
              <a:t>Discussions</a:t>
            </a:r>
            <a:endParaRPr lang="en-GB" sz="1000" dirty="0"/>
          </a:p>
          <a:p>
            <a:pPr lvl="0">
              <a:lnSpc>
                <a:spcPct val="100000"/>
              </a:lnSpc>
              <a:spcBef>
                <a:spcPts val="0"/>
              </a:spcBef>
            </a:pPr>
            <a:r>
              <a:rPr lang="en-US" sz="1000" dirty="0"/>
              <a:t>Paul has provided a new version of the DVB-I demo slide set, document TM-IPI3540r2. Edits to this are available at TM-IPI3540r3</a:t>
            </a:r>
            <a:endParaRPr lang="en-GB" sz="1000" dirty="0"/>
          </a:p>
          <a:p>
            <a:pPr lvl="0">
              <a:lnSpc>
                <a:spcPct val="100000"/>
              </a:lnSpc>
              <a:spcBef>
                <a:spcPts val="0"/>
              </a:spcBef>
            </a:pPr>
            <a:r>
              <a:rPr lang="en-US" sz="1000" dirty="0"/>
              <a:t>Davide provided a proposal for local live encoding for Over the Air (</a:t>
            </a:r>
            <a:r>
              <a:rPr lang="en-US" sz="1000" dirty="0" err="1"/>
              <a:t>OtA</a:t>
            </a:r>
            <a:r>
              <a:rPr lang="en-US" sz="1000" dirty="0"/>
              <a:t>) content (see slide set) based on a live signal received by satellite and re-encoded for IP and DTT distribution. This approach will guarantee a good alignment between the OTA and DTT signal. Connection between the relevant elements will be TS via ASI or IP. </a:t>
            </a:r>
            <a:r>
              <a:rPr lang="en-US" sz="1000" dirty="0">
                <a:solidFill>
                  <a:srgbClr val="FF0000"/>
                </a:solidFill>
              </a:rPr>
              <a:t>Peter S added that SES or </a:t>
            </a:r>
            <a:r>
              <a:rPr lang="en-US" sz="1000" dirty="0" err="1">
                <a:solidFill>
                  <a:srgbClr val="FF0000"/>
                </a:solidFill>
              </a:rPr>
              <a:t>Eutelsat</a:t>
            </a:r>
            <a:r>
              <a:rPr lang="en-US" sz="1000" dirty="0">
                <a:solidFill>
                  <a:srgbClr val="FF0000"/>
                </a:solidFill>
              </a:rPr>
              <a:t> could provide the content</a:t>
            </a:r>
            <a:r>
              <a:rPr lang="en-US" sz="1000" dirty="0"/>
              <a:t>. Furthermore, he sees no problem to set up a local DTT distribution on the booth. If a remote feed is not available, the content can also be streamed locally from a TS streamer. Eoghan commented that if necessary DVB could cover the cost for bringing the satellite signal to the booth. </a:t>
            </a:r>
            <a:endParaRPr lang="en-GB" sz="1000" dirty="0"/>
          </a:p>
          <a:p>
            <a:pPr lvl="0">
              <a:lnSpc>
                <a:spcPct val="100000"/>
              </a:lnSpc>
              <a:spcBef>
                <a:spcPts val="0"/>
              </a:spcBef>
            </a:pPr>
            <a:r>
              <a:rPr lang="en-US" sz="1000" dirty="0"/>
              <a:t>Guillaume introduced a proposal for adding </a:t>
            </a:r>
            <a:r>
              <a:rPr lang="en-US" sz="1000" dirty="0" err="1"/>
              <a:t>mABR</a:t>
            </a:r>
            <a:r>
              <a:rPr lang="en-US" sz="1000" dirty="0"/>
              <a:t> to the demo (see slide set). Peter commented that this approach would require a good internet connection and may be difficult to explain to visitors</a:t>
            </a:r>
            <a:r>
              <a:rPr lang="en-US" sz="1000" dirty="0">
                <a:solidFill>
                  <a:srgbClr val="FF0000"/>
                </a:solidFill>
              </a:rPr>
              <a:t>. </a:t>
            </a:r>
            <a:r>
              <a:rPr lang="en-US" sz="1000" dirty="0" err="1">
                <a:solidFill>
                  <a:srgbClr val="FF0000"/>
                </a:solidFill>
              </a:rPr>
              <a:t>Broadpeak</a:t>
            </a:r>
            <a:r>
              <a:rPr lang="en-US" sz="1000" dirty="0">
                <a:solidFill>
                  <a:srgbClr val="FF0000"/>
                </a:solidFill>
              </a:rPr>
              <a:t> together with </a:t>
            </a:r>
            <a:r>
              <a:rPr lang="en-US" sz="1000" dirty="0" err="1">
                <a:solidFill>
                  <a:srgbClr val="FF0000"/>
                </a:solidFill>
              </a:rPr>
              <a:t>Enensys</a:t>
            </a:r>
            <a:r>
              <a:rPr lang="en-US" sz="1000" dirty="0">
                <a:solidFill>
                  <a:srgbClr val="FF0000"/>
                </a:solidFill>
              </a:rPr>
              <a:t> and </a:t>
            </a:r>
            <a:r>
              <a:rPr lang="en-US" sz="1000" dirty="0" err="1">
                <a:solidFill>
                  <a:srgbClr val="FF0000"/>
                </a:solidFill>
              </a:rPr>
              <a:t>Expway</a:t>
            </a:r>
            <a:r>
              <a:rPr lang="en-US" sz="1000" dirty="0">
                <a:solidFill>
                  <a:srgbClr val="FF0000"/>
                </a:solidFill>
              </a:rPr>
              <a:t> will continue to work on concept and information material for a </a:t>
            </a:r>
            <a:r>
              <a:rPr lang="en-US" sz="1000" dirty="0" err="1">
                <a:solidFill>
                  <a:srgbClr val="FF0000"/>
                </a:solidFill>
              </a:rPr>
              <a:t>mABR</a:t>
            </a:r>
            <a:r>
              <a:rPr lang="en-US" sz="1000" dirty="0">
                <a:solidFill>
                  <a:srgbClr val="FF0000"/>
                </a:solidFill>
              </a:rPr>
              <a:t> demo</a:t>
            </a:r>
            <a:r>
              <a:rPr lang="en-US" sz="1000" dirty="0"/>
              <a:t>. Peter confirmed that in principle non-DVB members can provide components for the demo. Paul added that the same </a:t>
            </a:r>
            <a:r>
              <a:rPr lang="en-US" sz="1000" dirty="0" err="1"/>
              <a:t>playout</a:t>
            </a:r>
            <a:r>
              <a:rPr lang="en-US" sz="1000" dirty="0"/>
              <a:t> server and encoders must be used for unicast and multicast delivery. In advance of the next meeting, it is desirable to have some “talking points” around any </a:t>
            </a:r>
            <a:r>
              <a:rPr lang="en-US" sz="1000" dirty="0" err="1"/>
              <a:t>mABR</a:t>
            </a:r>
            <a:r>
              <a:rPr lang="en-US" sz="1000" dirty="0"/>
              <a:t> demo.</a:t>
            </a:r>
            <a:endParaRPr lang="en-GB" sz="1000" dirty="0"/>
          </a:p>
          <a:p>
            <a:pPr lvl="0">
              <a:lnSpc>
                <a:spcPct val="100000"/>
              </a:lnSpc>
              <a:spcBef>
                <a:spcPts val="0"/>
              </a:spcBef>
            </a:pPr>
            <a:r>
              <a:rPr lang="en-US" sz="1000" dirty="0"/>
              <a:t>Eoghan provided some first information about the booth design. He will provide a more detailed layout at the next </a:t>
            </a:r>
            <a:r>
              <a:rPr lang="en-US" sz="1000" dirty="0" err="1"/>
              <a:t>telco</a:t>
            </a:r>
            <a:r>
              <a:rPr lang="en-US" sz="1000" dirty="0"/>
              <a:t>. People should also prepare equipment lists for the “service room” and “booth area”</a:t>
            </a:r>
            <a:endParaRPr lang="en-GB" sz="1000" dirty="0"/>
          </a:p>
          <a:p>
            <a:pPr lvl="0">
              <a:lnSpc>
                <a:spcPct val="100000"/>
              </a:lnSpc>
              <a:spcBef>
                <a:spcPts val="0"/>
              </a:spcBef>
            </a:pPr>
            <a:r>
              <a:rPr lang="en-US" sz="1000" dirty="0"/>
              <a:t>Peter asked potential equipment providers to deliver information about dimension, power and noise level of any demo equipment. </a:t>
            </a:r>
            <a:endParaRPr lang="en-GB" sz="1000" dirty="0"/>
          </a:p>
          <a:p>
            <a:pPr lvl="0">
              <a:lnSpc>
                <a:spcPct val="100000"/>
              </a:lnSpc>
              <a:spcBef>
                <a:spcPts val="0"/>
              </a:spcBef>
            </a:pPr>
            <a:r>
              <a:rPr lang="en-US" sz="1000" dirty="0"/>
              <a:t>The next </a:t>
            </a:r>
            <a:r>
              <a:rPr lang="en-US" sz="1000" dirty="0" err="1"/>
              <a:t>telco</a:t>
            </a:r>
            <a:r>
              <a:rPr lang="en-US" sz="1000" dirty="0"/>
              <a:t> will take place on 31 May, 2.00 pm Geneva time. Please be sure to share relevant information in advance as a “go / no-go” is expected at this meeting. That decision should be supported with a reasonable demonstration/</a:t>
            </a:r>
            <a:endParaRPr lang="en-GB" sz="1000" dirty="0"/>
          </a:p>
          <a:p>
            <a:pPr marL="0" indent="0">
              <a:lnSpc>
                <a:spcPct val="100000"/>
              </a:lnSpc>
              <a:spcBef>
                <a:spcPts val="0"/>
              </a:spcBef>
              <a:buNone/>
            </a:pPr>
            <a:r>
              <a:rPr lang="en-US" sz="1000" b="1" dirty="0"/>
              <a:t>Action items</a:t>
            </a:r>
            <a:endParaRPr lang="en-GB" sz="1000" dirty="0"/>
          </a:p>
          <a:p>
            <a:pPr lvl="0">
              <a:lnSpc>
                <a:spcPct val="100000"/>
              </a:lnSpc>
              <a:spcBef>
                <a:spcPts val="0"/>
              </a:spcBef>
            </a:pPr>
            <a:r>
              <a:rPr lang="en-US" sz="1000" dirty="0"/>
              <a:t>Paul to discuss client availability with Jon</a:t>
            </a:r>
            <a:endParaRPr lang="en-GB" sz="1000" dirty="0"/>
          </a:p>
          <a:p>
            <a:pPr lvl="0">
              <a:lnSpc>
                <a:spcPct val="100000"/>
              </a:lnSpc>
              <a:spcBef>
                <a:spcPts val="0"/>
              </a:spcBef>
            </a:pPr>
            <a:r>
              <a:rPr lang="en-US" sz="1000" dirty="0"/>
              <a:t>Paul to discuss details of offered streaming services with Akamai. </a:t>
            </a:r>
            <a:endParaRPr lang="en-GB" sz="1000" dirty="0"/>
          </a:p>
          <a:p>
            <a:pPr lvl="0">
              <a:lnSpc>
                <a:spcPct val="100000"/>
              </a:lnSpc>
              <a:spcBef>
                <a:spcPts val="0"/>
              </a:spcBef>
            </a:pPr>
            <a:r>
              <a:rPr lang="en-US" sz="1000" dirty="0"/>
              <a:t>Peter to send out request for DVB-I Client support to DVB and </a:t>
            </a:r>
            <a:r>
              <a:rPr lang="en-US" sz="1000" dirty="0" err="1"/>
              <a:t>HbbTV</a:t>
            </a:r>
            <a:r>
              <a:rPr lang="en-US" sz="1000" dirty="0"/>
              <a:t>. </a:t>
            </a:r>
            <a:endParaRPr lang="en-GB" sz="1000" dirty="0"/>
          </a:p>
          <a:p>
            <a:pPr lvl="0">
              <a:lnSpc>
                <a:spcPct val="100000"/>
              </a:lnSpc>
              <a:spcBef>
                <a:spcPts val="0"/>
              </a:spcBef>
            </a:pPr>
            <a:r>
              <a:rPr lang="en-US" sz="1000" dirty="0" err="1"/>
              <a:t>Broadpeak</a:t>
            </a:r>
            <a:r>
              <a:rPr lang="en-US" sz="1000" dirty="0"/>
              <a:t>, </a:t>
            </a:r>
            <a:r>
              <a:rPr lang="en-US" sz="1000" dirty="0" err="1"/>
              <a:t>Enensys</a:t>
            </a:r>
            <a:r>
              <a:rPr lang="en-US" sz="1000" dirty="0"/>
              <a:t> and </a:t>
            </a:r>
            <a:r>
              <a:rPr lang="en-US" sz="1000" dirty="0" err="1"/>
              <a:t>Expway</a:t>
            </a:r>
            <a:r>
              <a:rPr lang="en-US" sz="1000" dirty="0"/>
              <a:t> to provide a more detailed proposal for </a:t>
            </a:r>
            <a:r>
              <a:rPr lang="en-US" sz="1000" dirty="0" err="1"/>
              <a:t>mABR</a:t>
            </a:r>
            <a:r>
              <a:rPr lang="en-US" sz="1000" dirty="0"/>
              <a:t> including potential marketing messages at booth. </a:t>
            </a:r>
            <a:endParaRPr lang="en-GB" sz="1000" dirty="0"/>
          </a:p>
          <a:p>
            <a:pPr lvl="0">
              <a:lnSpc>
                <a:spcPct val="100000"/>
              </a:lnSpc>
              <a:spcBef>
                <a:spcPts val="0"/>
              </a:spcBef>
            </a:pPr>
            <a:r>
              <a:rPr lang="en-US" sz="1000" dirty="0"/>
              <a:t>Eoghan to provide more details about booth lay out. </a:t>
            </a:r>
            <a:endParaRPr lang="en-GB" sz="1000" dirty="0"/>
          </a:p>
          <a:p>
            <a:pPr lvl="0">
              <a:lnSpc>
                <a:spcPct val="100000"/>
              </a:lnSpc>
              <a:spcBef>
                <a:spcPts val="0"/>
              </a:spcBef>
            </a:pPr>
            <a:r>
              <a:rPr lang="en-US" sz="1000" dirty="0"/>
              <a:t>Harmonic, </a:t>
            </a:r>
            <a:r>
              <a:rPr lang="en-US" sz="1000" dirty="0" err="1"/>
              <a:t>Enensys</a:t>
            </a:r>
            <a:r>
              <a:rPr lang="en-US" sz="1000" dirty="0"/>
              <a:t>, </a:t>
            </a:r>
            <a:r>
              <a:rPr lang="en-US" sz="1000" dirty="0" err="1"/>
              <a:t>Expway</a:t>
            </a:r>
            <a:r>
              <a:rPr lang="en-US" sz="1000" dirty="0"/>
              <a:t>, to provide basic information about power requirements, dimension and noise level for all local equipment. </a:t>
            </a:r>
            <a:endParaRPr lang="en-GB" sz="1000" dirty="0"/>
          </a:p>
        </p:txBody>
      </p:sp>
      <p:sp>
        <p:nvSpPr>
          <p:cNvPr id="4" name="TextBox 3"/>
          <p:cNvSpPr txBox="1"/>
          <p:nvPr/>
        </p:nvSpPr>
        <p:spPr>
          <a:xfrm>
            <a:off x="9953887" y="1490454"/>
            <a:ext cx="1877437" cy="2123658"/>
          </a:xfrm>
          <a:prstGeom prst="rect">
            <a:avLst/>
          </a:prstGeom>
          <a:noFill/>
        </p:spPr>
        <p:txBody>
          <a:bodyPr wrap="none" rtlCol="0">
            <a:spAutoFit/>
          </a:bodyPr>
          <a:lstStyle/>
          <a:p>
            <a:r>
              <a:rPr lang="en-GB" sz="1100" dirty="0"/>
              <a:t>Participants: </a:t>
            </a:r>
          </a:p>
          <a:p>
            <a:r>
              <a:rPr lang="en-GB" sz="1100" dirty="0"/>
              <a:t> </a:t>
            </a:r>
          </a:p>
          <a:p>
            <a:r>
              <a:rPr lang="en-GB" sz="1100" dirty="0"/>
              <a:t>Paul Higgs (Huawei)</a:t>
            </a:r>
          </a:p>
          <a:p>
            <a:r>
              <a:rPr lang="en-GB" sz="1100" dirty="0"/>
              <a:t>Peter </a:t>
            </a:r>
            <a:r>
              <a:rPr lang="en-GB" sz="1100" dirty="0" err="1"/>
              <a:t>Lanigan</a:t>
            </a:r>
            <a:r>
              <a:rPr lang="en-GB" sz="1100" dirty="0"/>
              <a:t> (TP Vision) </a:t>
            </a:r>
          </a:p>
          <a:p>
            <a:r>
              <a:rPr lang="en-GB" sz="1100" dirty="0" err="1"/>
              <a:t>Frederico</a:t>
            </a:r>
            <a:r>
              <a:rPr lang="en-GB" sz="1100" dirty="0"/>
              <a:t> Maria </a:t>
            </a:r>
            <a:r>
              <a:rPr lang="en-GB" sz="1100" dirty="0" err="1"/>
              <a:t>Pandolf</a:t>
            </a:r>
            <a:r>
              <a:rPr lang="en-GB" sz="1100" dirty="0"/>
              <a:t> (RAI)</a:t>
            </a:r>
          </a:p>
          <a:p>
            <a:r>
              <a:rPr lang="en-GB" sz="1100" dirty="0"/>
              <a:t>Davide Milanesio (RAI)</a:t>
            </a:r>
          </a:p>
          <a:p>
            <a:r>
              <a:rPr lang="en-GB" sz="1100" dirty="0"/>
              <a:t>Tuan Tran (</a:t>
            </a:r>
            <a:r>
              <a:rPr lang="en-GB" sz="1100" dirty="0" err="1"/>
              <a:t>Expway</a:t>
            </a:r>
            <a:r>
              <a:rPr lang="en-GB" sz="1100" dirty="0"/>
              <a:t>) </a:t>
            </a:r>
          </a:p>
          <a:p>
            <a:r>
              <a:rPr lang="en-GB" sz="1100" dirty="0" err="1"/>
              <a:t>Guillaue</a:t>
            </a:r>
            <a:r>
              <a:rPr lang="en-GB" sz="1100" dirty="0"/>
              <a:t> </a:t>
            </a:r>
            <a:r>
              <a:rPr lang="en-GB" sz="1100" dirty="0" err="1"/>
              <a:t>Bichot</a:t>
            </a:r>
            <a:r>
              <a:rPr lang="en-GB" sz="1100" dirty="0"/>
              <a:t> (</a:t>
            </a:r>
            <a:r>
              <a:rPr lang="en-GB" sz="1100" dirty="0" err="1"/>
              <a:t>Broadpeak</a:t>
            </a:r>
            <a:r>
              <a:rPr lang="en-GB" sz="1100" dirty="0"/>
              <a:t>)</a:t>
            </a:r>
          </a:p>
          <a:p>
            <a:r>
              <a:rPr lang="de-CH" sz="1100" dirty="0"/>
              <a:t>Patrick Gendron (Harmonic)</a:t>
            </a:r>
            <a:endParaRPr lang="en-GB" sz="1100" dirty="0"/>
          </a:p>
          <a:p>
            <a:r>
              <a:rPr lang="en-US" sz="1100" dirty="0"/>
              <a:t>William Tovar (</a:t>
            </a:r>
            <a:r>
              <a:rPr lang="en-US" sz="1100" dirty="0" err="1"/>
              <a:t>Exway</a:t>
            </a:r>
            <a:r>
              <a:rPr lang="en-US" sz="1100" dirty="0"/>
              <a:t>)</a:t>
            </a:r>
            <a:endParaRPr lang="en-GB" sz="1100" dirty="0"/>
          </a:p>
          <a:p>
            <a:r>
              <a:rPr lang="en-US" sz="1100" dirty="0"/>
              <a:t>Eoghan O'Sullivan (DVB)</a:t>
            </a:r>
            <a:endParaRPr lang="en-GB" sz="1100" dirty="0"/>
          </a:p>
          <a:p>
            <a:r>
              <a:rPr lang="de-CH" sz="1100" dirty="0"/>
              <a:t>Peter Siebert (DVB)</a:t>
            </a:r>
            <a:endParaRPr lang="en-GB" sz="1100" dirty="0"/>
          </a:p>
        </p:txBody>
      </p:sp>
    </p:spTree>
    <p:extLst>
      <p:ext uri="{BB962C8B-B14F-4D97-AF65-F5344CB8AC3E}">
        <p14:creationId xmlns:p14="http://schemas.microsoft.com/office/powerpoint/2010/main" val="2599526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37"/>
            <a:ext cx="10515600" cy="1325563"/>
          </a:xfrm>
        </p:spPr>
        <p:txBody>
          <a:bodyPr/>
          <a:lstStyle/>
          <a:p>
            <a:r>
              <a:rPr lang="en-US" dirty="0"/>
              <a:t>Call Notes (2019-05-31)</a:t>
            </a:r>
            <a:endParaRPr lang="en-GB" dirty="0"/>
          </a:p>
        </p:txBody>
      </p:sp>
      <p:sp>
        <p:nvSpPr>
          <p:cNvPr id="3" name="Content Placeholder 2"/>
          <p:cNvSpPr>
            <a:spLocks noGrp="1"/>
          </p:cNvSpPr>
          <p:nvPr>
            <p:ph idx="1"/>
          </p:nvPr>
        </p:nvSpPr>
        <p:spPr>
          <a:xfrm>
            <a:off x="98854" y="675503"/>
            <a:ext cx="10050162" cy="6071286"/>
          </a:xfrm>
        </p:spPr>
        <p:txBody>
          <a:bodyPr>
            <a:noAutofit/>
          </a:bodyPr>
          <a:lstStyle/>
          <a:p>
            <a:pPr marL="0" indent="0">
              <a:lnSpc>
                <a:spcPct val="100000"/>
              </a:lnSpc>
              <a:spcBef>
                <a:spcPts val="0"/>
              </a:spcBef>
              <a:buNone/>
            </a:pPr>
            <a:r>
              <a:rPr lang="en-US" sz="1000" b="1" dirty="0"/>
              <a:t>Review of open issues from last meeting:</a:t>
            </a:r>
            <a:endParaRPr lang="en-US" sz="1000" dirty="0"/>
          </a:p>
          <a:p>
            <a:pPr>
              <a:lnSpc>
                <a:spcPct val="100000"/>
              </a:lnSpc>
              <a:spcBef>
                <a:spcPts val="0"/>
              </a:spcBef>
            </a:pPr>
            <a:r>
              <a:rPr lang="en-US" sz="1000" dirty="0"/>
              <a:t>Paul to discuss client availability with Jon. -&gt; Discussion did not take place but AI </a:t>
            </a:r>
            <a:r>
              <a:rPr lang="en-US" sz="1000" b="1" dirty="0"/>
              <a:t>obsolete</a:t>
            </a:r>
            <a:r>
              <a:rPr lang="en-US" sz="1000" dirty="0"/>
              <a:t> now,</a:t>
            </a:r>
          </a:p>
          <a:p>
            <a:pPr>
              <a:lnSpc>
                <a:spcPct val="100000"/>
              </a:lnSpc>
              <a:spcBef>
                <a:spcPts val="0"/>
              </a:spcBef>
            </a:pPr>
            <a:r>
              <a:rPr lang="en-US" sz="1000" dirty="0"/>
              <a:t>Paul to discuss details of offered streaming services with Akamai. -&gt; Further details need to be clarified pending response from Akamai.</a:t>
            </a:r>
          </a:p>
          <a:p>
            <a:pPr>
              <a:lnSpc>
                <a:spcPct val="100000"/>
              </a:lnSpc>
              <a:spcBef>
                <a:spcPts val="0"/>
              </a:spcBef>
            </a:pPr>
            <a:r>
              <a:rPr lang="en-US" sz="1000" dirty="0"/>
              <a:t>Peter to send out request for DVB-I Client support to DVB and </a:t>
            </a:r>
            <a:r>
              <a:rPr lang="en-US" sz="1000" dirty="0" err="1"/>
              <a:t>HbbTV</a:t>
            </a:r>
            <a:r>
              <a:rPr lang="en-US" sz="1000" dirty="0"/>
              <a:t>. -&gt; </a:t>
            </a:r>
            <a:r>
              <a:rPr lang="en-US" sz="1000" b="1" dirty="0"/>
              <a:t>Done</a:t>
            </a:r>
            <a:r>
              <a:rPr lang="en-US" sz="1000" dirty="0"/>
              <a:t>; as a result the company </a:t>
            </a:r>
            <a:r>
              <a:rPr lang="en-US" sz="1000" dirty="0" err="1"/>
              <a:t>Kineton</a:t>
            </a:r>
            <a:r>
              <a:rPr lang="en-US" sz="1000" dirty="0"/>
              <a:t> volunteered to provide the client. The organization will become a DVB member.</a:t>
            </a:r>
          </a:p>
          <a:p>
            <a:pPr>
              <a:lnSpc>
                <a:spcPct val="100000"/>
              </a:lnSpc>
              <a:spcBef>
                <a:spcPts val="0"/>
              </a:spcBef>
            </a:pPr>
            <a:r>
              <a:rPr lang="en-US" sz="1000" dirty="0" err="1"/>
              <a:t>Broadpeak</a:t>
            </a:r>
            <a:r>
              <a:rPr lang="en-US" sz="1000" dirty="0"/>
              <a:t>, </a:t>
            </a:r>
            <a:r>
              <a:rPr lang="en-US" sz="1000" dirty="0" err="1"/>
              <a:t>Enensys</a:t>
            </a:r>
            <a:r>
              <a:rPr lang="en-US" sz="1000" dirty="0"/>
              <a:t> and </a:t>
            </a:r>
            <a:r>
              <a:rPr lang="en-US" sz="1000" dirty="0" err="1"/>
              <a:t>Expway</a:t>
            </a:r>
            <a:r>
              <a:rPr lang="en-US" sz="1000" dirty="0"/>
              <a:t> to provide a more detailed proposal for </a:t>
            </a:r>
            <a:r>
              <a:rPr lang="en-US" sz="1000" dirty="0" err="1"/>
              <a:t>mABR</a:t>
            </a:r>
            <a:r>
              <a:rPr lang="en-US" sz="1000" dirty="0"/>
              <a:t> including potential marketing messages at booth. -&gt; </a:t>
            </a:r>
            <a:r>
              <a:rPr lang="en-US" sz="1000" b="1" dirty="0"/>
              <a:t>Done</a:t>
            </a:r>
            <a:r>
              <a:rPr lang="en-US" sz="1000" dirty="0"/>
              <a:t>, results presented during </a:t>
            </a:r>
            <a:r>
              <a:rPr lang="en-US" sz="1000" dirty="0" err="1"/>
              <a:t>telco</a:t>
            </a:r>
            <a:r>
              <a:rPr lang="en-US" sz="1000" dirty="0"/>
              <a:t>.</a:t>
            </a:r>
          </a:p>
          <a:p>
            <a:pPr>
              <a:lnSpc>
                <a:spcPct val="100000"/>
              </a:lnSpc>
              <a:spcBef>
                <a:spcPts val="0"/>
              </a:spcBef>
            </a:pPr>
            <a:r>
              <a:rPr lang="en-US" sz="1000" dirty="0"/>
              <a:t>Eoghan to provide more details about booth lay out. -&gt; </a:t>
            </a:r>
            <a:r>
              <a:rPr lang="en-US" sz="1000" b="1" dirty="0"/>
              <a:t>Partly open</a:t>
            </a:r>
            <a:r>
              <a:rPr lang="en-US" sz="1000" dirty="0"/>
              <a:t>; Peter S. provided an update about the current booth design. There is space for 2 TVs and additional equipment.</a:t>
            </a:r>
          </a:p>
          <a:p>
            <a:pPr>
              <a:lnSpc>
                <a:spcPct val="100000"/>
              </a:lnSpc>
              <a:spcBef>
                <a:spcPts val="0"/>
              </a:spcBef>
            </a:pPr>
            <a:r>
              <a:rPr lang="en-US" sz="1000" dirty="0"/>
              <a:t>Harmonic, </a:t>
            </a:r>
            <a:r>
              <a:rPr lang="en-US" sz="1000" dirty="0" err="1"/>
              <a:t>Enensys</a:t>
            </a:r>
            <a:r>
              <a:rPr lang="en-US" sz="1000" dirty="0"/>
              <a:t>, </a:t>
            </a:r>
            <a:r>
              <a:rPr lang="en-US" sz="1000" dirty="0" err="1"/>
              <a:t>Expway</a:t>
            </a:r>
            <a:r>
              <a:rPr lang="en-US" sz="1000" dirty="0"/>
              <a:t>, to provide basic information about power requirements, dimension and noise level for all local equipment. -&gt; </a:t>
            </a:r>
            <a:r>
              <a:rPr lang="en-US" sz="1000" b="1" dirty="0"/>
              <a:t>Still open</a:t>
            </a:r>
            <a:r>
              <a:rPr lang="en-US" sz="1000" dirty="0"/>
              <a:t>.</a:t>
            </a:r>
          </a:p>
          <a:p>
            <a:pPr marL="0" indent="0">
              <a:lnSpc>
                <a:spcPct val="100000"/>
              </a:lnSpc>
              <a:spcBef>
                <a:spcPts val="0"/>
              </a:spcBef>
              <a:buNone/>
            </a:pPr>
            <a:r>
              <a:rPr lang="en-US" sz="1000" b="1" dirty="0"/>
              <a:t>Discussions</a:t>
            </a:r>
            <a:endParaRPr lang="en-US" sz="1000" dirty="0"/>
          </a:p>
          <a:p>
            <a:pPr>
              <a:lnSpc>
                <a:spcPct val="100000"/>
              </a:lnSpc>
              <a:spcBef>
                <a:spcPts val="0"/>
              </a:spcBef>
            </a:pPr>
            <a:r>
              <a:rPr lang="en-US" sz="1000" dirty="0"/>
              <a:t>Paul has provided a new version of the DVB-I demo slide set, document </a:t>
            </a:r>
            <a:r>
              <a:rPr lang="en-US" sz="1000" dirty="0">
                <a:hlinkClick r:id="rId2"/>
              </a:rPr>
              <a:t>TM-IPI3540r6</a:t>
            </a:r>
            <a:r>
              <a:rPr lang="en-US" sz="1000" dirty="0"/>
              <a:t>. (see attached)</a:t>
            </a:r>
          </a:p>
          <a:p>
            <a:pPr>
              <a:lnSpc>
                <a:spcPct val="100000"/>
              </a:lnSpc>
              <a:spcBef>
                <a:spcPts val="0"/>
              </a:spcBef>
            </a:pPr>
            <a:r>
              <a:rPr lang="en-US" sz="1000" dirty="0"/>
              <a:t>Patrick </a:t>
            </a:r>
            <a:r>
              <a:rPr lang="en-US" sz="1000" dirty="0" err="1"/>
              <a:t>Gendron</a:t>
            </a:r>
            <a:r>
              <a:rPr lang="en-US" sz="1000" dirty="0"/>
              <a:t> informed about the </a:t>
            </a:r>
            <a:r>
              <a:rPr lang="en-US" sz="1000" dirty="0" err="1"/>
              <a:t>headend</a:t>
            </a:r>
            <a:r>
              <a:rPr lang="en-US" sz="1000" dirty="0"/>
              <a:t> equipment provided by Harmonic. The server is capable of encoding several input signals provided by TS over IP. In addition, packaging and origin functionality is provided. Patrick still has to confirm with his organization that the hardware is available at IBC. In addition, services can also be streamed from the cloud. 3 Mbit/s is assumed to be sufficient for a HD service.</a:t>
            </a:r>
          </a:p>
          <a:p>
            <a:pPr>
              <a:lnSpc>
                <a:spcPct val="100000"/>
              </a:lnSpc>
              <a:spcBef>
                <a:spcPts val="0"/>
              </a:spcBef>
            </a:pPr>
            <a:r>
              <a:rPr lang="en-US" sz="1000" dirty="0"/>
              <a:t>Matt </a:t>
            </a:r>
            <a:r>
              <a:rPr lang="en-US" sz="1000" dirty="0" err="1"/>
              <a:t>Poolse</a:t>
            </a:r>
            <a:r>
              <a:rPr lang="en-US" sz="1000" dirty="0"/>
              <a:t> (ITV) offered to provide ITV content for DTT reception, local </a:t>
            </a:r>
            <a:r>
              <a:rPr lang="en-US" sz="1000" dirty="0" err="1"/>
              <a:t>playout</a:t>
            </a:r>
            <a:r>
              <a:rPr lang="en-US" sz="1000" dirty="0"/>
              <a:t> or as a streamed IP service.</a:t>
            </a:r>
          </a:p>
          <a:p>
            <a:pPr>
              <a:lnSpc>
                <a:spcPct val="100000"/>
              </a:lnSpc>
              <a:spcBef>
                <a:spcPts val="0"/>
              </a:spcBef>
            </a:pPr>
            <a:r>
              <a:rPr lang="en-US" sz="1000" dirty="0" err="1"/>
              <a:t>Enensys</a:t>
            </a:r>
            <a:r>
              <a:rPr lang="en-US" sz="1000" dirty="0"/>
              <a:t>/</a:t>
            </a:r>
            <a:r>
              <a:rPr lang="en-US" sz="1000" dirty="0" err="1"/>
              <a:t>Broadpeak</a:t>
            </a:r>
            <a:r>
              <a:rPr lang="en-US" sz="1000" dirty="0"/>
              <a:t> presented the </a:t>
            </a:r>
            <a:r>
              <a:rPr lang="en-US" sz="1000" dirty="0" err="1"/>
              <a:t>mABR</a:t>
            </a:r>
            <a:r>
              <a:rPr lang="en-US" sz="1000" dirty="0"/>
              <a:t> approach for the demo. For the time being the two organizations provide different solutions. Mobile reception via </a:t>
            </a:r>
            <a:r>
              <a:rPr lang="en-US" sz="1000" dirty="0" err="1"/>
              <a:t>wifi</a:t>
            </a:r>
            <a:r>
              <a:rPr lang="en-US" sz="1000" dirty="0"/>
              <a:t> is assumed. Switching between multicast and unicast could be demonstrated. Thomas S commented that there should be no demonstration where DVB-I unicast is shown as not working. Paul added that a mobile client may not be available (at least it is not currently). Peter S pointed out that first priority is DVB-I combined with LL DASH. The </a:t>
            </a:r>
            <a:r>
              <a:rPr lang="en-US" sz="1000" dirty="0" err="1"/>
              <a:t>mABR</a:t>
            </a:r>
            <a:r>
              <a:rPr lang="en-US" sz="1000" dirty="0"/>
              <a:t> feature shall not negatively impact the marketing message not the technical implementation.  </a:t>
            </a:r>
            <a:r>
              <a:rPr lang="en-US" sz="1000" dirty="0" err="1"/>
              <a:t>Guillaue</a:t>
            </a:r>
            <a:r>
              <a:rPr lang="en-US" sz="1000" dirty="0"/>
              <a:t> </a:t>
            </a:r>
            <a:r>
              <a:rPr lang="en-US" sz="1000" dirty="0" err="1"/>
              <a:t>Bichot</a:t>
            </a:r>
            <a:r>
              <a:rPr lang="en-US" sz="1000" dirty="0"/>
              <a:t> confirmed that the </a:t>
            </a:r>
            <a:r>
              <a:rPr lang="en-US" sz="1000" dirty="0" err="1"/>
              <a:t>mABR</a:t>
            </a:r>
            <a:r>
              <a:rPr lang="en-US" sz="1000" dirty="0"/>
              <a:t> components are independent of the main demo.</a:t>
            </a:r>
          </a:p>
          <a:p>
            <a:pPr>
              <a:lnSpc>
                <a:spcPct val="100000"/>
              </a:lnSpc>
              <a:spcBef>
                <a:spcPts val="0"/>
              </a:spcBef>
            </a:pPr>
            <a:r>
              <a:rPr lang="en-US" sz="1000" dirty="0"/>
              <a:t>Pasqual (</a:t>
            </a:r>
            <a:r>
              <a:rPr lang="en-US" sz="1000" dirty="0" err="1"/>
              <a:t>Kineton</a:t>
            </a:r>
            <a:r>
              <a:rPr lang="en-US" sz="1000" dirty="0"/>
              <a:t>) confirmed that his organization will provide the necessary client as </a:t>
            </a:r>
            <a:r>
              <a:rPr lang="en-US" sz="1000" dirty="0" err="1"/>
              <a:t>HbbTV</a:t>
            </a:r>
            <a:r>
              <a:rPr lang="en-US" sz="1000" dirty="0"/>
              <a:t> app. He will also provide a mock-up for the user interface soon. He wondered to which extent LL DASH is already supported? Patrick will provide the URL of such a service. Also, </a:t>
            </a:r>
            <a:r>
              <a:rPr lang="en-US" sz="1000" dirty="0" err="1"/>
              <a:t>Broadpeak</a:t>
            </a:r>
            <a:r>
              <a:rPr lang="en-US" sz="1000" dirty="0"/>
              <a:t> can provide LL DASH signals.</a:t>
            </a:r>
          </a:p>
          <a:p>
            <a:pPr>
              <a:lnSpc>
                <a:spcPct val="100000"/>
              </a:lnSpc>
              <a:spcBef>
                <a:spcPts val="0"/>
              </a:spcBef>
            </a:pPr>
            <a:r>
              <a:rPr lang="en-US" sz="1000" dirty="0"/>
              <a:t>The RAI participants confirmed the integration support. However, the group should be aware that August is a typical holiday time for Italy. In the next conference call, all parties contributing to the demo should agree on a time plan.</a:t>
            </a:r>
          </a:p>
          <a:p>
            <a:pPr>
              <a:lnSpc>
                <a:spcPct val="100000"/>
              </a:lnSpc>
              <a:spcBef>
                <a:spcPts val="0"/>
              </a:spcBef>
            </a:pPr>
            <a:r>
              <a:rPr lang="en-US" sz="1000" dirty="0"/>
              <a:t>Peter Siebert will look into the OTA part of the demo.</a:t>
            </a:r>
          </a:p>
          <a:p>
            <a:pPr>
              <a:lnSpc>
                <a:spcPct val="100000"/>
              </a:lnSpc>
              <a:spcBef>
                <a:spcPts val="0"/>
              </a:spcBef>
            </a:pPr>
            <a:r>
              <a:rPr lang="en-US" sz="1000" dirty="0"/>
              <a:t>Availability of a service list for testing is open.</a:t>
            </a:r>
          </a:p>
          <a:p>
            <a:pPr>
              <a:lnSpc>
                <a:spcPct val="100000"/>
              </a:lnSpc>
              <a:spcBef>
                <a:spcPts val="0"/>
              </a:spcBef>
            </a:pPr>
            <a:r>
              <a:rPr lang="en-US" sz="1000" dirty="0"/>
              <a:t>The group agreed to go ahead with the demo.</a:t>
            </a:r>
          </a:p>
          <a:p>
            <a:pPr>
              <a:lnSpc>
                <a:spcPct val="100000"/>
              </a:lnSpc>
              <a:spcBef>
                <a:spcPts val="0"/>
              </a:spcBef>
            </a:pPr>
            <a:r>
              <a:rPr lang="en-US" sz="1000" dirty="0"/>
              <a:t>Eoghan provided some first information about the booth design. He will provide a more detailed layout at the next </a:t>
            </a:r>
            <a:r>
              <a:rPr lang="en-US" sz="1000" dirty="0" err="1"/>
              <a:t>telco</a:t>
            </a:r>
            <a:r>
              <a:rPr lang="en-US" sz="1000" dirty="0"/>
              <a:t>.</a:t>
            </a:r>
          </a:p>
          <a:p>
            <a:pPr>
              <a:lnSpc>
                <a:spcPct val="100000"/>
              </a:lnSpc>
              <a:spcBef>
                <a:spcPts val="0"/>
              </a:spcBef>
            </a:pPr>
            <a:r>
              <a:rPr lang="en-US" sz="1000" dirty="0"/>
              <a:t>Peter asked potential equipment providers to deliver information about dimension, power and noise level of any demo equipment.</a:t>
            </a:r>
          </a:p>
          <a:p>
            <a:pPr>
              <a:lnSpc>
                <a:spcPct val="100000"/>
              </a:lnSpc>
              <a:spcBef>
                <a:spcPts val="0"/>
              </a:spcBef>
            </a:pPr>
            <a:r>
              <a:rPr lang="en-US" sz="1000" dirty="0"/>
              <a:t>The next </a:t>
            </a:r>
            <a:r>
              <a:rPr lang="en-US" sz="1000" dirty="0" err="1"/>
              <a:t>telco</a:t>
            </a:r>
            <a:r>
              <a:rPr lang="en-US" sz="1000" dirty="0"/>
              <a:t> will take place on 14 June, 2.00 pm Geneva time.</a:t>
            </a:r>
          </a:p>
          <a:p>
            <a:pPr marL="0" indent="0">
              <a:lnSpc>
                <a:spcPct val="100000"/>
              </a:lnSpc>
              <a:spcBef>
                <a:spcPts val="0"/>
              </a:spcBef>
              <a:buNone/>
            </a:pPr>
            <a:r>
              <a:rPr lang="en-US" sz="1000" b="1" dirty="0"/>
              <a:t>Open items for additional discussion:</a:t>
            </a:r>
            <a:endParaRPr lang="en-US" sz="1000" dirty="0"/>
          </a:p>
          <a:p>
            <a:pPr>
              <a:lnSpc>
                <a:spcPct val="100000"/>
              </a:lnSpc>
              <a:spcBef>
                <a:spcPts val="0"/>
              </a:spcBef>
            </a:pPr>
            <a:r>
              <a:rPr lang="en-US" sz="1000" dirty="0"/>
              <a:t>Both an Mobile App and a TV App will be required. It would be preferable for the same Mobile App to be used for both the "regular" streaming demo and the MABR demos. The TV App will be based on </a:t>
            </a:r>
            <a:r>
              <a:rPr lang="en-US" sz="1000" dirty="0" err="1"/>
              <a:t>HbbTV</a:t>
            </a:r>
            <a:r>
              <a:rPr lang="en-US" sz="1000" dirty="0"/>
              <a:t>, it would be desirable for the Mobile App to use HTML5+media extensions. Hopefully both can make use of dash.js as the player </a:t>
            </a:r>
          </a:p>
          <a:p>
            <a:pPr marL="0" indent="0">
              <a:lnSpc>
                <a:spcPct val="100000"/>
              </a:lnSpc>
              <a:spcBef>
                <a:spcPts val="0"/>
              </a:spcBef>
              <a:buNone/>
            </a:pPr>
            <a:r>
              <a:rPr lang="en-US" sz="1000" b="1" dirty="0"/>
              <a:t>Action items:</a:t>
            </a:r>
            <a:endParaRPr lang="en-US" sz="1000" dirty="0"/>
          </a:p>
          <a:p>
            <a:pPr>
              <a:lnSpc>
                <a:spcPct val="100000"/>
              </a:lnSpc>
              <a:spcBef>
                <a:spcPts val="0"/>
              </a:spcBef>
            </a:pPr>
            <a:r>
              <a:rPr lang="en-US" sz="1000" dirty="0"/>
              <a:t>Patrick to confirm availability of head end equipment on the booth.</a:t>
            </a:r>
          </a:p>
          <a:p>
            <a:pPr>
              <a:lnSpc>
                <a:spcPct val="100000"/>
              </a:lnSpc>
              <a:spcBef>
                <a:spcPts val="0"/>
              </a:spcBef>
            </a:pPr>
            <a:r>
              <a:rPr lang="en-US" sz="1000" dirty="0"/>
              <a:t>Harmonic/</a:t>
            </a:r>
            <a:r>
              <a:rPr lang="en-US" sz="1000" dirty="0" err="1"/>
              <a:t>Broadpeak</a:t>
            </a:r>
            <a:r>
              <a:rPr lang="en-US" sz="1000" dirty="0"/>
              <a:t> to provide LL DASH content via internet for test purposes.</a:t>
            </a:r>
          </a:p>
          <a:p>
            <a:pPr>
              <a:lnSpc>
                <a:spcPct val="100000"/>
              </a:lnSpc>
              <a:spcBef>
                <a:spcPts val="0"/>
              </a:spcBef>
            </a:pPr>
            <a:r>
              <a:rPr lang="en-US" sz="1000" dirty="0" err="1"/>
              <a:t>Kineton</a:t>
            </a:r>
            <a:r>
              <a:rPr lang="en-US" sz="1000" dirty="0"/>
              <a:t> to provide a client mock-up.</a:t>
            </a:r>
          </a:p>
          <a:p>
            <a:pPr>
              <a:lnSpc>
                <a:spcPct val="100000"/>
              </a:lnSpc>
              <a:spcBef>
                <a:spcPts val="0"/>
              </a:spcBef>
            </a:pPr>
            <a:r>
              <a:rPr lang="en-US" sz="1000" dirty="0" err="1"/>
              <a:t>Kineton</a:t>
            </a:r>
            <a:r>
              <a:rPr lang="en-US" sz="1000" dirty="0"/>
              <a:t> to investigate on TV set to be used for demo.</a:t>
            </a:r>
          </a:p>
          <a:p>
            <a:pPr>
              <a:lnSpc>
                <a:spcPct val="100000"/>
              </a:lnSpc>
              <a:spcBef>
                <a:spcPts val="0"/>
              </a:spcBef>
            </a:pPr>
            <a:r>
              <a:rPr lang="en-US" sz="1000" dirty="0" err="1"/>
              <a:t>Broadpeak</a:t>
            </a:r>
            <a:r>
              <a:rPr lang="en-US" sz="1000" dirty="0"/>
              <a:t>/</a:t>
            </a:r>
            <a:r>
              <a:rPr lang="en-US" sz="1000" dirty="0" err="1"/>
              <a:t>Enensys</a:t>
            </a:r>
            <a:r>
              <a:rPr lang="en-US" sz="1000" dirty="0"/>
              <a:t>/</a:t>
            </a:r>
            <a:r>
              <a:rPr lang="en-US" sz="1000" dirty="0" err="1"/>
              <a:t>Expway</a:t>
            </a:r>
            <a:r>
              <a:rPr lang="en-US" sz="1000" dirty="0"/>
              <a:t> to give details on the control mechanism for stimulating impairments in on the multicast for FEC demo</a:t>
            </a:r>
          </a:p>
          <a:p>
            <a:pPr>
              <a:lnSpc>
                <a:spcPct val="100000"/>
              </a:lnSpc>
              <a:spcBef>
                <a:spcPts val="0"/>
              </a:spcBef>
            </a:pPr>
            <a:r>
              <a:rPr lang="en-US" sz="1000" dirty="0"/>
              <a:t>Peter S to provide proposal for OTA part.</a:t>
            </a:r>
          </a:p>
          <a:p>
            <a:pPr>
              <a:lnSpc>
                <a:spcPct val="100000"/>
              </a:lnSpc>
              <a:spcBef>
                <a:spcPts val="0"/>
              </a:spcBef>
            </a:pPr>
            <a:r>
              <a:rPr lang="en-US" sz="1000" dirty="0"/>
              <a:t>Paul to expand details/descriptions of the existing (non-MABR) demo options</a:t>
            </a:r>
          </a:p>
          <a:p>
            <a:pPr>
              <a:lnSpc>
                <a:spcPct val="100000"/>
              </a:lnSpc>
              <a:spcBef>
                <a:spcPts val="0"/>
              </a:spcBef>
            </a:pPr>
            <a:endParaRPr lang="en-GB" sz="1000" dirty="0"/>
          </a:p>
        </p:txBody>
      </p:sp>
      <p:sp>
        <p:nvSpPr>
          <p:cNvPr id="5" name="TextBox 4"/>
          <p:cNvSpPr txBox="1"/>
          <p:nvPr/>
        </p:nvSpPr>
        <p:spPr>
          <a:xfrm>
            <a:off x="10019371" y="1338146"/>
            <a:ext cx="2024913" cy="2554545"/>
          </a:xfrm>
          <a:prstGeom prst="rect">
            <a:avLst/>
          </a:prstGeom>
          <a:noFill/>
        </p:spPr>
        <p:txBody>
          <a:bodyPr wrap="none" rtlCol="0">
            <a:spAutoFit/>
          </a:bodyPr>
          <a:lstStyle/>
          <a:p>
            <a:r>
              <a:rPr lang="en-GB" sz="1000" b="1" dirty="0"/>
              <a:t>Participants:</a:t>
            </a:r>
            <a:endParaRPr lang="en-GB" sz="1000" dirty="0"/>
          </a:p>
          <a:p>
            <a:r>
              <a:rPr lang="en-GB" sz="1000" dirty="0"/>
              <a:t> </a:t>
            </a:r>
          </a:p>
          <a:p>
            <a:r>
              <a:rPr lang="en-GB" sz="1000" dirty="0"/>
              <a:t>Paul Higgs (Huawei)</a:t>
            </a:r>
          </a:p>
          <a:p>
            <a:r>
              <a:rPr lang="en-GB" sz="1000" dirty="0"/>
              <a:t>Matt Poole (ITV)</a:t>
            </a:r>
          </a:p>
          <a:p>
            <a:r>
              <a:rPr lang="en-GB" sz="1000" dirty="0"/>
              <a:t>Jon </a:t>
            </a:r>
            <a:r>
              <a:rPr lang="en-GB" sz="1000" dirty="0" err="1"/>
              <a:t>Piesing</a:t>
            </a:r>
            <a:r>
              <a:rPr lang="en-GB" sz="1000" dirty="0"/>
              <a:t> (TP Vision)</a:t>
            </a:r>
          </a:p>
          <a:p>
            <a:r>
              <a:rPr lang="en-GB" sz="1000" dirty="0"/>
              <a:t>Angelo </a:t>
            </a:r>
            <a:r>
              <a:rPr lang="en-GB" sz="1000" dirty="0" err="1"/>
              <a:t>Pettazzi</a:t>
            </a:r>
            <a:r>
              <a:rPr lang="en-GB" sz="1000" dirty="0"/>
              <a:t> (</a:t>
            </a:r>
            <a:r>
              <a:rPr lang="en-GB" sz="1000" dirty="0" err="1"/>
              <a:t>Mediaset</a:t>
            </a:r>
            <a:r>
              <a:rPr lang="en-GB" sz="1000" dirty="0"/>
              <a:t>)</a:t>
            </a:r>
          </a:p>
          <a:p>
            <a:r>
              <a:rPr lang="en-GB" sz="1000" dirty="0" err="1"/>
              <a:t>Frederico</a:t>
            </a:r>
            <a:r>
              <a:rPr lang="en-GB" sz="1000" dirty="0"/>
              <a:t> Maria </a:t>
            </a:r>
            <a:r>
              <a:rPr lang="en-GB" sz="1000" dirty="0" err="1"/>
              <a:t>Pandolf</a:t>
            </a:r>
            <a:r>
              <a:rPr lang="en-GB" sz="1000" dirty="0"/>
              <a:t> (RAI)</a:t>
            </a:r>
          </a:p>
          <a:p>
            <a:r>
              <a:rPr lang="en-GB" sz="1000" dirty="0"/>
              <a:t>Davide Milanesio (RAI)</a:t>
            </a:r>
          </a:p>
          <a:p>
            <a:r>
              <a:rPr lang="en-GB" sz="1000" dirty="0"/>
              <a:t>Pasquale (</a:t>
            </a:r>
            <a:r>
              <a:rPr lang="en-GB" sz="1000" dirty="0" err="1"/>
              <a:t>Kineton</a:t>
            </a:r>
            <a:r>
              <a:rPr lang="en-GB" sz="1000" dirty="0"/>
              <a:t>)</a:t>
            </a:r>
          </a:p>
          <a:p>
            <a:r>
              <a:rPr lang="en-GB" sz="1000" dirty="0"/>
              <a:t>Tuan Tran (</a:t>
            </a:r>
            <a:r>
              <a:rPr lang="en-GB" sz="1000" dirty="0" err="1"/>
              <a:t>Expway</a:t>
            </a:r>
            <a:r>
              <a:rPr lang="en-GB" sz="1000" dirty="0"/>
              <a:t>)</a:t>
            </a:r>
          </a:p>
          <a:p>
            <a:r>
              <a:rPr lang="en-GB" sz="1000" dirty="0" err="1"/>
              <a:t>Guillaue</a:t>
            </a:r>
            <a:r>
              <a:rPr lang="en-GB" sz="1000" dirty="0"/>
              <a:t> </a:t>
            </a:r>
            <a:r>
              <a:rPr lang="en-GB" sz="1000" dirty="0" err="1"/>
              <a:t>Bichot</a:t>
            </a:r>
            <a:r>
              <a:rPr lang="en-GB" sz="1000" dirty="0"/>
              <a:t> (</a:t>
            </a:r>
            <a:r>
              <a:rPr lang="en-GB" sz="1000" dirty="0" err="1"/>
              <a:t>Broadpeak</a:t>
            </a:r>
            <a:r>
              <a:rPr lang="en-GB" sz="1000" dirty="0"/>
              <a:t>)</a:t>
            </a:r>
          </a:p>
          <a:p>
            <a:r>
              <a:rPr lang="en-GB" sz="1000" dirty="0"/>
              <a:t>Patrick </a:t>
            </a:r>
            <a:r>
              <a:rPr lang="en-GB" sz="1000" dirty="0" err="1"/>
              <a:t>Gendron</a:t>
            </a:r>
            <a:r>
              <a:rPr lang="en-GB" sz="1000" dirty="0"/>
              <a:t> (Harmonic)</a:t>
            </a:r>
          </a:p>
          <a:p>
            <a:r>
              <a:rPr lang="en-GB" sz="1000" dirty="0" err="1"/>
              <a:t>Rufael</a:t>
            </a:r>
            <a:r>
              <a:rPr lang="en-GB" sz="1000" dirty="0"/>
              <a:t> </a:t>
            </a:r>
            <a:r>
              <a:rPr lang="en-GB" sz="1000" dirty="0" err="1"/>
              <a:t>Mekuria</a:t>
            </a:r>
            <a:r>
              <a:rPr lang="en-GB" sz="1000" dirty="0"/>
              <a:t> (Unified Streaming)</a:t>
            </a:r>
          </a:p>
          <a:p>
            <a:r>
              <a:rPr lang="en-GB" sz="1000" dirty="0"/>
              <a:t>Thomas </a:t>
            </a:r>
            <a:r>
              <a:rPr lang="en-GB" sz="1000" dirty="0" err="1"/>
              <a:t>Stockhammer</a:t>
            </a:r>
            <a:r>
              <a:rPr lang="en-GB" sz="1000" dirty="0"/>
              <a:t> (Qualcomm)</a:t>
            </a:r>
          </a:p>
          <a:p>
            <a:r>
              <a:rPr lang="en-GB" sz="1000" dirty="0"/>
              <a:t>Peter Siebert (DVB)</a:t>
            </a:r>
            <a:r>
              <a:rPr lang="en-GB" sz="1000" i="1" dirty="0"/>
              <a:t> </a:t>
            </a:r>
            <a:endParaRPr lang="en-GB" sz="1000" dirty="0"/>
          </a:p>
          <a:p>
            <a:endParaRPr lang="en-GB" sz="1000" dirty="0"/>
          </a:p>
        </p:txBody>
      </p:sp>
    </p:spTree>
    <p:extLst>
      <p:ext uri="{BB962C8B-B14F-4D97-AF65-F5344CB8AC3E}">
        <p14:creationId xmlns:p14="http://schemas.microsoft.com/office/powerpoint/2010/main" val="2882068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37"/>
            <a:ext cx="10515600" cy="1325563"/>
          </a:xfrm>
        </p:spPr>
        <p:txBody>
          <a:bodyPr/>
          <a:lstStyle/>
          <a:p>
            <a:r>
              <a:rPr lang="en-US" dirty="0"/>
              <a:t>Call Notes (2019-06-14)</a:t>
            </a:r>
            <a:endParaRPr lang="en-GB" dirty="0"/>
          </a:p>
        </p:txBody>
      </p:sp>
      <p:sp>
        <p:nvSpPr>
          <p:cNvPr id="3" name="Content Placeholder 2"/>
          <p:cNvSpPr>
            <a:spLocks noGrp="1"/>
          </p:cNvSpPr>
          <p:nvPr>
            <p:ph idx="1"/>
          </p:nvPr>
        </p:nvSpPr>
        <p:spPr>
          <a:xfrm>
            <a:off x="98853" y="675503"/>
            <a:ext cx="11064069" cy="6071286"/>
          </a:xfrm>
        </p:spPr>
        <p:txBody>
          <a:bodyPr>
            <a:noAutofit/>
          </a:bodyPr>
          <a:lstStyle/>
          <a:p>
            <a:pPr marL="0" indent="0">
              <a:lnSpc>
                <a:spcPct val="100000"/>
              </a:lnSpc>
              <a:spcBef>
                <a:spcPts val="0"/>
              </a:spcBef>
              <a:buNone/>
            </a:pPr>
            <a:r>
              <a:rPr lang="en-US" sz="1000" b="1" dirty="0"/>
              <a:t>Participants:</a:t>
            </a:r>
          </a:p>
          <a:p>
            <a:pPr>
              <a:lnSpc>
                <a:spcPct val="100000"/>
              </a:lnSpc>
              <a:spcBef>
                <a:spcPts val="0"/>
              </a:spcBef>
            </a:pPr>
            <a:r>
              <a:rPr lang="en-US" sz="1000" dirty="0"/>
              <a:t>Paul Higgs (Huawei)</a:t>
            </a:r>
          </a:p>
          <a:p>
            <a:pPr>
              <a:lnSpc>
                <a:spcPct val="100000"/>
              </a:lnSpc>
              <a:spcBef>
                <a:spcPts val="0"/>
              </a:spcBef>
            </a:pPr>
            <a:r>
              <a:rPr lang="en-US" sz="1000" dirty="0"/>
              <a:t>Jon </a:t>
            </a:r>
            <a:r>
              <a:rPr lang="en-US" sz="1000" dirty="0" err="1"/>
              <a:t>Piesing</a:t>
            </a:r>
            <a:r>
              <a:rPr lang="en-US" sz="1000" dirty="0"/>
              <a:t> (TP Vision)</a:t>
            </a:r>
          </a:p>
          <a:p>
            <a:pPr>
              <a:lnSpc>
                <a:spcPct val="100000"/>
              </a:lnSpc>
              <a:spcBef>
                <a:spcPts val="0"/>
              </a:spcBef>
            </a:pPr>
            <a:r>
              <a:rPr lang="en-US" sz="1000" dirty="0"/>
              <a:t>Federico Maria </a:t>
            </a:r>
            <a:r>
              <a:rPr lang="en-US" sz="1000" dirty="0" err="1"/>
              <a:t>Pandolfi</a:t>
            </a:r>
            <a:r>
              <a:rPr lang="en-US" sz="1000" dirty="0"/>
              <a:t> (RAI)</a:t>
            </a:r>
          </a:p>
          <a:p>
            <a:pPr>
              <a:lnSpc>
                <a:spcPct val="100000"/>
              </a:lnSpc>
              <a:spcBef>
                <a:spcPts val="0"/>
              </a:spcBef>
            </a:pPr>
            <a:r>
              <a:rPr lang="en-US" sz="1000" dirty="0"/>
              <a:t>Davide Milanesio (RAI)</a:t>
            </a:r>
          </a:p>
          <a:p>
            <a:pPr>
              <a:lnSpc>
                <a:spcPct val="100000"/>
              </a:lnSpc>
              <a:spcBef>
                <a:spcPts val="0"/>
              </a:spcBef>
            </a:pPr>
            <a:r>
              <a:rPr lang="en-US" sz="1000" dirty="0"/>
              <a:t>Tuan Tran (</a:t>
            </a:r>
            <a:r>
              <a:rPr lang="en-US" sz="1000" dirty="0" err="1"/>
              <a:t>Expway</a:t>
            </a:r>
            <a:r>
              <a:rPr lang="en-US" sz="1000" dirty="0"/>
              <a:t>)</a:t>
            </a:r>
          </a:p>
          <a:p>
            <a:pPr>
              <a:lnSpc>
                <a:spcPct val="100000"/>
              </a:lnSpc>
              <a:spcBef>
                <a:spcPts val="0"/>
              </a:spcBef>
            </a:pPr>
            <a:r>
              <a:rPr lang="en-US" sz="1000" dirty="0"/>
              <a:t>Guillaume </a:t>
            </a:r>
            <a:r>
              <a:rPr lang="en-US" sz="1000" dirty="0" err="1"/>
              <a:t>Bichot</a:t>
            </a:r>
            <a:r>
              <a:rPr lang="en-US" sz="1000" dirty="0"/>
              <a:t> (</a:t>
            </a:r>
            <a:r>
              <a:rPr lang="en-US" sz="1000" dirty="0" err="1"/>
              <a:t>Broadpeak</a:t>
            </a:r>
            <a:r>
              <a:rPr lang="en-US" sz="1000" dirty="0"/>
              <a:t>)</a:t>
            </a:r>
          </a:p>
          <a:p>
            <a:pPr>
              <a:lnSpc>
                <a:spcPct val="100000"/>
              </a:lnSpc>
              <a:spcBef>
                <a:spcPts val="0"/>
              </a:spcBef>
            </a:pPr>
            <a:r>
              <a:rPr lang="en-US" sz="1000" dirty="0"/>
              <a:t>Patrick </a:t>
            </a:r>
            <a:r>
              <a:rPr lang="en-US" sz="1000" dirty="0" err="1"/>
              <a:t>Gendron</a:t>
            </a:r>
            <a:r>
              <a:rPr lang="en-US" sz="1000" dirty="0"/>
              <a:t> (Harmonic)</a:t>
            </a:r>
          </a:p>
          <a:p>
            <a:pPr>
              <a:lnSpc>
                <a:spcPct val="100000"/>
              </a:lnSpc>
              <a:spcBef>
                <a:spcPts val="0"/>
              </a:spcBef>
            </a:pPr>
            <a:r>
              <a:rPr lang="en-US" sz="1000" dirty="0"/>
              <a:t>Eoghan O'Sullivan (DVB)</a:t>
            </a:r>
          </a:p>
          <a:p>
            <a:pPr marL="0" indent="0">
              <a:lnSpc>
                <a:spcPct val="100000"/>
              </a:lnSpc>
              <a:spcBef>
                <a:spcPts val="0"/>
              </a:spcBef>
              <a:buNone/>
            </a:pPr>
            <a:r>
              <a:rPr lang="en-US" sz="1000" dirty="0"/>
              <a:t>Review of open items from last meeting:</a:t>
            </a:r>
          </a:p>
          <a:p>
            <a:pPr>
              <a:lnSpc>
                <a:spcPct val="100000"/>
              </a:lnSpc>
              <a:spcBef>
                <a:spcPts val="0"/>
              </a:spcBef>
            </a:pPr>
            <a:r>
              <a:rPr lang="en-US" sz="1000" dirty="0"/>
              <a:t>Patrick to confirm availability of head end equipment on the booth. -&gt; Yes, has identified equipment to be used by DVB</a:t>
            </a:r>
          </a:p>
          <a:p>
            <a:pPr>
              <a:lnSpc>
                <a:spcPct val="100000"/>
              </a:lnSpc>
              <a:spcBef>
                <a:spcPts val="0"/>
              </a:spcBef>
            </a:pPr>
            <a:r>
              <a:rPr lang="en-US" sz="1000" dirty="0"/>
              <a:t>Harmonic/</a:t>
            </a:r>
            <a:r>
              <a:rPr lang="en-US" sz="1000" dirty="0" err="1"/>
              <a:t>Broadpeak</a:t>
            </a:r>
            <a:r>
              <a:rPr lang="en-US" sz="1000" dirty="0"/>
              <a:t> to provide LL DASH content via internet for test purposes. -&gt; Harmonic have provided a link to their low latency test service. </a:t>
            </a:r>
            <a:r>
              <a:rPr lang="en-US" sz="1000" dirty="0" err="1"/>
              <a:t>Broadpeak</a:t>
            </a:r>
            <a:r>
              <a:rPr lang="en-US" sz="1000" dirty="0"/>
              <a:t> still setting up some </a:t>
            </a:r>
            <a:br>
              <a:rPr lang="en-US" sz="1000" dirty="0"/>
            </a:br>
            <a:r>
              <a:rPr lang="en-US" sz="1000" dirty="0"/>
              <a:t>looped low latency content</a:t>
            </a:r>
          </a:p>
          <a:p>
            <a:pPr>
              <a:lnSpc>
                <a:spcPct val="100000"/>
              </a:lnSpc>
              <a:spcBef>
                <a:spcPts val="0"/>
              </a:spcBef>
            </a:pPr>
            <a:r>
              <a:rPr lang="en-US" sz="1000" dirty="0" err="1"/>
              <a:t>Kineton</a:t>
            </a:r>
            <a:r>
              <a:rPr lang="en-US" sz="1000" dirty="0"/>
              <a:t> to provide a client mock-up. -&gt; </a:t>
            </a:r>
            <a:r>
              <a:rPr lang="en-US" sz="1000" dirty="0" err="1"/>
              <a:t>Kineton</a:t>
            </a:r>
            <a:r>
              <a:rPr lang="en-US" sz="1000" dirty="0"/>
              <a:t> not on the call today</a:t>
            </a:r>
          </a:p>
          <a:p>
            <a:pPr>
              <a:lnSpc>
                <a:spcPct val="100000"/>
              </a:lnSpc>
              <a:spcBef>
                <a:spcPts val="0"/>
              </a:spcBef>
            </a:pPr>
            <a:r>
              <a:rPr lang="en-US" sz="1000" dirty="0" err="1"/>
              <a:t>Kineton</a:t>
            </a:r>
            <a:r>
              <a:rPr lang="en-US" sz="1000" dirty="0"/>
              <a:t> to investigate on TV set to be used for demo. -&gt; </a:t>
            </a:r>
            <a:r>
              <a:rPr lang="en-US" sz="1000" dirty="0" err="1"/>
              <a:t>Kineton</a:t>
            </a:r>
            <a:r>
              <a:rPr lang="en-US" sz="1000" dirty="0"/>
              <a:t> not on the call today</a:t>
            </a:r>
          </a:p>
          <a:p>
            <a:pPr>
              <a:lnSpc>
                <a:spcPct val="100000"/>
              </a:lnSpc>
              <a:spcBef>
                <a:spcPts val="0"/>
              </a:spcBef>
            </a:pPr>
            <a:r>
              <a:rPr lang="en-US" sz="1000" dirty="0" err="1"/>
              <a:t>Broadpeak</a:t>
            </a:r>
            <a:r>
              <a:rPr lang="en-US" sz="1000" dirty="0"/>
              <a:t>/</a:t>
            </a:r>
            <a:r>
              <a:rPr lang="en-US" sz="1000" dirty="0" err="1"/>
              <a:t>Enensys</a:t>
            </a:r>
            <a:r>
              <a:rPr lang="en-US" sz="1000" dirty="0"/>
              <a:t>/</a:t>
            </a:r>
            <a:r>
              <a:rPr lang="en-US" sz="1000" dirty="0" err="1"/>
              <a:t>Expway</a:t>
            </a:r>
            <a:r>
              <a:rPr lang="en-US" sz="1000" dirty="0"/>
              <a:t> to give details on the control mechanism for stimulating impairments in on the multicast for FEC demo -&gt; See updated slides</a:t>
            </a:r>
          </a:p>
          <a:p>
            <a:pPr>
              <a:lnSpc>
                <a:spcPct val="100000"/>
              </a:lnSpc>
              <a:spcBef>
                <a:spcPts val="0"/>
              </a:spcBef>
            </a:pPr>
            <a:r>
              <a:rPr lang="en-US" sz="1000" dirty="0"/>
              <a:t>Peter S to provide proposal for OTA part. -&gt; No news</a:t>
            </a:r>
          </a:p>
          <a:p>
            <a:pPr>
              <a:lnSpc>
                <a:spcPct val="100000"/>
              </a:lnSpc>
              <a:spcBef>
                <a:spcPts val="0"/>
              </a:spcBef>
            </a:pPr>
            <a:r>
              <a:rPr lang="en-US" sz="1000" dirty="0"/>
              <a:t>Paul to expand details/descriptions of the existing (non-MABR) demo options -&gt; Not ready for this call.</a:t>
            </a:r>
          </a:p>
          <a:p>
            <a:pPr marL="0" indent="0">
              <a:lnSpc>
                <a:spcPct val="100000"/>
              </a:lnSpc>
              <a:spcBef>
                <a:spcPts val="0"/>
              </a:spcBef>
              <a:buNone/>
            </a:pPr>
            <a:r>
              <a:rPr lang="en-US" sz="1000" b="1" dirty="0"/>
              <a:t>Discussions:</a:t>
            </a:r>
          </a:p>
          <a:p>
            <a:pPr>
              <a:lnSpc>
                <a:spcPct val="100000"/>
              </a:lnSpc>
              <a:spcBef>
                <a:spcPts val="0"/>
              </a:spcBef>
            </a:pPr>
            <a:r>
              <a:rPr lang="en-US" sz="1000" dirty="0"/>
              <a:t>The updated set of planning material is available at </a:t>
            </a:r>
            <a:r>
              <a:rPr lang="en-US" sz="1000" dirty="0">
                <a:hlinkClick r:id="rId2"/>
              </a:rPr>
              <a:t>TM-IPI3540r8</a:t>
            </a:r>
            <a:r>
              <a:rPr lang="en-US" sz="1000" dirty="0"/>
              <a:t>. This update includes additional details on the MABR demos and some initial thoughts on the booth layout.</a:t>
            </a:r>
          </a:p>
          <a:p>
            <a:pPr>
              <a:lnSpc>
                <a:spcPct val="100000"/>
              </a:lnSpc>
              <a:spcBef>
                <a:spcPts val="0"/>
              </a:spcBef>
            </a:pPr>
            <a:r>
              <a:rPr lang="en-US" sz="1000" dirty="0"/>
              <a:t>Matt Poole has indicated that for "service 7" they can provide a contribution feed to Harmonic/Akamai based cloud processing. This could then be delivered/accessed at the staging and show floor.</a:t>
            </a:r>
          </a:p>
          <a:p>
            <a:pPr>
              <a:lnSpc>
                <a:spcPct val="100000"/>
              </a:lnSpc>
              <a:spcBef>
                <a:spcPts val="0"/>
              </a:spcBef>
            </a:pPr>
            <a:r>
              <a:rPr lang="en-US" sz="1000" dirty="0"/>
              <a:t>Matt and Patrick should discuss offline on coordinating this.</a:t>
            </a:r>
          </a:p>
          <a:p>
            <a:pPr>
              <a:lnSpc>
                <a:spcPct val="100000"/>
              </a:lnSpc>
              <a:spcBef>
                <a:spcPts val="0"/>
              </a:spcBef>
            </a:pPr>
            <a:r>
              <a:rPr lang="en-US" sz="1000" dirty="0"/>
              <a:t>The general layout of the booth, based on some initial renderings was discussed. There is one wall that features the technology, and this backs onto the area where equipment can be located. A clean looking "front of house" is desired.</a:t>
            </a:r>
          </a:p>
          <a:p>
            <a:pPr>
              <a:lnSpc>
                <a:spcPct val="100000"/>
              </a:lnSpc>
              <a:spcBef>
                <a:spcPts val="0"/>
              </a:spcBef>
            </a:pPr>
            <a:r>
              <a:rPr lang="en-US" sz="1000" dirty="0"/>
              <a:t>Current renderings show two television sets for DVB-I services (the original thoughts showed one hybrid and one IP-only terminal). </a:t>
            </a:r>
          </a:p>
          <a:p>
            <a:pPr>
              <a:lnSpc>
                <a:spcPct val="100000"/>
              </a:lnSpc>
              <a:spcBef>
                <a:spcPts val="0"/>
              </a:spcBef>
            </a:pPr>
            <a:r>
              <a:rPr lang="en-US" sz="1000" dirty="0"/>
              <a:t>We need to consider what equipment is needed "on booth" for any MABR demos. Gateways, mobile DVB-I clients and keyboard/mouse/monitor are likely required. Other equipment (switches, Multicast Server </a:t>
            </a:r>
            <a:r>
              <a:rPr lang="en-US" sz="1000" dirty="0" err="1"/>
              <a:t>etc</a:t>
            </a:r>
            <a:r>
              <a:rPr lang="en-US" sz="1000" dirty="0"/>
              <a:t>) goes in the back room</a:t>
            </a:r>
          </a:p>
          <a:p>
            <a:pPr>
              <a:lnSpc>
                <a:spcPct val="100000"/>
              </a:lnSpc>
              <a:spcBef>
                <a:spcPts val="0"/>
              </a:spcBef>
            </a:pPr>
            <a:r>
              <a:rPr lang="en-US" sz="1000" dirty="0"/>
              <a:t>A possible schedule for staging/integration at RAI has been proposed. Seems like either the last week of August or the first week of September are recommended. First week of September seems likely to suit best and have everyone "back and running" after summer vacations. This material has been copied into a slide in TM-IPI3540r9</a:t>
            </a:r>
          </a:p>
          <a:p>
            <a:pPr>
              <a:lnSpc>
                <a:spcPct val="100000"/>
              </a:lnSpc>
              <a:spcBef>
                <a:spcPts val="0"/>
              </a:spcBef>
            </a:pPr>
            <a:r>
              <a:rPr lang="en-US" sz="1000" dirty="0" err="1"/>
              <a:t>Kineton</a:t>
            </a:r>
            <a:r>
              <a:rPr lang="en-US" sz="1000" dirty="0"/>
              <a:t> were not on the call (probably not yet in the necessary mailing lists), so aspects of the DVB-I could not be discussed. A </a:t>
            </a:r>
            <a:r>
              <a:rPr lang="en-US" sz="1000" dirty="0" err="1"/>
              <a:t>seperate</a:t>
            </a:r>
            <a:r>
              <a:rPr lang="en-US" sz="1000" dirty="0"/>
              <a:t> call should be held before the next planning call to get them in sync. Peter S to arrange a suitable time.</a:t>
            </a:r>
          </a:p>
          <a:p>
            <a:pPr>
              <a:lnSpc>
                <a:spcPct val="100000"/>
              </a:lnSpc>
              <a:spcBef>
                <a:spcPts val="0"/>
              </a:spcBef>
            </a:pPr>
            <a:r>
              <a:rPr lang="en-US" sz="1000" dirty="0"/>
              <a:t>Technical considerations of the OTA parts are unknown.</a:t>
            </a:r>
          </a:p>
          <a:p>
            <a:pPr>
              <a:lnSpc>
                <a:spcPct val="100000"/>
              </a:lnSpc>
              <a:spcBef>
                <a:spcPts val="0"/>
              </a:spcBef>
            </a:pPr>
            <a:r>
              <a:rPr lang="en-US" sz="1000" dirty="0"/>
              <a:t>The next call will take place on 28 June, 2:00pm Geneva time.</a:t>
            </a:r>
          </a:p>
          <a:p>
            <a:pPr marL="0" indent="0">
              <a:lnSpc>
                <a:spcPct val="100000"/>
              </a:lnSpc>
              <a:spcBef>
                <a:spcPts val="0"/>
              </a:spcBef>
              <a:buNone/>
            </a:pPr>
            <a:r>
              <a:rPr lang="en-US" sz="1000" b="1" dirty="0"/>
              <a:t>Action Items:</a:t>
            </a:r>
          </a:p>
          <a:p>
            <a:pPr>
              <a:lnSpc>
                <a:spcPct val="100000"/>
              </a:lnSpc>
              <a:spcBef>
                <a:spcPts val="0"/>
              </a:spcBef>
            </a:pPr>
            <a:r>
              <a:rPr lang="en-US" sz="1000" dirty="0" err="1"/>
              <a:t>Kineton</a:t>
            </a:r>
            <a:r>
              <a:rPr lang="en-US" sz="1000" dirty="0"/>
              <a:t> to provide a client mock-up.</a:t>
            </a:r>
          </a:p>
          <a:p>
            <a:pPr>
              <a:lnSpc>
                <a:spcPct val="100000"/>
              </a:lnSpc>
              <a:spcBef>
                <a:spcPts val="0"/>
              </a:spcBef>
            </a:pPr>
            <a:r>
              <a:rPr lang="en-US" sz="1000" dirty="0" err="1"/>
              <a:t>Kineton</a:t>
            </a:r>
            <a:r>
              <a:rPr lang="en-US" sz="1000" dirty="0"/>
              <a:t> to investigate on TV set to be used for demo.</a:t>
            </a:r>
          </a:p>
          <a:p>
            <a:pPr>
              <a:lnSpc>
                <a:spcPct val="100000"/>
              </a:lnSpc>
              <a:spcBef>
                <a:spcPts val="0"/>
              </a:spcBef>
            </a:pPr>
            <a:r>
              <a:rPr lang="en-US" sz="1000" dirty="0"/>
              <a:t>Peter S to provide proposal for OTA part. -&gt; No news</a:t>
            </a:r>
          </a:p>
          <a:p>
            <a:pPr>
              <a:lnSpc>
                <a:spcPct val="100000"/>
              </a:lnSpc>
              <a:spcBef>
                <a:spcPts val="0"/>
              </a:spcBef>
            </a:pPr>
            <a:r>
              <a:rPr lang="en-US" sz="1000" dirty="0"/>
              <a:t>Paul to expand details/descriptions of the existing (non-MABR) demo options -&gt; Not ready for this call.</a:t>
            </a:r>
          </a:p>
          <a:p>
            <a:pPr>
              <a:lnSpc>
                <a:spcPct val="100000"/>
              </a:lnSpc>
              <a:spcBef>
                <a:spcPts val="0"/>
              </a:spcBef>
            </a:pPr>
            <a:r>
              <a:rPr lang="en-US" sz="1000" dirty="0"/>
              <a:t>Peter S in conjunction with the Project Office to determine "shipment" of demo equipment from </a:t>
            </a:r>
            <a:r>
              <a:rPr lang="en-US" sz="1000" dirty="0" err="1"/>
              <a:t>Rai</a:t>
            </a:r>
            <a:r>
              <a:rPr lang="en-US" sz="1000" dirty="0"/>
              <a:t> (Italy) to RAI (Amsterdam)</a:t>
            </a:r>
          </a:p>
          <a:p>
            <a:pPr>
              <a:lnSpc>
                <a:spcPct val="100000"/>
              </a:lnSpc>
              <a:spcBef>
                <a:spcPts val="0"/>
              </a:spcBef>
            </a:pPr>
            <a:r>
              <a:rPr lang="en-US" sz="1000" dirty="0"/>
              <a:t>Peter S to arrange a call with </a:t>
            </a:r>
            <a:r>
              <a:rPr lang="en-US" sz="1000" dirty="0" err="1"/>
              <a:t>Kineton</a:t>
            </a:r>
            <a:r>
              <a:rPr lang="en-US" sz="1000" dirty="0"/>
              <a:t> regarding DVB-I client development.</a:t>
            </a:r>
            <a:endParaRPr lang="en-GB" sz="1000" dirty="0"/>
          </a:p>
        </p:txBody>
      </p:sp>
      <p:sp>
        <p:nvSpPr>
          <p:cNvPr id="5" name="TextBox 4"/>
          <p:cNvSpPr txBox="1"/>
          <p:nvPr/>
        </p:nvSpPr>
        <p:spPr>
          <a:xfrm>
            <a:off x="10019371" y="1338146"/>
            <a:ext cx="1741182" cy="1785104"/>
          </a:xfrm>
          <a:prstGeom prst="rect">
            <a:avLst/>
          </a:prstGeom>
          <a:noFill/>
        </p:spPr>
        <p:txBody>
          <a:bodyPr wrap="none" rtlCol="0">
            <a:spAutoFit/>
          </a:bodyPr>
          <a:lstStyle/>
          <a:p>
            <a:r>
              <a:rPr lang="en-GB" sz="1000" b="1" dirty="0"/>
              <a:t>Participants:</a:t>
            </a:r>
            <a:endParaRPr lang="en-GB" sz="1000" dirty="0"/>
          </a:p>
          <a:p>
            <a:r>
              <a:rPr lang="en-GB" sz="1000" dirty="0"/>
              <a:t> </a:t>
            </a:r>
          </a:p>
          <a:p>
            <a:r>
              <a:rPr lang="en-GB" sz="1000" dirty="0"/>
              <a:t>Paul Higgs (Huawei)</a:t>
            </a:r>
          </a:p>
          <a:p>
            <a:r>
              <a:rPr lang="en-GB" sz="1000" dirty="0"/>
              <a:t>Jon </a:t>
            </a:r>
            <a:r>
              <a:rPr lang="en-GB" sz="1000" dirty="0" err="1"/>
              <a:t>Piesing</a:t>
            </a:r>
            <a:r>
              <a:rPr lang="en-GB" sz="1000" dirty="0"/>
              <a:t> (TP Vision)</a:t>
            </a:r>
          </a:p>
          <a:p>
            <a:r>
              <a:rPr lang="en-GB" sz="1000" dirty="0"/>
              <a:t>Federico Maria </a:t>
            </a:r>
            <a:r>
              <a:rPr lang="en-GB" sz="1000" dirty="0" err="1"/>
              <a:t>Pandolf</a:t>
            </a:r>
            <a:r>
              <a:rPr lang="en-GB" sz="1000" dirty="0"/>
              <a:t> </a:t>
            </a:r>
            <a:r>
              <a:rPr lang="en-GB" sz="1000" dirty="0" err="1"/>
              <a:t>i</a:t>
            </a:r>
            <a:r>
              <a:rPr lang="en-GB" sz="1000" dirty="0"/>
              <a:t>(RAI)</a:t>
            </a:r>
          </a:p>
          <a:p>
            <a:r>
              <a:rPr lang="en-GB" sz="1000" dirty="0"/>
              <a:t>Davide Milanesio (RAI)</a:t>
            </a:r>
          </a:p>
          <a:p>
            <a:r>
              <a:rPr lang="en-GB" sz="1000" dirty="0"/>
              <a:t>Tuan Tran (</a:t>
            </a:r>
            <a:r>
              <a:rPr lang="en-GB" sz="1000" dirty="0" err="1"/>
              <a:t>Expway</a:t>
            </a:r>
            <a:r>
              <a:rPr lang="en-GB" sz="1000" dirty="0"/>
              <a:t>)</a:t>
            </a:r>
          </a:p>
          <a:p>
            <a:r>
              <a:rPr lang="en-GB" sz="1000" dirty="0"/>
              <a:t>Guillaume </a:t>
            </a:r>
            <a:r>
              <a:rPr lang="en-GB" sz="1000" dirty="0" err="1"/>
              <a:t>Bichot</a:t>
            </a:r>
            <a:r>
              <a:rPr lang="en-GB" sz="1000" dirty="0"/>
              <a:t> (</a:t>
            </a:r>
            <a:r>
              <a:rPr lang="en-GB" sz="1000" dirty="0" err="1"/>
              <a:t>Broadpeak</a:t>
            </a:r>
            <a:r>
              <a:rPr lang="en-GB" sz="1000" dirty="0"/>
              <a:t>)</a:t>
            </a:r>
          </a:p>
          <a:p>
            <a:r>
              <a:rPr lang="en-GB" sz="1000" dirty="0"/>
              <a:t>Patrick </a:t>
            </a:r>
            <a:r>
              <a:rPr lang="en-GB" sz="1000" dirty="0" err="1"/>
              <a:t>Gendron</a:t>
            </a:r>
            <a:r>
              <a:rPr lang="en-GB" sz="1000" dirty="0"/>
              <a:t> (Harmonic)</a:t>
            </a:r>
          </a:p>
          <a:p>
            <a:r>
              <a:rPr lang="en-GB" sz="1000" dirty="0"/>
              <a:t>Eoghan O’Sullivan (DVB)</a:t>
            </a:r>
            <a:r>
              <a:rPr lang="en-GB" sz="1000" i="1" dirty="0"/>
              <a:t> </a:t>
            </a:r>
            <a:endParaRPr lang="en-GB" sz="1000" dirty="0"/>
          </a:p>
          <a:p>
            <a:endParaRPr lang="en-GB" sz="1000" dirty="0"/>
          </a:p>
        </p:txBody>
      </p:sp>
    </p:spTree>
    <p:extLst>
      <p:ext uri="{BB962C8B-B14F-4D97-AF65-F5344CB8AC3E}">
        <p14:creationId xmlns:p14="http://schemas.microsoft.com/office/powerpoint/2010/main" val="177122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Demonstrations</a:t>
            </a:r>
            <a:endParaRPr lang="en-GB" dirty="0"/>
          </a:p>
        </p:txBody>
      </p:sp>
      <p:sp>
        <p:nvSpPr>
          <p:cNvPr id="3" name="Content Placeholder 2"/>
          <p:cNvSpPr>
            <a:spLocks noGrp="1"/>
          </p:cNvSpPr>
          <p:nvPr>
            <p:ph idx="1"/>
          </p:nvPr>
        </p:nvSpPr>
        <p:spPr>
          <a:xfrm>
            <a:off x="838200" y="1825625"/>
            <a:ext cx="10515600" cy="4864886"/>
          </a:xfrm>
        </p:spPr>
        <p:txBody>
          <a:bodyPr>
            <a:normAutofit fontScale="62500" lnSpcReduction="20000"/>
          </a:bodyPr>
          <a:lstStyle/>
          <a:p>
            <a:r>
              <a:rPr lang="en-US" dirty="0"/>
              <a:t>Be able to show the following on the terminal</a:t>
            </a:r>
          </a:p>
          <a:p>
            <a:pPr lvl="1"/>
            <a:r>
              <a:rPr lang="en-US" dirty="0"/>
              <a:t>Integrated service list (services 1-7)</a:t>
            </a:r>
          </a:p>
          <a:p>
            <a:pPr lvl="2"/>
            <a:r>
              <a:rPr lang="en-US" dirty="0"/>
              <a:t>DVB-I client should present a service list in such a way that the viewer can use the CH+ and CH- to switch through the services that are listed in the LCN table. The transition from an OTA service to an DVB-DASH service should be as seamless as possible</a:t>
            </a:r>
          </a:p>
          <a:p>
            <a:pPr lvl="1"/>
            <a:r>
              <a:rPr lang="en-US" dirty="0"/>
              <a:t>DVB-T services (4,5,6)</a:t>
            </a:r>
          </a:p>
          <a:p>
            <a:pPr lvl="2"/>
            <a:r>
              <a:rPr lang="en-US" dirty="0"/>
              <a:t>Demonstrates that the terminal can receive OTA services</a:t>
            </a:r>
          </a:p>
          <a:p>
            <a:pPr lvl="1"/>
            <a:r>
              <a:rPr lang="en-US" dirty="0"/>
              <a:t>DVB-I broadcast services (3)</a:t>
            </a:r>
          </a:p>
          <a:p>
            <a:pPr lvl="2"/>
            <a:r>
              <a:rPr lang="en-US" dirty="0"/>
              <a:t>Demonstrates that the terminal can receive DVB-DASH services</a:t>
            </a:r>
          </a:p>
          <a:p>
            <a:pPr lvl="1"/>
            <a:r>
              <a:rPr lang="en-US" dirty="0"/>
              <a:t>DVB-I OTT services (7)</a:t>
            </a:r>
          </a:p>
          <a:p>
            <a:pPr lvl="2"/>
            <a:r>
              <a:rPr lang="en-US" dirty="0"/>
              <a:t>Demonstrated that the terminal can receive a DVB-DASH service from a provider who is generally not providing tradition DVB services. An example of that provider could be DAZN</a:t>
            </a:r>
          </a:p>
          <a:p>
            <a:pPr lvl="1"/>
            <a:r>
              <a:rPr lang="en-US" dirty="0"/>
              <a:t>Simulcast services (1,2)</a:t>
            </a:r>
          </a:p>
          <a:p>
            <a:pPr lvl="2"/>
            <a:r>
              <a:rPr lang="en-US" dirty="0"/>
              <a:t>Demonstrates the ability to switch between the DVB-DASH delivery and the OTA delivery of the </a:t>
            </a:r>
            <a:r>
              <a:rPr lang="en-US" b="1" dirty="0"/>
              <a:t>same service</a:t>
            </a:r>
            <a:r>
              <a:rPr lang="en-US" dirty="0"/>
              <a:t>. This switch could be user initiated (that seems reasonable in the context of the show floor) or automatic based on signaled criteria such as available bandwidth getting to low</a:t>
            </a:r>
          </a:p>
          <a:p>
            <a:pPr lvl="1"/>
            <a:r>
              <a:rPr lang="en-US" dirty="0"/>
              <a:t>Integrated EPG (services 1-6 + 7)</a:t>
            </a:r>
          </a:p>
          <a:p>
            <a:pPr lvl="2"/>
            <a:r>
              <a:rPr lang="en-US" dirty="0"/>
              <a:t>The EPG information from each service should be integrated into a unified presentation. Information from the OTA service (ETI p/f) or DVB DASH service could be shown at during channel change of through the INFO button</a:t>
            </a:r>
          </a:p>
          <a:p>
            <a:pPr lvl="1"/>
            <a:endParaRPr lang="en-US" dirty="0"/>
          </a:p>
          <a:p>
            <a:r>
              <a:rPr lang="en-US" dirty="0"/>
              <a:t>A second DVB-I terminal could be used to show</a:t>
            </a:r>
          </a:p>
          <a:p>
            <a:pPr lvl="1"/>
            <a:r>
              <a:rPr lang="en-US" dirty="0"/>
              <a:t>IP delivered services only</a:t>
            </a:r>
          </a:p>
          <a:p>
            <a:pPr lvl="1"/>
            <a:r>
              <a:rPr lang="en-US" dirty="0"/>
              <a:t>Delay between OTT service (1,2) and LL DASH service (1,2)</a:t>
            </a:r>
            <a:endParaRPr lang="en-GB" dirty="0"/>
          </a:p>
        </p:txBody>
      </p:sp>
    </p:spTree>
    <p:extLst>
      <p:ext uri="{BB962C8B-B14F-4D97-AF65-F5344CB8AC3E}">
        <p14:creationId xmlns:p14="http://schemas.microsoft.com/office/powerpoint/2010/main" val="317996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0442523" y="3226776"/>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Client</a:t>
            </a:r>
            <a:endParaRPr lang="en-GB" sz="1400" dirty="0"/>
          </a:p>
        </p:txBody>
      </p:sp>
      <p:sp>
        <p:nvSpPr>
          <p:cNvPr id="2" name="Title 1"/>
          <p:cNvSpPr>
            <a:spLocks noGrp="1"/>
          </p:cNvSpPr>
          <p:nvPr>
            <p:ph type="title"/>
          </p:nvPr>
        </p:nvSpPr>
        <p:spPr/>
        <p:txBody>
          <a:bodyPr/>
          <a:lstStyle/>
          <a:p>
            <a:r>
              <a:rPr lang="en-US" dirty="0"/>
              <a:t>Schematic</a:t>
            </a:r>
            <a:endParaRPr lang="en-GB" dirty="0"/>
          </a:p>
        </p:txBody>
      </p:sp>
      <p:sp>
        <p:nvSpPr>
          <p:cNvPr id="4" name="Lightning Bolt 3"/>
          <p:cNvSpPr/>
          <p:nvPr/>
        </p:nvSpPr>
        <p:spPr>
          <a:xfrm>
            <a:off x="545123" y="1811215"/>
            <a:ext cx="1635369" cy="39565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362807" y="1560538"/>
            <a:ext cx="1358385" cy="646331"/>
          </a:xfrm>
          <a:prstGeom prst="rect">
            <a:avLst/>
          </a:prstGeom>
          <a:noFill/>
        </p:spPr>
        <p:txBody>
          <a:bodyPr wrap="none" rtlCol="0">
            <a:spAutoFit/>
          </a:bodyPr>
          <a:lstStyle/>
          <a:p>
            <a:pPr algn="r"/>
            <a:r>
              <a:rPr lang="en-US" dirty="0"/>
              <a:t>OTA services</a:t>
            </a:r>
          </a:p>
          <a:p>
            <a:pPr algn="r"/>
            <a:r>
              <a:rPr lang="en-US" dirty="0"/>
              <a:t>(1,2,3)</a:t>
            </a:r>
            <a:endParaRPr lang="en-GB" dirty="0"/>
          </a:p>
        </p:txBody>
      </p:sp>
      <p:sp>
        <p:nvSpPr>
          <p:cNvPr id="6" name="Lightning Bolt 5"/>
          <p:cNvSpPr/>
          <p:nvPr/>
        </p:nvSpPr>
        <p:spPr>
          <a:xfrm>
            <a:off x="9412362" y="1811215"/>
            <a:ext cx="1635369" cy="39565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0467430" y="1560538"/>
            <a:ext cx="1358385" cy="646331"/>
          </a:xfrm>
          <a:prstGeom prst="rect">
            <a:avLst/>
          </a:prstGeom>
          <a:noFill/>
        </p:spPr>
        <p:txBody>
          <a:bodyPr wrap="none" rtlCol="0">
            <a:spAutoFit/>
          </a:bodyPr>
          <a:lstStyle/>
          <a:p>
            <a:pPr algn="r"/>
            <a:r>
              <a:rPr lang="en-US" dirty="0"/>
              <a:t>OTA services</a:t>
            </a:r>
          </a:p>
          <a:p>
            <a:pPr algn="r"/>
            <a:r>
              <a:rPr lang="en-US" dirty="0"/>
              <a:t>(1,2,4,5,6)</a:t>
            </a:r>
            <a:endParaRPr lang="en-GB"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7430" y="2127739"/>
            <a:ext cx="1088745" cy="1173849"/>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52727" r="31526" b="62670"/>
          <a:stretch/>
        </p:blipFill>
        <p:spPr>
          <a:xfrm>
            <a:off x="2143860" y="2127739"/>
            <a:ext cx="171451" cy="438198"/>
          </a:xfrm>
          <a:prstGeom prst="rect">
            <a:avLst/>
          </a:prstGeom>
        </p:spPr>
      </p:pic>
      <p:sp>
        <p:nvSpPr>
          <p:cNvPr id="11" name="Rounded Rectangle 10"/>
          <p:cNvSpPr/>
          <p:nvPr/>
        </p:nvSpPr>
        <p:spPr>
          <a:xfrm>
            <a:off x="1362807" y="2565937"/>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tuner(s)</a:t>
            </a:r>
            <a:endParaRPr lang="en-GB" sz="1400" dirty="0"/>
          </a:p>
        </p:txBody>
      </p:sp>
      <p:sp>
        <p:nvSpPr>
          <p:cNvPr id="12" name="Rounded Rectangle 11"/>
          <p:cNvSpPr/>
          <p:nvPr/>
        </p:nvSpPr>
        <p:spPr>
          <a:xfrm>
            <a:off x="3096364" y="2565937"/>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13" name="Rounded Rectangle 12"/>
          <p:cNvSpPr/>
          <p:nvPr/>
        </p:nvSpPr>
        <p:spPr>
          <a:xfrm>
            <a:off x="3096364" y="3013612"/>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14" name="Rounded Rectangle 13"/>
          <p:cNvSpPr/>
          <p:nvPr/>
        </p:nvSpPr>
        <p:spPr>
          <a:xfrm>
            <a:off x="3096364" y="345882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cxnSp>
        <p:nvCxnSpPr>
          <p:cNvPr id="16" name="Straight Arrow Connector 15"/>
          <p:cNvCxnSpPr>
            <a:stCxn id="11" idx="3"/>
            <a:endCxn id="12" idx="1"/>
          </p:cNvCxnSpPr>
          <p:nvPr/>
        </p:nvCxnSpPr>
        <p:spPr>
          <a:xfrm>
            <a:off x="2476459" y="2768161"/>
            <a:ext cx="619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3" idx="1"/>
          </p:cNvCxnSpPr>
          <p:nvPr/>
        </p:nvCxnSpPr>
        <p:spPr>
          <a:xfrm>
            <a:off x="2315311" y="2970384"/>
            <a:ext cx="781053" cy="245452"/>
          </a:xfrm>
          <a:prstGeom prst="bentConnector3">
            <a:avLst>
              <a:gd name="adj1" fmla="val 24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4" idx="1"/>
          </p:cNvCxnSpPr>
          <p:nvPr/>
        </p:nvCxnSpPr>
        <p:spPr>
          <a:xfrm>
            <a:off x="2180492" y="2970384"/>
            <a:ext cx="915872" cy="690660"/>
          </a:xfrm>
          <a:prstGeom prst="bentConnector3">
            <a:avLst>
              <a:gd name="adj1" fmla="val 528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096330" y="437322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service discovery</a:t>
            </a:r>
            <a:endParaRPr lang="en-GB" sz="1400" dirty="0"/>
          </a:p>
        </p:txBody>
      </p:sp>
      <p:sp>
        <p:nvSpPr>
          <p:cNvPr id="25" name="Rounded Rectangle 24"/>
          <p:cNvSpPr/>
          <p:nvPr/>
        </p:nvSpPr>
        <p:spPr>
          <a:xfrm>
            <a:off x="3096330" y="4883173"/>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epg</a:t>
            </a:r>
            <a:endParaRPr lang="en-GB" sz="1400" dirty="0"/>
          </a:p>
        </p:txBody>
      </p:sp>
      <p:grpSp>
        <p:nvGrpSpPr>
          <p:cNvPr id="33" name="Group 32"/>
          <p:cNvGrpSpPr/>
          <p:nvPr/>
        </p:nvGrpSpPr>
        <p:grpSpPr>
          <a:xfrm>
            <a:off x="6957723" y="2543975"/>
            <a:ext cx="571500" cy="3606323"/>
            <a:chOff x="6957723" y="2543975"/>
            <a:chExt cx="571500" cy="3606323"/>
          </a:xfrm>
        </p:grpSpPr>
        <p:sp>
          <p:nvSpPr>
            <p:cNvPr id="27" name="Flowchart: Magnetic Disk 26"/>
            <p:cNvSpPr/>
            <p:nvPr/>
          </p:nvSpPr>
          <p:spPr>
            <a:xfrm>
              <a:off x="6957723" y="2543975"/>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Magnetic Disk 27"/>
            <p:cNvSpPr/>
            <p:nvPr/>
          </p:nvSpPr>
          <p:spPr>
            <a:xfrm>
              <a:off x="6957723" y="5740717"/>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Flowchart: Process 28"/>
            <p:cNvSpPr/>
            <p:nvPr/>
          </p:nvSpPr>
          <p:spPr>
            <a:xfrm>
              <a:off x="6957723" y="2816494"/>
              <a:ext cx="571500" cy="31347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HTTP cache</a:t>
              </a:r>
              <a:endParaRPr lang="en-GB" dirty="0"/>
            </a:p>
          </p:txBody>
        </p:sp>
        <p:sp>
          <p:nvSpPr>
            <p:cNvPr id="30" name="Flowchart: Process 29"/>
            <p:cNvSpPr/>
            <p:nvPr/>
          </p:nvSpPr>
          <p:spPr>
            <a:xfrm>
              <a:off x="6964581" y="2749819"/>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Process 30"/>
            <p:cNvSpPr/>
            <p:nvPr/>
          </p:nvSpPr>
          <p:spPr>
            <a:xfrm>
              <a:off x="6964581" y="5809347"/>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7" name="Straight Arrow Connector 36"/>
          <p:cNvCxnSpPr>
            <a:stCxn id="14" idx="3"/>
          </p:cNvCxnSpPr>
          <p:nvPr/>
        </p:nvCxnSpPr>
        <p:spPr>
          <a:xfrm>
            <a:off x="4210016" y="3661044"/>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673495" y="3407727"/>
            <a:ext cx="1938479" cy="307777"/>
          </a:xfrm>
          <a:prstGeom prst="rect">
            <a:avLst/>
          </a:prstGeom>
          <a:noFill/>
        </p:spPr>
        <p:txBody>
          <a:bodyPr wrap="none" rtlCol="0">
            <a:spAutoFit/>
          </a:bodyPr>
          <a:lstStyle/>
          <a:p>
            <a:r>
              <a:rPr lang="en-US" sz="1400" dirty="0"/>
              <a:t>DVB LL-DASH (service 3)</a:t>
            </a:r>
          </a:p>
        </p:txBody>
      </p:sp>
      <p:cxnSp>
        <p:nvCxnSpPr>
          <p:cNvPr id="40" name="Straight Arrow Connector 39"/>
          <p:cNvCxnSpPr/>
          <p:nvPr/>
        </p:nvCxnSpPr>
        <p:spPr>
          <a:xfrm>
            <a:off x="4196300" y="3202186"/>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659779" y="2948869"/>
            <a:ext cx="1938479" cy="307777"/>
          </a:xfrm>
          <a:prstGeom prst="rect">
            <a:avLst/>
          </a:prstGeom>
          <a:noFill/>
        </p:spPr>
        <p:txBody>
          <a:bodyPr wrap="none" rtlCol="0">
            <a:spAutoFit/>
          </a:bodyPr>
          <a:lstStyle/>
          <a:p>
            <a:r>
              <a:rPr lang="en-US" sz="1400" dirty="0"/>
              <a:t>DVB LL-DASH (service 2)</a:t>
            </a:r>
          </a:p>
        </p:txBody>
      </p:sp>
      <p:cxnSp>
        <p:nvCxnSpPr>
          <p:cNvPr id="42" name="Straight Arrow Connector 41"/>
          <p:cNvCxnSpPr/>
          <p:nvPr/>
        </p:nvCxnSpPr>
        <p:spPr>
          <a:xfrm>
            <a:off x="4210016" y="2749819"/>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673495" y="2496502"/>
            <a:ext cx="1938479" cy="307777"/>
          </a:xfrm>
          <a:prstGeom prst="rect">
            <a:avLst/>
          </a:prstGeom>
          <a:noFill/>
        </p:spPr>
        <p:txBody>
          <a:bodyPr wrap="none" rtlCol="0">
            <a:spAutoFit/>
          </a:bodyPr>
          <a:lstStyle/>
          <a:p>
            <a:r>
              <a:rPr lang="en-US" sz="1400" dirty="0"/>
              <a:t>DVB LL-DASH (service 1)</a:t>
            </a:r>
          </a:p>
        </p:txBody>
      </p:sp>
      <p:cxnSp>
        <p:nvCxnSpPr>
          <p:cNvPr id="44" name="Straight Arrow Connector 43"/>
          <p:cNvCxnSpPr/>
          <p:nvPr/>
        </p:nvCxnSpPr>
        <p:spPr>
          <a:xfrm>
            <a:off x="4196300" y="4572269"/>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196300" y="5085964"/>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005661" y="5793775"/>
            <a:ext cx="5958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72572" y="5540458"/>
            <a:ext cx="1938479" cy="307777"/>
          </a:xfrm>
          <a:prstGeom prst="rect">
            <a:avLst/>
          </a:prstGeom>
          <a:noFill/>
        </p:spPr>
        <p:txBody>
          <a:bodyPr wrap="none" rtlCol="0">
            <a:spAutoFit/>
          </a:bodyPr>
          <a:lstStyle/>
          <a:p>
            <a:r>
              <a:rPr lang="en-US" sz="1400" dirty="0"/>
              <a:t>DVB LL-DASH (service 7)</a:t>
            </a:r>
          </a:p>
        </p:txBody>
      </p:sp>
      <p:cxnSp>
        <p:nvCxnSpPr>
          <p:cNvPr id="52" name="Straight Arrow Connector 51"/>
          <p:cNvCxnSpPr>
            <a:stCxn id="54" idx="3"/>
          </p:cNvCxnSpPr>
          <p:nvPr/>
        </p:nvCxnSpPr>
        <p:spPr>
          <a:xfrm flipV="1">
            <a:off x="1005661" y="5074028"/>
            <a:ext cx="2090669" cy="5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3593" y="4894726"/>
            <a:ext cx="292068" cy="369332"/>
          </a:xfrm>
          <a:prstGeom prst="rect">
            <a:avLst/>
          </a:prstGeom>
          <a:noFill/>
        </p:spPr>
        <p:txBody>
          <a:bodyPr wrap="none" rtlCol="0">
            <a:spAutoFit/>
          </a:bodyPr>
          <a:lstStyle/>
          <a:p>
            <a:r>
              <a:rPr lang="en-US" dirty="0"/>
              <a:t>?</a:t>
            </a:r>
            <a:endParaRPr lang="en-GB" dirty="0"/>
          </a:p>
        </p:txBody>
      </p:sp>
      <p:sp>
        <p:nvSpPr>
          <p:cNvPr id="55" name="TextBox 54"/>
          <p:cNvSpPr txBox="1"/>
          <p:nvPr/>
        </p:nvSpPr>
        <p:spPr>
          <a:xfrm>
            <a:off x="50551" y="5613089"/>
            <a:ext cx="975011" cy="646331"/>
          </a:xfrm>
          <a:prstGeom prst="rect">
            <a:avLst/>
          </a:prstGeom>
          <a:noFill/>
        </p:spPr>
        <p:txBody>
          <a:bodyPr wrap="none" rtlCol="0">
            <a:spAutoFit/>
          </a:bodyPr>
          <a:lstStyle/>
          <a:p>
            <a:pPr algn="r"/>
            <a:r>
              <a:rPr lang="en-US" dirty="0"/>
              <a:t>Content</a:t>
            </a:r>
          </a:p>
          <a:p>
            <a:pPr algn="r"/>
            <a:r>
              <a:rPr lang="en-US" dirty="0"/>
              <a:t>Provider</a:t>
            </a:r>
            <a:endParaRPr lang="en-GB" dirty="0"/>
          </a:p>
        </p:txBody>
      </p:sp>
      <p:cxnSp>
        <p:nvCxnSpPr>
          <p:cNvPr id="56" name="Straight Arrow Connector 55"/>
          <p:cNvCxnSpPr/>
          <p:nvPr/>
        </p:nvCxnSpPr>
        <p:spPr>
          <a:xfrm>
            <a:off x="7529223" y="3406282"/>
            <a:ext cx="2923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61673" y="3152965"/>
            <a:ext cx="1157240" cy="307777"/>
          </a:xfrm>
          <a:prstGeom prst="rect">
            <a:avLst/>
          </a:prstGeom>
          <a:noFill/>
        </p:spPr>
        <p:txBody>
          <a:bodyPr wrap="none" rtlCol="0">
            <a:spAutoFit/>
          </a:bodyPr>
          <a:lstStyle/>
          <a:p>
            <a:r>
              <a:rPr lang="en-US" sz="1400" dirty="0"/>
              <a:t>DVB-I Service</a:t>
            </a:r>
          </a:p>
        </p:txBody>
      </p:sp>
      <p:sp>
        <p:nvSpPr>
          <p:cNvPr id="59" name="Flowchart: Process 58"/>
          <p:cNvSpPr/>
          <p:nvPr/>
        </p:nvSpPr>
        <p:spPr>
          <a:xfrm>
            <a:off x="1181100" y="2330939"/>
            <a:ext cx="6738591" cy="4222261"/>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dirty="0">
                <a:solidFill>
                  <a:schemeClr val="bg1">
                    <a:lumMod val="75000"/>
                  </a:schemeClr>
                </a:solidFill>
              </a:rPr>
              <a:t>Back Room</a:t>
            </a:r>
            <a:endParaRPr lang="en-GB" dirty="0">
              <a:solidFill>
                <a:schemeClr val="bg1">
                  <a:lumMod val="75000"/>
                </a:schemeClr>
              </a:solidFill>
            </a:endParaRPr>
          </a:p>
        </p:txBody>
      </p:sp>
      <p:sp>
        <p:nvSpPr>
          <p:cNvPr id="64" name="Flowchart: Process 63"/>
          <p:cNvSpPr/>
          <p:nvPr/>
        </p:nvSpPr>
        <p:spPr>
          <a:xfrm>
            <a:off x="9359681" y="2327396"/>
            <a:ext cx="2486132" cy="4222261"/>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bg1">
                    <a:lumMod val="75000"/>
                  </a:schemeClr>
                </a:solidFill>
              </a:rPr>
              <a:t>Booth</a:t>
            </a:r>
            <a:endParaRPr lang="en-GB" dirty="0">
              <a:solidFill>
                <a:schemeClr val="bg1">
                  <a:lumMod val="75000"/>
                </a:schemeClr>
              </a:solidFill>
            </a:endParaRPr>
          </a:p>
        </p:txBody>
      </p:sp>
      <p:cxnSp>
        <p:nvCxnSpPr>
          <p:cNvPr id="67" name="Straight Arrow Connector 66"/>
          <p:cNvCxnSpPr/>
          <p:nvPr/>
        </p:nvCxnSpPr>
        <p:spPr>
          <a:xfrm>
            <a:off x="7543894" y="4850682"/>
            <a:ext cx="2923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5631" y="3849306"/>
            <a:ext cx="1212342" cy="909257"/>
          </a:xfrm>
          <a:prstGeom prst="rect">
            <a:avLst/>
          </a:prstGeom>
        </p:spPr>
      </p:pic>
      <p:sp>
        <p:nvSpPr>
          <p:cNvPr id="65" name="Rounded Rectangle 64"/>
          <p:cNvSpPr/>
          <p:nvPr/>
        </p:nvSpPr>
        <p:spPr>
          <a:xfrm>
            <a:off x="10467430" y="463357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Client</a:t>
            </a:r>
            <a:endParaRPr lang="en-GB" sz="1400" dirty="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2819" y="5558125"/>
            <a:ext cx="715280" cy="536460"/>
          </a:xfrm>
          <a:prstGeom prst="rect">
            <a:avLst/>
          </a:prstGeom>
        </p:spPr>
      </p:pic>
      <p:cxnSp>
        <p:nvCxnSpPr>
          <p:cNvPr id="17" name="Straight Connector 16"/>
          <p:cNvCxnSpPr/>
          <p:nvPr/>
        </p:nvCxnSpPr>
        <p:spPr>
          <a:xfrm>
            <a:off x="7529223" y="5937250"/>
            <a:ext cx="19793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10289824" y="5674725"/>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“mobile”</a:t>
            </a:r>
            <a:br>
              <a:rPr lang="en-US" sz="1400" dirty="0"/>
            </a:br>
            <a:r>
              <a:rPr lang="en-US" sz="1400" dirty="0"/>
              <a:t>DVB-I Client</a:t>
            </a:r>
            <a:endParaRPr lang="en-GB" sz="1400" dirty="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43157" y="5326183"/>
            <a:ext cx="747973" cy="747973"/>
          </a:xfrm>
          <a:prstGeom prst="rect">
            <a:avLst/>
          </a:prstGeom>
        </p:spPr>
      </p:pic>
      <p:sp>
        <p:nvSpPr>
          <p:cNvPr id="21" name="Rounded Rectangle 20"/>
          <p:cNvSpPr/>
          <p:nvPr/>
        </p:nvSpPr>
        <p:spPr>
          <a:xfrm>
            <a:off x="7602820" y="5264058"/>
            <a:ext cx="3953356" cy="99536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565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11">
            <a:extLst>
              <a:ext uri="{FF2B5EF4-FFF2-40B4-BE49-F238E27FC236}">
                <a16:creationId xmlns:a16="http://schemas.microsoft.com/office/drawing/2014/main" id="{3BBE1BA8-3FD4-4168-A891-344960209CD1}"/>
              </a:ext>
            </a:extLst>
          </p:cNvPr>
          <p:cNvSpPr/>
          <p:nvPr/>
        </p:nvSpPr>
        <p:spPr>
          <a:xfrm>
            <a:off x="3300965" y="2334415"/>
            <a:ext cx="1113652" cy="40444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endParaRPr lang="en-GB" sz="1400" dirty="0"/>
          </a:p>
        </p:txBody>
      </p:sp>
      <p:sp>
        <p:nvSpPr>
          <p:cNvPr id="53" name="Rounded Rectangle 12">
            <a:extLst>
              <a:ext uri="{FF2B5EF4-FFF2-40B4-BE49-F238E27FC236}">
                <a16:creationId xmlns:a16="http://schemas.microsoft.com/office/drawing/2014/main" id="{8F284808-D87D-4E3B-BAD7-620B5189F7C3}"/>
              </a:ext>
            </a:extLst>
          </p:cNvPr>
          <p:cNvSpPr/>
          <p:nvPr/>
        </p:nvSpPr>
        <p:spPr>
          <a:xfrm>
            <a:off x="3300965" y="2782090"/>
            <a:ext cx="1113652" cy="40444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endParaRPr lang="en-GB" sz="1400" dirty="0"/>
          </a:p>
        </p:txBody>
      </p:sp>
      <p:sp>
        <p:nvSpPr>
          <p:cNvPr id="9" name="Rounded Rectangle 8"/>
          <p:cNvSpPr/>
          <p:nvPr/>
        </p:nvSpPr>
        <p:spPr>
          <a:xfrm>
            <a:off x="10442523" y="3226776"/>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Hybrid</a:t>
            </a:r>
            <a:br>
              <a:rPr lang="en-US" sz="1400" dirty="0"/>
            </a:br>
            <a:r>
              <a:rPr lang="en-US" sz="1400" dirty="0"/>
              <a:t>DVB-I Client</a:t>
            </a:r>
            <a:endParaRPr lang="en-GB" sz="1400" dirty="0"/>
          </a:p>
        </p:txBody>
      </p:sp>
      <p:sp>
        <p:nvSpPr>
          <p:cNvPr id="2" name="Title 1"/>
          <p:cNvSpPr>
            <a:spLocks noGrp="1"/>
          </p:cNvSpPr>
          <p:nvPr>
            <p:ph type="title"/>
          </p:nvPr>
        </p:nvSpPr>
        <p:spPr/>
        <p:txBody>
          <a:bodyPr/>
          <a:lstStyle/>
          <a:p>
            <a:r>
              <a:rPr lang="en-US" dirty="0"/>
              <a:t>Schematic</a:t>
            </a:r>
            <a:endParaRPr lang="en-GB" dirty="0"/>
          </a:p>
        </p:txBody>
      </p:sp>
      <p:sp>
        <p:nvSpPr>
          <p:cNvPr id="4" name="Lightning Bolt 3"/>
          <p:cNvSpPr/>
          <p:nvPr/>
        </p:nvSpPr>
        <p:spPr>
          <a:xfrm>
            <a:off x="838200" y="1498601"/>
            <a:ext cx="494351" cy="748030"/>
          </a:xfrm>
          <a:prstGeom prst="lightningBol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132483" y="1613481"/>
            <a:ext cx="1963806" cy="523220"/>
          </a:xfrm>
          <a:prstGeom prst="rect">
            <a:avLst/>
          </a:prstGeom>
          <a:noFill/>
        </p:spPr>
        <p:txBody>
          <a:bodyPr wrap="none" rtlCol="0">
            <a:spAutoFit/>
          </a:bodyPr>
          <a:lstStyle/>
          <a:p>
            <a:pPr algn="ctr"/>
            <a:r>
              <a:rPr lang="en-US" sz="1400" dirty="0"/>
              <a:t>Satellite reception</a:t>
            </a:r>
          </a:p>
          <a:p>
            <a:pPr algn="ctr"/>
            <a:r>
              <a:rPr lang="en-US" sz="1400" dirty="0"/>
              <a:t>(feeds for services 1,2,3)</a:t>
            </a:r>
            <a:endParaRPr lang="en-GB" sz="1400" dirty="0"/>
          </a:p>
        </p:txBody>
      </p:sp>
      <p:sp>
        <p:nvSpPr>
          <p:cNvPr id="6" name="Lightning Bolt 5"/>
          <p:cNvSpPr/>
          <p:nvPr/>
        </p:nvSpPr>
        <p:spPr>
          <a:xfrm flipH="1">
            <a:off x="10049720" y="1265769"/>
            <a:ext cx="618299" cy="628084"/>
          </a:xfrm>
          <a:prstGeom prst="lightningBol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0803553" y="1646611"/>
            <a:ext cx="1100493" cy="523220"/>
          </a:xfrm>
          <a:prstGeom prst="rect">
            <a:avLst/>
          </a:prstGeom>
          <a:noFill/>
        </p:spPr>
        <p:txBody>
          <a:bodyPr wrap="none" rtlCol="0">
            <a:spAutoFit/>
          </a:bodyPr>
          <a:lstStyle/>
          <a:p>
            <a:pPr algn="ctr"/>
            <a:r>
              <a:rPr lang="en-US" sz="1400" dirty="0"/>
              <a:t>OTA services</a:t>
            </a:r>
          </a:p>
          <a:p>
            <a:pPr algn="ctr"/>
            <a:r>
              <a:rPr lang="en-US" sz="1400" dirty="0"/>
              <a:t>(1,2,4,5,6)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7430" y="2127739"/>
            <a:ext cx="1088745" cy="1173849"/>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52727" r="31526" b="62670"/>
          <a:stretch/>
        </p:blipFill>
        <p:spPr>
          <a:xfrm>
            <a:off x="1344807" y="2138610"/>
            <a:ext cx="171451" cy="438198"/>
          </a:xfrm>
          <a:prstGeom prst="rect">
            <a:avLst/>
          </a:prstGeom>
        </p:spPr>
      </p:pic>
      <p:sp>
        <p:nvSpPr>
          <p:cNvPr id="11" name="Rounded Rectangle 10"/>
          <p:cNvSpPr/>
          <p:nvPr/>
        </p:nvSpPr>
        <p:spPr>
          <a:xfrm>
            <a:off x="1362807" y="2565937"/>
            <a:ext cx="1113652" cy="40444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tuner(s)</a:t>
            </a:r>
            <a:endParaRPr lang="en-GB" sz="1400" dirty="0"/>
          </a:p>
        </p:txBody>
      </p:sp>
      <p:cxnSp>
        <p:nvCxnSpPr>
          <p:cNvPr id="16" name="Straight Arrow Connector 15"/>
          <p:cNvCxnSpPr>
            <a:cxnSpLocks/>
            <a:stCxn id="11" idx="3"/>
            <a:endCxn id="60" idx="1"/>
          </p:cNvCxnSpPr>
          <p:nvPr/>
        </p:nvCxnSpPr>
        <p:spPr>
          <a:xfrm>
            <a:off x="2476459" y="2768161"/>
            <a:ext cx="473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a:endCxn id="61" idx="1"/>
          </p:cNvCxnSpPr>
          <p:nvPr/>
        </p:nvCxnSpPr>
        <p:spPr>
          <a:xfrm>
            <a:off x="2315311" y="2970384"/>
            <a:ext cx="635003" cy="245452"/>
          </a:xfrm>
          <a:prstGeom prst="bentConnector3">
            <a:avLst>
              <a:gd name="adj1" fmla="val 15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cxnSpLocks/>
            <a:endCxn id="62" idx="1"/>
          </p:cNvCxnSpPr>
          <p:nvPr/>
        </p:nvCxnSpPr>
        <p:spPr>
          <a:xfrm>
            <a:off x="2180492" y="2970384"/>
            <a:ext cx="769822" cy="690660"/>
          </a:xfrm>
          <a:prstGeom prst="bentConnector3">
            <a:avLst>
              <a:gd name="adj1" fmla="val -317"/>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950280" y="437322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service discovery</a:t>
            </a:r>
            <a:endParaRPr lang="en-GB" sz="1400" dirty="0"/>
          </a:p>
        </p:txBody>
      </p:sp>
      <p:sp>
        <p:nvSpPr>
          <p:cNvPr id="25" name="Rounded Rectangle 24"/>
          <p:cNvSpPr/>
          <p:nvPr/>
        </p:nvSpPr>
        <p:spPr>
          <a:xfrm>
            <a:off x="2950280" y="4883173"/>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epg</a:t>
            </a:r>
            <a:endParaRPr lang="en-GB" sz="1400" dirty="0"/>
          </a:p>
        </p:txBody>
      </p:sp>
      <p:grpSp>
        <p:nvGrpSpPr>
          <p:cNvPr id="33" name="Group 32"/>
          <p:cNvGrpSpPr/>
          <p:nvPr/>
        </p:nvGrpSpPr>
        <p:grpSpPr>
          <a:xfrm>
            <a:off x="6957723" y="2543975"/>
            <a:ext cx="571500" cy="3606323"/>
            <a:chOff x="6957723" y="2543975"/>
            <a:chExt cx="571500" cy="3606323"/>
          </a:xfrm>
        </p:grpSpPr>
        <p:sp>
          <p:nvSpPr>
            <p:cNvPr id="27" name="Flowchart: Magnetic Disk 26"/>
            <p:cNvSpPr/>
            <p:nvPr/>
          </p:nvSpPr>
          <p:spPr>
            <a:xfrm>
              <a:off x="6957723" y="2543975"/>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Magnetic Disk 27"/>
            <p:cNvSpPr/>
            <p:nvPr/>
          </p:nvSpPr>
          <p:spPr>
            <a:xfrm>
              <a:off x="6957723" y="5740717"/>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Flowchart: Process 28"/>
            <p:cNvSpPr/>
            <p:nvPr/>
          </p:nvSpPr>
          <p:spPr>
            <a:xfrm>
              <a:off x="6957723" y="2816494"/>
              <a:ext cx="571500" cy="31347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HTTP cache</a:t>
              </a:r>
              <a:endParaRPr lang="en-GB" dirty="0"/>
            </a:p>
          </p:txBody>
        </p:sp>
        <p:sp>
          <p:nvSpPr>
            <p:cNvPr id="30" name="Flowchart: Process 29"/>
            <p:cNvSpPr/>
            <p:nvPr/>
          </p:nvSpPr>
          <p:spPr>
            <a:xfrm>
              <a:off x="6964581" y="2749819"/>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Process 30"/>
            <p:cNvSpPr/>
            <p:nvPr/>
          </p:nvSpPr>
          <p:spPr>
            <a:xfrm>
              <a:off x="6964581" y="5809347"/>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7" name="Straight Arrow Connector 36"/>
          <p:cNvCxnSpPr>
            <a:cxnSpLocks/>
            <a:stCxn id="62" idx="3"/>
          </p:cNvCxnSpPr>
          <p:nvPr/>
        </p:nvCxnSpPr>
        <p:spPr>
          <a:xfrm>
            <a:off x="4063966" y="3661044"/>
            <a:ext cx="2900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968860" y="3622865"/>
            <a:ext cx="1938479" cy="307777"/>
          </a:xfrm>
          <a:prstGeom prst="rect">
            <a:avLst/>
          </a:prstGeom>
          <a:noFill/>
        </p:spPr>
        <p:txBody>
          <a:bodyPr wrap="none" rtlCol="0">
            <a:spAutoFit/>
          </a:bodyPr>
          <a:lstStyle/>
          <a:p>
            <a:r>
              <a:rPr lang="en-US" sz="1400" dirty="0"/>
              <a:t>DVB LL-DASH (service 3)</a:t>
            </a:r>
          </a:p>
        </p:txBody>
      </p:sp>
      <p:cxnSp>
        <p:nvCxnSpPr>
          <p:cNvPr id="40" name="Straight Arrow Connector 39"/>
          <p:cNvCxnSpPr>
            <a:cxnSpLocks/>
            <a:stCxn id="61" idx="3"/>
          </p:cNvCxnSpPr>
          <p:nvPr/>
        </p:nvCxnSpPr>
        <p:spPr>
          <a:xfrm flipV="1">
            <a:off x="4063966" y="3202186"/>
            <a:ext cx="2886899" cy="1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955144" y="3164007"/>
            <a:ext cx="1938479" cy="307777"/>
          </a:xfrm>
          <a:prstGeom prst="rect">
            <a:avLst/>
          </a:prstGeom>
          <a:noFill/>
        </p:spPr>
        <p:txBody>
          <a:bodyPr wrap="none" rtlCol="0">
            <a:spAutoFit/>
          </a:bodyPr>
          <a:lstStyle/>
          <a:p>
            <a:r>
              <a:rPr lang="en-US" sz="1400" dirty="0"/>
              <a:t>DVB LL-DASH (service 2)</a:t>
            </a:r>
          </a:p>
        </p:txBody>
      </p:sp>
      <p:cxnSp>
        <p:nvCxnSpPr>
          <p:cNvPr id="42" name="Straight Arrow Connector 41"/>
          <p:cNvCxnSpPr>
            <a:cxnSpLocks/>
            <a:stCxn id="60" idx="3"/>
          </p:cNvCxnSpPr>
          <p:nvPr/>
        </p:nvCxnSpPr>
        <p:spPr>
          <a:xfrm flipV="1">
            <a:off x="4063966" y="2749819"/>
            <a:ext cx="2900615" cy="18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968860" y="2711640"/>
            <a:ext cx="1938479" cy="307777"/>
          </a:xfrm>
          <a:prstGeom prst="rect">
            <a:avLst/>
          </a:prstGeom>
          <a:noFill/>
        </p:spPr>
        <p:txBody>
          <a:bodyPr wrap="none" rtlCol="0">
            <a:spAutoFit/>
          </a:bodyPr>
          <a:lstStyle/>
          <a:p>
            <a:r>
              <a:rPr lang="en-US" sz="1400" dirty="0"/>
              <a:t>DVB LL-DASH (service 1)</a:t>
            </a:r>
          </a:p>
        </p:txBody>
      </p:sp>
      <p:cxnSp>
        <p:nvCxnSpPr>
          <p:cNvPr id="44" name="Straight Arrow Connector 43"/>
          <p:cNvCxnSpPr/>
          <p:nvPr/>
        </p:nvCxnSpPr>
        <p:spPr>
          <a:xfrm>
            <a:off x="4196300" y="4572269"/>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196300" y="5085964"/>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005661" y="5793775"/>
            <a:ext cx="5958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72572" y="5540458"/>
            <a:ext cx="1938479" cy="307777"/>
          </a:xfrm>
          <a:prstGeom prst="rect">
            <a:avLst/>
          </a:prstGeom>
          <a:noFill/>
        </p:spPr>
        <p:txBody>
          <a:bodyPr wrap="none" rtlCol="0">
            <a:spAutoFit/>
          </a:bodyPr>
          <a:lstStyle/>
          <a:p>
            <a:r>
              <a:rPr lang="en-US" sz="1400" dirty="0"/>
              <a:t>DVB LL-DASH (service 7)</a:t>
            </a:r>
          </a:p>
        </p:txBody>
      </p:sp>
      <p:cxnSp>
        <p:nvCxnSpPr>
          <p:cNvPr id="52" name="Straight Arrow Connector 51"/>
          <p:cNvCxnSpPr>
            <a:stCxn id="54" idx="3"/>
          </p:cNvCxnSpPr>
          <p:nvPr/>
        </p:nvCxnSpPr>
        <p:spPr>
          <a:xfrm>
            <a:off x="981615" y="5048615"/>
            <a:ext cx="2114715" cy="25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3593" y="4894726"/>
            <a:ext cx="268022" cy="307777"/>
          </a:xfrm>
          <a:prstGeom prst="rect">
            <a:avLst/>
          </a:prstGeom>
          <a:noFill/>
        </p:spPr>
        <p:txBody>
          <a:bodyPr wrap="none" rtlCol="0">
            <a:spAutoFit/>
          </a:bodyPr>
          <a:lstStyle/>
          <a:p>
            <a:r>
              <a:rPr lang="en-US" sz="1400" dirty="0"/>
              <a:t>?</a:t>
            </a:r>
            <a:endParaRPr lang="en-GB" sz="1400" dirty="0"/>
          </a:p>
        </p:txBody>
      </p:sp>
      <p:sp>
        <p:nvSpPr>
          <p:cNvPr id="55" name="TextBox 54"/>
          <p:cNvSpPr txBox="1"/>
          <p:nvPr/>
        </p:nvSpPr>
        <p:spPr>
          <a:xfrm>
            <a:off x="180395" y="5613089"/>
            <a:ext cx="801373" cy="523220"/>
          </a:xfrm>
          <a:prstGeom prst="rect">
            <a:avLst/>
          </a:prstGeom>
          <a:noFill/>
        </p:spPr>
        <p:txBody>
          <a:bodyPr wrap="none" rtlCol="0">
            <a:spAutoFit/>
          </a:bodyPr>
          <a:lstStyle/>
          <a:p>
            <a:pPr algn="ctr"/>
            <a:r>
              <a:rPr lang="en-US" sz="1400" dirty="0"/>
              <a:t>Content</a:t>
            </a:r>
          </a:p>
          <a:p>
            <a:pPr algn="ctr"/>
            <a:r>
              <a:rPr lang="en-US" sz="1400" dirty="0"/>
              <a:t>Provider</a:t>
            </a:r>
            <a:endParaRPr lang="en-GB" sz="1400" dirty="0"/>
          </a:p>
        </p:txBody>
      </p:sp>
      <p:cxnSp>
        <p:nvCxnSpPr>
          <p:cNvPr id="56" name="Straight Arrow Connector 55"/>
          <p:cNvCxnSpPr/>
          <p:nvPr/>
        </p:nvCxnSpPr>
        <p:spPr>
          <a:xfrm>
            <a:off x="7529223" y="3406282"/>
            <a:ext cx="2923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08296" y="3348104"/>
            <a:ext cx="1227772" cy="523220"/>
          </a:xfrm>
          <a:prstGeom prst="rect">
            <a:avLst/>
          </a:prstGeom>
          <a:noFill/>
        </p:spPr>
        <p:txBody>
          <a:bodyPr wrap="none" rtlCol="0">
            <a:spAutoFit/>
          </a:bodyPr>
          <a:lstStyle/>
          <a:p>
            <a:pPr algn="ctr"/>
            <a:r>
              <a:rPr lang="en-US" sz="1400" dirty="0"/>
              <a:t>DVB-I Services</a:t>
            </a:r>
          </a:p>
          <a:p>
            <a:pPr algn="ctr"/>
            <a:r>
              <a:rPr lang="en-US" sz="1400" dirty="0"/>
              <a:t>(1,2,3,7)</a:t>
            </a:r>
          </a:p>
        </p:txBody>
      </p:sp>
      <p:sp>
        <p:nvSpPr>
          <p:cNvPr id="59" name="Flowchart: Process 58"/>
          <p:cNvSpPr/>
          <p:nvPr/>
        </p:nvSpPr>
        <p:spPr>
          <a:xfrm>
            <a:off x="1181100" y="1498601"/>
            <a:ext cx="6738591" cy="5054600"/>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dirty="0">
                <a:solidFill>
                  <a:schemeClr val="bg1">
                    <a:lumMod val="75000"/>
                  </a:schemeClr>
                </a:solidFill>
              </a:rPr>
              <a:t>Back Room</a:t>
            </a:r>
            <a:endParaRPr lang="en-GB" dirty="0">
              <a:solidFill>
                <a:schemeClr val="bg1">
                  <a:lumMod val="75000"/>
                </a:schemeClr>
              </a:solidFill>
            </a:endParaRPr>
          </a:p>
        </p:txBody>
      </p:sp>
      <p:sp>
        <p:nvSpPr>
          <p:cNvPr id="64" name="Flowchart: Process 63"/>
          <p:cNvSpPr/>
          <p:nvPr/>
        </p:nvSpPr>
        <p:spPr>
          <a:xfrm>
            <a:off x="9359681" y="2327396"/>
            <a:ext cx="2486132" cy="4222261"/>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bg1">
                    <a:lumMod val="75000"/>
                  </a:schemeClr>
                </a:solidFill>
              </a:rPr>
              <a:t>Booth</a:t>
            </a:r>
            <a:endParaRPr lang="en-GB" dirty="0">
              <a:solidFill>
                <a:schemeClr val="bg1">
                  <a:lumMod val="75000"/>
                </a:schemeClr>
              </a:solidFill>
            </a:endParaRPr>
          </a:p>
        </p:txBody>
      </p:sp>
      <p:cxnSp>
        <p:nvCxnSpPr>
          <p:cNvPr id="67" name="Straight Arrow Connector 66"/>
          <p:cNvCxnSpPr/>
          <p:nvPr/>
        </p:nvCxnSpPr>
        <p:spPr>
          <a:xfrm>
            <a:off x="7543894" y="4850682"/>
            <a:ext cx="2923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5631" y="3849306"/>
            <a:ext cx="1212342" cy="909257"/>
          </a:xfrm>
          <a:prstGeom prst="rect">
            <a:avLst/>
          </a:prstGeom>
        </p:spPr>
      </p:pic>
      <p:sp>
        <p:nvSpPr>
          <p:cNvPr id="65" name="Rounded Rectangle 64"/>
          <p:cNvSpPr/>
          <p:nvPr/>
        </p:nvSpPr>
        <p:spPr>
          <a:xfrm>
            <a:off x="10467430" y="463357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Client</a:t>
            </a:r>
            <a:endParaRPr lang="en-GB" sz="1400" dirty="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2819" y="5558125"/>
            <a:ext cx="715280" cy="536460"/>
          </a:xfrm>
          <a:prstGeom prst="rect">
            <a:avLst/>
          </a:prstGeom>
        </p:spPr>
      </p:pic>
      <p:cxnSp>
        <p:nvCxnSpPr>
          <p:cNvPr id="17" name="Straight Connector 16"/>
          <p:cNvCxnSpPr/>
          <p:nvPr/>
        </p:nvCxnSpPr>
        <p:spPr>
          <a:xfrm>
            <a:off x="7529223" y="5937250"/>
            <a:ext cx="19793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10289824" y="5674725"/>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“mobile”</a:t>
            </a:r>
            <a:br>
              <a:rPr lang="en-US" sz="1400" dirty="0"/>
            </a:br>
            <a:r>
              <a:rPr lang="en-US" sz="1400" dirty="0"/>
              <a:t>DVB-I Client</a:t>
            </a:r>
            <a:endParaRPr lang="en-GB" sz="1400" dirty="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43157" y="5326183"/>
            <a:ext cx="747973" cy="747973"/>
          </a:xfrm>
          <a:prstGeom prst="rect">
            <a:avLst/>
          </a:prstGeom>
        </p:spPr>
      </p:pic>
      <p:sp>
        <p:nvSpPr>
          <p:cNvPr id="21" name="Rounded Rectangle 20"/>
          <p:cNvSpPr/>
          <p:nvPr/>
        </p:nvSpPr>
        <p:spPr>
          <a:xfrm>
            <a:off x="7602820" y="5264058"/>
            <a:ext cx="3953356" cy="99536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11">
            <a:extLst>
              <a:ext uri="{FF2B5EF4-FFF2-40B4-BE49-F238E27FC236}">
                <a16:creationId xmlns:a16="http://schemas.microsoft.com/office/drawing/2014/main" id="{5EC4DAC3-A629-4548-BC2A-4832EE691440}"/>
              </a:ext>
            </a:extLst>
          </p:cNvPr>
          <p:cNvSpPr/>
          <p:nvPr/>
        </p:nvSpPr>
        <p:spPr>
          <a:xfrm>
            <a:off x="2950314" y="2565937"/>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1" name="Rounded Rectangle 12">
            <a:extLst>
              <a:ext uri="{FF2B5EF4-FFF2-40B4-BE49-F238E27FC236}">
                <a16:creationId xmlns:a16="http://schemas.microsoft.com/office/drawing/2014/main" id="{55578759-2FBC-4B36-95D9-CABD75D52821}"/>
              </a:ext>
            </a:extLst>
          </p:cNvPr>
          <p:cNvSpPr/>
          <p:nvPr/>
        </p:nvSpPr>
        <p:spPr>
          <a:xfrm>
            <a:off x="2950314" y="3013612"/>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2" name="Rounded Rectangle 13">
            <a:extLst>
              <a:ext uri="{FF2B5EF4-FFF2-40B4-BE49-F238E27FC236}">
                <a16:creationId xmlns:a16="http://schemas.microsoft.com/office/drawing/2014/main" id="{D6E1B77D-F297-4EC7-8F3B-2A2BFB12F71F}"/>
              </a:ext>
            </a:extLst>
          </p:cNvPr>
          <p:cNvSpPr/>
          <p:nvPr/>
        </p:nvSpPr>
        <p:spPr>
          <a:xfrm>
            <a:off x="2950314" y="345882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3" name="Rounded Rectangle 11">
            <a:extLst>
              <a:ext uri="{FF2B5EF4-FFF2-40B4-BE49-F238E27FC236}">
                <a16:creationId xmlns:a16="http://schemas.microsoft.com/office/drawing/2014/main" id="{147532F9-4B5A-45EF-86DB-B20F663A49D9}"/>
              </a:ext>
            </a:extLst>
          </p:cNvPr>
          <p:cNvSpPr/>
          <p:nvPr/>
        </p:nvSpPr>
        <p:spPr>
          <a:xfrm rot="16200000">
            <a:off x="4369128" y="1869064"/>
            <a:ext cx="1113652" cy="5715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DTT  modulator</a:t>
            </a:r>
            <a:endParaRPr lang="en-GB" sz="1400" dirty="0"/>
          </a:p>
        </p:txBody>
      </p:sp>
      <p:cxnSp>
        <p:nvCxnSpPr>
          <p:cNvPr id="70" name="Elbow Connector 17">
            <a:extLst>
              <a:ext uri="{FF2B5EF4-FFF2-40B4-BE49-F238E27FC236}">
                <a16:creationId xmlns:a16="http://schemas.microsoft.com/office/drawing/2014/main" id="{B745D558-C22D-4951-AD67-F26D603B945B}"/>
              </a:ext>
            </a:extLst>
          </p:cNvPr>
          <p:cNvCxnSpPr>
            <a:cxnSpLocks/>
            <a:stCxn id="53" idx="3"/>
          </p:cNvCxnSpPr>
          <p:nvPr/>
        </p:nvCxnSpPr>
        <p:spPr>
          <a:xfrm flipV="1">
            <a:off x="4414617" y="2711640"/>
            <a:ext cx="357261" cy="272674"/>
          </a:xfrm>
          <a:prstGeom prst="bentConnector3">
            <a:avLst>
              <a:gd name="adj1" fmla="val 9799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17">
            <a:extLst>
              <a:ext uri="{FF2B5EF4-FFF2-40B4-BE49-F238E27FC236}">
                <a16:creationId xmlns:a16="http://schemas.microsoft.com/office/drawing/2014/main" id="{EABD2745-6E85-425A-BBF6-5ADCEE7EF4D2}"/>
              </a:ext>
            </a:extLst>
          </p:cNvPr>
          <p:cNvCxnSpPr>
            <a:cxnSpLocks/>
          </p:cNvCxnSpPr>
          <p:nvPr/>
        </p:nvCxnSpPr>
        <p:spPr>
          <a:xfrm>
            <a:off x="4391524" y="2545543"/>
            <a:ext cx="282066" cy="540"/>
          </a:xfrm>
          <a:prstGeom prst="bent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5">
            <a:extLst>
              <a:ext uri="{FF2B5EF4-FFF2-40B4-BE49-F238E27FC236}">
                <a16:creationId xmlns:a16="http://schemas.microsoft.com/office/drawing/2014/main" id="{8E405048-0A7D-45F7-A527-245173992C5D}"/>
              </a:ext>
            </a:extLst>
          </p:cNvPr>
          <p:cNvCxnSpPr>
            <a:cxnSpLocks/>
            <a:endCxn id="93" idx="1"/>
          </p:cNvCxnSpPr>
          <p:nvPr/>
        </p:nvCxnSpPr>
        <p:spPr>
          <a:xfrm flipV="1">
            <a:off x="5211704" y="2125753"/>
            <a:ext cx="4663610" cy="2906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6">
            <a:extLst>
              <a:ext uri="{FF2B5EF4-FFF2-40B4-BE49-F238E27FC236}">
                <a16:creationId xmlns:a16="http://schemas.microsoft.com/office/drawing/2014/main" id="{0EF8DC5D-9A05-4BDB-B452-027B933D5AF7}"/>
              </a:ext>
            </a:extLst>
          </p:cNvPr>
          <p:cNvSpPr txBox="1"/>
          <p:nvPr/>
        </p:nvSpPr>
        <p:spPr>
          <a:xfrm>
            <a:off x="10405631" y="889851"/>
            <a:ext cx="1100429" cy="523220"/>
          </a:xfrm>
          <a:prstGeom prst="rect">
            <a:avLst/>
          </a:prstGeom>
          <a:noFill/>
        </p:spPr>
        <p:txBody>
          <a:bodyPr wrap="none" rtlCol="0">
            <a:spAutoFit/>
          </a:bodyPr>
          <a:lstStyle/>
          <a:p>
            <a:pPr algn="ctr"/>
            <a:r>
              <a:rPr lang="en-US" sz="1400" dirty="0"/>
              <a:t>OTA services</a:t>
            </a:r>
          </a:p>
          <a:p>
            <a:pPr algn="ctr"/>
            <a:r>
              <a:rPr lang="en-US" sz="1400" dirty="0"/>
              <a:t>(4,5,6)</a:t>
            </a:r>
            <a:endParaRPr lang="en-GB" sz="1400" dirty="0"/>
          </a:p>
        </p:txBody>
      </p:sp>
      <p:sp>
        <p:nvSpPr>
          <p:cNvPr id="92" name="TextBox 42">
            <a:extLst>
              <a:ext uri="{FF2B5EF4-FFF2-40B4-BE49-F238E27FC236}">
                <a16:creationId xmlns:a16="http://schemas.microsoft.com/office/drawing/2014/main" id="{D952F8D2-D701-4F0D-888E-A6FE92FAEA49}"/>
              </a:ext>
            </a:extLst>
          </p:cNvPr>
          <p:cNvSpPr txBox="1"/>
          <p:nvPr/>
        </p:nvSpPr>
        <p:spPr>
          <a:xfrm>
            <a:off x="5268931" y="1834813"/>
            <a:ext cx="1531638" cy="307777"/>
          </a:xfrm>
          <a:prstGeom prst="rect">
            <a:avLst/>
          </a:prstGeom>
          <a:noFill/>
        </p:spPr>
        <p:txBody>
          <a:bodyPr wrap="none" rtlCol="0">
            <a:spAutoFit/>
          </a:bodyPr>
          <a:lstStyle/>
          <a:p>
            <a:r>
              <a:rPr lang="en-US" sz="1400" dirty="0"/>
              <a:t>OTA services (1,2)</a:t>
            </a:r>
          </a:p>
        </p:txBody>
      </p:sp>
      <p:sp>
        <p:nvSpPr>
          <p:cNvPr id="93" name="CasellaDiTesto 92">
            <a:extLst>
              <a:ext uri="{FF2B5EF4-FFF2-40B4-BE49-F238E27FC236}">
                <a16:creationId xmlns:a16="http://schemas.microsoft.com/office/drawing/2014/main" id="{24A057F0-C2E2-4835-928F-EC0D08351245}"/>
              </a:ext>
            </a:extLst>
          </p:cNvPr>
          <p:cNvSpPr txBox="1"/>
          <p:nvPr/>
        </p:nvSpPr>
        <p:spPr>
          <a:xfrm>
            <a:off x="9875314" y="1941087"/>
            <a:ext cx="348812" cy="369332"/>
          </a:xfrm>
          <a:prstGeom prst="rect">
            <a:avLst/>
          </a:prstGeom>
          <a:noFill/>
          <a:ln>
            <a:solidFill>
              <a:schemeClr val="accent6">
                <a:lumMod val="75000"/>
              </a:schemeClr>
            </a:solidFill>
          </a:ln>
        </p:spPr>
        <p:txBody>
          <a:bodyPr wrap="square" rtlCol="0">
            <a:spAutoFit/>
          </a:bodyPr>
          <a:lstStyle/>
          <a:p>
            <a:pPr algn="ctr"/>
            <a:r>
              <a:rPr lang="it-IT" dirty="0"/>
              <a:t>+</a:t>
            </a:r>
          </a:p>
        </p:txBody>
      </p:sp>
      <p:cxnSp>
        <p:nvCxnSpPr>
          <p:cNvPr id="94" name="Straight Arrow Connector 15">
            <a:extLst>
              <a:ext uri="{FF2B5EF4-FFF2-40B4-BE49-F238E27FC236}">
                <a16:creationId xmlns:a16="http://schemas.microsoft.com/office/drawing/2014/main" id="{3522A9FF-2901-49F9-881D-6750ACE3F32D}"/>
              </a:ext>
            </a:extLst>
          </p:cNvPr>
          <p:cNvCxnSpPr>
            <a:cxnSpLocks/>
            <a:stCxn id="93" idx="3"/>
            <a:endCxn id="8" idx="0"/>
          </p:cNvCxnSpPr>
          <p:nvPr/>
        </p:nvCxnSpPr>
        <p:spPr>
          <a:xfrm>
            <a:off x="10224126" y="2125753"/>
            <a:ext cx="787677" cy="198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69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11">
            <a:extLst>
              <a:ext uri="{FF2B5EF4-FFF2-40B4-BE49-F238E27FC236}">
                <a16:creationId xmlns:a16="http://schemas.microsoft.com/office/drawing/2014/main" id="{3BBE1BA8-3FD4-4168-A891-344960209CD1}"/>
              </a:ext>
            </a:extLst>
          </p:cNvPr>
          <p:cNvSpPr/>
          <p:nvPr/>
        </p:nvSpPr>
        <p:spPr>
          <a:xfrm>
            <a:off x="3300965" y="2334415"/>
            <a:ext cx="1113652" cy="40444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endParaRPr lang="en-GB" sz="1400" dirty="0"/>
          </a:p>
        </p:txBody>
      </p:sp>
      <p:sp>
        <p:nvSpPr>
          <p:cNvPr id="53" name="Rounded Rectangle 12">
            <a:extLst>
              <a:ext uri="{FF2B5EF4-FFF2-40B4-BE49-F238E27FC236}">
                <a16:creationId xmlns:a16="http://schemas.microsoft.com/office/drawing/2014/main" id="{8F284808-D87D-4E3B-BAD7-620B5189F7C3}"/>
              </a:ext>
            </a:extLst>
          </p:cNvPr>
          <p:cNvSpPr/>
          <p:nvPr/>
        </p:nvSpPr>
        <p:spPr>
          <a:xfrm>
            <a:off x="3300965" y="2782090"/>
            <a:ext cx="1113652" cy="40444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endParaRPr lang="en-GB" sz="1400" dirty="0"/>
          </a:p>
        </p:txBody>
      </p:sp>
      <p:sp>
        <p:nvSpPr>
          <p:cNvPr id="9" name="Rounded Rectangle 8"/>
          <p:cNvSpPr/>
          <p:nvPr/>
        </p:nvSpPr>
        <p:spPr>
          <a:xfrm>
            <a:off x="10442523" y="3226776"/>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Hybrid</a:t>
            </a:r>
            <a:br>
              <a:rPr lang="en-US" sz="1400" dirty="0"/>
            </a:br>
            <a:r>
              <a:rPr lang="en-US" sz="1400" dirty="0"/>
              <a:t>DVB-I Client</a:t>
            </a:r>
            <a:endParaRPr lang="en-GB" sz="1400" dirty="0"/>
          </a:p>
        </p:txBody>
      </p:sp>
      <p:sp>
        <p:nvSpPr>
          <p:cNvPr id="2" name="Title 1"/>
          <p:cNvSpPr>
            <a:spLocks noGrp="1"/>
          </p:cNvSpPr>
          <p:nvPr>
            <p:ph type="title"/>
          </p:nvPr>
        </p:nvSpPr>
        <p:spPr/>
        <p:txBody>
          <a:bodyPr/>
          <a:lstStyle/>
          <a:p>
            <a:r>
              <a:rPr lang="en-US" dirty="0"/>
              <a:t>Schematic</a:t>
            </a:r>
            <a:endParaRPr lang="en-GB" dirty="0"/>
          </a:p>
        </p:txBody>
      </p:sp>
      <p:sp>
        <p:nvSpPr>
          <p:cNvPr id="4" name="Lightning Bolt 3"/>
          <p:cNvSpPr/>
          <p:nvPr/>
        </p:nvSpPr>
        <p:spPr>
          <a:xfrm>
            <a:off x="838200" y="1498601"/>
            <a:ext cx="494351" cy="748030"/>
          </a:xfrm>
          <a:prstGeom prst="lightningBol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132483" y="1613481"/>
            <a:ext cx="1963806" cy="523220"/>
          </a:xfrm>
          <a:prstGeom prst="rect">
            <a:avLst/>
          </a:prstGeom>
          <a:noFill/>
        </p:spPr>
        <p:txBody>
          <a:bodyPr wrap="none" rtlCol="0">
            <a:spAutoFit/>
          </a:bodyPr>
          <a:lstStyle/>
          <a:p>
            <a:pPr algn="ctr"/>
            <a:r>
              <a:rPr lang="en-US" sz="1400" dirty="0"/>
              <a:t>Satellite reception</a:t>
            </a:r>
          </a:p>
          <a:p>
            <a:pPr algn="ctr"/>
            <a:r>
              <a:rPr lang="en-US" sz="1400" dirty="0"/>
              <a:t>(feeds for services 1,2,3)</a:t>
            </a:r>
            <a:endParaRPr lang="en-GB" sz="1400" dirty="0"/>
          </a:p>
        </p:txBody>
      </p:sp>
      <p:sp>
        <p:nvSpPr>
          <p:cNvPr id="6" name="Lightning Bolt 5"/>
          <p:cNvSpPr/>
          <p:nvPr/>
        </p:nvSpPr>
        <p:spPr>
          <a:xfrm flipH="1">
            <a:off x="10049720" y="1265769"/>
            <a:ext cx="618299" cy="628084"/>
          </a:xfrm>
          <a:prstGeom prst="lightningBol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0803553" y="1646611"/>
            <a:ext cx="1100493" cy="523220"/>
          </a:xfrm>
          <a:prstGeom prst="rect">
            <a:avLst/>
          </a:prstGeom>
          <a:noFill/>
        </p:spPr>
        <p:txBody>
          <a:bodyPr wrap="none" rtlCol="0">
            <a:spAutoFit/>
          </a:bodyPr>
          <a:lstStyle/>
          <a:p>
            <a:pPr algn="ctr"/>
            <a:r>
              <a:rPr lang="en-US" sz="1400" dirty="0"/>
              <a:t>OTA services</a:t>
            </a:r>
          </a:p>
          <a:p>
            <a:pPr algn="ctr"/>
            <a:r>
              <a:rPr lang="en-US" sz="1400" dirty="0"/>
              <a:t>(1,2,4,5,6)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7430" y="2127739"/>
            <a:ext cx="1088745" cy="1173849"/>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52727" r="31526" b="62670"/>
          <a:stretch/>
        </p:blipFill>
        <p:spPr>
          <a:xfrm>
            <a:off x="1344807" y="2138610"/>
            <a:ext cx="171451" cy="438198"/>
          </a:xfrm>
          <a:prstGeom prst="rect">
            <a:avLst/>
          </a:prstGeom>
        </p:spPr>
      </p:pic>
      <p:sp>
        <p:nvSpPr>
          <p:cNvPr id="11" name="Rounded Rectangle 10"/>
          <p:cNvSpPr/>
          <p:nvPr/>
        </p:nvSpPr>
        <p:spPr>
          <a:xfrm>
            <a:off x="1362807" y="2565937"/>
            <a:ext cx="1113652" cy="40444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tuner(s)</a:t>
            </a:r>
            <a:endParaRPr lang="en-GB" sz="1400" dirty="0"/>
          </a:p>
        </p:txBody>
      </p:sp>
      <p:cxnSp>
        <p:nvCxnSpPr>
          <p:cNvPr id="16" name="Straight Arrow Connector 15"/>
          <p:cNvCxnSpPr>
            <a:cxnSpLocks/>
            <a:stCxn id="11" idx="3"/>
            <a:endCxn id="60" idx="1"/>
          </p:cNvCxnSpPr>
          <p:nvPr/>
        </p:nvCxnSpPr>
        <p:spPr>
          <a:xfrm>
            <a:off x="2476459" y="2768161"/>
            <a:ext cx="473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a:endCxn id="61" idx="1"/>
          </p:cNvCxnSpPr>
          <p:nvPr/>
        </p:nvCxnSpPr>
        <p:spPr>
          <a:xfrm>
            <a:off x="2315311" y="2970384"/>
            <a:ext cx="635003" cy="245452"/>
          </a:xfrm>
          <a:prstGeom prst="bentConnector3">
            <a:avLst>
              <a:gd name="adj1" fmla="val 15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cxnSpLocks/>
            <a:endCxn id="62" idx="1"/>
          </p:cNvCxnSpPr>
          <p:nvPr/>
        </p:nvCxnSpPr>
        <p:spPr>
          <a:xfrm>
            <a:off x="2180492" y="2970384"/>
            <a:ext cx="769822" cy="690660"/>
          </a:xfrm>
          <a:prstGeom prst="bentConnector3">
            <a:avLst>
              <a:gd name="adj1" fmla="val -317"/>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950280" y="437322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service discovery</a:t>
            </a:r>
            <a:endParaRPr lang="en-GB" sz="1400" dirty="0"/>
          </a:p>
        </p:txBody>
      </p:sp>
      <p:sp>
        <p:nvSpPr>
          <p:cNvPr id="25" name="Rounded Rectangle 24"/>
          <p:cNvSpPr/>
          <p:nvPr/>
        </p:nvSpPr>
        <p:spPr>
          <a:xfrm>
            <a:off x="2950280" y="4883173"/>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epg</a:t>
            </a:r>
            <a:endParaRPr lang="en-GB" sz="1400" dirty="0"/>
          </a:p>
        </p:txBody>
      </p:sp>
      <p:grpSp>
        <p:nvGrpSpPr>
          <p:cNvPr id="33" name="Group 32"/>
          <p:cNvGrpSpPr/>
          <p:nvPr/>
        </p:nvGrpSpPr>
        <p:grpSpPr>
          <a:xfrm>
            <a:off x="6957723" y="2543975"/>
            <a:ext cx="571500" cy="3606323"/>
            <a:chOff x="6957723" y="2543975"/>
            <a:chExt cx="571500" cy="3606323"/>
          </a:xfrm>
        </p:grpSpPr>
        <p:sp>
          <p:nvSpPr>
            <p:cNvPr id="27" name="Flowchart: Magnetic Disk 26"/>
            <p:cNvSpPr/>
            <p:nvPr/>
          </p:nvSpPr>
          <p:spPr>
            <a:xfrm>
              <a:off x="6957723" y="2543975"/>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Magnetic Disk 27"/>
            <p:cNvSpPr/>
            <p:nvPr/>
          </p:nvSpPr>
          <p:spPr>
            <a:xfrm>
              <a:off x="6957723" y="5740717"/>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Flowchart: Process 28"/>
            <p:cNvSpPr/>
            <p:nvPr/>
          </p:nvSpPr>
          <p:spPr>
            <a:xfrm>
              <a:off x="6957723" y="2816494"/>
              <a:ext cx="571500" cy="31347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HTTP cache</a:t>
              </a:r>
              <a:endParaRPr lang="en-GB" dirty="0"/>
            </a:p>
          </p:txBody>
        </p:sp>
        <p:sp>
          <p:nvSpPr>
            <p:cNvPr id="30" name="Flowchart: Process 29"/>
            <p:cNvSpPr/>
            <p:nvPr/>
          </p:nvSpPr>
          <p:spPr>
            <a:xfrm>
              <a:off x="6964581" y="2749819"/>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Process 30"/>
            <p:cNvSpPr/>
            <p:nvPr/>
          </p:nvSpPr>
          <p:spPr>
            <a:xfrm>
              <a:off x="6964581" y="5809347"/>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7" name="Straight Arrow Connector 36"/>
          <p:cNvCxnSpPr>
            <a:cxnSpLocks/>
            <a:stCxn id="62" idx="3"/>
          </p:cNvCxnSpPr>
          <p:nvPr/>
        </p:nvCxnSpPr>
        <p:spPr>
          <a:xfrm>
            <a:off x="4063966" y="3661044"/>
            <a:ext cx="2900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968860" y="3622865"/>
            <a:ext cx="1938479" cy="307777"/>
          </a:xfrm>
          <a:prstGeom prst="rect">
            <a:avLst/>
          </a:prstGeom>
          <a:noFill/>
        </p:spPr>
        <p:txBody>
          <a:bodyPr wrap="none" rtlCol="0">
            <a:spAutoFit/>
          </a:bodyPr>
          <a:lstStyle/>
          <a:p>
            <a:r>
              <a:rPr lang="en-US" sz="1400" dirty="0"/>
              <a:t>DVB LL-DASH (service 3)</a:t>
            </a:r>
          </a:p>
        </p:txBody>
      </p:sp>
      <p:cxnSp>
        <p:nvCxnSpPr>
          <p:cNvPr id="40" name="Straight Arrow Connector 39"/>
          <p:cNvCxnSpPr>
            <a:cxnSpLocks/>
            <a:stCxn id="61" idx="3"/>
          </p:cNvCxnSpPr>
          <p:nvPr/>
        </p:nvCxnSpPr>
        <p:spPr>
          <a:xfrm flipV="1">
            <a:off x="4063966" y="3202186"/>
            <a:ext cx="2886899" cy="1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955144" y="3164007"/>
            <a:ext cx="1938479" cy="307777"/>
          </a:xfrm>
          <a:prstGeom prst="rect">
            <a:avLst/>
          </a:prstGeom>
          <a:noFill/>
        </p:spPr>
        <p:txBody>
          <a:bodyPr wrap="none" rtlCol="0">
            <a:spAutoFit/>
          </a:bodyPr>
          <a:lstStyle/>
          <a:p>
            <a:r>
              <a:rPr lang="en-US" sz="1400" dirty="0"/>
              <a:t>DVB LL-DASH (service 2)</a:t>
            </a:r>
          </a:p>
        </p:txBody>
      </p:sp>
      <p:cxnSp>
        <p:nvCxnSpPr>
          <p:cNvPr id="42" name="Straight Arrow Connector 41"/>
          <p:cNvCxnSpPr>
            <a:cxnSpLocks/>
            <a:stCxn id="60" idx="3"/>
          </p:cNvCxnSpPr>
          <p:nvPr/>
        </p:nvCxnSpPr>
        <p:spPr>
          <a:xfrm flipV="1">
            <a:off x="4063966" y="2749819"/>
            <a:ext cx="2900615" cy="18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968860" y="2711640"/>
            <a:ext cx="1938479" cy="307777"/>
          </a:xfrm>
          <a:prstGeom prst="rect">
            <a:avLst/>
          </a:prstGeom>
          <a:noFill/>
        </p:spPr>
        <p:txBody>
          <a:bodyPr wrap="none" rtlCol="0">
            <a:spAutoFit/>
          </a:bodyPr>
          <a:lstStyle/>
          <a:p>
            <a:r>
              <a:rPr lang="en-US" sz="1400" dirty="0"/>
              <a:t>DVB LL-DASH (service 1)</a:t>
            </a:r>
          </a:p>
        </p:txBody>
      </p:sp>
      <p:cxnSp>
        <p:nvCxnSpPr>
          <p:cNvPr id="44" name="Straight Arrow Connector 43"/>
          <p:cNvCxnSpPr/>
          <p:nvPr/>
        </p:nvCxnSpPr>
        <p:spPr>
          <a:xfrm>
            <a:off x="4196300" y="4572269"/>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196300" y="5085964"/>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005661" y="5793775"/>
            <a:ext cx="5958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72572" y="5540458"/>
            <a:ext cx="1938479" cy="307777"/>
          </a:xfrm>
          <a:prstGeom prst="rect">
            <a:avLst/>
          </a:prstGeom>
          <a:noFill/>
        </p:spPr>
        <p:txBody>
          <a:bodyPr wrap="none" rtlCol="0">
            <a:spAutoFit/>
          </a:bodyPr>
          <a:lstStyle/>
          <a:p>
            <a:r>
              <a:rPr lang="en-US" sz="1400" dirty="0"/>
              <a:t>DVB LL-DASH (service 7)</a:t>
            </a:r>
          </a:p>
        </p:txBody>
      </p:sp>
      <p:cxnSp>
        <p:nvCxnSpPr>
          <p:cNvPr id="52" name="Straight Arrow Connector 51"/>
          <p:cNvCxnSpPr>
            <a:stCxn id="54" idx="3"/>
          </p:cNvCxnSpPr>
          <p:nvPr/>
        </p:nvCxnSpPr>
        <p:spPr>
          <a:xfrm>
            <a:off x="981615" y="5048615"/>
            <a:ext cx="2114715" cy="25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3593" y="4894726"/>
            <a:ext cx="268022" cy="307777"/>
          </a:xfrm>
          <a:prstGeom prst="rect">
            <a:avLst/>
          </a:prstGeom>
          <a:noFill/>
        </p:spPr>
        <p:txBody>
          <a:bodyPr wrap="none" rtlCol="0">
            <a:spAutoFit/>
          </a:bodyPr>
          <a:lstStyle/>
          <a:p>
            <a:r>
              <a:rPr lang="en-US" sz="1400" dirty="0"/>
              <a:t>?</a:t>
            </a:r>
            <a:endParaRPr lang="en-GB" sz="1400" dirty="0"/>
          </a:p>
        </p:txBody>
      </p:sp>
      <p:sp>
        <p:nvSpPr>
          <p:cNvPr id="55" name="TextBox 54"/>
          <p:cNvSpPr txBox="1"/>
          <p:nvPr/>
        </p:nvSpPr>
        <p:spPr>
          <a:xfrm>
            <a:off x="180395" y="5613089"/>
            <a:ext cx="801373" cy="523220"/>
          </a:xfrm>
          <a:prstGeom prst="rect">
            <a:avLst/>
          </a:prstGeom>
          <a:noFill/>
        </p:spPr>
        <p:txBody>
          <a:bodyPr wrap="none" rtlCol="0">
            <a:spAutoFit/>
          </a:bodyPr>
          <a:lstStyle/>
          <a:p>
            <a:pPr algn="ctr"/>
            <a:r>
              <a:rPr lang="en-US" sz="1400" dirty="0"/>
              <a:t>Content</a:t>
            </a:r>
          </a:p>
          <a:p>
            <a:pPr algn="ctr"/>
            <a:r>
              <a:rPr lang="en-US" sz="1400" dirty="0"/>
              <a:t>Provider</a:t>
            </a:r>
            <a:endParaRPr lang="en-GB" sz="1400" dirty="0"/>
          </a:p>
        </p:txBody>
      </p:sp>
      <p:cxnSp>
        <p:nvCxnSpPr>
          <p:cNvPr id="56" name="Straight Arrow Connector 55"/>
          <p:cNvCxnSpPr/>
          <p:nvPr/>
        </p:nvCxnSpPr>
        <p:spPr>
          <a:xfrm>
            <a:off x="7529223" y="3406282"/>
            <a:ext cx="2923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08296" y="3348104"/>
            <a:ext cx="1227772" cy="523220"/>
          </a:xfrm>
          <a:prstGeom prst="rect">
            <a:avLst/>
          </a:prstGeom>
          <a:noFill/>
        </p:spPr>
        <p:txBody>
          <a:bodyPr wrap="none" rtlCol="0">
            <a:spAutoFit/>
          </a:bodyPr>
          <a:lstStyle/>
          <a:p>
            <a:pPr algn="ctr"/>
            <a:r>
              <a:rPr lang="en-US" sz="1400" dirty="0"/>
              <a:t>DVB-I Services</a:t>
            </a:r>
          </a:p>
          <a:p>
            <a:pPr algn="ctr"/>
            <a:r>
              <a:rPr lang="en-US" sz="1400" dirty="0"/>
              <a:t>(1,2,3,7)</a:t>
            </a:r>
          </a:p>
        </p:txBody>
      </p:sp>
      <p:sp>
        <p:nvSpPr>
          <p:cNvPr id="59" name="Flowchart: Process 58"/>
          <p:cNvSpPr/>
          <p:nvPr/>
        </p:nvSpPr>
        <p:spPr>
          <a:xfrm>
            <a:off x="1181100" y="1498601"/>
            <a:ext cx="6738591" cy="5054600"/>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dirty="0">
                <a:solidFill>
                  <a:schemeClr val="bg1">
                    <a:lumMod val="75000"/>
                  </a:schemeClr>
                </a:solidFill>
              </a:rPr>
              <a:t>Back Room</a:t>
            </a:r>
            <a:endParaRPr lang="en-GB" dirty="0">
              <a:solidFill>
                <a:schemeClr val="bg1">
                  <a:lumMod val="75000"/>
                </a:schemeClr>
              </a:solidFill>
            </a:endParaRPr>
          </a:p>
        </p:txBody>
      </p:sp>
      <p:sp>
        <p:nvSpPr>
          <p:cNvPr id="64" name="Flowchart: Process 63"/>
          <p:cNvSpPr/>
          <p:nvPr/>
        </p:nvSpPr>
        <p:spPr>
          <a:xfrm>
            <a:off x="9359681" y="2327396"/>
            <a:ext cx="2486132" cy="4222261"/>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bg1">
                    <a:lumMod val="75000"/>
                  </a:schemeClr>
                </a:solidFill>
              </a:rPr>
              <a:t>Booth</a:t>
            </a:r>
            <a:endParaRPr lang="en-GB" dirty="0">
              <a:solidFill>
                <a:schemeClr val="bg1">
                  <a:lumMod val="75000"/>
                </a:schemeClr>
              </a:solidFill>
            </a:endParaRPr>
          </a:p>
        </p:txBody>
      </p:sp>
      <p:cxnSp>
        <p:nvCxnSpPr>
          <p:cNvPr id="67" name="Straight Arrow Connector 66"/>
          <p:cNvCxnSpPr/>
          <p:nvPr/>
        </p:nvCxnSpPr>
        <p:spPr>
          <a:xfrm>
            <a:off x="7543894" y="4850682"/>
            <a:ext cx="2923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5631" y="3849306"/>
            <a:ext cx="1212342" cy="909257"/>
          </a:xfrm>
          <a:prstGeom prst="rect">
            <a:avLst/>
          </a:prstGeom>
        </p:spPr>
      </p:pic>
      <p:sp>
        <p:nvSpPr>
          <p:cNvPr id="65" name="Rounded Rectangle 64"/>
          <p:cNvSpPr/>
          <p:nvPr/>
        </p:nvSpPr>
        <p:spPr>
          <a:xfrm>
            <a:off x="10467430" y="463357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Client</a:t>
            </a:r>
            <a:endParaRPr lang="en-GB" sz="1400" dirty="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2819" y="5558125"/>
            <a:ext cx="715280" cy="536460"/>
          </a:xfrm>
          <a:prstGeom prst="rect">
            <a:avLst/>
          </a:prstGeom>
        </p:spPr>
      </p:pic>
      <p:cxnSp>
        <p:nvCxnSpPr>
          <p:cNvPr id="17" name="Straight Connector 16"/>
          <p:cNvCxnSpPr/>
          <p:nvPr/>
        </p:nvCxnSpPr>
        <p:spPr>
          <a:xfrm>
            <a:off x="7529223" y="5937250"/>
            <a:ext cx="19793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10289824" y="5674725"/>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“mobile”</a:t>
            </a:r>
            <a:br>
              <a:rPr lang="en-US" sz="1400" dirty="0"/>
            </a:br>
            <a:r>
              <a:rPr lang="en-US" sz="1400" dirty="0"/>
              <a:t>DVB-I Client</a:t>
            </a:r>
            <a:endParaRPr lang="en-GB" sz="1400" dirty="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43157" y="5326183"/>
            <a:ext cx="747973" cy="747973"/>
          </a:xfrm>
          <a:prstGeom prst="rect">
            <a:avLst/>
          </a:prstGeom>
        </p:spPr>
      </p:pic>
      <p:sp>
        <p:nvSpPr>
          <p:cNvPr id="21" name="Rounded Rectangle 20"/>
          <p:cNvSpPr/>
          <p:nvPr/>
        </p:nvSpPr>
        <p:spPr>
          <a:xfrm>
            <a:off x="7602820" y="5264058"/>
            <a:ext cx="3953356" cy="99536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11">
            <a:extLst>
              <a:ext uri="{FF2B5EF4-FFF2-40B4-BE49-F238E27FC236}">
                <a16:creationId xmlns:a16="http://schemas.microsoft.com/office/drawing/2014/main" id="{5EC4DAC3-A629-4548-BC2A-4832EE691440}"/>
              </a:ext>
            </a:extLst>
          </p:cNvPr>
          <p:cNvSpPr/>
          <p:nvPr/>
        </p:nvSpPr>
        <p:spPr>
          <a:xfrm>
            <a:off x="2950314" y="2565937"/>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1" name="Rounded Rectangle 12">
            <a:extLst>
              <a:ext uri="{FF2B5EF4-FFF2-40B4-BE49-F238E27FC236}">
                <a16:creationId xmlns:a16="http://schemas.microsoft.com/office/drawing/2014/main" id="{55578759-2FBC-4B36-95D9-CABD75D52821}"/>
              </a:ext>
            </a:extLst>
          </p:cNvPr>
          <p:cNvSpPr/>
          <p:nvPr/>
        </p:nvSpPr>
        <p:spPr>
          <a:xfrm>
            <a:off x="2950314" y="3013612"/>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2" name="Rounded Rectangle 13">
            <a:extLst>
              <a:ext uri="{FF2B5EF4-FFF2-40B4-BE49-F238E27FC236}">
                <a16:creationId xmlns:a16="http://schemas.microsoft.com/office/drawing/2014/main" id="{D6E1B77D-F297-4EC7-8F3B-2A2BFB12F71F}"/>
              </a:ext>
            </a:extLst>
          </p:cNvPr>
          <p:cNvSpPr/>
          <p:nvPr/>
        </p:nvSpPr>
        <p:spPr>
          <a:xfrm>
            <a:off x="2950314" y="345882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3" name="Rounded Rectangle 11">
            <a:extLst>
              <a:ext uri="{FF2B5EF4-FFF2-40B4-BE49-F238E27FC236}">
                <a16:creationId xmlns:a16="http://schemas.microsoft.com/office/drawing/2014/main" id="{147532F9-4B5A-45EF-86DB-B20F663A49D9}"/>
              </a:ext>
            </a:extLst>
          </p:cNvPr>
          <p:cNvSpPr/>
          <p:nvPr/>
        </p:nvSpPr>
        <p:spPr>
          <a:xfrm rot="16200000">
            <a:off x="4369128" y="1869064"/>
            <a:ext cx="1113652" cy="5715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DTT  modulator</a:t>
            </a:r>
            <a:endParaRPr lang="en-GB" sz="1400" dirty="0"/>
          </a:p>
        </p:txBody>
      </p:sp>
      <p:cxnSp>
        <p:nvCxnSpPr>
          <p:cNvPr id="70" name="Elbow Connector 17">
            <a:extLst>
              <a:ext uri="{FF2B5EF4-FFF2-40B4-BE49-F238E27FC236}">
                <a16:creationId xmlns:a16="http://schemas.microsoft.com/office/drawing/2014/main" id="{B745D558-C22D-4951-AD67-F26D603B945B}"/>
              </a:ext>
            </a:extLst>
          </p:cNvPr>
          <p:cNvCxnSpPr>
            <a:cxnSpLocks/>
            <a:stCxn id="53" idx="3"/>
          </p:cNvCxnSpPr>
          <p:nvPr/>
        </p:nvCxnSpPr>
        <p:spPr>
          <a:xfrm flipV="1">
            <a:off x="4414617" y="2711640"/>
            <a:ext cx="357261" cy="272674"/>
          </a:xfrm>
          <a:prstGeom prst="bentConnector3">
            <a:avLst>
              <a:gd name="adj1" fmla="val 9799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17">
            <a:extLst>
              <a:ext uri="{FF2B5EF4-FFF2-40B4-BE49-F238E27FC236}">
                <a16:creationId xmlns:a16="http://schemas.microsoft.com/office/drawing/2014/main" id="{EABD2745-6E85-425A-BBF6-5ADCEE7EF4D2}"/>
              </a:ext>
            </a:extLst>
          </p:cNvPr>
          <p:cNvCxnSpPr>
            <a:cxnSpLocks/>
          </p:cNvCxnSpPr>
          <p:nvPr/>
        </p:nvCxnSpPr>
        <p:spPr>
          <a:xfrm>
            <a:off x="4391524" y="2545543"/>
            <a:ext cx="282066" cy="540"/>
          </a:xfrm>
          <a:prstGeom prst="bent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5">
            <a:extLst>
              <a:ext uri="{FF2B5EF4-FFF2-40B4-BE49-F238E27FC236}">
                <a16:creationId xmlns:a16="http://schemas.microsoft.com/office/drawing/2014/main" id="{8E405048-0A7D-45F7-A527-245173992C5D}"/>
              </a:ext>
            </a:extLst>
          </p:cNvPr>
          <p:cNvCxnSpPr>
            <a:cxnSpLocks/>
            <a:endCxn id="93" idx="1"/>
          </p:cNvCxnSpPr>
          <p:nvPr/>
        </p:nvCxnSpPr>
        <p:spPr>
          <a:xfrm flipV="1">
            <a:off x="5211704" y="2125753"/>
            <a:ext cx="4663610" cy="2906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6">
            <a:extLst>
              <a:ext uri="{FF2B5EF4-FFF2-40B4-BE49-F238E27FC236}">
                <a16:creationId xmlns:a16="http://schemas.microsoft.com/office/drawing/2014/main" id="{0EF8DC5D-9A05-4BDB-B452-027B933D5AF7}"/>
              </a:ext>
            </a:extLst>
          </p:cNvPr>
          <p:cNvSpPr txBox="1"/>
          <p:nvPr/>
        </p:nvSpPr>
        <p:spPr>
          <a:xfrm>
            <a:off x="10405631" y="889851"/>
            <a:ext cx="1100429" cy="523220"/>
          </a:xfrm>
          <a:prstGeom prst="rect">
            <a:avLst/>
          </a:prstGeom>
          <a:noFill/>
        </p:spPr>
        <p:txBody>
          <a:bodyPr wrap="none" rtlCol="0">
            <a:spAutoFit/>
          </a:bodyPr>
          <a:lstStyle/>
          <a:p>
            <a:pPr algn="ctr"/>
            <a:r>
              <a:rPr lang="en-US" sz="1400" dirty="0"/>
              <a:t>OTA services</a:t>
            </a:r>
          </a:p>
          <a:p>
            <a:pPr algn="ctr"/>
            <a:r>
              <a:rPr lang="en-US" sz="1400" dirty="0"/>
              <a:t>(4,5,6)</a:t>
            </a:r>
            <a:endParaRPr lang="en-GB" sz="1400" dirty="0"/>
          </a:p>
        </p:txBody>
      </p:sp>
      <p:sp>
        <p:nvSpPr>
          <p:cNvPr id="92" name="TextBox 42">
            <a:extLst>
              <a:ext uri="{FF2B5EF4-FFF2-40B4-BE49-F238E27FC236}">
                <a16:creationId xmlns:a16="http://schemas.microsoft.com/office/drawing/2014/main" id="{D952F8D2-D701-4F0D-888E-A6FE92FAEA49}"/>
              </a:ext>
            </a:extLst>
          </p:cNvPr>
          <p:cNvSpPr txBox="1"/>
          <p:nvPr/>
        </p:nvSpPr>
        <p:spPr>
          <a:xfrm>
            <a:off x="5268931" y="1834813"/>
            <a:ext cx="1531638" cy="307777"/>
          </a:xfrm>
          <a:prstGeom prst="rect">
            <a:avLst/>
          </a:prstGeom>
          <a:noFill/>
        </p:spPr>
        <p:txBody>
          <a:bodyPr wrap="none" rtlCol="0">
            <a:spAutoFit/>
          </a:bodyPr>
          <a:lstStyle/>
          <a:p>
            <a:r>
              <a:rPr lang="en-US" sz="1400" dirty="0"/>
              <a:t>OTA services (1,2)</a:t>
            </a:r>
          </a:p>
        </p:txBody>
      </p:sp>
      <p:sp>
        <p:nvSpPr>
          <p:cNvPr id="93" name="CasellaDiTesto 92">
            <a:extLst>
              <a:ext uri="{FF2B5EF4-FFF2-40B4-BE49-F238E27FC236}">
                <a16:creationId xmlns:a16="http://schemas.microsoft.com/office/drawing/2014/main" id="{24A057F0-C2E2-4835-928F-EC0D08351245}"/>
              </a:ext>
            </a:extLst>
          </p:cNvPr>
          <p:cNvSpPr txBox="1"/>
          <p:nvPr/>
        </p:nvSpPr>
        <p:spPr>
          <a:xfrm>
            <a:off x="9875314" y="1941087"/>
            <a:ext cx="348812" cy="369332"/>
          </a:xfrm>
          <a:prstGeom prst="rect">
            <a:avLst/>
          </a:prstGeom>
          <a:noFill/>
          <a:ln>
            <a:solidFill>
              <a:schemeClr val="accent6">
                <a:lumMod val="75000"/>
              </a:schemeClr>
            </a:solidFill>
          </a:ln>
        </p:spPr>
        <p:txBody>
          <a:bodyPr wrap="square" rtlCol="0">
            <a:spAutoFit/>
          </a:bodyPr>
          <a:lstStyle/>
          <a:p>
            <a:pPr algn="ctr"/>
            <a:r>
              <a:rPr lang="it-IT" dirty="0"/>
              <a:t>+</a:t>
            </a:r>
          </a:p>
        </p:txBody>
      </p:sp>
      <p:cxnSp>
        <p:nvCxnSpPr>
          <p:cNvPr id="94" name="Straight Arrow Connector 15">
            <a:extLst>
              <a:ext uri="{FF2B5EF4-FFF2-40B4-BE49-F238E27FC236}">
                <a16:creationId xmlns:a16="http://schemas.microsoft.com/office/drawing/2014/main" id="{3522A9FF-2901-49F9-881D-6750ACE3F32D}"/>
              </a:ext>
            </a:extLst>
          </p:cNvPr>
          <p:cNvCxnSpPr>
            <a:cxnSpLocks/>
            <a:stCxn id="93" idx="3"/>
            <a:endCxn id="8" idx="0"/>
          </p:cNvCxnSpPr>
          <p:nvPr/>
        </p:nvCxnSpPr>
        <p:spPr>
          <a:xfrm>
            <a:off x="10224126" y="2125753"/>
            <a:ext cx="787677" cy="198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C2C0549B-EDD4-4EC0-ADE9-291F184E8BEE}"/>
              </a:ext>
            </a:extLst>
          </p:cNvPr>
          <p:cNvSpPr/>
          <p:nvPr/>
        </p:nvSpPr>
        <p:spPr>
          <a:xfrm>
            <a:off x="2824843" y="2136701"/>
            <a:ext cx="1791748" cy="20229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Rounded Corners 68">
            <a:extLst>
              <a:ext uri="{FF2B5EF4-FFF2-40B4-BE49-F238E27FC236}">
                <a16:creationId xmlns:a16="http://schemas.microsoft.com/office/drawing/2014/main" id="{549EAFFA-316D-4C01-AE33-9CD59598B3AF}"/>
              </a:ext>
            </a:extLst>
          </p:cNvPr>
          <p:cNvSpPr/>
          <p:nvPr/>
        </p:nvSpPr>
        <p:spPr>
          <a:xfrm>
            <a:off x="57386" y="5450669"/>
            <a:ext cx="1458872" cy="8087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04657744-F0C1-4B45-A79D-F44703B62E5A}"/>
              </a:ext>
            </a:extLst>
          </p:cNvPr>
          <p:cNvSpPr txBox="1"/>
          <p:nvPr/>
        </p:nvSpPr>
        <p:spPr>
          <a:xfrm>
            <a:off x="1510290" y="3669084"/>
            <a:ext cx="1314553" cy="584775"/>
          </a:xfrm>
          <a:prstGeom prst="rect">
            <a:avLst/>
          </a:prstGeom>
          <a:noFill/>
        </p:spPr>
        <p:txBody>
          <a:bodyPr wrap="square" rtlCol="0">
            <a:spAutoFit/>
          </a:bodyPr>
          <a:lstStyle/>
          <a:p>
            <a:r>
              <a:rPr lang="fr-FR" sz="1600" dirty="0"/>
              <a:t>IP (</a:t>
            </a:r>
            <a:r>
              <a:rPr lang="en-US" sz="1600" dirty="0"/>
              <a:t>preferred</a:t>
            </a:r>
            <a:r>
              <a:rPr lang="fr-FR" sz="1600" dirty="0"/>
              <a:t>) or SDI inputs</a:t>
            </a:r>
            <a:endParaRPr lang="en-US" sz="1600" dirty="0"/>
          </a:p>
        </p:txBody>
      </p:sp>
      <p:sp>
        <p:nvSpPr>
          <p:cNvPr id="13" name="Rounded Rectangular Callout 12"/>
          <p:cNvSpPr/>
          <p:nvPr/>
        </p:nvSpPr>
        <p:spPr>
          <a:xfrm>
            <a:off x="3720717" y="74951"/>
            <a:ext cx="2314033" cy="1797665"/>
          </a:xfrm>
          <a:prstGeom prst="wedgeRoundRectCallout">
            <a:avLst>
              <a:gd name="adj1" fmla="val -39619"/>
              <a:gd name="adj2" fmla="val 6375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For this we should bring to the DVB booth an Encoder/Packager/Origin. This should still be discussed internally as we have a general policy to reduce equipments used on shows.</a:t>
            </a:r>
            <a:endParaRPr lang="en-GB" sz="1400">
              <a:solidFill>
                <a:schemeClr val="tx1"/>
              </a:solidFill>
            </a:endParaRPr>
          </a:p>
        </p:txBody>
      </p:sp>
      <p:sp>
        <p:nvSpPr>
          <p:cNvPr id="73" name="Rounded Rectangular Callout 72"/>
          <p:cNvSpPr/>
          <p:nvPr/>
        </p:nvSpPr>
        <p:spPr>
          <a:xfrm>
            <a:off x="1859158" y="5982242"/>
            <a:ext cx="2314033" cy="841908"/>
          </a:xfrm>
          <a:prstGeom prst="wedgeRoundRectCallout">
            <a:avLst>
              <a:gd name="adj1" fmla="val -62616"/>
              <a:gd name="adj2" fmla="val -459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we can deliver a LL CMAF stream we built either in our booth or in Rennes (France)</a:t>
            </a:r>
            <a:endParaRPr lang="en-GB" sz="1400" dirty="0">
              <a:solidFill>
                <a:schemeClr val="tx1"/>
              </a:solidFill>
            </a:endParaRPr>
          </a:p>
        </p:txBody>
      </p:sp>
      <p:pic>
        <p:nvPicPr>
          <p:cNvPr id="15" name="Picture 14"/>
          <p:cNvPicPr>
            <a:picLocks noChangeAspect="1"/>
          </p:cNvPicPr>
          <p:nvPr/>
        </p:nvPicPr>
        <p:blipFill>
          <a:blip r:embed="rId7"/>
          <a:stretch>
            <a:fillRect/>
          </a:stretch>
        </p:blipFill>
        <p:spPr>
          <a:xfrm>
            <a:off x="10298633" y="85771"/>
            <a:ext cx="1700761" cy="511475"/>
          </a:xfrm>
          <a:prstGeom prst="rect">
            <a:avLst/>
          </a:prstGeom>
          <a:solidFill>
            <a:schemeClr val="bg1"/>
          </a:solidFill>
        </p:spPr>
      </p:pic>
      <p:sp>
        <p:nvSpPr>
          <p:cNvPr id="74" name="Rectangle: Rounded Corners 11">
            <a:extLst>
              <a:ext uri="{FF2B5EF4-FFF2-40B4-BE49-F238E27FC236}">
                <a16:creationId xmlns:a16="http://schemas.microsoft.com/office/drawing/2014/main" id="{C2C0549B-EDD4-4EC0-ADE9-291F184E8BEE}"/>
              </a:ext>
            </a:extLst>
          </p:cNvPr>
          <p:cNvSpPr/>
          <p:nvPr/>
        </p:nvSpPr>
        <p:spPr>
          <a:xfrm>
            <a:off x="10143556" y="32006"/>
            <a:ext cx="2010914" cy="6190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Rounded Corners 11">
            <a:extLst>
              <a:ext uri="{FF2B5EF4-FFF2-40B4-BE49-F238E27FC236}">
                <a16:creationId xmlns:a16="http://schemas.microsoft.com/office/drawing/2014/main" id="{C2C0549B-EDD4-4EC0-ADE9-291F184E8BEE}"/>
              </a:ext>
            </a:extLst>
          </p:cNvPr>
          <p:cNvSpPr/>
          <p:nvPr/>
        </p:nvSpPr>
        <p:spPr>
          <a:xfrm>
            <a:off x="1470822" y="3104391"/>
            <a:ext cx="1366427" cy="110829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3211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11">
            <a:extLst>
              <a:ext uri="{FF2B5EF4-FFF2-40B4-BE49-F238E27FC236}">
                <a16:creationId xmlns:a16="http://schemas.microsoft.com/office/drawing/2014/main" id="{3BBE1BA8-3FD4-4168-A891-344960209CD1}"/>
              </a:ext>
            </a:extLst>
          </p:cNvPr>
          <p:cNvSpPr/>
          <p:nvPr/>
        </p:nvSpPr>
        <p:spPr>
          <a:xfrm>
            <a:off x="3300965" y="2334415"/>
            <a:ext cx="1113652" cy="40444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endParaRPr lang="en-GB" sz="1400" dirty="0"/>
          </a:p>
        </p:txBody>
      </p:sp>
      <p:sp>
        <p:nvSpPr>
          <p:cNvPr id="53" name="Rounded Rectangle 12">
            <a:extLst>
              <a:ext uri="{FF2B5EF4-FFF2-40B4-BE49-F238E27FC236}">
                <a16:creationId xmlns:a16="http://schemas.microsoft.com/office/drawing/2014/main" id="{8F284808-D87D-4E3B-BAD7-620B5189F7C3}"/>
              </a:ext>
            </a:extLst>
          </p:cNvPr>
          <p:cNvSpPr/>
          <p:nvPr/>
        </p:nvSpPr>
        <p:spPr>
          <a:xfrm>
            <a:off x="3300965" y="2782090"/>
            <a:ext cx="1113652" cy="40444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endParaRPr lang="en-GB" sz="1400" dirty="0"/>
          </a:p>
        </p:txBody>
      </p:sp>
      <p:sp>
        <p:nvSpPr>
          <p:cNvPr id="9" name="Rounded Rectangle 8"/>
          <p:cNvSpPr/>
          <p:nvPr/>
        </p:nvSpPr>
        <p:spPr>
          <a:xfrm>
            <a:off x="10442523" y="3226776"/>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Hybrid</a:t>
            </a:r>
            <a:br>
              <a:rPr lang="en-US" sz="1400" dirty="0"/>
            </a:br>
            <a:r>
              <a:rPr lang="en-US" sz="1400" dirty="0"/>
              <a:t>DVB-I Client</a:t>
            </a:r>
            <a:endParaRPr lang="en-GB" sz="1400" dirty="0"/>
          </a:p>
        </p:txBody>
      </p:sp>
      <p:sp>
        <p:nvSpPr>
          <p:cNvPr id="2" name="Title 1"/>
          <p:cNvSpPr>
            <a:spLocks noGrp="1"/>
          </p:cNvSpPr>
          <p:nvPr>
            <p:ph type="title"/>
          </p:nvPr>
        </p:nvSpPr>
        <p:spPr/>
        <p:txBody>
          <a:bodyPr/>
          <a:lstStyle/>
          <a:p>
            <a:r>
              <a:rPr lang="en-US" dirty="0"/>
              <a:t>Schematic</a:t>
            </a:r>
            <a:endParaRPr lang="en-GB" dirty="0"/>
          </a:p>
        </p:txBody>
      </p:sp>
      <p:sp>
        <p:nvSpPr>
          <p:cNvPr id="5" name="TextBox 4"/>
          <p:cNvSpPr txBox="1"/>
          <p:nvPr/>
        </p:nvSpPr>
        <p:spPr>
          <a:xfrm>
            <a:off x="1132483" y="1613481"/>
            <a:ext cx="1963806" cy="523220"/>
          </a:xfrm>
          <a:prstGeom prst="rect">
            <a:avLst/>
          </a:prstGeom>
          <a:noFill/>
        </p:spPr>
        <p:txBody>
          <a:bodyPr wrap="none" rtlCol="0">
            <a:spAutoFit/>
          </a:bodyPr>
          <a:lstStyle/>
          <a:p>
            <a:pPr algn="ctr"/>
            <a:r>
              <a:rPr lang="en-US" sz="1400" dirty="0" err="1"/>
              <a:t>Playout</a:t>
            </a:r>
            <a:endParaRPr lang="en-US" sz="1400" dirty="0"/>
          </a:p>
          <a:p>
            <a:pPr algn="ctr"/>
            <a:r>
              <a:rPr lang="en-US" sz="1400" dirty="0"/>
              <a:t>(feeds for services 1,2,3)</a:t>
            </a:r>
            <a:endParaRPr lang="en-GB" sz="1400" dirty="0"/>
          </a:p>
        </p:txBody>
      </p:sp>
      <p:sp>
        <p:nvSpPr>
          <p:cNvPr id="6" name="Lightning Bolt 5"/>
          <p:cNvSpPr/>
          <p:nvPr/>
        </p:nvSpPr>
        <p:spPr>
          <a:xfrm flipH="1">
            <a:off x="10049720" y="1265769"/>
            <a:ext cx="618299" cy="628084"/>
          </a:xfrm>
          <a:prstGeom prst="lightningBol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0803553" y="1646611"/>
            <a:ext cx="1100493" cy="523220"/>
          </a:xfrm>
          <a:prstGeom prst="rect">
            <a:avLst/>
          </a:prstGeom>
          <a:noFill/>
        </p:spPr>
        <p:txBody>
          <a:bodyPr wrap="none" rtlCol="0">
            <a:spAutoFit/>
          </a:bodyPr>
          <a:lstStyle/>
          <a:p>
            <a:pPr algn="ctr"/>
            <a:r>
              <a:rPr lang="en-US" sz="1400" dirty="0"/>
              <a:t>OTA services</a:t>
            </a:r>
          </a:p>
          <a:p>
            <a:pPr algn="ctr"/>
            <a:r>
              <a:rPr lang="en-US" sz="1400" dirty="0"/>
              <a:t>(1,2,4,5,6)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7430" y="2127739"/>
            <a:ext cx="1088745" cy="1173849"/>
          </a:xfrm>
          <a:prstGeom prst="rect">
            <a:avLst/>
          </a:prstGeom>
        </p:spPr>
      </p:pic>
      <p:sp>
        <p:nvSpPr>
          <p:cNvPr id="24" name="Rounded Rectangle 23"/>
          <p:cNvSpPr/>
          <p:nvPr/>
        </p:nvSpPr>
        <p:spPr>
          <a:xfrm>
            <a:off x="2950280" y="437322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service discovery</a:t>
            </a:r>
            <a:endParaRPr lang="en-GB" sz="1400" dirty="0"/>
          </a:p>
        </p:txBody>
      </p:sp>
      <p:sp>
        <p:nvSpPr>
          <p:cNvPr id="25" name="Rounded Rectangle 24"/>
          <p:cNvSpPr/>
          <p:nvPr/>
        </p:nvSpPr>
        <p:spPr>
          <a:xfrm>
            <a:off x="2950280" y="4883173"/>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epg</a:t>
            </a:r>
            <a:endParaRPr lang="en-GB" sz="1400" dirty="0"/>
          </a:p>
        </p:txBody>
      </p:sp>
      <p:grpSp>
        <p:nvGrpSpPr>
          <p:cNvPr id="33" name="Group 32"/>
          <p:cNvGrpSpPr/>
          <p:nvPr/>
        </p:nvGrpSpPr>
        <p:grpSpPr>
          <a:xfrm>
            <a:off x="6957723" y="2543975"/>
            <a:ext cx="571500" cy="3606323"/>
            <a:chOff x="6957723" y="2543975"/>
            <a:chExt cx="571500" cy="3606323"/>
          </a:xfrm>
        </p:grpSpPr>
        <p:sp>
          <p:nvSpPr>
            <p:cNvPr id="27" name="Flowchart: Magnetic Disk 26"/>
            <p:cNvSpPr/>
            <p:nvPr/>
          </p:nvSpPr>
          <p:spPr>
            <a:xfrm>
              <a:off x="6957723" y="2543975"/>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Magnetic Disk 27"/>
            <p:cNvSpPr/>
            <p:nvPr/>
          </p:nvSpPr>
          <p:spPr>
            <a:xfrm>
              <a:off x="6957723" y="5740717"/>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Flowchart: Process 28"/>
            <p:cNvSpPr/>
            <p:nvPr/>
          </p:nvSpPr>
          <p:spPr>
            <a:xfrm>
              <a:off x="6957723" y="2816494"/>
              <a:ext cx="571500" cy="31347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HTTP cache</a:t>
              </a:r>
              <a:endParaRPr lang="en-GB" dirty="0"/>
            </a:p>
          </p:txBody>
        </p:sp>
        <p:sp>
          <p:nvSpPr>
            <p:cNvPr id="30" name="Flowchart: Process 29"/>
            <p:cNvSpPr/>
            <p:nvPr/>
          </p:nvSpPr>
          <p:spPr>
            <a:xfrm>
              <a:off x="6964581" y="2749819"/>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Process 30"/>
            <p:cNvSpPr/>
            <p:nvPr/>
          </p:nvSpPr>
          <p:spPr>
            <a:xfrm>
              <a:off x="6964581" y="5809347"/>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7" name="Straight Arrow Connector 36"/>
          <p:cNvCxnSpPr>
            <a:cxnSpLocks/>
            <a:stCxn id="62" idx="3"/>
          </p:cNvCxnSpPr>
          <p:nvPr/>
        </p:nvCxnSpPr>
        <p:spPr>
          <a:xfrm>
            <a:off x="4063966" y="3661044"/>
            <a:ext cx="2900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968860" y="3622865"/>
            <a:ext cx="1938479" cy="307777"/>
          </a:xfrm>
          <a:prstGeom prst="rect">
            <a:avLst/>
          </a:prstGeom>
          <a:noFill/>
        </p:spPr>
        <p:txBody>
          <a:bodyPr wrap="none" rtlCol="0">
            <a:spAutoFit/>
          </a:bodyPr>
          <a:lstStyle/>
          <a:p>
            <a:r>
              <a:rPr lang="en-US" sz="1400" dirty="0"/>
              <a:t>DVB LL-DASH (service 3)</a:t>
            </a:r>
          </a:p>
        </p:txBody>
      </p:sp>
      <p:cxnSp>
        <p:nvCxnSpPr>
          <p:cNvPr id="40" name="Straight Arrow Connector 39"/>
          <p:cNvCxnSpPr>
            <a:cxnSpLocks/>
            <a:stCxn id="61" idx="3"/>
          </p:cNvCxnSpPr>
          <p:nvPr/>
        </p:nvCxnSpPr>
        <p:spPr>
          <a:xfrm flipV="1">
            <a:off x="4063966" y="3202186"/>
            <a:ext cx="2886899" cy="1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955144" y="3164007"/>
            <a:ext cx="1938479" cy="307777"/>
          </a:xfrm>
          <a:prstGeom prst="rect">
            <a:avLst/>
          </a:prstGeom>
          <a:noFill/>
        </p:spPr>
        <p:txBody>
          <a:bodyPr wrap="none" rtlCol="0">
            <a:spAutoFit/>
          </a:bodyPr>
          <a:lstStyle/>
          <a:p>
            <a:r>
              <a:rPr lang="en-US" sz="1400" dirty="0"/>
              <a:t>DVB LL-DASH (service 2)</a:t>
            </a:r>
          </a:p>
        </p:txBody>
      </p:sp>
      <p:cxnSp>
        <p:nvCxnSpPr>
          <p:cNvPr id="42" name="Straight Arrow Connector 41"/>
          <p:cNvCxnSpPr>
            <a:cxnSpLocks/>
            <a:stCxn id="60" idx="3"/>
          </p:cNvCxnSpPr>
          <p:nvPr/>
        </p:nvCxnSpPr>
        <p:spPr>
          <a:xfrm flipV="1">
            <a:off x="4063966" y="2749819"/>
            <a:ext cx="2900615" cy="18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968860" y="2711640"/>
            <a:ext cx="1938479" cy="307777"/>
          </a:xfrm>
          <a:prstGeom prst="rect">
            <a:avLst/>
          </a:prstGeom>
          <a:noFill/>
        </p:spPr>
        <p:txBody>
          <a:bodyPr wrap="none" rtlCol="0">
            <a:spAutoFit/>
          </a:bodyPr>
          <a:lstStyle/>
          <a:p>
            <a:r>
              <a:rPr lang="en-US" sz="1400" dirty="0"/>
              <a:t>DVB LL-DASH (service 1)</a:t>
            </a:r>
          </a:p>
        </p:txBody>
      </p:sp>
      <p:cxnSp>
        <p:nvCxnSpPr>
          <p:cNvPr id="44" name="Straight Arrow Connector 43"/>
          <p:cNvCxnSpPr/>
          <p:nvPr/>
        </p:nvCxnSpPr>
        <p:spPr>
          <a:xfrm>
            <a:off x="4196300" y="4572269"/>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196300" y="5085964"/>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005661" y="5793775"/>
            <a:ext cx="5958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72572" y="5540458"/>
            <a:ext cx="1938479" cy="307777"/>
          </a:xfrm>
          <a:prstGeom prst="rect">
            <a:avLst/>
          </a:prstGeom>
          <a:noFill/>
        </p:spPr>
        <p:txBody>
          <a:bodyPr wrap="none" rtlCol="0">
            <a:spAutoFit/>
          </a:bodyPr>
          <a:lstStyle/>
          <a:p>
            <a:r>
              <a:rPr lang="en-US" sz="1400" dirty="0"/>
              <a:t>DVB LL-DASH (service 7)</a:t>
            </a:r>
          </a:p>
        </p:txBody>
      </p:sp>
      <p:cxnSp>
        <p:nvCxnSpPr>
          <p:cNvPr id="52" name="Straight Arrow Connector 51"/>
          <p:cNvCxnSpPr>
            <a:stCxn id="54" idx="3"/>
          </p:cNvCxnSpPr>
          <p:nvPr/>
        </p:nvCxnSpPr>
        <p:spPr>
          <a:xfrm>
            <a:off x="981615" y="5048615"/>
            <a:ext cx="2114715" cy="25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3593" y="4894726"/>
            <a:ext cx="268022" cy="307777"/>
          </a:xfrm>
          <a:prstGeom prst="rect">
            <a:avLst/>
          </a:prstGeom>
          <a:noFill/>
        </p:spPr>
        <p:txBody>
          <a:bodyPr wrap="none" rtlCol="0">
            <a:spAutoFit/>
          </a:bodyPr>
          <a:lstStyle/>
          <a:p>
            <a:r>
              <a:rPr lang="en-US" sz="1400" dirty="0"/>
              <a:t>?</a:t>
            </a:r>
            <a:endParaRPr lang="en-GB" sz="1400" dirty="0"/>
          </a:p>
        </p:txBody>
      </p:sp>
      <p:sp>
        <p:nvSpPr>
          <p:cNvPr id="55" name="TextBox 54"/>
          <p:cNvSpPr txBox="1"/>
          <p:nvPr/>
        </p:nvSpPr>
        <p:spPr>
          <a:xfrm>
            <a:off x="180395" y="5613089"/>
            <a:ext cx="801373" cy="523220"/>
          </a:xfrm>
          <a:prstGeom prst="rect">
            <a:avLst/>
          </a:prstGeom>
          <a:noFill/>
        </p:spPr>
        <p:txBody>
          <a:bodyPr wrap="none" rtlCol="0">
            <a:spAutoFit/>
          </a:bodyPr>
          <a:lstStyle/>
          <a:p>
            <a:pPr algn="ctr"/>
            <a:r>
              <a:rPr lang="en-US" sz="1400" dirty="0"/>
              <a:t>Content</a:t>
            </a:r>
          </a:p>
          <a:p>
            <a:pPr algn="ctr"/>
            <a:r>
              <a:rPr lang="en-US" sz="1400" dirty="0"/>
              <a:t>Provider</a:t>
            </a:r>
            <a:endParaRPr lang="en-GB" sz="1400" dirty="0"/>
          </a:p>
        </p:txBody>
      </p:sp>
      <p:cxnSp>
        <p:nvCxnSpPr>
          <p:cNvPr id="56" name="Straight Arrow Connector 55"/>
          <p:cNvCxnSpPr/>
          <p:nvPr/>
        </p:nvCxnSpPr>
        <p:spPr>
          <a:xfrm>
            <a:off x="7529223" y="3406282"/>
            <a:ext cx="2923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08296" y="3348104"/>
            <a:ext cx="1227772" cy="523220"/>
          </a:xfrm>
          <a:prstGeom prst="rect">
            <a:avLst/>
          </a:prstGeom>
          <a:noFill/>
        </p:spPr>
        <p:txBody>
          <a:bodyPr wrap="none" rtlCol="0">
            <a:spAutoFit/>
          </a:bodyPr>
          <a:lstStyle/>
          <a:p>
            <a:pPr algn="ctr"/>
            <a:r>
              <a:rPr lang="en-US" sz="1400" dirty="0"/>
              <a:t>DVB-I Services</a:t>
            </a:r>
          </a:p>
          <a:p>
            <a:pPr algn="ctr"/>
            <a:r>
              <a:rPr lang="en-US" sz="1400" dirty="0"/>
              <a:t>(1,2,3,7)</a:t>
            </a:r>
          </a:p>
        </p:txBody>
      </p:sp>
      <p:sp>
        <p:nvSpPr>
          <p:cNvPr id="59" name="Flowchart: Process 58"/>
          <p:cNvSpPr/>
          <p:nvPr/>
        </p:nvSpPr>
        <p:spPr>
          <a:xfrm>
            <a:off x="1181100" y="1498601"/>
            <a:ext cx="6738591" cy="5054600"/>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dirty="0">
                <a:solidFill>
                  <a:schemeClr val="bg1">
                    <a:lumMod val="75000"/>
                  </a:schemeClr>
                </a:solidFill>
              </a:rPr>
              <a:t>Back Room</a:t>
            </a:r>
            <a:endParaRPr lang="en-GB" dirty="0">
              <a:solidFill>
                <a:schemeClr val="bg1">
                  <a:lumMod val="75000"/>
                </a:schemeClr>
              </a:solidFill>
            </a:endParaRPr>
          </a:p>
        </p:txBody>
      </p:sp>
      <p:sp>
        <p:nvSpPr>
          <p:cNvPr id="64" name="Flowchart: Process 63"/>
          <p:cNvSpPr/>
          <p:nvPr/>
        </p:nvSpPr>
        <p:spPr>
          <a:xfrm>
            <a:off x="9359681" y="2327396"/>
            <a:ext cx="2486132" cy="4222261"/>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bg1">
                    <a:lumMod val="75000"/>
                  </a:schemeClr>
                </a:solidFill>
              </a:rPr>
              <a:t>Booth</a:t>
            </a:r>
            <a:endParaRPr lang="en-GB" dirty="0">
              <a:solidFill>
                <a:schemeClr val="bg1">
                  <a:lumMod val="75000"/>
                </a:schemeClr>
              </a:solidFill>
            </a:endParaRPr>
          </a:p>
        </p:txBody>
      </p:sp>
      <p:cxnSp>
        <p:nvCxnSpPr>
          <p:cNvPr id="67" name="Straight Arrow Connector 66"/>
          <p:cNvCxnSpPr/>
          <p:nvPr/>
        </p:nvCxnSpPr>
        <p:spPr>
          <a:xfrm>
            <a:off x="7543894" y="4850682"/>
            <a:ext cx="2923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5631" y="3849306"/>
            <a:ext cx="1212342" cy="909257"/>
          </a:xfrm>
          <a:prstGeom prst="rect">
            <a:avLst/>
          </a:prstGeom>
        </p:spPr>
      </p:pic>
      <p:sp>
        <p:nvSpPr>
          <p:cNvPr id="65" name="Rounded Rectangle 64"/>
          <p:cNvSpPr/>
          <p:nvPr/>
        </p:nvSpPr>
        <p:spPr>
          <a:xfrm>
            <a:off x="10467430" y="463357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Client</a:t>
            </a:r>
            <a:endParaRPr lang="en-GB" sz="140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2819" y="5558125"/>
            <a:ext cx="715280" cy="536460"/>
          </a:xfrm>
          <a:prstGeom prst="rect">
            <a:avLst/>
          </a:prstGeom>
        </p:spPr>
      </p:pic>
      <p:cxnSp>
        <p:nvCxnSpPr>
          <p:cNvPr id="17" name="Straight Connector 16"/>
          <p:cNvCxnSpPr/>
          <p:nvPr/>
        </p:nvCxnSpPr>
        <p:spPr>
          <a:xfrm>
            <a:off x="7529223" y="5937250"/>
            <a:ext cx="19793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10289824" y="5674725"/>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“mobile”</a:t>
            </a:r>
            <a:br>
              <a:rPr lang="en-US" sz="1400" dirty="0"/>
            </a:br>
            <a:r>
              <a:rPr lang="en-US" sz="1400" dirty="0"/>
              <a:t>DVB-I Client</a:t>
            </a:r>
            <a:endParaRPr lang="en-GB" sz="1400" dirty="0"/>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3157" y="5326183"/>
            <a:ext cx="747973" cy="747973"/>
          </a:xfrm>
          <a:prstGeom prst="rect">
            <a:avLst/>
          </a:prstGeom>
        </p:spPr>
      </p:pic>
      <p:sp>
        <p:nvSpPr>
          <p:cNvPr id="21" name="Rounded Rectangle 20"/>
          <p:cNvSpPr/>
          <p:nvPr/>
        </p:nvSpPr>
        <p:spPr>
          <a:xfrm>
            <a:off x="7602820" y="5264058"/>
            <a:ext cx="3953356" cy="99536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11">
            <a:extLst>
              <a:ext uri="{FF2B5EF4-FFF2-40B4-BE49-F238E27FC236}">
                <a16:creationId xmlns:a16="http://schemas.microsoft.com/office/drawing/2014/main" id="{5EC4DAC3-A629-4548-BC2A-4832EE691440}"/>
              </a:ext>
            </a:extLst>
          </p:cNvPr>
          <p:cNvSpPr/>
          <p:nvPr/>
        </p:nvSpPr>
        <p:spPr>
          <a:xfrm>
            <a:off x="2950314" y="2565937"/>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1" name="Rounded Rectangle 12">
            <a:extLst>
              <a:ext uri="{FF2B5EF4-FFF2-40B4-BE49-F238E27FC236}">
                <a16:creationId xmlns:a16="http://schemas.microsoft.com/office/drawing/2014/main" id="{55578759-2FBC-4B36-95D9-CABD75D52821}"/>
              </a:ext>
            </a:extLst>
          </p:cNvPr>
          <p:cNvSpPr/>
          <p:nvPr/>
        </p:nvSpPr>
        <p:spPr>
          <a:xfrm>
            <a:off x="2950314" y="3013612"/>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2" name="Rounded Rectangle 13">
            <a:extLst>
              <a:ext uri="{FF2B5EF4-FFF2-40B4-BE49-F238E27FC236}">
                <a16:creationId xmlns:a16="http://schemas.microsoft.com/office/drawing/2014/main" id="{D6E1B77D-F297-4EC7-8F3B-2A2BFB12F71F}"/>
              </a:ext>
            </a:extLst>
          </p:cNvPr>
          <p:cNvSpPr/>
          <p:nvPr/>
        </p:nvSpPr>
        <p:spPr>
          <a:xfrm>
            <a:off x="2950314" y="345882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3" name="Rounded Rectangle 11">
            <a:extLst>
              <a:ext uri="{FF2B5EF4-FFF2-40B4-BE49-F238E27FC236}">
                <a16:creationId xmlns:a16="http://schemas.microsoft.com/office/drawing/2014/main" id="{147532F9-4B5A-45EF-86DB-B20F663A49D9}"/>
              </a:ext>
            </a:extLst>
          </p:cNvPr>
          <p:cNvSpPr/>
          <p:nvPr/>
        </p:nvSpPr>
        <p:spPr>
          <a:xfrm rot="16200000">
            <a:off x="4369128" y="1869064"/>
            <a:ext cx="1113652" cy="5715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DTT  modulator</a:t>
            </a:r>
            <a:endParaRPr lang="en-GB" sz="1400" dirty="0"/>
          </a:p>
        </p:txBody>
      </p:sp>
      <p:cxnSp>
        <p:nvCxnSpPr>
          <p:cNvPr id="70" name="Elbow Connector 17">
            <a:extLst>
              <a:ext uri="{FF2B5EF4-FFF2-40B4-BE49-F238E27FC236}">
                <a16:creationId xmlns:a16="http://schemas.microsoft.com/office/drawing/2014/main" id="{B745D558-C22D-4951-AD67-F26D603B945B}"/>
              </a:ext>
            </a:extLst>
          </p:cNvPr>
          <p:cNvCxnSpPr>
            <a:cxnSpLocks/>
            <a:stCxn id="53" idx="3"/>
          </p:cNvCxnSpPr>
          <p:nvPr/>
        </p:nvCxnSpPr>
        <p:spPr>
          <a:xfrm flipV="1">
            <a:off x="4414617" y="2711640"/>
            <a:ext cx="357261" cy="272674"/>
          </a:xfrm>
          <a:prstGeom prst="bentConnector3">
            <a:avLst>
              <a:gd name="adj1" fmla="val 9799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17">
            <a:extLst>
              <a:ext uri="{FF2B5EF4-FFF2-40B4-BE49-F238E27FC236}">
                <a16:creationId xmlns:a16="http://schemas.microsoft.com/office/drawing/2014/main" id="{EABD2745-6E85-425A-BBF6-5ADCEE7EF4D2}"/>
              </a:ext>
            </a:extLst>
          </p:cNvPr>
          <p:cNvCxnSpPr>
            <a:cxnSpLocks/>
          </p:cNvCxnSpPr>
          <p:nvPr/>
        </p:nvCxnSpPr>
        <p:spPr>
          <a:xfrm>
            <a:off x="4391524" y="2545543"/>
            <a:ext cx="282066" cy="540"/>
          </a:xfrm>
          <a:prstGeom prst="bent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5">
            <a:extLst>
              <a:ext uri="{FF2B5EF4-FFF2-40B4-BE49-F238E27FC236}">
                <a16:creationId xmlns:a16="http://schemas.microsoft.com/office/drawing/2014/main" id="{8E405048-0A7D-45F7-A527-245173992C5D}"/>
              </a:ext>
            </a:extLst>
          </p:cNvPr>
          <p:cNvCxnSpPr>
            <a:cxnSpLocks/>
            <a:endCxn id="93" idx="1"/>
          </p:cNvCxnSpPr>
          <p:nvPr/>
        </p:nvCxnSpPr>
        <p:spPr>
          <a:xfrm flipV="1">
            <a:off x="5211704" y="2125753"/>
            <a:ext cx="4663610" cy="2906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6">
            <a:extLst>
              <a:ext uri="{FF2B5EF4-FFF2-40B4-BE49-F238E27FC236}">
                <a16:creationId xmlns:a16="http://schemas.microsoft.com/office/drawing/2014/main" id="{0EF8DC5D-9A05-4BDB-B452-027B933D5AF7}"/>
              </a:ext>
            </a:extLst>
          </p:cNvPr>
          <p:cNvSpPr txBox="1"/>
          <p:nvPr/>
        </p:nvSpPr>
        <p:spPr>
          <a:xfrm>
            <a:off x="10405631" y="889851"/>
            <a:ext cx="1100429" cy="523220"/>
          </a:xfrm>
          <a:prstGeom prst="rect">
            <a:avLst/>
          </a:prstGeom>
          <a:noFill/>
        </p:spPr>
        <p:txBody>
          <a:bodyPr wrap="none" rtlCol="0">
            <a:spAutoFit/>
          </a:bodyPr>
          <a:lstStyle/>
          <a:p>
            <a:pPr algn="ctr"/>
            <a:r>
              <a:rPr lang="en-US" sz="1400" dirty="0"/>
              <a:t>OTA services</a:t>
            </a:r>
          </a:p>
          <a:p>
            <a:pPr algn="ctr"/>
            <a:r>
              <a:rPr lang="en-US" sz="1400" dirty="0"/>
              <a:t>(4,5,6)</a:t>
            </a:r>
            <a:endParaRPr lang="en-GB" sz="1400" dirty="0"/>
          </a:p>
        </p:txBody>
      </p:sp>
      <p:sp>
        <p:nvSpPr>
          <p:cNvPr id="92" name="TextBox 42">
            <a:extLst>
              <a:ext uri="{FF2B5EF4-FFF2-40B4-BE49-F238E27FC236}">
                <a16:creationId xmlns:a16="http://schemas.microsoft.com/office/drawing/2014/main" id="{D952F8D2-D701-4F0D-888E-A6FE92FAEA49}"/>
              </a:ext>
            </a:extLst>
          </p:cNvPr>
          <p:cNvSpPr txBox="1"/>
          <p:nvPr/>
        </p:nvSpPr>
        <p:spPr>
          <a:xfrm>
            <a:off x="5268931" y="1834813"/>
            <a:ext cx="1531638" cy="307777"/>
          </a:xfrm>
          <a:prstGeom prst="rect">
            <a:avLst/>
          </a:prstGeom>
          <a:noFill/>
        </p:spPr>
        <p:txBody>
          <a:bodyPr wrap="none" rtlCol="0">
            <a:spAutoFit/>
          </a:bodyPr>
          <a:lstStyle/>
          <a:p>
            <a:r>
              <a:rPr lang="en-US" sz="1400" dirty="0"/>
              <a:t>OTA services (1,2)</a:t>
            </a:r>
          </a:p>
        </p:txBody>
      </p:sp>
      <p:sp>
        <p:nvSpPr>
          <p:cNvPr id="93" name="CasellaDiTesto 92">
            <a:extLst>
              <a:ext uri="{FF2B5EF4-FFF2-40B4-BE49-F238E27FC236}">
                <a16:creationId xmlns:a16="http://schemas.microsoft.com/office/drawing/2014/main" id="{24A057F0-C2E2-4835-928F-EC0D08351245}"/>
              </a:ext>
            </a:extLst>
          </p:cNvPr>
          <p:cNvSpPr txBox="1"/>
          <p:nvPr/>
        </p:nvSpPr>
        <p:spPr>
          <a:xfrm>
            <a:off x="9875314" y="1941087"/>
            <a:ext cx="348812" cy="369332"/>
          </a:xfrm>
          <a:prstGeom prst="rect">
            <a:avLst/>
          </a:prstGeom>
          <a:noFill/>
          <a:ln>
            <a:solidFill>
              <a:schemeClr val="accent6">
                <a:lumMod val="75000"/>
              </a:schemeClr>
            </a:solidFill>
          </a:ln>
        </p:spPr>
        <p:txBody>
          <a:bodyPr wrap="square" rtlCol="0">
            <a:spAutoFit/>
          </a:bodyPr>
          <a:lstStyle/>
          <a:p>
            <a:pPr algn="ctr"/>
            <a:r>
              <a:rPr lang="it-IT" dirty="0"/>
              <a:t>+</a:t>
            </a:r>
          </a:p>
        </p:txBody>
      </p:sp>
      <p:cxnSp>
        <p:nvCxnSpPr>
          <p:cNvPr id="94" name="Straight Arrow Connector 15">
            <a:extLst>
              <a:ext uri="{FF2B5EF4-FFF2-40B4-BE49-F238E27FC236}">
                <a16:creationId xmlns:a16="http://schemas.microsoft.com/office/drawing/2014/main" id="{3522A9FF-2901-49F9-881D-6750ACE3F32D}"/>
              </a:ext>
            </a:extLst>
          </p:cNvPr>
          <p:cNvCxnSpPr>
            <a:cxnSpLocks/>
            <a:stCxn id="93" idx="3"/>
            <a:endCxn id="8" idx="0"/>
          </p:cNvCxnSpPr>
          <p:nvPr/>
        </p:nvCxnSpPr>
        <p:spPr>
          <a:xfrm>
            <a:off x="10224126" y="2125753"/>
            <a:ext cx="787677" cy="198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Flowchart: Magnetic Disk 68"/>
          <p:cNvSpPr/>
          <p:nvPr/>
        </p:nvSpPr>
        <p:spPr>
          <a:xfrm>
            <a:off x="1395881" y="2550573"/>
            <a:ext cx="698733" cy="98480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playout</a:t>
            </a:r>
            <a:r>
              <a:rPr lang="en-US" sz="1200" dirty="0"/>
              <a:t> server</a:t>
            </a:r>
            <a:endParaRPr lang="en-GB" sz="1200" dirty="0"/>
          </a:p>
        </p:txBody>
      </p:sp>
      <p:cxnSp>
        <p:nvCxnSpPr>
          <p:cNvPr id="13" name="Straight Arrow Connector 12"/>
          <p:cNvCxnSpPr>
            <a:endCxn id="62" idx="1"/>
          </p:cNvCxnSpPr>
          <p:nvPr/>
        </p:nvCxnSpPr>
        <p:spPr>
          <a:xfrm>
            <a:off x="2094614" y="3291908"/>
            <a:ext cx="855700" cy="36913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61" idx="1"/>
          </p:cNvCxnSpPr>
          <p:nvPr/>
        </p:nvCxnSpPr>
        <p:spPr>
          <a:xfrm>
            <a:off x="2143231" y="3163433"/>
            <a:ext cx="807083" cy="5240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0" idx="1"/>
          </p:cNvCxnSpPr>
          <p:nvPr/>
        </p:nvCxnSpPr>
        <p:spPr>
          <a:xfrm flipV="1">
            <a:off x="2094614" y="2768161"/>
            <a:ext cx="855700" cy="1313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25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11">
            <a:extLst>
              <a:ext uri="{FF2B5EF4-FFF2-40B4-BE49-F238E27FC236}">
                <a16:creationId xmlns:a16="http://schemas.microsoft.com/office/drawing/2014/main" id="{3BBE1BA8-3FD4-4168-A891-344960209CD1}"/>
              </a:ext>
            </a:extLst>
          </p:cNvPr>
          <p:cNvSpPr/>
          <p:nvPr/>
        </p:nvSpPr>
        <p:spPr>
          <a:xfrm>
            <a:off x="3300965" y="2334415"/>
            <a:ext cx="1113652" cy="40444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endParaRPr lang="en-GB" sz="1400" dirty="0"/>
          </a:p>
        </p:txBody>
      </p:sp>
      <p:sp>
        <p:nvSpPr>
          <p:cNvPr id="53" name="Rounded Rectangle 12">
            <a:extLst>
              <a:ext uri="{FF2B5EF4-FFF2-40B4-BE49-F238E27FC236}">
                <a16:creationId xmlns:a16="http://schemas.microsoft.com/office/drawing/2014/main" id="{8F284808-D87D-4E3B-BAD7-620B5189F7C3}"/>
              </a:ext>
            </a:extLst>
          </p:cNvPr>
          <p:cNvSpPr/>
          <p:nvPr/>
        </p:nvSpPr>
        <p:spPr>
          <a:xfrm>
            <a:off x="3300965" y="2782090"/>
            <a:ext cx="1113652" cy="40444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endParaRPr lang="en-GB" sz="1400" dirty="0"/>
          </a:p>
        </p:txBody>
      </p:sp>
      <p:sp>
        <p:nvSpPr>
          <p:cNvPr id="9" name="Rounded Rectangle 8"/>
          <p:cNvSpPr/>
          <p:nvPr/>
        </p:nvSpPr>
        <p:spPr>
          <a:xfrm>
            <a:off x="10442523" y="3226776"/>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Hybrid</a:t>
            </a:r>
            <a:br>
              <a:rPr lang="en-US" sz="1400" dirty="0"/>
            </a:br>
            <a:r>
              <a:rPr lang="en-US" sz="1400" dirty="0"/>
              <a:t>DVB-I Client</a:t>
            </a:r>
            <a:endParaRPr lang="en-GB" sz="1400" dirty="0"/>
          </a:p>
        </p:txBody>
      </p:sp>
      <p:sp>
        <p:nvSpPr>
          <p:cNvPr id="2" name="Title 1"/>
          <p:cNvSpPr>
            <a:spLocks noGrp="1"/>
          </p:cNvSpPr>
          <p:nvPr>
            <p:ph type="title"/>
          </p:nvPr>
        </p:nvSpPr>
        <p:spPr/>
        <p:txBody>
          <a:bodyPr/>
          <a:lstStyle/>
          <a:p>
            <a:r>
              <a:rPr lang="en-US" dirty="0"/>
              <a:t>Schematic</a:t>
            </a:r>
            <a:endParaRPr lang="en-GB" dirty="0"/>
          </a:p>
        </p:txBody>
      </p:sp>
      <p:sp>
        <p:nvSpPr>
          <p:cNvPr id="5" name="TextBox 4"/>
          <p:cNvSpPr txBox="1"/>
          <p:nvPr/>
        </p:nvSpPr>
        <p:spPr>
          <a:xfrm>
            <a:off x="1132483" y="1613481"/>
            <a:ext cx="1963806" cy="523220"/>
          </a:xfrm>
          <a:prstGeom prst="rect">
            <a:avLst/>
          </a:prstGeom>
          <a:noFill/>
        </p:spPr>
        <p:txBody>
          <a:bodyPr wrap="none" rtlCol="0">
            <a:spAutoFit/>
          </a:bodyPr>
          <a:lstStyle/>
          <a:p>
            <a:pPr algn="ctr"/>
            <a:r>
              <a:rPr lang="en-US" sz="1400" dirty="0" err="1"/>
              <a:t>Playout</a:t>
            </a:r>
            <a:endParaRPr lang="en-US" sz="1400" dirty="0"/>
          </a:p>
          <a:p>
            <a:pPr algn="ctr"/>
            <a:r>
              <a:rPr lang="en-US" sz="1400" dirty="0"/>
              <a:t>(feeds for services 1,2,3)</a:t>
            </a:r>
            <a:endParaRPr lang="en-GB" sz="1400" dirty="0"/>
          </a:p>
        </p:txBody>
      </p:sp>
      <p:sp>
        <p:nvSpPr>
          <p:cNvPr id="6" name="Lightning Bolt 5"/>
          <p:cNvSpPr/>
          <p:nvPr/>
        </p:nvSpPr>
        <p:spPr>
          <a:xfrm flipH="1">
            <a:off x="10049720" y="1265769"/>
            <a:ext cx="618299" cy="628084"/>
          </a:xfrm>
          <a:prstGeom prst="lightningBol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0803553" y="1646611"/>
            <a:ext cx="1100493" cy="523220"/>
          </a:xfrm>
          <a:prstGeom prst="rect">
            <a:avLst/>
          </a:prstGeom>
          <a:noFill/>
        </p:spPr>
        <p:txBody>
          <a:bodyPr wrap="none" rtlCol="0">
            <a:spAutoFit/>
          </a:bodyPr>
          <a:lstStyle/>
          <a:p>
            <a:pPr algn="ctr"/>
            <a:r>
              <a:rPr lang="en-US" sz="1400" dirty="0"/>
              <a:t>OTA services</a:t>
            </a:r>
          </a:p>
          <a:p>
            <a:pPr algn="ctr"/>
            <a:r>
              <a:rPr lang="en-US" sz="1400" dirty="0"/>
              <a:t>(1,2,4,5,6)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7430" y="2127739"/>
            <a:ext cx="1088745" cy="1173849"/>
          </a:xfrm>
          <a:prstGeom prst="rect">
            <a:avLst/>
          </a:prstGeom>
        </p:spPr>
      </p:pic>
      <p:sp>
        <p:nvSpPr>
          <p:cNvPr id="24" name="Rounded Rectangle 23"/>
          <p:cNvSpPr/>
          <p:nvPr/>
        </p:nvSpPr>
        <p:spPr>
          <a:xfrm>
            <a:off x="2950280" y="437322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service discovery</a:t>
            </a:r>
            <a:endParaRPr lang="en-GB" sz="1400" dirty="0"/>
          </a:p>
        </p:txBody>
      </p:sp>
      <p:sp>
        <p:nvSpPr>
          <p:cNvPr id="25" name="Rounded Rectangle 24"/>
          <p:cNvSpPr/>
          <p:nvPr/>
        </p:nvSpPr>
        <p:spPr>
          <a:xfrm>
            <a:off x="2950280" y="4883173"/>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epg</a:t>
            </a:r>
            <a:endParaRPr lang="en-GB" sz="1400" dirty="0"/>
          </a:p>
        </p:txBody>
      </p:sp>
      <p:grpSp>
        <p:nvGrpSpPr>
          <p:cNvPr id="33" name="Group 32"/>
          <p:cNvGrpSpPr/>
          <p:nvPr/>
        </p:nvGrpSpPr>
        <p:grpSpPr>
          <a:xfrm>
            <a:off x="6957723" y="2543975"/>
            <a:ext cx="571500" cy="3606323"/>
            <a:chOff x="6957723" y="2543975"/>
            <a:chExt cx="571500" cy="3606323"/>
          </a:xfrm>
        </p:grpSpPr>
        <p:sp>
          <p:nvSpPr>
            <p:cNvPr id="27" name="Flowchart: Magnetic Disk 26"/>
            <p:cNvSpPr/>
            <p:nvPr/>
          </p:nvSpPr>
          <p:spPr>
            <a:xfrm>
              <a:off x="6957723" y="2543975"/>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Magnetic Disk 27"/>
            <p:cNvSpPr/>
            <p:nvPr/>
          </p:nvSpPr>
          <p:spPr>
            <a:xfrm>
              <a:off x="6957723" y="5740717"/>
              <a:ext cx="571500" cy="4095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Flowchart: Process 28"/>
            <p:cNvSpPr/>
            <p:nvPr/>
          </p:nvSpPr>
          <p:spPr>
            <a:xfrm>
              <a:off x="6957723" y="2816494"/>
              <a:ext cx="571500" cy="31347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HTTP cache</a:t>
              </a:r>
              <a:endParaRPr lang="en-GB" dirty="0"/>
            </a:p>
          </p:txBody>
        </p:sp>
        <p:sp>
          <p:nvSpPr>
            <p:cNvPr id="30" name="Flowchart: Process 29"/>
            <p:cNvSpPr/>
            <p:nvPr/>
          </p:nvSpPr>
          <p:spPr>
            <a:xfrm>
              <a:off x="6964581" y="2749819"/>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Process 30"/>
            <p:cNvSpPr/>
            <p:nvPr/>
          </p:nvSpPr>
          <p:spPr>
            <a:xfrm>
              <a:off x="6964581" y="5809347"/>
              <a:ext cx="557784" cy="203737"/>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7" name="Straight Arrow Connector 36"/>
          <p:cNvCxnSpPr>
            <a:cxnSpLocks/>
            <a:stCxn id="62" idx="3"/>
          </p:cNvCxnSpPr>
          <p:nvPr/>
        </p:nvCxnSpPr>
        <p:spPr>
          <a:xfrm>
            <a:off x="4063966" y="3661044"/>
            <a:ext cx="2900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968860" y="3622865"/>
            <a:ext cx="1938479" cy="307777"/>
          </a:xfrm>
          <a:prstGeom prst="rect">
            <a:avLst/>
          </a:prstGeom>
          <a:noFill/>
        </p:spPr>
        <p:txBody>
          <a:bodyPr wrap="none" rtlCol="0">
            <a:spAutoFit/>
          </a:bodyPr>
          <a:lstStyle/>
          <a:p>
            <a:r>
              <a:rPr lang="en-US" sz="1400" dirty="0"/>
              <a:t>DVB LL-DASH (service 3)</a:t>
            </a:r>
          </a:p>
        </p:txBody>
      </p:sp>
      <p:cxnSp>
        <p:nvCxnSpPr>
          <p:cNvPr id="40" name="Straight Arrow Connector 39"/>
          <p:cNvCxnSpPr>
            <a:cxnSpLocks/>
            <a:stCxn id="61" idx="3"/>
          </p:cNvCxnSpPr>
          <p:nvPr/>
        </p:nvCxnSpPr>
        <p:spPr>
          <a:xfrm flipV="1">
            <a:off x="4063966" y="3202186"/>
            <a:ext cx="2886899" cy="1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955144" y="3164007"/>
            <a:ext cx="1938479" cy="307777"/>
          </a:xfrm>
          <a:prstGeom prst="rect">
            <a:avLst/>
          </a:prstGeom>
          <a:noFill/>
        </p:spPr>
        <p:txBody>
          <a:bodyPr wrap="none" rtlCol="0">
            <a:spAutoFit/>
          </a:bodyPr>
          <a:lstStyle/>
          <a:p>
            <a:r>
              <a:rPr lang="en-US" sz="1400" dirty="0"/>
              <a:t>DVB LL-DASH (service 2)</a:t>
            </a:r>
          </a:p>
        </p:txBody>
      </p:sp>
      <p:cxnSp>
        <p:nvCxnSpPr>
          <p:cNvPr id="42" name="Straight Arrow Connector 41"/>
          <p:cNvCxnSpPr>
            <a:cxnSpLocks/>
            <a:stCxn id="60" idx="3"/>
          </p:cNvCxnSpPr>
          <p:nvPr/>
        </p:nvCxnSpPr>
        <p:spPr>
          <a:xfrm flipV="1">
            <a:off x="4063966" y="2749819"/>
            <a:ext cx="2900615" cy="18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968860" y="2711640"/>
            <a:ext cx="1938479" cy="307777"/>
          </a:xfrm>
          <a:prstGeom prst="rect">
            <a:avLst/>
          </a:prstGeom>
          <a:noFill/>
        </p:spPr>
        <p:txBody>
          <a:bodyPr wrap="none" rtlCol="0">
            <a:spAutoFit/>
          </a:bodyPr>
          <a:lstStyle/>
          <a:p>
            <a:r>
              <a:rPr lang="en-US" sz="1400" dirty="0"/>
              <a:t>DVB LL-DASH (service 1)</a:t>
            </a:r>
          </a:p>
        </p:txBody>
      </p:sp>
      <p:cxnSp>
        <p:nvCxnSpPr>
          <p:cNvPr id="44" name="Straight Arrow Connector 43"/>
          <p:cNvCxnSpPr/>
          <p:nvPr/>
        </p:nvCxnSpPr>
        <p:spPr>
          <a:xfrm>
            <a:off x="4196300" y="4572269"/>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196300" y="5085964"/>
            <a:ext cx="275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005661" y="5793775"/>
            <a:ext cx="5958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72572" y="5540458"/>
            <a:ext cx="1938479" cy="307777"/>
          </a:xfrm>
          <a:prstGeom prst="rect">
            <a:avLst/>
          </a:prstGeom>
          <a:noFill/>
        </p:spPr>
        <p:txBody>
          <a:bodyPr wrap="none" rtlCol="0">
            <a:spAutoFit/>
          </a:bodyPr>
          <a:lstStyle/>
          <a:p>
            <a:r>
              <a:rPr lang="en-US" sz="1400" dirty="0"/>
              <a:t>DVB LL-DASH (service 7)</a:t>
            </a:r>
          </a:p>
        </p:txBody>
      </p:sp>
      <p:cxnSp>
        <p:nvCxnSpPr>
          <p:cNvPr id="52" name="Straight Arrow Connector 51"/>
          <p:cNvCxnSpPr>
            <a:stCxn id="54" idx="3"/>
          </p:cNvCxnSpPr>
          <p:nvPr/>
        </p:nvCxnSpPr>
        <p:spPr>
          <a:xfrm>
            <a:off x="981615" y="5048615"/>
            <a:ext cx="2114715" cy="25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3593" y="4894726"/>
            <a:ext cx="268022" cy="307777"/>
          </a:xfrm>
          <a:prstGeom prst="rect">
            <a:avLst/>
          </a:prstGeom>
          <a:noFill/>
        </p:spPr>
        <p:txBody>
          <a:bodyPr wrap="none" rtlCol="0">
            <a:spAutoFit/>
          </a:bodyPr>
          <a:lstStyle/>
          <a:p>
            <a:r>
              <a:rPr lang="en-US" sz="1400" dirty="0"/>
              <a:t>?</a:t>
            </a:r>
            <a:endParaRPr lang="en-GB" sz="1400" dirty="0"/>
          </a:p>
        </p:txBody>
      </p:sp>
      <p:sp>
        <p:nvSpPr>
          <p:cNvPr id="55" name="TextBox 54"/>
          <p:cNvSpPr txBox="1"/>
          <p:nvPr/>
        </p:nvSpPr>
        <p:spPr>
          <a:xfrm>
            <a:off x="180395" y="5613089"/>
            <a:ext cx="801373" cy="523220"/>
          </a:xfrm>
          <a:prstGeom prst="rect">
            <a:avLst/>
          </a:prstGeom>
          <a:noFill/>
        </p:spPr>
        <p:txBody>
          <a:bodyPr wrap="none" rtlCol="0">
            <a:spAutoFit/>
          </a:bodyPr>
          <a:lstStyle/>
          <a:p>
            <a:pPr algn="ctr"/>
            <a:r>
              <a:rPr lang="en-US" sz="1400" dirty="0"/>
              <a:t>Content</a:t>
            </a:r>
          </a:p>
          <a:p>
            <a:pPr algn="ctr"/>
            <a:r>
              <a:rPr lang="en-US" sz="1400" dirty="0"/>
              <a:t>Provider</a:t>
            </a:r>
            <a:endParaRPr lang="en-GB" sz="1400" dirty="0"/>
          </a:p>
        </p:txBody>
      </p:sp>
      <p:cxnSp>
        <p:nvCxnSpPr>
          <p:cNvPr id="56" name="Straight Arrow Connector 55"/>
          <p:cNvCxnSpPr/>
          <p:nvPr/>
        </p:nvCxnSpPr>
        <p:spPr>
          <a:xfrm>
            <a:off x="7529223" y="3406282"/>
            <a:ext cx="2923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08296" y="3348104"/>
            <a:ext cx="1227772" cy="523220"/>
          </a:xfrm>
          <a:prstGeom prst="rect">
            <a:avLst/>
          </a:prstGeom>
          <a:noFill/>
        </p:spPr>
        <p:txBody>
          <a:bodyPr wrap="none" rtlCol="0">
            <a:spAutoFit/>
          </a:bodyPr>
          <a:lstStyle/>
          <a:p>
            <a:pPr algn="ctr"/>
            <a:r>
              <a:rPr lang="en-US" sz="1400" dirty="0"/>
              <a:t>DVB-I Services</a:t>
            </a:r>
          </a:p>
          <a:p>
            <a:pPr algn="ctr"/>
            <a:r>
              <a:rPr lang="en-US" sz="1400" dirty="0"/>
              <a:t>(1,2,3,7)</a:t>
            </a:r>
          </a:p>
        </p:txBody>
      </p:sp>
      <p:sp>
        <p:nvSpPr>
          <p:cNvPr id="59" name="Flowchart: Process 58"/>
          <p:cNvSpPr/>
          <p:nvPr/>
        </p:nvSpPr>
        <p:spPr>
          <a:xfrm>
            <a:off x="1181100" y="1498601"/>
            <a:ext cx="6738591" cy="5054600"/>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dirty="0">
                <a:solidFill>
                  <a:schemeClr val="bg1">
                    <a:lumMod val="75000"/>
                  </a:schemeClr>
                </a:solidFill>
              </a:rPr>
              <a:t>Back Room</a:t>
            </a:r>
            <a:endParaRPr lang="en-GB" dirty="0">
              <a:solidFill>
                <a:schemeClr val="bg1">
                  <a:lumMod val="75000"/>
                </a:schemeClr>
              </a:solidFill>
            </a:endParaRPr>
          </a:p>
        </p:txBody>
      </p:sp>
      <p:sp>
        <p:nvSpPr>
          <p:cNvPr id="64" name="Flowchart: Process 63"/>
          <p:cNvSpPr/>
          <p:nvPr/>
        </p:nvSpPr>
        <p:spPr>
          <a:xfrm>
            <a:off x="9359681" y="2327396"/>
            <a:ext cx="2486132" cy="4222261"/>
          </a:xfrm>
          <a:prstGeom prst="flowChartProcess">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bg1">
                    <a:lumMod val="75000"/>
                  </a:schemeClr>
                </a:solidFill>
              </a:rPr>
              <a:t>Booth</a:t>
            </a:r>
            <a:endParaRPr lang="en-GB" dirty="0">
              <a:solidFill>
                <a:schemeClr val="bg1">
                  <a:lumMod val="75000"/>
                </a:schemeClr>
              </a:solidFill>
            </a:endParaRPr>
          </a:p>
        </p:txBody>
      </p:sp>
      <p:cxnSp>
        <p:nvCxnSpPr>
          <p:cNvPr id="67" name="Straight Arrow Connector 66"/>
          <p:cNvCxnSpPr/>
          <p:nvPr/>
        </p:nvCxnSpPr>
        <p:spPr>
          <a:xfrm>
            <a:off x="7543894" y="4850682"/>
            <a:ext cx="2923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5631" y="3849306"/>
            <a:ext cx="1212342" cy="909257"/>
          </a:xfrm>
          <a:prstGeom prst="rect">
            <a:avLst/>
          </a:prstGeom>
        </p:spPr>
      </p:pic>
      <p:sp>
        <p:nvSpPr>
          <p:cNvPr id="65" name="Rounded Rectangle 64"/>
          <p:cNvSpPr/>
          <p:nvPr/>
        </p:nvSpPr>
        <p:spPr>
          <a:xfrm>
            <a:off x="10467430" y="463357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DVB-I Client</a:t>
            </a:r>
            <a:endParaRPr lang="en-GB" sz="140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2819" y="5558125"/>
            <a:ext cx="715280" cy="536460"/>
          </a:xfrm>
          <a:prstGeom prst="rect">
            <a:avLst/>
          </a:prstGeom>
        </p:spPr>
      </p:pic>
      <p:cxnSp>
        <p:nvCxnSpPr>
          <p:cNvPr id="17" name="Straight Connector 16"/>
          <p:cNvCxnSpPr/>
          <p:nvPr/>
        </p:nvCxnSpPr>
        <p:spPr>
          <a:xfrm>
            <a:off x="7529223" y="5937250"/>
            <a:ext cx="19793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10289824" y="5674725"/>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“mobile”</a:t>
            </a:r>
            <a:br>
              <a:rPr lang="en-US" sz="1400" dirty="0"/>
            </a:br>
            <a:r>
              <a:rPr lang="en-US" sz="1400" dirty="0"/>
              <a:t>DVB-I Client</a:t>
            </a:r>
            <a:endParaRPr lang="en-GB" sz="1400" dirty="0"/>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3157" y="5326183"/>
            <a:ext cx="747973" cy="747973"/>
          </a:xfrm>
          <a:prstGeom prst="rect">
            <a:avLst/>
          </a:prstGeom>
        </p:spPr>
      </p:pic>
      <p:sp>
        <p:nvSpPr>
          <p:cNvPr id="21" name="Rounded Rectangle 20"/>
          <p:cNvSpPr/>
          <p:nvPr/>
        </p:nvSpPr>
        <p:spPr>
          <a:xfrm>
            <a:off x="7602820" y="5264058"/>
            <a:ext cx="3953356" cy="99536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11">
            <a:extLst>
              <a:ext uri="{FF2B5EF4-FFF2-40B4-BE49-F238E27FC236}">
                <a16:creationId xmlns:a16="http://schemas.microsoft.com/office/drawing/2014/main" id="{5EC4DAC3-A629-4548-BC2A-4832EE691440}"/>
              </a:ext>
            </a:extLst>
          </p:cNvPr>
          <p:cNvSpPr/>
          <p:nvPr/>
        </p:nvSpPr>
        <p:spPr>
          <a:xfrm>
            <a:off x="2950314" y="2565937"/>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1" name="Rounded Rectangle 12">
            <a:extLst>
              <a:ext uri="{FF2B5EF4-FFF2-40B4-BE49-F238E27FC236}">
                <a16:creationId xmlns:a16="http://schemas.microsoft.com/office/drawing/2014/main" id="{55578759-2FBC-4B36-95D9-CABD75D52821}"/>
              </a:ext>
            </a:extLst>
          </p:cNvPr>
          <p:cNvSpPr/>
          <p:nvPr/>
        </p:nvSpPr>
        <p:spPr>
          <a:xfrm>
            <a:off x="2950314" y="3013612"/>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2" name="Rounded Rectangle 13">
            <a:extLst>
              <a:ext uri="{FF2B5EF4-FFF2-40B4-BE49-F238E27FC236}">
                <a16:creationId xmlns:a16="http://schemas.microsoft.com/office/drawing/2014/main" id="{D6E1B77D-F297-4EC7-8F3B-2A2BFB12F71F}"/>
              </a:ext>
            </a:extLst>
          </p:cNvPr>
          <p:cNvSpPr/>
          <p:nvPr/>
        </p:nvSpPr>
        <p:spPr>
          <a:xfrm>
            <a:off x="2950314" y="3458820"/>
            <a:ext cx="1113652" cy="40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encoder/</a:t>
            </a:r>
            <a:br>
              <a:rPr lang="en-US" sz="1400" dirty="0"/>
            </a:br>
            <a:r>
              <a:rPr lang="en-US" sz="1400" dirty="0"/>
              <a:t>packager</a:t>
            </a:r>
            <a:endParaRPr lang="en-GB" sz="1400" dirty="0"/>
          </a:p>
        </p:txBody>
      </p:sp>
      <p:sp>
        <p:nvSpPr>
          <p:cNvPr id="63" name="Rounded Rectangle 11">
            <a:extLst>
              <a:ext uri="{FF2B5EF4-FFF2-40B4-BE49-F238E27FC236}">
                <a16:creationId xmlns:a16="http://schemas.microsoft.com/office/drawing/2014/main" id="{147532F9-4B5A-45EF-86DB-B20F663A49D9}"/>
              </a:ext>
            </a:extLst>
          </p:cNvPr>
          <p:cNvSpPr/>
          <p:nvPr/>
        </p:nvSpPr>
        <p:spPr>
          <a:xfrm rot="16200000">
            <a:off x="4369128" y="1869064"/>
            <a:ext cx="1113652" cy="5715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DTT  modulator</a:t>
            </a:r>
            <a:endParaRPr lang="en-GB" sz="1400" dirty="0"/>
          </a:p>
        </p:txBody>
      </p:sp>
      <p:cxnSp>
        <p:nvCxnSpPr>
          <p:cNvPr id="70" name="Elbow Connector 17">
            <a:extLst>
              <a:ext uri="{FF2B5EF4-FFF2-40B4-BE49-F238E27FC236}">
                <a16:creationId xmlns:a16="http://schemas.microsoft.com/office/drawing/2014/main" id="{B745D558-C22D-4951-AD67-F26D603B945B}"/>
              </a:ext>
            </a:extLst>
          </p:cNvPr>
          <p:cNvCxnSpPr>
            <a:cxnSpLocks/>
            <a:stCxn id="53" idx="3"/>
          </p:cNvCxnSpPr>
          <p:nvPr/>
        </p:nvCxnSpPr>
        <p:spPr>
          <a:xfrm flipV="1">
            <a:off x="4414617" y="2711640"/>
            <a:ext cx="357261" cy="272674"/>
          </a:xfrm>
          <a:prstGeom prst="bentConnector3">
            <a:avLst>
              <a:gd name="adj1" fmla="val 9799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17">
            <a:extLst>
              <a:ext uri="{FF2B5EF4-FFF2-40B4-BE49-F238E27FC236}">
                <a16:creationId xmlns:a16="http://schemas.microsoft.com/office/drawing/2014/main" id="{EABD2745-6E85-425A-BBF6-5ADCEE7EF4D2}"/>
              </a:ext>
            </a:extLst>
          </p:cNvPr>
          <p:cNvCxnSpPr>
            <a:cxnSpLocks/>
          </p:cNvCxnSpPr>
          <p:nvPr/>
        </p:nvCxnSpPr>
        <p:spPr>
          <a:xfrm>
            <a:off x="4391524" y="2545543"/>
            <a:ext cx="282066" cy="540"/>
          </a:xfrm>
          <a:prstGeom prst="bent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5">
            <a:extLst>
              <a:ext uri="{FF2B5EF4-FFF2-40B4-BE49-F238E27FC236}">
                <a16:creationId xmlns:a16="http://schemas.microsoft.com/office/drawing/2014/main" id="{8E405048-0A7D-45F7-A527-245173992C5D}"/>
              </a:ext>
            </a:extLst>
          </p:cNvPr>
          <p:cNvCxnSpPr>
            <a:cxnSpLocks/>
            <a:endCxn id="93" idx="1"/>
          </p:cNvCxnSpPr>
          <p:nvPr/>
        </p:nvCxnSpPr>
        <p:spPr>
          <a:xfrm flipV="1">
            <a:off x="5211704" y="2125753"/>
            <a:ext cx="4663610" cy="2906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6">
            <a:extLst>
              <a:ext uri="{FF2B5EF4-FFF2-40B4-BE49-F238E27FC236}">
                <a16:creationId xmlns:a16="http://schemas.microsoft.com/office/drawing/2014/main" id="{0EF8DC5D-9A05-4BDB-B452-027B933D5AF7}"/>
              </a:ext>
            </a:extLst>
          </p:cNvPr>
          <p:cNvSpPr txBox="1"/>
          <p:nvPr/>
        </p:nvSpPr>
        <p:spPr>
          <a:xfrm>
            <a:off x="10405631" y="889851"/>
            <a:ext cx="1100429" cy="523220"/>
          </a:xfrm>
          <a:prstGeom prst="rect">
            <a:avLst/>
          </a:prstGeom>
          <a:noFill/>
        </p:spPr>
        <p:txBody>
          <a:bodyPr wrap="none" rtlCol="0">
            <a:spAutoFit/>
          </a:bodyPr>
          <a:lstStyle/>
          <a:p>
            <a:pPr algn="ctr"/>
            <a:r>
              <a:rPr lang="en-US" sz="1400" dirty="0"/>
              <a:t>OTA services</a:t>
            </a:r>
          </a:p>
          <a:p>
            <a:pPr algn="ctr"/>
            <a:r>
              <a:rPr lang="en-US" sz="1400" dirty="0"/>
              <a:t>(4,5,6)</a:t>
            </a:r>
            <a:endParaRPr lang="en-GB" sz="1400" dirty="0"/>
          </a:p>
        </p:txBody>
      </p:sp>
      <p:sp>
        <p:nvSpPr>
          <p:cNvPr id="92" name="TextBox 42">
            <a:extLst>
              <a:ext uri="{FF2B5EF4-FFF2-40B4-BE49-F238E27FC236}">
                <a16:creationId xmlns:a16="http://schemas.microsoft.com/office/drawing/2014/main" id="{D952F8D2-D701-4F0D-888E-A6FE92FAEA49}"/>
              </a:ext>
            </a:extLst>
          </p:cNvPr>
          <p:cNvSpPr txBox="1"/>
          <p:nvPr/>
        </p:nvSpPr>
        <p:spPr>
          <a:xfrm>
            <a:off x="5268931" y="1834813"/>
            <a:ext cx="1531638" cy="307777"/>
          </a:xfrm>
          <a:prstGeom prst="rect">
            <a:avLst/>
          </a:prstGeom>
          <a:noFill/>
        </p:spPr>
        <p:txBody>
          <a:bodyPr wrap="none" rtlCol="0">
            <a:spAutoFit/>
          </a:bodyPr>
          <a:lstStyle/>
          <a:p>
            <a:r>
              <a:rPr lang="en-US" sz="1400" dirty="0"/>
              <a:t>OTA services (1,2)</a:t>
            </a:r>
          </a:p>
        </p:txBody>
      </p:sp>
      <p:sp>
        <p:nvSpPr>
          <p:cNvPr id="93" name="CasellaDiTesto 92">
            <a:extLst>
              <a:ext uri="{FF2B5EF4-FFF2-40B4-BE49-F238E27FC236}">
                <a16:creationId xmlns:a16="http://schemas.microsoft.com/office/drawing/2014/main" id="{24A057F0-C2E2-4835-928F-EC0D08351245}"/>
              </a:ext>
            </a:extLst>
          </p:cNvPr>
          <p:cNvSpPr txBox="1"/>
          <p:nvPr/>
        </p:nvSpPr>
        <p:spPr>
          <a:xfrm>
            <a:off x="9875314" y="1941087"/>
            <a:ext cx="348812" cy="369332"/>
          </a:xfrm>
          <a:prstGeom prst="rect">
            <a:avLst/>
          </a:prstGeom>
          <a:noFill/>
          <a:ln>
            <a:solidFill>
              <a:schemeClr val="accent6">
                <a:lumMod val="75000"/>
              </a:schemeClr>
            </a:solidFill>
          </a:ln>
        </p:spPr>
        <p:txBody>
          <a:bodyPr wrap="square" rtlCol="0">
            <a:spAutoFit/>
          </a:bodyPr>
          <a:lstStyle/>
          <a:p>
            <a:pPr algn="ctr"/>
            <a:r>
              <a:rPr lang="it-IT" dirty="0"/>
              <a:t>+</a:t>
            </a:r>
          </a:p>
        </p:txBody>
      </p:sp>
      <p:cxnSp>
        <p:nvCxnSpPr>
          <p:cNvPr id="94" name="Straight Arrow Connector 15">
            <a:extLst>
              <a:ext uri="{FF2B5EF4-FFF2-40B4-BE49-F238E27FC236}">
                <a16:creationId xmlns:a16="http://schemas.microsoft.com/office/drawing/2014/main" id="{3522A9FF-2901-49F9-881D-6750ACE3F32D}"/>
              </a:ext>
            </a:extLst>
          </p:cNvPr>
          <p:cNvCxnSpPr>
            <a:cxnSpLocks/>
            <a:stCxn id="93" idx="3"/>
            <a:endCxn id="8" idx="0"/>
          </p:cNvCxnSpPr>
          <p:nvPr/>
        </p:nvCxnSpPr>
        <p:spPr>
          <a:xfrm>
            <a:off x="10224126" y="2125753"/>
            <a:ext cx="787677" cy="198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Flowchart: Magnetic Disk 68"/>
          <p:cNvSpPr/>
          <p:nvPr/>
        </p:nvSpPr>
        <p:spPr>
          <a:xfrm>
            <a:off x="1395881" y="2550573"/>
            <a:ext cx="698733" cy="98480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playout</a:t>
            </a:r>
            <a:r>
              <a:rPr lang="en-US" sz="1200" dirty="0"/>
              <a:t> server</a:t>
            </a:r>
            <a:endParaRPr lang="en-GB" sz="1200" dirty="0"/>
          </a:p>
        </p:txBody>
      </p:sp>
      <p:cxnSp>
        <p:nvCxnSpPr>
          <p:cNvPr id="13" name="Straight Arrow Connector 12"/>
          <p:cNvCxnSpPr>
            <a:endCxn id="62" idx="1"/>
          </p:cNvCxnSpPr>
          <p:nvPr/>
        </p:nvCxnSpPr>
        <p:spPr>
          <a:xfrm>
            <a:off x="2094614" y="3291908"/>
            <a:ext cx="855700" cy="36913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61" idx="1"/>
          </p:cNvCxnSpPr>
          <p:nvPr/>
        </p:nvCxnSpPr>
        <p:spPr>
          <a:xfrm>
            <a:off x="2143231" y="3163433"/>
            <a:ext cx="807083" cy="5240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0" idx="1"/>
          </p:cNvCxnSpPr>
          <p:nvPr/>
        </p:nvCxnSpPr>
        <p:spPr>
          <a:xfrm flipV="1">
            <a:off x="2094614" y="2768161"/>
            <a:ext cx="855700" cy="1313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11">
            <a:extLst>
              <a:ext uri="{FF2B5EF4-FFF2-40B4-BE49-F238E27FC236}">
                <a16:creationId xmlns:a16="http://schemas.microsoft.com/office/drawing/2014/main" id="{C2C0549B-EDD4-4EC0-ADE9-291F184E8BEE}"/>
              </a:ext>
            </a:extLst>
          </p:cNvPr>
          <p:cNvSpPr/>
          <p:nvPr/>
        </p:nvSpPr>
        <p:spPr>
          <a:xfrm>
            <a:off x="2824843" y="2136701"/>
            <a:ext cx="1791748" cy="20229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Rounded Corners 68">
            <a:extLst>
              <a:ext uri="{FF2B5EF4-FFF2-40B4-BE49-F238E27FC236}">
                <a16:creationId xmlns:a16="http://schemas.microsoft.com/office/drawing/2014/main" id="{549EAFFA-316D-4C01-AE33-9CD59598B3AF}"/>
              </a:ext>
            </a:extLst>
          </p:cNvPr>
          <p:cNvSpPr/>
          <p:nvPr/>
        </p:nvSpPr>
        <p:spPr>
          <a:xfrm>
            <a:off x="57386" y="5450669"/>
            <a:ext cx="1458872" cy="8087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ounded Rectangular Callout 74"/>
          <p:cNvSpPr/>
          <p:nvPr/>
        </p:nvSpPr>
        <p:spPr>
          <a:xfrm>
            <a:off x="3720717" y="74951"/>
            <a:ext cx="2314033" cy="1797665"/>
          </a:xfrm>
          <a:prstGeom prst="wedgeRoundRectCallout">
            <a:avLst>
              <a:gd name="adj1" fmla="val -39619"/>
              <a:gd name="adj2" fmla="val 6375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For this we should bring to the DVB booth an Encoder/Packager/Origin. This should still be discussed internally as we have a general policy to reduce equipments used on shows.</a:t>
            </a:r>
            <a:endParaRPr lang="en-GB" sz="1400">
              <a:solidFill>
                <a:schemeClr val="tx1"/>
              </a:solidFill>
            </a:endParaRPr>
          </a:p>
        </p:txBody>
      </p:sp>
      <p:sp>
        <p:nvSpPr>
          <p:cNvPr id="76" name="Rounded Rectangular Callout 75"/>
          <p:cNvSpPr/>
          <p:nvPr/>
        </p:nvSpPr>
        <p:spPr>
          <a:xfrm>
            <a:off x="1859158" y="5982242"/>
            <a:ext cx="2314033" cy="841908"/>
          </a:xfrm>
          <a:prstGeom prst="wedgeRoundRectCallout">
            <a:avLst>
              <a:gd name="adj1" fmla="val -62616"/>
              <a:gd name="adj2" fmla="val -459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we can deliver a LL CMAF stream we built either in our booth or in Rennes (France)</a:t>
            </a:r>
            <a:endParaRPr lang="en-GB" sz="1400" dirty="0">
              <a:solidFill>
                <a:schemeClr val="tx1"/>
              </a:solidFill>
            </a:endParaRPr>
          </a:p>
        </p:txBody>
      </p:sp>
      <p:pic>
        <p:nvPicPr>
          <p:cNvPr id="77" name="Picture 76"/>
          <p:cNvPicPr>
            <a:picLocks noChangeAspect="1"/>
          </p:cNvPicPr>
          <p:nvPr/>
        </p:nvPicPr>
        <p:blipFill>
          <a:blip r:embed="rId6"/>
          <a:stretch>
            <a:fillRect/>
          </a:stretch>
        </p:blipFill>
        <p:spPr>
          <a:xfrm>
            <a:off x="10298633" y="85771"/>
            <a:ext cx="1700761" cy="511475"/>
          </a:xfrm>
          <a:prstGeom prst="rect">
            <a:avLst/>
          </a:prstGeom>
          <a:solidFill>
            <a:schemeClr val="bg1"/>
          </a:solidFill>
        </p:spPr>
      </p:pic>
      <p:sp>
        <p:nvSpPr>
          <p:cNvPr id="78" name="Rectangle: Rounded Corners 11">
            <a:extLst>
              <a:ext uri="{FF2B5EF4-FFF2-40B4-BE49-F238E27FC236}">
                <a16:creationId xmlns:a16="http://schemas.microsoft.com/office/drawing/2014/main" id="{C2C0549B-EDD4-4EC0-ADE9-291F184E8BEE}"/>
              </a:ext>
            </a:extLst>
          </p:cNvPr>
          <p:cNvSpPr/>
          <p:nvPr/>
        </p:nvSpPr>
        <p:spPr>
          <a:xfrm>
            <a:off x="10143556" y="32006"/>
            <a:ext cx="2010914" cy="6190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04657744-F0C1-4B45-A79D-F44703B62E5A}"/>
              </a:ext>
            </a:extLst>
          </p:cNvPr>
          <p:cNvSpPr txBox="1"/>
          <p:nvPr/>
        </p:nvSpPr>
        <p:spPr>
          <a:xfrm>
            <a:off x="1872228" y="3576534"/>
            <a:ext cx="925064" cy="338554"/>
          </a:xfrm>
          <a:prstGeom prst="rect">
            <a:avLst/>
          </a:prstGeom>
          <a:noFill/>
        </p:spPr>
        <p:txBody>
          <a:bodyPr wrap="square" rtlCol="0">
            <a:spAutoFit/>
          </a:bodyPr>
          <a:lstStyle/>
          <a:p>
            <a:pPr algn="ctr"/>
            <a:r>
              <a:rPr lang="fr-FR" sz="1600" dirty="0"/>
              <a:t>IP inputs</a:t>
            </a:r>
            <a:endParaRPr lang="en-US" sz="1600" dirty="0"/>
          </a:p>
        </p:txBody>
      </p:sp>
      <p:sp>
        <p:nvSpPr>
          <p:cNvPr id="80" name="Rectangle: Rounded Corners 11">
            <a:extLst>
              <a:ext uri="{FF2B5EF4-FFF2-40B4-BE49-F238E27FC236}">
                <a16:creationId xmlns:a16="http://schemas.microsoft.com/office/drawing/2014/main" id="{C2C0549B-EDD4-4EC0-ADE9-291F184E8BEE}"/>
              </a:ext>
            </a:extLst>
          </p:cNvPr>
          <p:cNvSpPr/>
          <p:nvPr/>
        </p:nvSpPr>
        <p:spPr>
          <a:xfrm>
            <a:off x="1826182" y="3576534"/>
            <a:ext cx="1011067" cy="3541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063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Demonstrations (Backup plan)</a:t>
            </a:r>
            <a:endParaRPr lang="en-GB" dirty="0"/>
          </a:p>
        </p:txBody>
      </p:sp>
      <p:sp>
        <p:nvSpPr>
          <p:cNvPr id="3" name="Content Placeholder 2"/>
          <p:cNvSpPr>
            <a:spLocks noGrp="1"/>
          </p:cNvSpPr>
          <p:nvPr>
            <p:ph idx="1"/>
          </p:nvPr>
        </p:nvSpPr>
        <p:spPr/>
        <p:txBody>
          <a:bodyPr>
            <a:normAutofit lnSpcReduction="10000"/>
          </a:bodyPr>
          <a:lstStyle/>
          <a:p>
            <a:r>
              <a:rPr lang="en-US" dirty="0"/>
              <a:t>Be able to show the following on the terminal</a:t>
            </a:r>
          </a:p>
          <a:p>
            <a:pPr lvl="1"/>
            <a:r>
              <a:rPr lang="en-US" dirty="0"/>
              <a:t>Integrated service list (services 1-n </a:t>
            </a:r>
            <a:r>
              <a:rPr lang="en-US" strike="dblStrike" dirty="0"/>
              <a:t>7</a:t>
            </a:r>
            <a:r>
              <a:rPr lang="en-US" dirty="0"/>
              <a:t>)</a:t>
            </a:r>
          </a:p>
          <a:p>
            <a:pPr lvl="1"/>
            <a:r>
              <a:rPr lang="en-US" strike="dblStrike" dirty="0"/>
              <a:t>Simulcast services (1,2)</a:t>
            </a:r>
          </a:p>
          <a:p>
            <a:pPr lvl="1"/>
            <a:r>
              <a:rPr lang="en-US" strike="dblStrike" dirty="0"/>
              <a:t>DVB-T services (4,5,6)</a:t>
            </a:r>
          </a:p>
          <a:p>
            <a:pPr lvl="1"/>
            <a:r>
              <a:rPr lang="en-US" dirty="0"/>
              <a:t>DVB-I broadcast services (1-n </a:t>
            </a:r>
            <a:r>
              <a:rPr lang="en-US" strike="dblStrike" dirty="0"/>
              <a:t>3</a:t>
            </a:r>
            <a:r>
              <a:rPr lang="en-US" dirty="0"/>
              <a:t>)</a:t>
            </a:r>
          </a:p>
          <a:p>
            <a:pPr lvl="1"/>
            <a:r>
              <a:rPr lang="en-US" strike="dblStrike" dirty="0"/>
              <a:t>DVB-I OTT services (7)</a:t>
            </a:r>
          </a:p>
          <a:p>
            <a:pPr lvl="1"/>
            <a:r>
              <a:rPr lang="en-US" dirty="0"/>
              <a:t>Integrated EPG (services 1-n </a:t>
            </a:r>
            <a:r>
              <a:rPr lang="en-US" strike="dblStrike" dirty="0"/>
              <a:t>1-6 + 7</a:t>
            </a:r>
            <a:r>
              <a:rPr lang="en-US" dirty="0"/>
              <a:t>)</a:t>
            </a:r>
          </a:p>
          <a:p>
            <a:pPr lvl="1"/>
            <a:endParaRPr lang="en-US" dirty="0"/>
          </a:p>
          <a:p>
            <a:r>
              <a:rPr lang="en-US" strike="dblStrike" dirty="0"/>
              <a:t>A second DVB-I terminal could be used to show</a:t>
            </a:r>
          </a:p>
          <a:p>
            <a:pPr lvl="1"/>
            <a:r>
              <a:rPr lang="en-US" strike="dblStrike" dirty="0"/>
              <a:t>IP delivered services only</a:t>
            </a:r>
          </a:p>
          <a:p>
            <a:pPr lvl="1"/>
            <a:r>
              <a:rPr lang="en-US" strike="dblStrike" dirty="0"/>
              <a:t>Delay between OTT service (1,2) and LL DASH service (1,2)</a:t>
            </a:r>
            <a:endParaRPr lang="en-GB" strike="dblStrike" dirty="0"/>
          </a:p>
        </p:txBody>
      </p:sp>
    </p:spTree>
    <p:extLst>
      <p:ext uri="{BB962C8B-B14F-4D97-AF65-F5344CB8AC3E}">
        <p14:creationId xmlns:p14="http://schemas.microsoft.com/office/powerpoint/2010/main" val="2476230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3212</Words>
  <Application>Microsoft Office PowerPoint</Application>
  <PresentationFormat>Widescreen</PresentationFormat>
  <Paragraphs>510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DVB-I at IBC 2019</vt:lpstr>
      <vt:lpstr>Background </vt:lpstr>
      <vt:lpstr>Demonstrations</vt:lpstr>
      <vt:lpstr>Schematic</vt:lpstr>
      <vt:lpstr>Schematic</vt:lpstr>
      <vt:lpstr>Schematic</vt:lpstr>
      <vt:lpstr>Schematic</vt:lpstr>
      <vt:lpstr>Schematic</vt:lpstr>
      <vt:lpstr>Demonstrations (Backup plan)</vt:lpstr>
      <vt:lpstr>Schematic (Backup plan)</vt:lpstr>
      <vt:lpstr>DVB-I mABR</vt:lpstr>
      <vt:lpstr>DVB-I mABR Schematic</vt:lpstr>
      <vt:lpstr>DVB-I mABR demo scenario 1 </vt:lpstr>
      <vt:lpstr>DVB-I mABR demo scenario 2</vt:lpstr>
      <vt:lpstr>DVB-I mABR Equipment 1/2</vt:lpstr>
      <vt:lpstr>DVB-I mABR Equipement 2/2</vt:lpstr>
      <vt:lpstr>DVB-I mABR</vt:lpstr>
      <vt:lpstr>Call for participants</vt:lpstr>
      <vt:lpstr>External Participants</vt:lpstr>
      <vt:lpstr>Booth</vt:lpstr>
      <vt:lpstr>Integration Workplan</vt:lpstr>
      <vt:lpstr>Timeplan</vt:lpstr>
      <vt:lpstr>Call Notes  (2019-05-03)</vt:lpstr>
      <vt:lpstr>Call Notes  (2019-05-17)</vt:lpstr>
      <vt:lpstr>Call Notes (2019-05-31)</vt:lpstr>
      <vt:lpstr>Call Notes (2019-06-14)</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DVB-I at IBC</dc:title>
  <dc:creator>Paul Higgs</dc:creator>
  <cp:lastModifiedBy>Siebert, Peter</cp:lastModifiedBy>
  <cp:revision>66</cp:revision>
  <dcterms:created xsi:type="dcterms:W3CDTF">2019-04-04T13:15:38Z</dcterms:created>
  <dcterms:modified xsi:type="dcterms:W3CDTF">2019-06-28T14:23:30Z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1561063831</vt:lpwstr>
  </property>
</Properties>
</file>