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4"/>
  </p:sldMasterIdLst>
  <p:notesMasterIdLst>
    <p:notesMasterId r:id="rId46"/>
  </p:notesMasterIdLst>
  <p:handoutMasterIdLst>
    <p:handoutMasterId r:id="rId47"/>
  </p:handoutMasterIdLst>
  <p:sldIdLst>
    <p:sldId id="257" r:id="rId5"/>
    <p:sldId id="259" r:id="rId6"/>
    <p:sldId id="384" r:id="rId7"/>
    <p:sldId id="336" r:id="rId8"/>
    <p:sldId id="385" r:id="rId9"/>
    <p:sldId id="386" r:id="rId10"/>
    <p:sldId id="387" r:id="rId11"/>
    <p:sldId id="388" r:id="rId12"/>
    <p:sldId id="413" r:id="rId13"/>
    <p:sldId id="414" r:id="rId14"/>
    <p:sldId id="389" r:id="rId15"/>
    <p:sldId id="390" r:id="rId16"/>
    <p:sldId id="419" r:id="rId17"/>
    <p:sldId id="391" r:id="rId18"/>
    <p:sldId id="420" r:id="rId19"/>
    <p:sldId id="392" r:id="rId20"/>
    <p:sldId id="393" r:id="rId21"/>
    <p:sldId id="395" r:id="rId22"/>
    <p:sldId id="396" r:id="rId23"/>
    <p:sldId id="394" r:id="rId24"/>
    <p:sldId id="399" r:id="rId25"/>
    <p:sldId id="421" r:id="rId26"/>
    <p:sldId id="422" r:id="rId27"/>
    <p:sldId id="397" r:id="rId28"/>
    <p:sldId id="398" r:id="rId29"/>
    <p:sldId id="346" r:id="rId30"/>
    <p:sldId id="415" r:id="rId31"/>
    <p:sldId id="416" r:id="rId32"/>
    <p:sldId id="400" r:id="rId33"/>
    <p:sldId id="402" r:id="rId34"/>
    <p:sldId id="403" r:id="rId35"/>
    <p:sldId id="404" r:id="rId36"/>
    <p:sldId id="405" r:id="rId37"/>
    <p:sldId id="406" r:id="rId38"/>
    <p:sldId id="407" r:id="rId39"/>
    <p:sldId id="408" r:id="rId40"/>
    <p:sldId id="409" r:id="rId41"/>
    <p:sldId id="423" r:id="rId42"/>
    <p:sldId id="410" r:id="rId43"/>
    <p:sldId id="270" r:id="rId44"/>
    <p:sldId id="412" r:id="rId45"/>
  </p:sldIdLst>
  <p:sldSz cx="12192000" cy="6858000"/>
  <p:notesSz cx="6858000" cy="9144000"/>
  <p:custDataLst>
    <p:tags r:id="rId48"/>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 Williams" initials="NW" lastIdx="1" clrIdx="1">
    <p:extLst>
      <p:ext uri="{19B8F6BF-5375-455C-9EA6-DF929625EA0E}">
        <p15:presenceInfo xmlns:p15="http://schemas.microsoft.com/office/powerpoint/2012/main" userId="N Willia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F7C"/>
    <a:srgbClr val="F2F2F2"/>
    <a:srgbClr val="0098D4"/>
    <a:srgbClr val="003865"/>
    <a:srgbClr val="000000"/>
    <a:srgbClr val="004A78"/>
    <a:srgbClr val="006298"/>
    <a:srgbClr val="FF6300"/>
    <a:srgbClr val="E9255F"/>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312E47-4B23-4A23-B2FE-68BD0F75D1FA}" v="53" dt="2025-08-25T05:44:01.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3" autoAdjust="0"/>
    <p:restoredTop sz="94136" autoAdjust="0"/>
  </p:normalViewPr>
  <p:slideViewPr>
    <p:cSldViewPr snapToGrid="0" snapToObjects="1">
      <p:cViewPr varScale="1">
        <p:scale>
          <a:sx n="59" d="100"/>
          <a:sy n="59" d="100"/>
        </p:scale>
        <p:origin x="88" y="44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2" d="100"/>
          <a:sy n="52" d="100"/>
        </p:scale>
        <p:origin x="208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ky  Baloyi" userId="9a38b53a-e0a5-4a37-a050-f8826c51e06e" providerId="ADAL" clId="{A2312E47-4B23-4A23-B2FE-68BD0F75D1FA}"/>
    <pc:docChg chg="undo custSel addSld delSld modSld">
      <pc:chgData name="Lucky  Baloyi" userId="9a38b53a-e0a5-4a37-a050-f8826c51e06e" providerId="ADAL" clId="{A2312E47-4B23-4A23-B2FE-68BD0F75D1FA}" dt="2025-08-25T06:20:57.555" v="158" actId="20577"/>
      <pc:docMkLst>
        <pc:docMk/>
      </pc:docMkLst>
      <pc:sldChg chg="modSp mod">
        <pc:chgData name="Lucky  Baloyi" userId="9a38b53a-e0a5-4a37-a050-f8826c51e06e" providerId="ADAL" clId="{A2312E47-4B23-4A23-B2FE-68BD0F75D1FA}" dt="2025-08-25T05:31:13.066" v="125" actId="20577"/>
        <pc:sldMkLst>
          <pc:docMk/>
          <pc:sldMk cId="2654956635" sldId="400"/>
        </pc:sldMkLst>
        <pc:spChg chg="mod">
          <ac:chgData name="Lucky  Baloyi" userId="9a38b53a-e0a5-4a37-a050-f8826c51e06e" providerId="ADAL" clId="{A2312E47-4B23-4A23-B2FE-68BD0F75D1FA}" dt="2025-08-25T05:31:13.066" v="125" actId="20577"/>
          <ac:spMkLst>
            <pc:docMk/>
            <pc:sldMk cId="2654956635" sldId="400"/>
            <ac:spMk id="2" creationId="{00000000-0000-0000-0000-000000000000}"/>
          </ac:spMkLst>
        </pc:spChg>
      </pc:sldChg>
      <pc:sldChg chg="del">
        <pc:chgData name="Lucky  Baloyi" userId="9a38b53a-e0a5-4a37-a050-f8826c51e06e" providerId="ADAL" clId="{A2312E47-4B23-4A23-B2FE-68BD0F75D1FA}" dt="2025-08-25T03:23:29.405" v="123" actId="2696"/>
        <pc:sldMkLst>
          <pc:docMk/>
          <pc:sldMk cId="1527576976" sldId="401"/>
        </pc:sldMkLst>
      </pc:sldChg>
      <pc:sldChg chg="addSp modSp mod">
        <pc:chgData name="Lucky  Baloyi" userId="9a38b53a-e0a5-4a37-a050-f8826c51e06e" providerId="ADAL" clId="{A2312E47-4B23-4A23-B2FE-68BD0F75D1FA}" dt="2025-08-25T02:38:24.780" v="8" actId="255"/>
        <pc:sldMkLst>
          <pc:docMk/>
          <pc:sldMk cId="4024837265" sldId="405"/>
        </pc:sldMkLst>
        <pc:spChg chg="mod">
          <ac:chgData name="Lucky  Baloyi" userId="9a38b53a-e0a5-4a37-a050-f8826c51e06e" providerId="ADAL" clId="{A2312E47-4B23-4A23-B2FE-68BD0F75D1FA}" dt="2025-08-25T02:38:24.780" v="8" actId="255"/>
          <ac:spMkLst>
            <pc:docMk/>
            <pc:sldMk cId="4024837265" sldId="405"/>
            <ac:spMk id="3" creationId="{00000000-0000-0000-0000-000000000000}"/>
          </ac:spMkLst>
        </pc:spChg>
        <pc:spChg chg="add">
          <ac:chgData name="Lucky  Baloyi" userId="9a38b53a-e0a5-4a37-a050-f8826c51e06e" providerId="ADAL" clId="{A2312E47-4B23-4A23-B2FE-68BD0F75D1FA}" dt="2025-08-25T02:37:43.866" v="2"/>
          <ac:spMkLst>
            <pc:docMk/>
            <pc:sldMk cId="4024837265" sldId="405"/>
            <ac:spMk id="4" creationId="{5ED9548A-331B-7C23-BB04-67DB2AE333F0}"/>
          </ac:spMkLst>
        </pc:spChg>
      </pc:sldChg>
      <pc:sldChg chg="modSp mod">
        <pc:chgData name="Lucky  Baloyi" userId="9a38b53a-e0a5-4a37-a050-f8826c51e06e" providerId="ADAL" clId="{A2312E47-4B23-4A23-B2FE-68BD0F75D1FA}" dt="2025-08-25T02:46:53.411" v="23" actId="15"/>
        <pc:sldMkLst>
          <pc:docMk/>
          <pc:sldMk cId="473521740" sldId="406"/>
        </pc:sldMkLst>
        <pc:spChg chg="mod">
          <ac:chgData name="Lucky  Baloyi" userId="9a38b53a-e0a5-4a37-a050-f8826c51e06e" providerId="ADAL" clId="{A2312E47-4B23-4A23-B2FE-68BD0F75D1FA}" dt="2025-08-25T02:46:53.411" v="23" actId="15"/>
          <ac:spMkLst>
            <pc:docMk/>
            <pc:sldMk cId="473521740" sldId="406"/>
            <ac:spMk id="3" creationId="{00000000-0000-0000-0000-000000000000}"/>
          </ac:spMkLst>
        </pc:spChg>
      </pc:sldChg>
      <pc:sldChg chg="modSp mod">
        <pc:chgData name="Lucky  Baloyi" userId="9a38b53a-e0a5-4a37-a050-f8826c51e06e" providerId="ADAL" clId="{A2312E47-4B23-4A23-B2FE-68BD0F75D1FA}" dt="2025-08-25T02:53:05.843" v="33"/>
        <pc:sldMkLst>
          <pc:docMk/>
          <pc:sldMk cId="4236609789" sldId="407"/>
        </pc:sldMkLst>
        <pc:spChg chg="mod">
          <ac:chgData name="Lucky  Baloyi" userId="9a38b53a-e0a5-4a37-a050-f8826c51e06e" providerId="ADAL" clId="{A2312E47-4B23-4A23-B2FE-68BD0F75D1FA}" dt="2025-08-25T02:53:05.843" v="33"/>
          <ac:spMkLst>
            <pc:docMk/>
            <pc:sldMk cId="4236609789" sldId="407"/>
            <ac:spMk id="3" creationId="{00000000-0000-0000-0000-000000000000}"/>
          </ac:spMkLst>
        </pc:spChg>
      </pc:sldChg>
      <pc:sldChg chg="addSp modSp mod">
        <pc:chgData name="Lucky  Baloyi" userId="9a38b53a-e0a5-4a37-a050-f8826c51e06e" providerId="ADAL" clId="{A2312E47-4B23-4A23-B2FE-68BD0F75D1FA}" dt="2025-08-25T06:20:57.555" v="158" actId="20577"/>
        <pc:sldMkLst>
          <pc:docMk/>
          <pc:sldMk cId="1244966461" sldId="409"/>
        </pc:sldMkLst>
        <pc:spChg chg="mod">
          <ac:chgData name="Lucky  Baloyi" userId="9a38b53a-e0a5-4a37-a050-f8826c51e06e" providerId="ADAL" clId="{A2312E47-4B23-4A23-B2FE-68BD0F75D1FA}" dt="2025-08-25T06:20:57.555" v="158" actId="20577"/>
          <ac:spMkLst>
            <pc:docMk/>
            <pc:sldMk cId="1244966461" sldId="409"/>
            <ac:spMk id="2" creationId="{00000000-0000-0000-0000-000000000000}"/>
          </ac:spMkLst>
        </pc:spChg>
        <pc:spChg chg="mod">
          <ac:chgData name="Lucky  Baloyi" userId="9a38b53a-e0a5-4a37-a050-f8826c51e06e" providerId="ADAL" clId="{A2312E47-4B23-4A23-B2FE-68BD0F75D1FA}" dt="2025-08-25T05:43:05.418" v="129" actId="255"/>
          <ac:spMkLst>
            <pc:docMk/>
            <pc:sldMk cId="1244966461" sldId="409"/>
            <ac:spMk id="3" creationId="{00000000-0000-0000-0000-000000000000}"/>
          </ac:spMkLst>
        </pc:spChg>
        <pc:spChg chg="add">
          <ac:chgData name="Lucky  Baloyi" userId="9a38b53a-e0a5-4a37-a050-f8826c51e06e" providerId="ADAL" clId="{A2312E47-4B23-4A23-B2FE-68BD0F75D1FA}" dt="2025-08-25T03:03:27.589" v="44"/>
          <ac:spMkLst>
            <pc:docMk/>
            <pc:sldMk cId="1244966461" sldId="409"/>
            <ac:spMk id="4" creationId="{4D2F044E-7A5D-CDAB-C468-494F71EC09B9}"/>
          </ac:spMkLst>
        </pc:spChg>
        <pc:spChg chg="add">
          <ac:chgData name="Lucky  Baloyi" userId="9a38b53a-e0a5-4a37-a050-f8826c51e06e" providerId="ADAL" clId="{A2312E47-4B23-4A23-B2FE-68BD0F75D1FA}" dt="2025-08-25T03:04:29.276" v="54"/>
          <ac:spMkLst>
            <pc:docMk/>
            <pc:sldMk cId="1244966461" sldId="409"/>
            <ac:spMk id="5" creationId="{FA31997E-684C-3E57-8DDF-6AE3AF87B3FD}"/>
          </ac:spMkLst>
        </pc:spChg>
      </pc:sldChg>
      <pc:sldChg chg="modSp mod">
        <pc:chgData name="Lucky  Baloyi" userId="9a38b53a-e0a5-4a37-a050-f8826c51e06e" providerId="ADAL" clId="{A2312E47-4B23-4A23-B2FE-68BD0F75D1FA}" dt="2025-08-25T06:20:40.616" v="154" actId="20577"/>
        <pc:sldMkLst>
          <pc:docMk/>
          <pc:sldMk cId="4220576924" sldId="410"/>
        </pc:sldMkLst>
        <pc:spChg chg="mod">
          <ac:chgData name="Lucky  Baloyi" userId="9a38b53a-e0a5-4a37-a050-f8826c51e06e" providerId="ADAL" clId="{A2312E47-4B23-4A23-B2FE-68BD0F75D1FA}" dt="2025-08-25T06:20:40.616" v="154" actId="20577"/>
          <ac:spMkLst>
            <pc:docMk/>
            <pc:sldMk cId="4220576924" sldId="410"/>
            <ac:spMk id="2" creationId="{00000000-0000-0000-0000-000000000000}"/>
          </ac:spMkLst>
        </pc:spChg>
        <pc:spChg chg="mod">
          <ac:chgData name="Lucky  Baloyi" userId="9a38b53a-e0a5-4a37-a050-f8826c51e06e" providerId="ADAL" clId="{A2312E47-4B23-4A23-B2FE-68BD0F75D1FA}" dt="2025-08-25T05:57:52.811" v="147" actId="1035"/>
          <ac:spMkLst>
            <pc:docMk/>
            <pc:sldMk cId="4220576924" sldId="410"/>
            <ac:spMk id="3" creationId="{00000000-0000-0000-0000-000000000000}"/>
          </ac:spMkLst>
        </pc:spChg>
      </pc:sldChg>
      <pc:sldChg chg="addSp modSp del mod modClrScheme chgLayout">
        <pc:chgData name="Lucky  Baloyi" userId="9a38b53a-e0a5-4a37-a050-f8826c51e06e" providerId="ADAL" clId="{A2312E47-4B23-4A23-B2FE-68BD0F75D1FA}" dt="2025-08-25T06:20:34.439" v="152" actId="2696"/>
        <pc:sldMkLst>
          <pc:docMk/>
          <pc:sldMk cId="1797156899" sldId="411"/>
        </pc:sldMkLst>
        <pc:spChg chg="mod ord">
          <ac:chgData name="Lucky  Baloyi" userId="9a38b53a-e0a5-4a37-a050-f8826c51e06e" providerId="ADAL" clId="{A2312E47-4B23-4A23-B2FE-68BD0F75D1FA}" dt="2025-08-25T05:44:31.997" v="142" actId="20577"/>
          <ac:spMkLst>
            <pc:docMk/>
            <pc:sldMk cId="1797156899" sldId="411"/>
            <ac:spMk id="2" creationId="{00000000-0000-0000-0000-000000000000}"/>
          </ac:spMkLst>
        </pc:spChg>
        <pc:spChg chg="mod ord">
          <ac:chgData name="Lucky  Baloyi" userId="9a38b53a-e0a5-4a37-a050-f8826c51e06e" providerId="ADAL" clId="{A2312E47-4B23-4A23-B2FE-68BD0F75D1FA}" dt="2025-08-25T05:58:11.937" v="149" actId="14100"/>
          <ac:spMkLst>
            <pc:docMk/>
            <pc:sldMk cId="1797156899" sldId="411"/>
            <ac:spMk id="3" creationId="{00000000-0000-0000-0000-000000000000}"/>
          </ac:spMkLst>
        </pc:spChg>
        <pc:spChg chg="add mod ord">
          <ac:chgData name="Lucky  Baloyi" userId="9a38b53a-e0a5-4a37-a050-f8826c51e06e" providerId="ADAL" clId="{A2312E47-4B23-4A23-B2FE-68BD0F75D1FA}" dt="2025-08-25T06:02:14.983" v="151" actId="20577"/>
          <ac:spMkLst>
            <pc:docMk/>
            <pc:sldMk cId="1797156899" sldId="411"/>
            <ac:spMk id="4" creationId="{526D75D5-7883-FE90-7DCD-139C275F04BC}"/>
          </ac:spMkLst>
        </pc:spChg>
      </pc:sldChg>
      <pc:sldChg chg="del">
        <pc:chgData name="Lucky  Baloyi" userId="9a38b53a-e0a5-4a37-a050-f8826c51e06e" providerId="ADAL" clId="{A2312E47-4B23-4A23-B2FE-68BD0F75D1FA}" dt="2025-08-25T03:19:56.961" v="122" actId="2696"/>
        <pc:sldMkLst>
          <pc:docMk/>
          <pc:sldMk cId="3687311086" sldId="417"/>
        </pc:sldMkLst>
      </pc:sldChg>
      <pc:sldChg chg="del">
        <pc:chgData name="Lucky  Baloyi" userId="9a38b53a-e0a5-4a37-a050-f8826c51e06e" providerId="ADAL" clId="{A2312E47-4B23-4A23-B2FE-68BD0F75D1FA}" dt="2025-08-25T03:19:52.141" v="121" actId="2696"/>
        <pc:sldMkLst>
          <pc:docMk/>
          <pc:sldMk cId="1620966555" sldId="418"/>
        </pc:sldMkLst>
      </pc:sldChg>
      <pc:sldChg chg="modSp del mod">
        <pc:chgData name="Lucky  Baloyi" userId="9a38b53a-e0a5-4a37-a050-f8826c51e06e" providerId="ADAL" clId="{A2312E47-4B23-4A23-B2FE-68BD0F75D1FA}" dt="2025-08-25T02:53:11.063" v="34" actId="2696"/>
        <pc:sldMkLst>
          <pc:docMk/>
          <pc:sldMk cId="89214246" sldId="423"/>
        </pc:sldMkLst>
        <pc:spChg chg="mod">
          <ac:chgData name="Lucky  Baloyi" userId="9a38b53a-e0a5-4a37-a050-f8826c51e06e" providerId="ADAL" clId="{A2312E47-4B23-4A23-B2FE-68BD0F75D1FA}" dt="2025-08-25T02:52:57.035" v="28" actId="21"/>
          <ac:spMkLst>
            <pc:docMk/>
            <pc:sldMk cId="89214246" sldId="423"/>
            <ac:spMk id="3" creationId="{2852AC20-A29B-C7A4-B98D-AFEC015043E8}"/>
          </ac:spMkLst>
        </pc:spChg>
      </pc:sldChg>
      <pc:sldChg chg="addSp delSp modSp new mod">
        <pc:chgData name="Lucky  Baloyi" userId="9a38b53a-e0a5-4a37-a050-f8826c51e06e" providerId="ADAL" clId="{A2312E47-4B23-4A23-B2FE-68BD0F75D1FA}" dt="2025-08-25T06:20:48.573" v="156" actId="20577"/>
        <pc:sldMkLst>
          <pc:docMk/>
          <pc:sldMk cId="1500651448" sldId="423"/>
        </pc:sldMkLst>
        <pc:spChg chg="mod">
          <ac:chgData name="Lucky  Baloyi" userId="9a38b53a-e0a5-4a37-a050-f8826c51e06e" providerId="ADAL" clId="{A2312E47-4B23-4A23-B2FE-68BD0F75D1FA}" dt="2025-08-25T06:20:48.573" v="156" actId="20577"/>
          <ac:spMkLst>
            <pc:docMk/>
            <pc:sldMk cId="1500651448" sldId="423"/>
            <ac:spMk id="2" creationId="{A24FAEB5-4E95-72E5-3B90-7D2BECA7E87B}"/>
          </ac:spMkLst>
        </pc:spChg>
        <pc:spChg chg="mod">
          <ac:chgData name="Lucky  Baloyi" userId="9a38b53a-e0a5-4a37-a050-f8826c51e06e" providerId="ADAL" clId="{A2312E47-4B23-4A23-B2FE-68BD0F75D1FA}" dt="2025-08-25T03:08:52.791" v="91" actId="20577"/>
          <ac:spMkLst>
            <pc:docMk/>
            <pc:sldMk cId="1500651448" sldId="423"/>
            <ac:spMk id="3" creationId="{CB41BEAA-DCDB-B7DB-5243-021CF61B09F4}"/>
          </ac:spMkLst>
        </pc:spChg>
        <pc:spChg chg="add del">
          <ac:chgData name="Lucky  Baloyi" userId="9a38b53a-e0a5-4a37-a050-f8826c51e06e" providerId="ADAL" clId="{A2312E47-4B23-4A23-B2FE-68BD0F75D1FA}" dt="2025-08-25T03:02:56.015" v="38" actId="22"/>
          <ac:spMkLst>
            <pc:docMk/>
            <pc:sldMk cId="1500651448" sldId="423"/>
            <ac:spMk id="5" creationId="{D0B07BE7-3F1E-6D61-8F7B-10FF3E04CE0C}"/>
          </ac:spMkLst>
        </pc:spChg>
        <pc:spChg chg="add">
          <ac:chgData name="Lucky  Baloyi" userId="9a38b53a-e0a5-4a37-a050-f8826c51e06e" providerId="ADAL" clId="{A2312E47-4B23-4A23-B2FE-68BD0F75D1FA}" dt="2025-08-25T03:06:06.470" v="70"/>
          <ac:spMkLst>
            <pc:docMk/>
            <pc:sldMk cId="1500651448" sldId="423"/>
            <ac:spMk id="6" creationId="{8E8EFEF6-5CA5-A3F9-50A4-25D6ED762EFE}"/>
          </ac:spMkLst>
        </pc:spChg>
        <pc:spChg chg="add">
          <ac:chgData name="Lucky  Baloyi" userId="9a38b53a-e0a5-4a37-a050-f8826c51e06e" providerId="ADAL" clId="{A2312E47-4B23-4A23-B2FE-68BD0F75D1FA}" dt="2025-08-25T03:07:30.425" v="79"/>
          <ac:spMkLst>
            <pc:docMk/>
            <pc:sldMk cId="1500651448" sldId="423"/>
            <ac:spMk id="7" creationId="{7E40D620-3A69-2AED-281C-71B6192E59BA}"/>
          </ac:spMkLst>
        </pc:sp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075504" y="8685213"/>
            <a:ext cx="646682" cy="458787"/>
          </a:xfrm>
          <a:prstGeom prst="rect">
            <a:avLst/>
          </a:prstGeom>
        </p:spPr>
        <p:txBody>
          <a:bodyPr vert="horz" lIns="91440" tIns="45720" rIns="91440" bIns="45720" rtlCol="0" anchor="b"/>
          <a:lstStyle>
            <a:lvl1pPr algn="r">
              <a:defRPr sz="1200"/>
            </a:lvl1pPr>
          </a:lstStyle>
          <a:p>
            <a:fld id="{6767803E-66EE-42CE-8DFB-98553954E472}" type="slidenum">
              <a:rPr lang="en-US" sz="1000" smtClean="0">
                <a:solidFill>
                  <a:schemeClr val="bg1">
                    <a:lumMod val="50000"/>
                  </a:schemeClr>
                </a:solidFill>
                <a:latin typeface="Arial" panose="020B0604020202020204" pitchFamily="34" charset="0"/>
                <a:cs typeface="Arial" panose="020B0604020202020204" pitchFamily="34" charset="0"/>
              </a:rP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55392BA-16D5-4BCB-8BB3-D7B53B67DB8D}"/>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D947FD3A-2300-48D5-81E3-9406328116EE}"/>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custDataLst>
      <p:tags r:id="rId2"/>
    </p:custDataLst>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630237"/>
            <a:ext cx="3778647" cy="2125489"/>
          </a:xfrm>
          <a:prstGeom prst="rect">
            <a:avLst/>
          </a:prstGeom>
          <a:noFill/>
          <a:ln w="12700">
            <a:solidFill>
              <a:schemeClr val="bg1">
                <a:lumMod val="65000"/>
              </a:schemeClr>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2993721"/>
            <a:ext cx="5486400" cy="5520042"/>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6063017" y="8685213"/>
            <a:ext cx="684212" cy="458787"/>
          </a:xfrm>
          <a:prstGeom prst="rect">
            <a:avLst/>
          </a:prstGeom>
        </p:spPr>
        <p:txBody>
          <a:bodyPr vert="horz" lIns="91440" tIns="45720" rIns="91440" bIns="45720" rtlCol="0" anchor="b"/>
          <a:lstStyle>
            <a:lvl1pPr algn="r" eaLnBrk="1" fontAlgn="auto" hangingPunct="1">
              <a:spcBef>
                <a:spcPts val="0"/>
              </a:spcBef>
              <a:spcAft>
                <a:spcPts val="0"/>
              </a:spcAft>
              <a:defRPr sz="1000">
                <a:solidFill>
                  <a:schemeClr val="bg1">
                    <a:lumMod val="50000"/>
                  </a:schemeClr>
                </a:solidFill>
                <a:latin typeface="Arial" panose="020B0604020202020204" pitchFamily="34" charset="0"/>
                <a:cs typeface="Arial" panose="020B0604020202020204" pitchFamily="34" charset="0"/>
              </a:defRPr>
            </a:lvl1pPr>
          </a:lstStyle>
          <a:p>
            <a:pPr>
              <a:defRPr/>
            </a:pPr>
            <a:fld id="{91CAE60C-72A0-D14D-8733-C13212F694AD}" type="slidenum">
              <a:rPr lang="en-US" smtClean="0"/>
              <a:pPr>
                <a:defRPr/>
              </a:pPr>
              <a:t>‹#›</a:t>
            </a:fld>
            <a:endParaRPr lang="en-US" dirty="0"/>
          </a:p>
        </p:txBody>
      </p:sp>
      <p:pic>
        <p:nvPicPr>
          <p:cNvPr id="8" name="Picture 7">
            <a:extLst>
              <a:ext uri="{FF2B5EF4-FFF2-40B4-BE49-F238E27FC236}">
                <a16:creationId xmlns:a16="http://schemas.microsoft.com/office/drawing/2014/main" id="{A75DDB2F-32A5-4136-BC2E-0D7E0518B4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37E5B37-4A58-4B32-B9B0-D824A69A3D97}"/>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22542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68897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139825" indent="-225425" algn="l" rtl="0" eaLnBrk="0" fontAlgn="base" hangingPunct="0">
      <a:spcBef>
        <a:spcPct val="30000"/>
      </a:spcBef>
      <a:spcAft>
        <a:spcPct val="0"/>
      </a:spcAft>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4pPr>
    <a:lvl5pPr marL="1603375" indent="-225425" algn="l" rtl="0" eaLnBrk="0" fontAlgn="base" hangingPunct="0">
      <a:spcBef>
        <a:spcPct val="30000"/>
      </a:spcBef>
      <a:spcAft>
        <a:spcPct val="0"/>
      </a:spcAft>
      <a:buFont typeface="Courier New" panose="02070309020205020404" pitchFamily="49" charset="0"/>
      <a:buChar char="o"/>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First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D23111E-2710-4C1A-A7DB-CE3FE7C0333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14068"/>
            <a:ext cx="12192000" cy="6858000"/>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Title, #e</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 Chapter Title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0">
                <a:solidFill>
                  <a:schemeClr val="bg1"/>
                </a:solidFill>
              </a:defRPr>
            </a:lvl1pPr>
          </a:lstStyle>
          <a:p>
            <a:r>
              <a:rPr lang="en-US" dirty="0"/>
              <a:t>Add Image Here</a:t>
            </a:r>
          </a:p>
        </p:txBody>
      </p:sp>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pic>
        <p:nvPicPr>
          <p:cNvPr id="21" name="Picture 20">
            <a:extLst>
              <a:ext uri="{FF2B5EF4-FFF2-40B4-BE49-F238E27FC236}">
                <a16:creationId xmlns:a16="http://schemas.microsoft.com/office/drawing/2014/main" id="{FDE6C580-026E-426D-A0EE-BDE15B891A0A}"/>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Tree>
    <p:custDataLst>
      <p:tags r:id="rId1"/>
    </p:custDataLst>
    <p:extLst>
      <p:ext uri="{BB962C8B-B14F-4D97-AF65-F5344CB8AC3E}">
        <p14:creationId xmlns:p14="http://schemas.microsoft.com/office/powerpoint/2010/main" val="217082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Imag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6" name="Content Placeholder Bottom">
            <a:extLst>
              <a:ext uri="{FF2B5EF4-FFF2-40B4-BE49-F238E27FC236}">
                <a16:creationId xmlns:a16="http://schemas.microsoft.com/office/drawing/2014/main" id="{4003AB72-C071-4875-8D31-00FB47092143}"/>
              </a:ext>
            </a:extLst>
          </p:cNvPr>
          <p:cNvSpPr>
            <a:spLocks noGrp="1"/>
          </p:cNvSpPr>
          <p:nvPr>
            <p:ph sz="half" idx="15" hasCustomPrompt="1"/>
          </p:nvPr>
        </p:nvSpPr>
        <p:spPr>
          <a:xfrm>
            <a:off x="3624199" y="4136860"/>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72865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mag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1217447"/>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4" name="Image Placeholder 2">
            <a:extLst>
              <a:ext uri="{FF2B5EF4-FFF2-40B4-BE49-F238E27FC236}">
                <a16:creationId xmlns:a16="http://schemas.microsoft.com/office/drawing/2014/main" id="{329BB347-70F5-49B3-A1D7-9C05C8ED5028}"/>
              </a:ext>
            </a:extLst>
          </p:cNvPr>
          <p:cNvSpPr>
            <a:spLocks noGrp="1"/>
          </p:cNvSpPr>
          <p:nvPr>
            <p:ph sz="half" idx="14" hasCustomPrompt="1"/>
          </p:nvPr>
        </p:nvSpPr>
        <p:spPr>
          <a:xfrm>
            <a:off x="479343" y="3207219"/>
            <a:ext cx="2875957" cy="121744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5" name="Content Placeholder Middle">
            <a:extLst>
              <a:ext uri="{FF2B5EF4-FFF2-40B4-BE49-F238E27FC236}">
                <a16:creationId xmlns:a16="http://schemas.microsoft.com/office/drawing/2014/main" id="{E344C337-1A6E-4BE6-8E9E-7076FBBEEFAC}"/>
              </a:ext>
            </a:extLst>
          </p:cNvPr>
          <p:cNvSpPr>
            <a:spLocks noGrp="1"/>
          </p:cNvSpPr>
          <p:nvPr>
            <p:ph sz="half" idx="15" hasCustomPrompt="1"/>
          </p:nvPr>
        </p:nvSpPr>
        <p:spPr>
          <a:xfrm>
            <a:off x="3626700" y="3207216"/>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6" name="Image Placeholder 3">
            <a:extLst>
              <a:ext uri="{FF2B5EF4-FFF2-40B4-BE49-F238E27FC236}">
                <a16:creationId xmlns:a16="http://schemas.microsoft.com/office/drawing/2014/main" id="{A70ED764-0931-4273-A125-CE2D6E0F8A8D}"/>
              </a:ext>
            </a:extLst>
          </p:cNvPr>
          <p:cNvSpPr>
            <a:spLocks noGrp="1"/>
          </p:cNvSpPr>
          <p:nvPr>
            <p:ph sz="half" idx="16" hasCustomPrompt="1"/>
          </p:nvPr>
        </p:nvSpPr>
        <p:spPr>
          <a:xfrm>
            <a:off x="479343" y="4631282"/>
            <a:ext cx="2875957" cy="1217447"/>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7" name="Content Placeholder Bottom">
            <a:extLst>
              <a:ext uri="{FF2B5EF4-FFF2-40B4-BE49-F238E27FC236}">
                <a16:creationId xmlns:a16="http://schemas.microsoft.com/office/drawing/2014/main" id="{1A924411-097F-4689-AC4D-9173B40A69F2}"/>
              </a:ext>
            </a:extLst>
          </p:cNvPr>
          <p:cNvSpPr>
            <a:spLocks noGrp="1"/>
          </p:cNvSpPr>
          <p:nvPr>
            <p:ph sz="half" idx="17" hasCustomPrompt="1"/>
          </p:nvPr>
        </p:nvSpPr>
        <p:spPr>
          <a:xfrm>
            <a:off x="3626700" y="4631279"/>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95082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Image/Four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899814"/>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1"/>
          <p:cNvSpPr>
            <a:spLocks noGrp="1"/>
          </p:cNvSpPr>
          <p:nvPr>
            <p:ph sz="half" idx="2" hasCustomPrompt="1"/>
          </p:nvPr>
        </p:nvSpPr>
        <p:spPr>
          <a:xfrm>
            <a:off x="3624200" y="182562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0" name="Image Placeholder 2">
            <a:extLst>
              <a:ext uri="{FF2B5EF4-FFF2-40B4-BE49-F238E27FC236}">
                <a16:creationId xmlns:a16="http://schemas.microsoft.com/office/drawing/2014/main" id="{02C25FD2-E251-4DC4-8F30-3EDA9A61D7DC}"/>
              </a:ext>
            </a:extLst>
          </p:cNvPr>
          <p:cNvSpPr>
            <a:spLocks noGrp="1"/>
          </p:cNvSpPr>
          <p:nvPr>
            <p:ph sz="half" idx="14" hasCustomPrompt="1"/>
          </p:nvPr>
        </p:nvSpPr>
        <p:spPr>
          <a:xfrm>
            <a:off x="476843" y="2941438"/>
            <a:ext cx="2875957" cy="899814"/>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1" name="Content Placeholder 2">
            <a:extLst>
              <a:ext uri="{FF2B5EF4-FFF2-40B4-BE49-F238E27FC236}">
                <a16:creationId xmlns:a16="http://schemas.microsoft.com/office/drawing/2014/main" id="{6FFE322F-E595-4582-997C-0A06F238C8D3}"/>
              </a:ext>
            </a:extLst>
          </p:cNvPr>
          <p:cNvSpPr>
            <a:spLocks noGrp="1"/>
          </p:cNvSpPr>
          <p:nvPr>
            <p:ph sz="half" idx="15" hasCustomPrompt="1"/>
          </p:nvPr>
        </p:nvSpPr>
        <p:spPr>
          <a:xfrm>
            <a:off x="3624200" y="294143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2" name="Image Placeholder 3">
            <a:extLst>
              <a:ext uri="{FF2B5EF4-FFF2-40B4-BE49-F238E27FC236}">
                <a16:creationId xmlns:a16="http://schemas.microsoft.com/office/drawing/2014/main" id="{647E63CA-E745-4DE2-B25A-D398F113EFA6}"/>
              </a:ext>
            </a:extLst>
          </p:cNvPr>
          <p:cNvSpPr>
            <a:spLocks noGrp="1"/>
          </p:cNvSpPr>
          <p:nvPr>
            <p:ph sz="half" idx="16" hasCustomPrompt="1"/>
          </p:nvPr>
        </p:nvSpPr>
        <p:spPr>
          <a:xfrm>
            <a:off x="480444" y="4065961"/>
            <a:ext cx="2875957" cy="899814"/>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3" name="Content Placeholder 3">
            <a:extLst>
              <a:ext uri="{FF2B5EF4-FFF2-40B4-BE49-F238E27FC236}">
                <a16:creationId xmlns:a16="http://schemas.microsoft.com/office/drawing/2014/main" id="{EFE66096-5B65-4DD6-9AD6-9E55675E34CD}"/>
              </a:ext>
            </a:extLst>
          </p:cNvPr>
          <p:cNvSpPr>
            <a:spLocks noGrp="1"/>
          </p:cNvSpPr>
          <p:nvPr>
            <p:ph sz="half" idx="17" hasCustomPrompt="1"/>
          </p:nvPr>
        </p:nvSpPr>
        <p:spPr>
          <a:xfrm>
            <a:off x="3627801" y="406595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4" name="Image Placeholder 4">
            <a:extLst>
              <a:ext uri="{FF2B5EF4-FFF2-40B4-BE49-F238E27FC236}">
                <a16:creationId xmlns:a16="http://schemas.microsoft.com/office/drawing/2014/main" id="{765390A9-B975-43C8-86E6-45E636A649C5}"/>
              </a:ext>
            </a:extLst>
          </p:cNvPr>
          <p:cNvSpPr>
            <a:spLocks noGrp="1"/>
          </p:cNvSpPr>
          <p:nvPr>
            <p:ph sz="half" idx="18" hasCustomPrompt="1"/>
          </p:nvPr>
        </p:nvSpPr>
        <p:spPr>
          <a:xfrm>
            <a:off x="480444" y="5181771"/>
            <a:ext cx="2875957" cy="899814"/>
          </a:xfrm>
        </p:spPr>
        <p:txBody>
          <a:bodyPr/>
          <a:lstStyle>
            <a:lvl1pPr marL="0" indent="0" algn="l">
              <a:buNone/>
              <a:defRPr/>
            </a:lvl1pPr>
            <a:lvl2pPr marL="457200" indent="0">
              <a:buNone/>
              <a:defRPr/>
            </a:lvl2pPr>
            <a:lvl3pPr marL="914400" indent="0">
              <a:buNone/>
              <a:defRPr/>
            </a:lvl3pPr>
          </a:lstStyle>
          <a:p>
            <a:pPr lvl="0"/>
            <a:r>
              <a:rPr lang="en-US" dirty="0"/>
              <a:t>Image 4</a:t>
            </a:r>
          </a:p>
        </p:txBody>
      </p:sp>
      <p:sp>
        <p:nvSpPr>
          <p:cNvPr id="15" name="Content Placeholder 4">
            <a:extLst>
              <a:ext uri="{FF2B5EF4-FFF2-40B4-BE49-F238E27FC236}">
                <a16:creationId xmlns:a16="http://schemas.microsoft.com/office/drawing/2014/main" id="{04B6F74B-2775-4949-A70C-BCBBFE20C3A2}"/>
              </a:ext>
            </a:extLst>
          </p:cNvPr>
          <p:cNvSpPr>
            <a:spLocks noGrp="1"/>
          </p:cNvSpPr>
          <p:nvPr>
            <p:ph sz="half" idx="19" hasCustomPrompt="1"/>
          </p:nvPr>
        </p:nvSpPr>
        <p:spPr>
          <a:xfrm>
            <a:off x="3627801" y="518176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Tree>
    <p:custDataLst>
      <p:tags r:id="rId1"/>
    </p:custDataLst>
    <p:extLst>
      <p:ext uri="{BB962C8B-B14F-4D97-AF65-F5344CB8AC3E}">
        <p14:creationId xmlns:p14="http://schemas.microsoft.com/office/powerpoint/2010/main" val="2645674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Tree>
    <p:extLst>
      <p:ext uri="{BB962C8B-B14F-4D97-AF65-F5344CB8AC3E}">
        <p14:creationId xmlns:p14="http://schemas.microsoft.com/office/powerpoint/2010/main" val="3276133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3344969-1137-4EAF-AB8A-FDA4F62A617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ctrTitle" hasCustomPrompt="1"/>
          </p:nvPr>
        </p:nvSpPr>
        <p:spPr>
          <a:xfrm>
            <a:off x="914400" y="1153123"/>
            <a:ext cx="10424160" cy="2387600"/>
          </a:xfrm>
        </p:spPr>
        <p:txBody>
          <a:bodyPr anchor="b"/>
          <a:lstStyle>
            <a:lvl1pPr algn="ctr">
              <a:defRPr sz="5400" baseline="0">
                <a:solidFill>
                  <a:schemeClr val="bg1"/>
                </a:solidFill>
              </a:defRPr>
            </a:lvl1pPr>
          </a:lstStyle>
          <a:p>
            <a:r>
              <a:rPr lang="en-US" dirty="0"/>
              <a:t>Unit XX</a:t>
            </a:r>
          </a:p>
        </p:txBody>
      </p:sp>
      <p:sp>
        <p:nvSpPr>
          <p:cNvPr id="3" name="Subtitle 2"/>
          <p:cNvSpPr>
            <a:spLocks noGrp="1"/>
          </p:cNvSpPr>
          <p:nvPr>
            <p:ph type="subTitle" idx="1" hasCustomPrompt="1"/>
          </p:nvPr>
        </p:nvSpPr>
        <p:spPr>
          <a:xfrm>
            <a:off x="914400" y="3809720"/>
            <a:ext cx="10424160" cy="1424930"/>
          </a:xfrm>
          <a:noFill/>
        </p:spPr>
        <p:txBody>
          <a:bodyPr anchor="t"/>
          <a:lstStyle>
            <a:lvl1pPr marL="0" indent="0" algn="ctr">
              <a:lnSpc>
                <a:spcPct val="100000"/>
              </a:lnSpc>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Unit’s Title Here</a:t>
            </a:r>
          </a:p>
        </p:txBody>
      </p:sp>
      <p:pic>
        <p:nvPicPr>
          <p:cNvPr id="17" name="Picture 16">
            <a:extLst>
              <a:ext uri="{FF2B5EF4-FFF2-40B4-BE49-F238E27FC236}">
                <a16:creationId xmlns:a16="http://schemas.microsoft.com/office/drawing/2014/main" id="{EAF0C6CA-9F2E-439D-8A9B-5B8BD35A936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15" name="Slide Number Placeholder 5">
            <a:extLst>
              <a:ext uri="{FF2B5EF4-FFF2-40B4-BE49-F238E27FC236}">
                <a16:creationId xmlns:a16="http://schemas.microsoft.com/office/drawing/2014/main" id="{8D6FEA2F-362B-4EAB-BFA4-233A863C0DE7}"/>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
        <p:nvSpPr>
          <p:cNvPr id="11" name="Copyright">
            <a:extLst>
              <a:ext uri="{FF2B5EF4-FFF2-40B4-BE49-F238E27FC236}">
                <a16:creationId xmlns:a16="http://schemas.microsoft.com/office/drawing/2014/main" id="{09216FC3-84E9-4B73-9DA8-CF771043770B}"/>
              </a:ext>
              <a:ext uri="{C183D7F6-B498-43B3-948B-1728B52AA6E4}">
                <adec:decorative xmlns:adec="http://schemas.microsoft.com/office/drawing/2017/decorative" val="0"/>
              </a:ext>
            </a:extLst>
          </p:cNvPr>
          <p:cNvSpPr txBox="1"/>
          <p:nvPr userDrawn="1"/>
        </p:nvSpPr>
        <p:spPr>
          <a:xfrm>
            <a:off x="2103120" y="6314136"/>
            <a:ext cx="8961120" cy="457200"/>
          </a:xfrm>
          <a:prstGeom prst="rect">
            <a:avLst/>
          </a:prstGeom>
          <a:noFill/>
        </p:spPr>
        <p:txBody>
          <a:bodyPr wrap="square" rtlCol="0">
            <a:spAutoFit/>
          </a:bodyPr>
          <a:lstStyle/>
          <a:p>
            <a:r>
              <a:rPr lang="en-US" sz="1100" kern="1200" dirty="0">
                <a:solidFill>
                  <a:schemeClr val="bg1"/>
                </a:solidFill>
                <a:latin typeface="+mn-lt"/>
                <a:ea typeface="+mn-ea"/>
                <a:cs typeface="+mn-cs"/>
              </a:rPr>
              <a:t>[Author Name], [Book Title], [#] Edition. © [Insert Year] Cengage.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80355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p:cNvSpPr>
            <a:spLocks noGrp="1"/>
          </p:cNvSpPr>
          <p:nvPr>
            <p:ph idx="1" hasCustomPrompt="1"/>
          </p:nvPr>
        </p:nvSpPr>
        <p:spPr/>
        <p:txBody>
          <a:bodyPr/>
          <a:lstStyle>
            <a:lvl1pPr>
              <a:spcAft>
                <a:spcPts val="800"/>
              </a:spcAft>
              <a:defRPr sz="2000"/>
            </a:lvl1pPr>
            <a:lvl2pPr>
              <a:spcAft>
                <a:spcPts val="800"/>
              </a:spcAft>
              <a:defRPr sz="2000" b="0"/>
            </a:lvl2pPr>
            <a:lvl3pPr>
              <a:spcAft>
                <a:spcPts val="800"/>
              </a:spcAft>
              <a:defRPr sz="20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sz="2000"/>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306619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3" y="1825625"/>
            <a:ext cx="5542957"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a:extLst>
              <a:ext uri="{C183D7F6-B498-43B3-948B-1728B52AA6E4}">
                <adec:decorative xmlns:adec="http://schemas.microsoft.com/office/drawing/2017/decorative" val="1"/>
              </a:ext>
            </a:extLst>
          </p:cNvPr>
          <p:cNvSpPr>
            <a:spLocks noGrp="1"/>
          </p:cNvSpPr>
          <p:nvPr>
            <p:ph sz="half" idx="2" hasCustomPrompt="1"/>
          </p:nvPr>
        </p:nvSpPr>
        <p:spPr>
          <a:xfrm>
            <a:off x="6172200" y="1825625"/>
            <a:ext cx="5542956"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83427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4"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5" name="Content Placeholder Middle">
            <a:extLst>
              <a:ext uri="{FF2B5EF4-FFF2-40B4-BE49-F238E27FC236}">
                <a16:creationId xmlns:a16="http://schemas.microsoft.com/office/drawing/2014/main" id="{1D13BCCE-AB68-426C-9401-BABA201385F3}"/>
              </a:ext>
            </a:extLst>
          </p:cNvPr>
          <p:cNvSpPr>
            <a:spLocks noGrp="1"/>
          </p:cNvSpPr>
          <p:nvPr>
            <p:ph sz="half" idx="10" hasCustomPrompt="1"/>
          </p:nvPr>
        </p:nvSpPr>
        <p:spPr>
          <a:xfrm>
            <a:off x="4423735" y="1829037"/>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p:cNvSpPr>
            <a:spLocks noGrp="1"/>
          </p:cNvSpPr>
          <p:nvPr>
            <p:ph sz="half" idx="2" hasCustomPrompt="1"/>
          </p:nvPr>
        </p:nvSpPr>
        <p:spPr>
          <a:xfrm>
            <a:off x="8370626"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a:p>
            <a:pPr lvl="2"/>
            <a:endParaRPr lang="en-US" dirty="0"/>
          </a:p>
        </p:txBody>
      </p:sp>
    </p:spTree>
    <p:custDataLst>
      <p:tags r:id="rId1"/>
    </p:custDataLst>
    <p:extLst>
      <p:ext uri="{BB962C8B-B14F-4D97-AF65-F5344CB8AC3E}">
        <p14:creationId xmlns:p14="http://schemas.microsoft.com/office/powerpoint/2010/main" val="14891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8" name="Title"/>
          <p:cNvSpPr>
            <a:spLocks noGrp="1"/>
          </p:cNvSpPr>
          <p:nvPr>
            <p:ph type="title" hasCustomPrompt="1"/>
          </p:nvPr>
        </p:nvSpPr>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8767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2621900"/>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10" name="Content Placeholder Bottom"/>
          <p:cNvSpPr>
            <a:spLocks noGrp="1"/>
          </p:cNvSpPr>
          <p:nvPr>
            <p:ph type="body" sz="quarter" idx="13" hasCustomPrompt="1"/>
          </p:nvPr>
        </p:nvSpPr>
        <p:spPr>
          <a:xfrm>
            <a:off x="476844" y="5395327"/>
            <a:ext cx="11241914" cy="951787"/>
          </a:xfrm>
        </p:spPr>
        <p:txBody>
          <a:bodyPr/>
          <a:lstStyle>
            <a:lvl1pPr marL="112713" indent="-112713">
              <a:defRPr sz="900" b="0"/>
            </a:lvl1pPr>
            <a:lvl2pPr marL="336550" indent="-112713">
              <a:defRPr sz="900" b="0"/>
            </a:lvl2pPr>
            <a:lvl3pPr marL="685800" indent="-168275">
              <a:defRPr sz="900" b="0"/>
            </a:lvl3pPr>
            <a:lvl4pPr>
              <a:defRPr sz="900" b="0"/>
            </a:lvl4pPr>
            <a:lvl5pPr>
              <a:defRPr sz="900" b="0"/>
            </a:lvl5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38073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Images">
    <p:spTree>
      <p:nvGrpSpPr>
        <p:cNvPr id="1" name=""/>
        <p:cNvGrpSpPr/>
        <p:nvPr/>
      </p:nvGrpSpPr>
      <p:grpSpPr>
        <a:xfrm>
          <a:off x="0" y="0"/>
          <a:ext cx="0" cy="0"/>
          <a:chOff x="0" y="0"/>
          <a:chExt cx="0" cy="0"/>
        </a:xfrm>
      </p:grpSpPr>
      <p:sp>
        <p:nvSpPr>
          <p:cNvPr id="8" name="Title"/>
          <p:cNvSpPr>
            <a:spLocks noGrp="1"/>
          </p:cNvSpPr>
          <p:nvPr>
            <p:ph type="title" hasCustomPrompt="1"/>
          </p:nvPr>
        </p:nvSpPr>
        <p:spPr>
          <a:xfrm>
            <a:off x="476843" y="475488"/>
            <a:ext cx="11241915" cy="1071533"/>
          </a:xfrm>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5769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1505492"/>
          </a:xfrm>
        </p:spPr>
        <p:txBody>
          <a:bodyPr/>
          <a:lstStyle>
            <a:lvl1pPr>
              <a:spcAft>
                <a:spcPts val="800"/>
              </a:spcAft>
              <a:defRPr sz="2400" b="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
        <p:nvSpPr>
          <p:cNvPr id="6" name="Content Placeholder 1">
            <a:extLst>
              <a:ext uri="{FF2B5EF4-FFF2-40B4-BE49-F238E27FC236}">
                <a16:creationId xmlns:a16="http://schemas.microsoft.com/office/drawing/2014/main" id="{B7E0CC24-A3CA-45F3-BF2B-B8EB09000563}"/>
              </a:ext>
            </a:extLst>
          </p:cNvPr>
          <p:cNvSpPr>
            <a:spLocks noGrp="1"/>
          </p:cNvSpPr>
          <p:nvPr>
            <p:ph idx="10" hasCustomPrompt="1"/>
          </p:nvPr>
        </p:nvSpPr>
        <p:spPr>
          <a:xfrm>
            <a:off x="476844" y="4310385"/>
            <a:ext cx="2563240" cy="2024480"/>
          </a:xfrm>
        </p:spPr>
        <p:txBody>
          <a:bodyPr/>
          <a:lstStyle>
            <a:lvl1pPr marL="0" indent="0" algn="ctr">
              <a:buNone/>
              <a:defRPr/>
            </a:lvl1pPr>
          </a:lstStyle>
          <a:p>
            <a:pPr lvl="0"/>
            <a:r>
              <a:rPr lang="en-US" dirty="0"/>
              <a:t>Insert here 1</a:t>
            </a:r>
          </a:p>
        </p:txBody>
      </p:sp>
      <p:sp>
        <p:nvSpPr>
          <p:cNvPr id="7" name="Content Placeholder 2">
            <a:extLst>
              <a:ext uri="{FF2B5EF4-FFF2-40B4-BE49-F238E27FC236}">
                <a16:creationId xmlns:a16="http://schemas.microsoft.com/office/drawing/2014/main" id="{0065DFA3-2F0A-45C7-8124-3D672EB9205A}"/>
              </a:ext>
            </a:extLst>
          </p:cNvPr>
          <p:cNvSpPr>
            <a:spLocks noGrp="1"/>
          </p:cNvSpPr>
          <p:nvPr>
            <p:ph idx="11" hasCustomPrompt="1"/>
          </p:nvPr>
        </p:nvSpPr>
        <p:spPr>
          <a:xfrm>
            <a:off x="3382488" y="4310385"/>
            <a:ext cx="2563240" cy="2024480"/>
          </a:xfrm>
        </p:spPr>
        <p:txBody>
          <a:bodyPr/>
          <a:lstStyle>
            <a:lvl1pPr marL="0" indent="0" algn="ctr">
              <a:buNone/>
              <a:defRPr/>
            </a:lvl1pPr>
          </a:lstStyle>
          <a:p>
            <a:pPr lvl="0"/>
            <a:r>
              <a:rPr lang="en-US" dirty="0"/>
              <a:t>Insert here 2</a:t>
            </a:r>
          </a:p>
        </p:txBody>
      </p:sp>
      <p:sp>
        <p:nvSpPr>
          <p:cNvPr id="9" name="Content Placeholder 3">
            <a:extLst>
              <a:ext uri="{FF2B5EF4-FFF2-40B4-BE49-F238E27FC236}">
                <a16:creationId xmlns:a16="http://schemas.microsoft.com/office/drawing/2014/main" id="{5EAAA4B2-2F70-4899-9014-89954C200D50}"/>
              </a:ext>
            </a:extLst>
          </p:cNvPr>
          <p:cNvSpPr>
            <a:spLocks noGrp="1"/>
          </p:cNvSpPr>
          <p:nvPr>
            <p:ph idx="13" hasCustomPrompt="1"/>
          </p:nvPr>
        </p:nvSpPr>
        <p:spPr>
          <a:xfrm>
            <a:off x="6281896" y="4319291"/>
            <a:ext cx="2563240" cy="2024480"/>
          </a:xfrm>
        </p:spPr>
        <p:txBody>
          <a:bodyPr/>
          <a:lstStyle>
            <a:lvl1pPr marL="0" indent="0" algn="ctr">
              <a:buNone/>
              <a:defRPr/>
            </a:lvl1pPr>
          </a:lstStyle>
          <a:p>
            <a:pPr lvl="0"/>
            <a:r>
              <a:rPr lang="en-US" dirty="0"/>
              <a:t>Insert here 3</a:t>
            </a:r>
          </a:p>
        </p:txBody>
      </p:sp>
      <p:sp>
        <p:nvSpPr>
          <p:cNvPr id="11" name="Content Placeholder 4">
            <a:extLst>
              <a:ext uri="{FF2B5EF4-FFF2-40B4-BE49-F238E27FC236}">
                <a16:creationId xmlns:a16="http://schemas.microsoft.com/office/drawing/2014/main" id="{138B1A98-C967-4B94-B1F7-E158393317F4}"/>
              </a:ext>
            </a:extLst>
          </p:cNvPr>
          <p:cNvSpPr>
            <a:spLocks noGrp="1"/>
          </p:cNvSpPr>
          <p:nvPr>
            <p:ph idx="15" hasCustomPrompt="1"/>
          </p:nvPr>
        </p:nvSpPr>
        <p:spPr>
          <a:xfrm>
            <a:off x="9151916" y="4319291"/>
            <a:ext cx="2563240" cy="2024480"/>
          </a:xfrm>
        </p:spPr>
        <p:txBody>
          <a:bodyPr/>
          <a:lstStyle>
            <a:lvl1pPr marL="0" indent="0" algn="ctr">
              <a:buNone/>
              <a:defRPr/>
            </a:lvl1pPr>
          </a:lstStyle>
          <a:p>
            <a:pPr lvl="0"/>
            <a:r>
              <a:rPr lang="en-US" dirty="0"/>
              <a:t>Insert here 4</a:t>
            </a:r>
          </a:p>
        </p:txBody>
      </p:sp>
    </p:spTree>
    <p:custDataLst>
      <p:tags r:id="rId1"/>
    </p:custDataLst>
    <p:extLst>
      <p:ext uri="{BB962C8B-B14F-4D97-AF65-F5344CB8AC3E}">
        <p14:creationId xmlns:p14="http://schemas.microsoft.com/office/powerpoint/2010/main" val="388826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 Image/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1"/>
          <p:cNvSpPr>
            <a:spLocks noGrp="1"/>
          </p:cNvSpPr>
          <p:nvPr>
            <p:ph idx="1" hasCustomPrompt="1"/>
          </p:nvPr>
        </p:nvSpPr>
        <p:spPr>
          <a:xfrm>
            <a:off x="476844" y="1944375"/>
            <a:ext cx="2563240" cy="2024480"/>
          </a:xfrm>
        </p:spPr>
        <p:txBody>
          <a:bodyPr/>
          <a:lstStyle>
            <a:lvl1pPr marL="0" indent="0" algn="ctr">
              <a:buNone/>
              <a:defRPr/>
            </a:lvl1pPr>
          </a:lstStyle>
          <a:p>
            <a:pPr lvl="0"/>
            <a:r>
              <a:rPr lang="en-US" dirty="0"/>
              <a:t>Insert here 1</a:t>
            </a:r>
          </a:p>
        </p:txBody>
      </p:sp>
      <p:sp>
        <p:nvSpPr>
          <p:cNvPr id="15" name="Content Placeholder 2">
            <a:extLst>
              <a:ext uri="{FF2B5EF4-FFF2-40B4-BE49-F238E27FC236}">
                <a16:creationId xmlns:a16="http://schemas.microsoft.com/office/drawing/2014/main" id="{A951D41C-52EA-4F3C-BC8E-A9309F4EB627}"/>
              </a:ext>
            </a:extLst>
          </p:cNvPr>
          <p:cNvSpPr>
            <a:spLocks noGrp="1"/>
          </p:cNvSpPr>
          <p:nvPr>
            <p:ph idx="11" hasCustomPrompt="1"/>
          </p:nvPr>
        </p:nvSpPr>
        <p:spPr>
          <a:xfrm>
            <a:off x="3382488" y="1944375"/>
            <a:ext cx="2563240" cy="2024480"/>
          </a:xfrm>
        </p:spPr>
        <p:txBody>
          <a:bodyPr/>
          <a:lstStyle>
            <a:lvl1pPr marL="0" indent="0" algn="ctr">
              <a:buNone/>
              <a:defRPr/>
            </a:lvl1pPr>
          </a:lstStyle>
          <a:p>
            <a:pPr lvl="0"/>
            <a:r>
              <a:rPr lang="en-US" dirty="0"/>
              <a:t>Insert here 2</a:t>
            </a:r>
          </a:p>
        </p:txBody>
      </p:sp>
      <p:sp>
        <p:nvSpPr>
          <p:cNvPr id="17" name="Content Placeholder 3">
            <a:extLst>
              <a:ext uri="{FF2B5EF4-FFF2-40B4-BE49-F238E27FC236}">
                <a16:creationId xmlns:a16="http://schemas.microsoft.com/office/drawing/2014/main" id="{1CD2ACDE-E8DF-4B19-9DBB-017510EECF31}"/>
              </a:ext>
            </a:extLst>
          </p:cNvPr>
          <p:cNvSpPr>
            <a:spLocks noGrp="1"/>
          </p:cNvSpPr>
          <p:nvPr>
            <p:ph idx="13" hasCustomPrompt="1"/>
          </p:nvPr>
        </p:nvSpPr>
        <p:spPr>
          <a:xfrm>
            <a:off x="6281896" y="1953281"/>
            <a:ext cx="2563240" cy="2024480"/>
          </a:xfrm>
        </p:spPr>
        <p:txBody>
          <a:bodyPr/>
          <a:lstStyle>
            <a:lvl1pPr marL="0" indent="0" algn="ctr">
              <a:buNone/>
              <a:defRPr/>
            </a:lvl1pPr>
          </a:lstStyle>
          <a:p>
            <a:pPr lvl="0"/>
            <a:r>
              <a:rPr lang="en-US" dirty="0"/>
              <a:t>Insert here 3</a:t>
            </a:r>
          </a:p>
        </p:txBody>
      </p:sp>
      <p:sp>
        <p:nvSpPr>
          <p:cNvPr id="19" name="Content Placeholder 4">
            <a:extLst>
              <a:ext uri="{FF2B5EF4-FFF2-40B4-BE49-F238E27FC236}">
                <a16:creationId xmlns:a16="http://schemas.microsoft.com/office/drawing/2014/main" id="{F18F8C24-8F67-4A0C-8E2F-54E8026EAD00}"/>
              </a:ext>
            </a:extLst>
          </p:cNvPr>
          <p:cNvSpPr>
            <a:spLocks noGrp="1"/>
          </p:cNvSpPr>
          <p:nvPr>
            <p:ph idx="15" hasCustomPrompt="1"/>
          </p:nvPr>
        </p:nvSpPr>
        <p:spPr>
          <a:xfrm>
            <a:off x="9151916" y="1953281"/>
            <a:ext cx="2563240" cy="2024480"/>
          </a:xfrm>
        </p:spPr>
        <p:txBody>
          <a:bodyPr/>
          <a:lstStyle>
            <a:lvl1pPr marL="0" indent="0" algn="ctr">
              <a:buNone/>
              <a:defRPr/>
            </a:lvl1pPr>
          </a:lstStyle>
          <a:p>
            <a:pPr lvl="0"/>
            <a:r>
              <a:rPr lang="en-US" dirty="0"/>
              <a:t>Insert here 4</a:t>
            </a:r>
          </a:p>
        </p:txBody>
      </p:sp>
      <p:sp>
        <p:nvSpPr>
          <p:cNvPr id="9" name="Content Placeholder 5">
            <a:extLst>
              <a:ext uri="{FF2B5EF4-FFF2-40B4-BE49-F238E27FC236}">
                <a16:creationId xmlns:a16="http://schemas.microsoft.com/office/drawing/2014/main" id="{1950DDEC-E898-4F6D-A7F2-930A23B3C11F}"/>
              </a:ext>
            </a:extLst>
          </p:cNvPr>
          <p:cNvSpPr>
            <a:spLocks noGrp="1"/>
          </p:cNvSpPr>
          <p:nvPr>
            <p:ph idx="10" hasCustomPrompt="1"/>
          </p:nvPr>
        </p:nvSpPr>
        <p:spPr>
          <a:xfrm>
            <a:off x="476843" y="4128059"/>
            <a:ext cx="2563241" cy="2024480"/>
          </a:xfrm>
        </p:spPr>
        <p:txBody>
          <a:bodyPr/>
          <a:lstStyle>
            <a:lvl1pPr marL="0" indent="0" algn="ctr">
              <a:buNone/>
              <a:defRPr/>
            </a:lvl1pPr>
          </a:lstStyle>
          <a:p>
            <a:pPr lvl="0"/>
            <a:r>
              <a:rPr lang="en-US" dirty="0"/>
              <a:t>Insert here 5</a:t>
            </a:r>
          </a:p>
        </p:txBody>
      </p:sp>
      <p:sp>
        <p:nvSpPr>
          <p:cNvPr id="16" name="Content Placeholder 6">
            <a:extLst>
              <a:ext uri="{FF2B5EF4-FFF2-40B4-BE49-F238E27FC236}">
                <a16:creationId xmlns:a16="http://schemas.microsoft.com/office/drawing/2014/main" id="{B7548D5A-3DFF-4FF5-A587-74246B76C1A7}"/>
              </a:ext>
            </a:extLst>
          </p:cNvPr>
          <p:cNvSpPr>
            <a:spLocks noGrp="1"/>
          </p:cNvSpPr>
          <p:nvPr>
            <p:ph idx="12" hasCustomPrompt="1"/>
          </p:nvPr>
        </p:nvSpPr>
        <p:spPr>
          <a:xfrm>
            <a:off x="3382487" y="4128059"/>
            <a:ext cx="2563241" cy="2024480"/>
          </a:xfrm>
        </p:spPr>
        <p:txBody>
          <a:bodyPr/>
          <a:lstStyle>
            <a:lvl1pPr marL="0" indent="0" algn="ctr">
              <a:buNone/>
              <a:defRPr/>
            </a:lvl1pPr>
          </a:lstStyle>
          <a:p>
            <a:pPr lvl="0"/>
            <a:r>
              <a:rPr lang="en-US" dirty="0"/>
              <a:t>Insert here 6</a:t>
            </a:r>
          </a:p>
        </p:txBody>
      </p:sp>
      <p:sp>
        <p:nvSpPr>
          <p:cNvPr id="18" name="Content Placeholder 7">
            <a:extLst>
              <a:ext uri="{FF2B5EF4-FFF2-40B4-BE49-F238E27FC236}">
                <a16:creationId xmlns:a16="http://schemas.microsoft.com/office/drawing/2014/main" id="{A24E382A-7ED1-49CB-8053-85276CAEB9B2}"/>
              </a:ext>
            </a:extLst>
          </p:cNvPr>
          <p:cNvSpPr>
            <a:spLocks noGrp="1"/>
          </p:cNvSpPr>
          <p:nvPr>
            <p:ph idx="14" hasCustomPrompt="1"/>
          </p:nvPr>
        </p:nvSpPr>
        <p:spPr>
          <a:xfrm>
            <a:off x="6281895" y="4136965"/>
            <a:ext cx="2563241" cy="2024480"/>
          </a:xfrm>
        </p:spPr>
        <p:txBody>
          <a:bodyPr/>
          <a:lstStyle>
            <a:lvl1pPr marL="0" indent="0" algn="ctr">
              <a:buNone/>
              <a:defRPr/>
            </a:lvl1pPr>
          </a:lstStyle>
          <a:p>
            <a:pPr lvl="0"/>
            <a:r>
              <a:rPr lang="en-US" dirty="0"/>
              <a:t>Insert here 7</a:t>
            </a:r>
          </a:p>
        </p:txBody>
      </p:sp>
      <p:sp>
        <p:nvSpPr>
          <p:cNvPr id="20" name="Content Placeholder 8">
            <a:extLst>
              <a:ext uri="{FF2B5EF4-FFF2-40B4-BE49-F238E27FC236}">
                <a16:creationId xmlns:a16="http://schemas.microsoft.com/office/drawing/2014/main" id="{AC6187B3-59CD-4356-83E5-962B5ACC4AEB}"/>
              </a:ext>
            </a:extLst>
          </p:cNvPr>
          <p:cNvSpPr>
            <a:spLocks noGrp="1"/>
          </p:cNvSpPr>
          <p:nvPr>
            <p:ph idx="16" hasCustomPrompt="1"/>
          </p:nvPr>
        </p:nvSpPr>
        <p:spPr>
          <a:xfrm>
            <a:off x="9151915" y="4136965"/>
            <a:ext cx="2563241" cy="2024480"/>
          </a:xfrm>
        </p:spPr>
        <p:txBody>
          <a:bodyPr/>
          <a:lstStyle>
            <a:lvl1pPr marL="0" indent="0" algn="ctr">
              <a:buNone/>
              <a:defRPr/>
            </a:lvl1pPr>
          </a:lstStyle>
          <a:p>
            <a:pPr lvl="0"/>
            <a:r>
              <a:rPr lang="en-US" dirty="0"/>
              <a:t>Insert here 8</a:t>
            </a:r>
          </a:p>
        </p:txBody>
      </p:sp>
    </p:spTree>
    <p:custDataLst>
      <p:tags r:id="rId1"/>
    </p:custDataLst>
    <p:extLst>
      <p:ext uri="{BB962C8B-B14F-4D97-AF65-F5344CB8AC3E}">
        <p14:creationId xmlns:p14="http://schemas.microsoft.com/office/powerpoint/2010/main" val="2958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On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9" name="Content Placeholder"/>
          <p:cNvSpPr>
            <a:spLocks noGrp="1"/>
          </p:cNvSpPr>
          <p:nvPr>
            <p:ph sz="half" idx="2" hasCustomPrompt="1"/>
          </p:nvPr>
        </p:nvSpPr>
        <p:spPr>
          <a:xfrm>
            <a:off x="3624200" y="1825625"/>
            <a:ext cx="8090957" cy="435133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2880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4EF16C-F8E9-4C74-8268-011BE18366AF}"/>
              </a:ext>
              <a:ext uri="{C183D7F6-B498-43B3-948B-1728B52AA6E4}">
                <adec:decorative xmlns:adec="http://schemas.microsoft.com/office/drawing/2017/decorative" val="1"/>
              </a:ext>
            </a:extLst>
          </p:cNvPr>
          <p:cNvSpPr/>
          <p:nvPr userDrawn="1"/>
        </p:nvSpPr>
        <p:spPr>
          <a:xfrm>
            <a:off x="0" y="6176963"/>
            <a:ext cx="12192000" cy="6810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p:cNvSpPr>
            <a:spLocks noGrp="1"/>
          </p:cNvSpPr>
          <p:nvPr>
            <p:ph type="title"/>
          </p:nvPr>
        </p:nvSpPr>
        <p:spPr>
          <a:xfrm>
            <a:off x="476843" y="473245"/>
            <a:ext cx="11241915" cy="1217447"/>
          </a:xfrm>
          <a:prstGeom prst="rect">
            <a:avLst/>
          </a:prstGeom>
        </p:spPr>
        <p:txBody>
          <a:bodyPr vert="horz" lIns="91440" tIns="45720" rIns="91440" bIns="45720" rtlCol="0" anchor="t">
            <a:noAutofit/>
          </a:bodyPr>
          <a:lstStyle/>
          <a:p>
            <a:r>
              <a:rPr lang="en-US" dirty="0"/>
              <a:t>Slide Title</a:t>
            </a:r>
            <a:br>
              <a:rPr lang="en-US" dirty="0"/>
            </a:br>
            <a:endParaRPr lang="en-US" dirty="0"/>
          </a:p>
        </p:txBody>
      </p:sp>
      <p:sp>
        <p:nvSpPr>
          <p:cNvPr id="3" name="Text Placeholder 2"/>
          <p:cNvSpPr>
            <a:spLocks noGrp="1"/>
          </p:cNvSpPr>
          <p:nvPr>
            <p:ph type="body" idx="1"/>
          </p:nvPr>
        </p:nvSpPr>
        <p:spPr>
          <a:xfrm>
            <a:off x="476843" y="1825625"/>
            <a:ext cx="11241915" cy="4351338"/>
          </a:xfrm>
          <a:prstGeom prst="rect">
            <a:avLst/>
          </a:prstGeom>
        </p:spPr>
        <p:txBody>
          <a:bodyPr vert="horz" lIns="91440" tIns="45720" rIns="91440" bIns="45720" rtlCol="0">
            <a:noAutofit/>
          </a:body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pyright">
            <a:extLst>
              <a:ext uri="{FF2B5EF4-FFF2-40B4-BE49-F238E27FC236}">
                <a16:creationId xmlns:a16="http://schemas.microsoft.com/office/drawing/2014/main" id="{0E6636BF-D3CC-4DFC-A057-41CF18719446}"/>
              </a:ext>
              <a:ext uri="{C183D7F6-B498-43B3-948B-1728B52AA6E4}">
                <adec:decorative xmlns:adec="http://schemas.microsoft.com/office/drawing/2017/decorative" val="1"/>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Coronel, Carlos and Morris, Steven, Database Systems: Design, Implementation, and Management, 14 Edition. © 2023 Cengage. All Rights Reserved. May not be scanned, copied or duplicated, or posted to a publicly accessible website, in whole or in part.</a:t>
            </a:r>
          </a:p>
        </p:txBody>
      </p:sp>
      <p:pic>
        <p:nvPicPr>
          <p:cNvPr id="14" name="Picture 13">
            <a:extLst>
              <a:ext uri="{FF2B5EF4-FFF2-40B4-BE49-F238E27FC236}">
                <a16:creationId xmlns:a16="http://schemas.microsoft.com/office/drawing/2014/main" id="{E7C5765A-7DA4-4F63-BBF6-FDB000C6FC14}"/>
              </a:ext>
              <a:ext uri="{C183D7F6-B498-43B3-948B-1728B52AA6E4}">
                <adec:decorative xmlns:adec="http://schemas.microsoft.com/office/drawing/2017/decorative" val="1"/>
              </a:ext>
            </a:extLst>
          </p:cNvPr>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7" name="Slide Number Placeholder 5">
            <a:extLst>
              <a:ext uri="{FF2B5EF4-FFF2-40B4-BE49-F238E27FC236}">
                <a16:creationId xmlns:a16="http://schemas.microsoft.com/office/drawing/2014/main" id="{DF3CEB08-7511-4ACD-A0D7-6D08EF1B42A9}"/>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5"/>
    </p:custDataLst>
    <p:extLst>
      <p:ext uri="{BB962C8B-B14F-4D97-AF65-F5344CB8AC3E}">
        <p14:creationId xmlns:p14="http://schemas.microsoft.com/office/powerpoint/2010/main" val="682046013"/>
      </p:ext>
    </p:extLst>
  </p:cSld>
  <p:clrMap bg1="lt1" tx1="dk1" bg2="lt2" tx2="dk2" accent1="accent1" accent2="accent2" accent3="accent3" accent4="accent4" accent5="accent5" accent6="accent6" hlink="hlink" folHlink="folHlink"/>
  <p:sldLayoutIdLst>
    <p:sldLayoutId id="2147483765" r:id="rId1"/>
    <p:sldLayoutId id="2147483763" r:id="rId2"/>
    <p:sldLayoutId id="2147483753" r:id="rId3"/>
    <p:sldLayoutId id="2147483728" r:id="rId4"/>
    <p:sldLayoutId id="2147483736" r:id="rId5"/>
    <p:sldLayoutId id="2147483729" r:id="rId6"/>
    <p:sldLayoutId id="2147483760" r:id="rId7"/>
    <p:sldLayoutId id="2147483730" r:id="rId8"/>
    <p:sldLayoutId id="2147483732" r:id="rId9"/>
    <p:sldLayoutId id="2147483761" r:id="rId10"/>
    <p:sldLayoutId id="2147483737" r:id="rId11"/>
    <p:sldLayoutId id="2147483762" r:id="rId12"/>
    <p:sldLayoutId id="2147483766" r:id="rId13"/>
  </p:sldLayoutIdLst>
  <p:hf hdr="0" ftr="0" dt="0"/>
  <p:txStyles>
    <p:title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800"/>
        </a:spcAft>
        <a:buClr>
          <a:schemeClr val="tx1"/>
        </a:buClr>
        <a:buSzPct val="80000"/>
        <a:buFont typeface="Wingdings" panose="05000000000000000000" pitchFamily="2" charset="2"/>
        <a:buChar char="§"/>
        <a:defRPr sz="2400" b="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Clr>
          <a:schemeClr val="tx1"/>
        </a:buClr>
        <a:buSzPct val="100000"/>
        <a:buFont typeface="Arial" panose="020B0604020202020204" pitchFamily="34" charset="0"/>
        <a:buChar char="•"/>
        <a:defRPr sz="24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966DE8-7575-4696-B84F-B4DD0C822D6A}"/>
              </a:ext>
            </a:extLst>
          </p:cNvPr>
          <p:cNvSpPr>
            <a:spLocks noGrp="1"/>
          </p:cNvSpPr>
          <p:nvPr>
            <p:ph type="title"/>
          </p:nvPr>
        </p:nvSpPr>
        <p:spPr/>
        <p:txBody>
          <a:bodyPr/>
          <a:lstStyle/>
          <a:p>
            <a:r>
              <a:rPr lang="en-US" dirty="0"/>
              <a:t>Database Systems: Design, Implementation, and Management, 14e</a:t>
            </a:r>
          </a:p>
        </p:txBody>
      </p:sp>
      <p:sp>
        <p:nvSpPr>
          <p:cNvPr id="4" name="Subtitle 3">
            <a:extLst>
              <a:ext uri="{FF2B5EF4-FFF2-40B4-BE49-F238E27FC236}">
                <a16:creationId xmlns:a16="http://schemas.microsoft.com/office/drawing/2014/main" id="{81DDBEBE-99BA-45B9-B4E5-D18D90F7A983}"/>
              </a:ext>
            </a:extLst>
          </p:cNvPr>
          <p:cNvSpPr>
            <a:spLocks noGrp="1"/>
          </p:cNvSpPr>
          <p:nvPr>
            <p:ph sz="half" idx="1"/>
          </p:nvPr>
        </p:nvSpPr>
        <p:spPr/>
        <p:txBody>
          <a:bodyPr/>
          <a:lstStyle/>
          <a:p>
            <a:r>
              <a:rPr lang="en-US" dirty="0"/>
              <a:t>Chapter 3: Transaction Management and Concurrency Control</a:t>
            </a:r>
          </a:p>
        </p:txBody>
      </p:sp>
      <p:sp>
        <p:nvSpPr>
          <p:cNvPr id="6" name="Copyright">
            <a:extLst>
              <a:ext uri="{FF2B5EF4-FFF2-40B4-BE49-F238E27FC236}">
                <a16:creationId xmlns:a16="http://schemas.microsoft.com/office/drawing/2014/main" id="{8CA6B67B-9490-477D-A112-06C22B6F8640}"/>
              </a:ext>
              <a:ext uri="{C183D7F6-B498-43B3-948B-1728B52AA6E4}">
                <adec:decorative xmlns:adec="http://schemas.microsoft.com/office/drawing/2017/decorative" val="1"/>
              </a:ext>
            </a:extLst>
          </p:cNvPr>
          <p:cNvSpPr txBox="1"/>
          <p:nvPr/>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Coronel, Carlos and Morris, Steven</a:t>
            </a:r>
            <a:r>
              <a:rPr lang="en-US" sz="1100" kern="1200" dirty="0">
                <a:solidFill>
                  <a:schemeClr val="bg1"/>
                </a:solidFill>
                <a:latin typeface="+mn-lt"/>
                <a:ea typeface="+mn-ea"/>
                <a:cs typeface="+mn-cs"/>
              </a:rPr>
              <a:t>, </a:t>
            </a:r>
            <a:r>
              <a:rPr lang="en-US" sz="1100" dirty="0">
                <a:solidFill>
                  <a:schemeClr val="bg1"/>
                </a:solidFill>
                <a:latin typeface="+mn-lt"/>
              </a:rPr>
              <a:t>Database Systems: Design, Implementation, and Management</a:t>
            </a:r>
            <a:r>
              <a:rPr lang="en-US" sz="1100" kern="1200" dirty="0">
                <a:solidFill>
                  <a:schemeClr val="bg1"/>
                </a:solidFill>
                <a:latin typeface="+mn-lt"/>
                <a:ea typeface="+mn-ea"/>
                <a:cs typeface="+mn-cs"/>
              </a:rPr>
              <a:t>, 14 Edition. © </a:t>
            </a:r>
            <a:r>
              <a:rPr lang="en-US" sz="1100" dirty="0">
                <a:solidFill>
                  <a:schemeClr val="bg1"/>
                </a:solidFill>
                <a:latin typeface="+mn-lt"/>
              </a:rPr>
              <a:t>2023</a:t>
            </a:r>
            <a:r>
              <a:rPr lang="en-US" sz="1100" kern="1200" dirty="0">
                <a:solidFill>
                  <a:schemeClr val="bg1"/>
                </a:solidFill>
                <a:latin typeface="+mn-lt"/>
                <a:ea typeface="+mn-ea"/>
                <a:cs typeface="+mn-cs"/>
              </a:rPr>
              <a:t> Cengage.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3-1: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lvl="0"/>
            <a:r>
              <a:rPr lang="en-US" altLang="zh-CN" b="1" dirty="0"/>
              <a:t>What does serializability of transactions mean?</a:t>
            </a:r>
            <a:endParaRPr lang="zh-CN" altLang="zh-CN" dirty="0"/>
          </a:p>
          <a:p>
            <a:r>
              <a:rPr lang="en-US" b="1" dirty="0"/>
              <a:t>Answer: </a:t>
            </a:r>
            <a:r>
              <a:rPr lang="en-US" altLang="zh-CN" dirty="0"/>
              <a:t>Serializability of transactions means that a series of concurrent transactions will yield the same result as if they were executed one after another</a:t>
            </a:r>
            <a:endParaRPr lang="zh-CN" altLang="zh-CN" dirty="0"/>
          </a:p>
        </p:txBody>
      </p:sp>
    </p:spTree>
    <p:extLst>
      <p:ext uri="{BB962C8B-B14F-4D97-AF65-F5344CB8AC3E}">
        <p14:creationId xmlns:p14="http://schemas.microsoft.com/office/powerpoint/2010/main" val="250079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Concurrency Control (1 of 3)</a:t>
            </a:r>
            <a:endParaRPr lang="zh-CN" altLang="en-US" dirty="0"/>
          </a:p>
        </p:txBody>
      </p:sp>
      <p:sp>
        <p:nvSpPr>
          <p:cNvPr id="3" name="Content Placeholder 2"/>
          <p:cNvSpPr>
            <a:spLocks noGrp="1"/>
          </p:cNvSpPr>
          <p:nvPr>
            <p:ph idx="1"/>
          </p:nvPr>
        </p:nvSpPr>
        <p:spPr/>
        <p:txBody>
          <a:bodyPr/>
          <a:lstStyle/>
          <a:p>
            <a:r>
              <a:rPr lang="en-US" altLang="en-US" dirty="0"/>
              <a:t>Concurrency control is a DBMS feature that coordinates the simultaneous execution of transactions in a multiprocessing database system while preserving data integrity</a:t>
            </a:r>
          </a:p>
          <a:p>
            <a:pPr lvl="1"/>
            <a:r>
              <a:rPr lang="en-US" altLang="en-US" dirty="0"/>
              <a:t>The objective is to  ensure serializability of transactions in a multiuser database environment</a:t>
            </a:r>
          </a:p>
          <a:p>
            <a:r>
              <a:rPr lang="en-US" altLang="zh-CN" dirty="0"/>
              <a:t>Concurrency control is important because the simultaneous execution of transactions over a shared database can create several data integrity and consistency problems</a:t>
            </a:r>
          </a:p>
          <a:p>
            <a:r>
              <a:rPr lang="en-US" altLang="zh-CN" dirty="0"/>
              <a:t>The three main problems are lost updates, uncommitted data, and inconsistent retrievals</a:t>
            </a:r>
            <a:endParaRPr lang="en-US" altLang="en-US" dirty="0"/>
          </a:p>
          <a:p>
            <a:endParaRPr lang="zh-CN" altLang="en-US" dirty="0"/>
          </a:p>
        </p:txBody>
      </p:sp>
    </p:spTree>
    <p:extLst>
      <p:ext uri="{BB962C8B-B14F-4D97-AF65-F5344CB8AC3E}">
        <p14:creationId xmlns:p14="http://schemas.microsoft.com/office/powerpoint/2010/main" val="1160843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6843" y="-116377"/>
            <a:ext cx="11241915" cy="673330"/>
          </a:xfrm>
        </p:spPr>
        <p:txBody>
          <a:bodyPr/>
          <a:lstStyle/>
          <a:p>
            <a:r>
              <a:rPr lang="en-US" altLang="zh-CN" dirty="0"/>
              <a:t>Concurrency Control (2 of 3)</a:t>
            </a:r>
            <a:endParaRPr lang="zh-CN" altLang="en-US" dirty="0"/>
          </a:p>
        </p:txBody>
      </p:sp>
      <p:sp>
        <p:nvSpPr>
          <p:cNvPr id="3" name="Content Placeholder 2"/>
          <p:cNvSpPr>
            <a:spLocks noGrp="1"/>
          </p:cNvSpPr>
          <p:nvPr>
            <p:ph idx="1"/>
          </p:nvPr>
        </p:nvSpPr>
        <p:spPr>
          <a:xfrm>
            <a:off x="476843" y="781396"/>
            <a:ext cx="11241915" cy="5395567"/>
          </a:xfrm>
        </p:spPr>
        <p:txBody>
          <a:bodyPr/>
          <a:lstStyle/>
          <a:p>
            <a:r>
              <a:rPr lang="en-US" altLang="zh-CN" dirty="0"/>
              <a:t>The </a:t>
            </a:r>
            <a:r>
              <a:rPr lang="en-US" altLang="zh-CN" b="1" dirty="0"/>
              <a:t>lost update </a:t>
            </a:r>
            <a:r>
              <a:rPr lang="en-US" altLang="zh-CN" dirty="0"/>
              <a:t>problem occurs when two concurrent transactions are updating the same data element and one of the updates is lost</a:t>
            </a:r>
          </a:p>
          <a:p>
            <a:pPr marL="457200" lvl="1" indent="0">
              <a:buNone/>
            </a:pPr>
            <a:r>
              <a:rPr lang="en-US" altLang="zh-CN" sz="1400" dirty="0"/>
              <a:t>Transaction A: Lucky withdraws R100 (balance: 1000 → 900).</a:t>
            </a:r>
          </a:p>
          <a:p>
            <a:pPr marL="457200" lvl="1" indent="0">
              <a:buNone/>
            </a:pPr>
            <a:r>
              <a:rPr lang="en-US" altLang="zh-CN" sz="1400" dirty="0"/>
              <a:t>Transaction B: </a:t>
            </a:r>
            <a:r>
              <a:rPr lang="en-US" altLang="zh-CN" sz="1400" dirty="0" err="1"/>
              <a:t>Maipelo</a:t>
            </a:r>
            <a:r>
              <a:rPr lang="en-US" altLang="zh-CN" sz="1400" dirty="0"/>
              <a:t> withdraws R200 (balance: 1000 → 800).</a:t>
            </a:r>
          </a:p>
          <a:p>
            <a:pPr marL="457200" lvl="1" indent="0">
              <a:buNone/>
            </a:pPr>
            <a:r>
              <a:rPr lang="zh-CN" altLang="en-US" sz="1400" dirty="0"/>
              <a:t> </a:t>
            </a:r>
            <a:r>
              <a:rPr lang="en-US" altLang="zh-CN" sz="1400" dirty="0"/>
              <a:t>Final balance should be 700, but if both run simultaneously, one update overwrites the other → final balance might show 800 or 900</a:t>
            </a:r>
          </a:p>
          <a:p>
            <a:r>
              <a:rPr lang="en-US" altLang="zh-CN" dirty="0"/>
              <a:t>The </a:t>
            </a:r>
            <a:r>
              <a:rPr lang="en-US" altLang="zh-CN" b="1" dirty="0"/>
              <a:t>uncommitted data </a:t>
            </a:r>
            <a:r>
              <a:rPr lang="en-US" altLang="zh-CN" dirty="0"/>
              <a:t>problem occurs when two transactions are executed concurrently and the first transaction is rolled back after the second transaction has already accessed the uncommitted data</a:t>
            </a:r>
          </a:p>
          <a:p>
            <a:pPr lvl="1"/>
            <a:r>
              <a:rPr lang="en-US" sz="1400" b="1" dirty="0"/>
              <a:t>Example:</a:t>
            </a:r>
            <a:endParaRPr lang="en-US" sz="1400" dirty="0"/>
          </a:p>
          <a:p>
            <a:pPr lvl="1"/>
            <a:r>
              <a:rPr lang="en-US" sz="1400" dirty="0"/>
              <a:t>Transaction A: Updates Lucky’s balance to 500 (not yet committed).</a:t>
            </a:r>
          </a:p>
          <a:p>
            <a:pPr lvl="1"/>
            <a:r>
              <a:rPr lang="en-US" sz="1400" dirty="0"/>
              <a:t>Transaction B: Reads Lucky’s balance = 500.</a:t>
            </a:r>
          </a:p>
          <a:p>
            <a:pPr lvl="1"/>
            <a:r>
              <a:rPr lang="en-US" sz="1400" dirty="0"/>
              <a:t>Transaction A rolls back (balance goes back to 1000).</a:t>
            </a:r>
          </a:p>
          <a:p>
            <a:pPr lvl="1"/>
            <a:r>
              <a:rPr lang="en-US" sz="1400" dirty="0"/>
              <a:t>Transaction B acted on a </a:t>
            </a:r>
            <a:r>
              <a:rPr lang="en-US" sz="1400" b="1" dirty="0"/>
              <a:t>wrong balance</a:t>
            </a:r>
            <a:r>
              <a:rPr lang="en-US" sz="1400" dirty="0"/>
              <a:t> (dirty data)</a:t>
            </a:r>
          </a:p>
          <a:p>
            <a:endParaRPr lang="zh-CN" altLang="en-US" dirty="0"/>
          </a:p>
        </p:txBody>
      </p:sp>
    </p:spTree>
    <p:extLst>
      <p:ext uri="{BB962C8B-B14F-4D97-AF65-F5344CB8AC3E}">
        <p14:creationId xmlns:p14="http://schemas.microsoft.com/office/powerpoint/2010/main" val="45016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FB5CA-D8A7-D341-A8A1-36BADE953BEF}"/>
              </a:ext>
            </a:extLst>
          </p:cNvPr>
          <p:cNvSpPr>
            <a:spLocks noGrp="1"/>
          </p:cNvSpPr>
          <p:nvPr>
            <p:ph type="title"/>
          </p:nvPr>
        </p:nvSpPr>
        <p:spPr/>
        <p:txBody>
          <a:bodyPr/>
          <a:lstStyle/>
          <a:p>
            <a:r>
              <a:rPr lang="en-US" altLang="zh-CN" dirty="0"/>
              <a:t>Concurrency </a:t>
            </a:r>
            <a:r>
              <a:rPr lang="en-US" altLang="zh-CN"/>
              <a:t>Control (3 </a:t>
            </a:r>
            <a:r>
              <a:rPr lang="en-US" altLang="zh-CN" dirty="0"/>
              <a:t>of 3)</a:t>
            </a:r>
            <a:endParaRPr lang="en-ZA" dirty="0"/>
          </a:p>
        </p:txBody>
      </p:sp>
      <p:sp>
        <p:nvSpPr>
          <p:cNvPr id="3" name="Content Placeholder 2">
            <a:extLst>
              <a:ext uri="{FF2B5EF4-FFF2-40B4-BE49-F238E27FC236}">
                <a16:creationId xmlns:a16="http://schemas.microsoft.com/office/drawing/2014/main" id="{B762D36D-2268-C15A-BFA7-4D092CB27BC7}"/>
              </a:ext>
            </a:extLst>
          </p:cNvPr>
          <p:cNvSpPr>
            <a:spLocks noGrp="1"/>
          </p:cNvSpPr>
          <p:nvPr>
            <p:ph idx="1"/>
          </p:nvPr>
        </p:nvSpPr>
        <p:spPr/>
        <p:txBody>
          <a:bodyPr/>
          <a:lstStyle/>
          <a:p>
            <a:r>
              <a:rPr lang="en-US" altLang="zh-CN" b="1" dirty="0"/>
              <a:t>Inconsistent retrievals </a:t>
            </a:r>
            <a:r>
              <a:rPr lang="en-US" altLang="zh-CN" dirty="0"/>
              <a:t>occur when a transaction accesses data before and after one or more other transactions finish working with such data</a:t>
            </a:r>
          </a:p>
          <a:p>
            <a:pPr marL="457200" lvl="1" indent="0">
              <a:buNone/>
            </a:pPr>
            <a:r>
              <a:rPr lang="en-US" b="1" dirty="0"/>
              <a:t>Example (reporting):</a:t>
            </a:r>
            <a:endParaRPr lang="en-US" dirty="0"/>
          </a:p>
          <a:p>
            <a:pPr lvl="1"/>
            <a:r>
              <a:rPr lang="en-US" dirty="0"/>
              <a:t>Transaction A: Updating product prices.</a:t>
            </a:r>
          </a:p>
          <a:p>
            <a:pPr lvl="1"/>
            <a:r>
              <a:rPr lang="en-US" dirty="0"/>
              <a:t>Transaction B: Generating a sales report.</a:t>
            </a:r>
          </a:p>
          <a:p>
            <a:pPr lvl="1"/>
            <a:r>
              <a:rPr lang="en-US" dirty="0"/>
              <a:t>If Transaction B reads some old prices and some new prices, the report is inconsistent.</a:t>
            </a:r>
          </a:p>
          <a:p>
            <a:endParaRPr lang="en-US" altLang="zh-CN" dirty="0"/>
          </a:p>
          <a:p>
            <a:endParaRPr lang="en-ZA" dirty="0"/>
          </a:p>
        </p:txBody>
      </p:sp>
    </p:spTree>
    <p:extLst>
      <p:ext uri="{BB962C8B-B14F-4D97-AF65-F5344CB8AC3E}">
        <p14:creationId xmlns:p14="http://schemas.microsoft.com/office/powerpoint/2010/main" val="3833650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Scheduler</a:t>
            </a:r>
            <a:endParaRPr lang="zh-CN" altLang="en-US" dirty="0"/>
          </a:p>
        </p:txBody>
      </p:sp>
      <p:sp>
        <p:nvSpPr>
          <p:cNvPr id="3" name="Content Placeholder 2"/>
          <p:cNvSpPr>
            <a:spLocks noGrp="1"/>
          </p:cNvSpPr>
          <p:nvPr>
            <p:ph idx="1"/>
          </p:nvPr>
        </p:nvSpPr>
        <p:spPr/>
        <p:txBody>
          <a:bodyPr/>
          <a:lstStyle/>
          <a:p>
            <a:r>
              <a:rPr lang="en-US" altLang="en-US" dirty="0"/>
              <a:t>Establishes the order in which the operations are executed within concurrent transactions </a:t>
            </a:r>
          </a:p>
          <a:p>
            <a:pPr lvl="1"/>
            <a:r>
              <a:rPr lang="en-US" altLang="en-US" dirty="0"/>
              <a:t>Interleaves the execution of database operations to ensure serializability and isolation of transactions</a:t>
            </a:r>
          </a:p>
          <a:p>
            <a:r>
              <a:rPr lang="en-US" altLang="en-US" dirty="0"/>
              <a:t>Bases actions on concurrent control algorithms </a:t>
            </a:r>
          </a:p>
          <a:p>
            <a:pPr lvl="1"/>
            <a:r>
              <a:rPr lang="en-US" altLang="en-US" dirty="0"/>
              <a:t>Determines appropriate order</a:t>
            </a:r>
          </a:p>
          <a:p>
            <a:r>
              <a:rPr lang="en-US" altLang="en-US" dirty="0"/>
              <a:t>Creates serialization schedule </a:t>
            </a:r>
          </a:p>
          <a:p>
            <a:pPr lvl="1"/>
            <a:r>
              <a:rPr lang="en-US" altLang="en-US" dirty="0"/>
              <a:t>Serializable schedule: interleaved execution of transactions yields the same results as the serial execution of the transactions</a:t>
            </a:r>
          </a:p>
          <a:p>
            <a:endParaRPr lang="zh-CN" altLang="en-US" dirty="0"/>
          </a:p>
        </p:txBody>
      </p:sp>
    </p:spTree>
    <p:extLst>
      <p:ext uri="{BB962C8B-B14F-4D97-AF65-F5344CB8AC3E}">
        <p14:creationId xmlns:p14="http://schemas.microsoft.com/office/powerpoint/2010/main" val="4248948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723BA1-616D-8DC9-6F40-D8A3A62282DD}"/>
              </a:ext>
            </a:extLst>
          </p:cNvPr>
          <p:cNvSpPr>
            <a:spLocks noGrp="1"/>
          </p:cNvSpPr>
          <p:nvPr>
            <p:ph type="title"/>
          </p:nvPr>
        </p:nvSpPr>
        <p:spPr>
          <a:xfrm>
            <a:off x="476843" y="166256"/>
            <a:ext cx="11241915" cy="1172094"/>
          </a:xfrm>
        </p:spPr>
        <p:txBody>
          <a:bodyPr/>
          <a:lstStyle/>
          <a:p>
            <a:r>
              <a:rPr lang="en-US" dirty="0"/>
              <a:t>Practical Example</a:t>
            </a:r>
            <a:br>
              <a:rPr lang="en-US" dirty="0"/>
            </a:br>
            <a:r>
              <a:rPr lang="en-US" dirty="0"/>
              <a:t>Case: Two Transactions</a:t>
            </a:r>
            <a:br>
              <a:rPr lang="en-US" dirty="0"/>
            </a:br>
            <a:endParaRPr lang="en-ZA" dirty="0"/>
          </a:p>
        </p:txBody>
      </p:sp>
      <p:sp>
        <p:nvSpPr>
          <p:cNvPr id="5" name="Content Placeholder 4">
            <a:extLst>
              <a:ext uri="{FF2B5EF4-FFF2-40B4-BE49-F238E27FC236}">
                <a16:creationId xmlns:a16="http://schemas.microsoft.com/office/drawing/2014/main" id="{7E886620-4CF4-7DF5-4BA5-7EA414C4B59E}"/>
              </a:ext>
            </a:extLst>
          </p:cNvPr>
          <p:cNvSpPr>
            <a:spLocks noGrp="1"/>
          </p:cNvSpPr>
          <p:nvPr>
            <p:ph sz="half" idx="1"/>
          </p:nvPr>
        </p:nvSpPr>
        <p:spPr/>
        <p:txBody>
          <a:bodyPr/>
          <a:lstStyle/>
          <a:p>
            <a:r>
              <a:rPr lang="en-ZA" dirty="0"/>
              <a:t>T1 reads balance = 1000</a:t>
            </a:r>
          </a:p>
          <a:p>
            <a:r>
              <a:rPr lang="en-ZA" dirty="0"/>
              <a:t>T2 reads balance = 1000</a:t>
            </a:r>
          </a:p>
          <a:p>
            <a:r>
              <a:rPr lang="en-ZA" dirty="0"/>
              <a:t>T1 writes 800</a:t>
            </a:r>
          </a:p>
          <a:p>
            <a:r>
              <a:rPr lang="en-ZA" dirty="0"/>
              <a:t>T2 writes 700   &lt;-- lost update!</a:t>
            </a:r>
          </a:p>
          <a:p>
            <a:endParaRPr lang="en-ZA" dirty="0"/>
          </a:p>
        </p:txBody>
      </p:sp>
      <p:sp>
        <p:nvSpPr>
          <p:cNvPr id="6" name="Content Placeholder 5">
            <a:extLst>
              <a:ext uri="{FF2B5EF4-FFF2-40B4-BE49-F238E27FC236}">
                <a16:creationId xmlns:a16="http://schemas.microsoft.com/office/drawing/2014/main" id="{5B2774C5-3DFA-C9A4-9558-7CF81A4B19EC}"/>
              </a:ext>
            </a:extLst>
          </p:cNvPr>
          <p:cNvSpPr>
            <a:spLocks noGrp="1"/>
          </p:cNvSpPr>
          <p:nvPr>
            <p:ph sz="half" idx="2"/>
          </p:nvPr>
        </p:nvSpPr>
        <p:spPr/>
        <p:txBody>
          <a:bodyPr/>
          <a:lstStyle/>
          <a:p>
            <a:r>
              <a:rPr lang="en-US" dirty="0"/>
              <a:t>T1: read 1000 → write 800</a:t>
            </a:r>
          </a:p>
          <a:p>
            <a:r>
              <a:rPr lang="en-US" dirty="0"/>
              <a:t>T2: read 800 → write 500</a:t>
            </a:r>
          </a:p>
          <a:p>
            <a:pPr marL="0" indent="0">
              <a:buNone/>
            </a:pPr>
            <a:br>
              <a:rPr lang="en-ZA" dirty="0"/>
            </a:br>
            <a:r>
              <a:rPr lang="en-ZA" dirty="0"/>
              <a:t>Final = 500 </a:t>
            </a:r>
          </a:p>
        </p:txBody>
      </p:sp>
    </p:spTree>
    <p:extLst>
      <p:ext uri="{BB962C8B-B14F-4D97-AF65-F5344CB8AC3E}">
        <p14:creationId xmlns:p14="http://schemas.microsoft.com/office/powerpoint/2010/main" val="3732260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Concurrency Control with Locking Methods</a:t>
            </a:r>
            <a:endParaRPr lang="zh-CN" altLang="en-US" dirty="0"/>
          </a:p>
        </p:txBody>
      </p:sp>
      <p:sp>
        <p:nvSpPr>
          <p:cNvPr id="3" name="Content Placeholder 2"/>
          <p:cNvSpPr>
            <a:spLocks noGrp="1"/>
          </p:cNvSpPr>
          <p:nvPr>
            <p:ph idx="1"/>
          </p:nvPr>
        </p:nvSpPr>
        <p:spPr/>
        <p:txBody>
          <a:bodyPr/>
          <a:lstStyle/>
          <a:p>
            <a:r>
              <a:rPr lang="en-US" altLang="en-US" dirty="0"/>
              <a:t>Locking methods facilitate the isolation of data items used in concurrently executing transactions  </a:t>
            </a:r>
          </a:p>
          <a:p>
            <a:r>
              <a:rPr lang="en-US" altLang="en-US" dirty="0"/>
              <a:t>A </a:t>
            </a:r>
            <a:r>
              <a:rPr lang="en-US" altLang="en-US" b="1" dirty="0"/>
              <a:t>lock</a:t>
            </a:r>
            <a:r>
              <a:rPr lang="en-US" altLang="en-US" dirty="0"/>
              <a:t> guarantees exclusive use of a data item to a current transaction</a:t>
            </a:r>
          </a:p>
          <a:p>
            <a:r>
              <a:rPr lang="en-US" altLang="en-US" dirty="0"/>
              <a:t>The use of locks based on the assumption that conflict between transactions is likely is usually referred to as </a:t>
            </a:r>
            <a:r>
              <a:rPr lang="en-US" altLang="en-US" b="1" dirty="0"/>
              <a:t>pessimistic locking</a:t>
            </a:r>
          </a:p>
          <a:p>
            <a:r>
              <a:rPr lang="en-US" altLang="en-US" dirty="0"/>
              <a:t>A </a:t>
            </a:r>
            <a:r>
              <a:rPr lang="en-US" altLang="en-US" b="1" dirty="0"/>
              <a:t>lock manager </a:t>
            </a:r>
            <a:r>
              <a:rPr lang="en-US" altLang="en-US" dirty="0"/>
              <a:t>is responsible for assigning and policing the locks used by the transactions</a:t>
            </a:r>
          </a:p>
          <a:p>
            <a:endParaRPr lang="zh-CN" altLang="en-US" dirty="0"/>
          </a:p>
        </p:txBody>
      </p:sp>
    </p:spTree>
    <p:extLst>
      <p:ext uri="{BB962C8B-B14F-4D97-AF65-F5344CB8AC3E}">
        <p14:creationId xmlns:p14="http://schemas.microsoft.com/office/powerpoint/2010/main" val="4221415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Lock Granularity (1 of 3)</a:t>
            </a:r>
            <a:endParaRPr lang="zh-CN" altLang="en-US" dirty="0"/>
          </a:p>
        </p:txBody>
      </p:sp>
      <p:sp>
        <p:nvSpPr>
          <p:cNvPr id="3" name="Content Placeholder 2"/>
          <p:cNvSpPr>
            <a:spLocks noGrp="1"/>
          </p:cNvSpPr>
          <p:nvPr>
            <p:ph idx="1"/>
          </p:nvPr>
        </p:nvSpPr>
        <p:spPr/>
        <p:txBody>
          <a:bodyPr/>
          <a:lstStyle/>
          <a:p>
            <a:r>
              <a:rPr lang="en-US" altLang="zh-CN" dirty="0"/>
              <a:t>Lock granularity indicates the level of lock use</a:t>
            </a:r>
          </a:p>
          <a:p>
            <a:r>
              <a:rPr lang="en-US" altLang="zh-CN" dirty="0"/>
              <a:t>Locking can take place at the following levels:</a:t>
            </a:r>
          </a:p>
          <a:p>
            <a:pPr lvl="1"/>
            <a:r>
              <a:rPr lang="en-US" altLang="zh-CN" dirty="0"/>
              <a:t>Database</a:t>
            </a:r>
          </a:p>
          <a:p>
            <a:pPr lvl="1"/>
            <a:r>
              <a:rPr lang="en-US" altLang="zh-CN" dirty="0"/>
              <a:t>Table</a:t>
            </a:r>
          </a:p>
          <a:p>
            <a:pPr lvl="1"/>
            <a:r>
              <a:rPr lang="en-US" altLang="zh-CN" dirty="0"/>
              <a:t>Page</a:t>
            </a:r>
          </a:p>
          <a:p>
            <a:pPr lvl="1"/>
            <a:r>
              <a:rPr lang="en-US" altLang="zh-CN" dirty="0"/>
              <a:t>Row</a:t>
            </a:r>
          </a:p>
          <a:p>
            <a:pPr lvl="1"/>
            <a:r>
              <a:rPr lang="en-US" altLang="zh-CN" dirty="0"/>
              <a:t>Field</a:t>
            </a:r>
          </a:p>
          <a:p>
            <a:pPr lvl="1"/>
            <a:endParaRPr lang="zh-CN" altLang="en-US" dirty="0"/>
          </a:p>
        </p:txBody>
      </p:sp>
    </p:spTree>
    <p:extLst>
      <p:ext uri="{BB962C8B-B14F-4D97-AF65-F5344CB8AC3E}">
        <p14:creationId xmlns:p14="http://schemas.microsoft.com/office/powerpoint/2010/main" val="1321811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Lock Granularity (2 of 3)</a:t>
            </a:r>
            <a:endParaRPr lang="zh-CN" altLang="en-US" dirty="0"/>
          </a:p>
        </p:txBody>
      </p:sp>
      <p:pic>
        <p:nvPicPr>
          <p:cNvPr id="7" name="Content Placeholder 6" descr="The figure explains a database level locking sequence, in which the entire database gets locked while a transaction is taking place. The transaction 1 or T 1 needs to update Table A; so, at time 1, a lock database request is placed. The request receives an ok at time 2 and the database gets locked. Simultaneously, another transaction 2 or T 2 which needs to update table B, places a request at time 1, but this transaction receives a wait message at time 2. The database gets unlocked only at time 6 and this is when T 2 gets an OK. When T 2 takes place, the database gets locked gain at time 6, which once again gets unlocked at time 9. "/>
          <p:cNvPicPr>
            <a:picLocks noGrp="1" noChangeAspect="1"/>
          </p:cNvPicPr>
          <p:nvPr>
            <p:ph sz="half" idx="13"/>
          </p:nvPr>
        </p:nvPicPr>
        <p:blipFill>
          <a:blip r:embed="rId2" cstate="email">
            <a:extLst>
              <a:ext uri="{28A0092B-C50C-407E-A947-70E740481C1C}">
                <a14:useLocalDpi xmlns:a14="http://schemas.microsoft.com/office/drawing/2010/main"/>
              </a:ext>
            </a:extLst>
          </a:blip>
          <a:stretch>
            <a:fillRect/>
          </a:stretch>
        </p:blipFill>
        <p:spPr>
          <a:xfrm>
            <a:off x="476843" y="1690692"/>
            <a:ext cx="2876550" cy="1752328"/>
          </a:xfrm>
        </p:spPr>
      </p:pic>
      <p:sp>
        <p:nvSpPr>
          <p:cNvPr id="4" name="Content Placeholder 3"/>
          <p:cNvSpPr>
            <a:spLocks noGrp="1"/>
          </p:cNvSpPr>
          <p:nvPr>
            <p:ph sz="half" idx="2"/>
          </p:nvPr>
        </p:nvSpPr>
        <p:spPr/>
        <p:txBody>
          <a:bodyPr/>
          <a:lstStyle/>
          <a:p>
            <a:r>
              <a:rPr lang="en-US" altLang="zh-CN" b="1" dirty="0"/>
              <a:t>Figure 10.3</a:t>
            </a:r>
            <a:r>
              <a:rPr lang="en-US" altLang="zh-CN" dirty="0"/>
              <a:t> Database-Level Locking Sequence</a:t>
            </a:r>
            <a:endParaRPr lang="zh-CN" altLang="en-US" dirty="0"/>
          </a:p>
          <a:p>
            <a:r>
              <a:rPr lang="en-US" altLang="zh-CN" sz="2000" dirty="0"/>
              <a:t>A </a:t>
            </a:r>
            <a:r>
              <a:rPr lang="en-US" altLang="zh-CN" sz="2000" b="1" dirty="0"/>
              <a:t>database-level </a:t>
            </a:r>
            <a:r>
              <a:rPr lang="en-US" altLang="zh-CN" sz="2000" dirty="0"/>
              <a:t>lock is a type of lock that restricts database access to the owner of the lock and allows only one user at a time to access the database</a:t>
            </a:r>
          </a:p>
        </p:txBody>
      </p:sp>
      <p:pic>
        <p:nvPicPr>
          <p:cNvPr id="8" name="Content Placeholder 7" descr="The figure explains a table level locking sequence, in which an entire table of a database, gets locked during a transaction. In a payroll database, transaction 1 or T 1 needs to update row 5, at the same time, transaction 2 or T 2 needs to update row 30. A lock table A request is placed by both T 1 and T 2 simultaneously at time 1. T 1 receives an Ok message and the table gets locked, while T 2 receives a wait message. When T 1 ends at time 6, the table gets unlocked and the request of T 2 is okayed. Therefore at time 6, the table gets locked again. T 2 ends at time 9 and this is when the table gets unlocked.  "/>
          <p:cNvPicPr>
            <a:picLocks noGrp="1" noChangeAspect="1"/>
          </p:cNvPicPr>
          <p:nvPr>
            <p:ph sz="half" idx="14"/>
          </p:nvPr>
        </p:nvPicPr>
        <p:blipFill>
          <a:blip r:embed="rId3" cstate="email">
            <a:extLst>
              <a:ext uri="{28A0092B-C50C-407E-A947-70E740481C1C}">
                <a14:useLocalDpi xmlns:a14="http://schemas.microsoft.com/office/drawing/2010/main"/>
              </a:ext>
            </a:extLst>
          </a:blip>
          <a:stretch>
            <a:fillRect/>
          </a:stretch>
        </p:blipFill>
        <p:spPr>
          <a:xfrm>
            <a:off x="476843" y="4018673"/>
            <a:ext cx="2876550" cy="1816267"/>
          </a:xfrm>
        </p:spPr>
      </p:pic>
      <p:sp>
        <p:nvSpPr>
          <p:cNvPr id="6" name="Content Placeholder 5"/>
          <p:cNvSpPr>
            <a:spLocks noGrp="1"/>
          </p:cNvSpPr>
          <p:nvPr>
            <p:ph sz="half" idx="15"/>
          </p:nvPr>
        </p:nvSpPr>
        <p:spPr/>
        <p:txBody>
          <a:bodyPr/>
          <a:lstStyle/>
          <a:p>
            <a:r>
              <a:rPr lang="en-US" altLang="zh-CN" b="1" dirty="0"/>
              <a:t>Figure 10.4 </a:t>
            </a:r>
            <a:r>
              <a:rPr lang="en-US" altLang="zh-CN" dirty="0"/>
              <a:t>An Example of a Table-Level Lock</a:t>
            </a:r>
          </a:p>
          <a:p>
            <a:r>
              <a:rPr lang="en-US" altLang="zh-CN" sz="2000" dirty="0"/>
              <a:t>A </a:t>
            </a:r>
            <a:r>
              <a:rPr lang="en-US" altLang="zh-CN" sz="2000" b="1" dirty="0"/>
              <a:t>table-level lock </a:t>
            </a:r>
            <a:r>
              <a:rPr lang="en-US" altLang="zh-CN" sz="2000" dirty="0"/>
              <a:t>is a locking scheme that allows only one transaction at a time to access a table</a:t>
            </a:r>
          </a:p>
          <a:p>
            <a:pPr lvl="1"/>
            <a:r>
              <a:rPr lang="en-US" altLang="zh-CN" sz="2000" dirty="0"/>
              <a:t>Two transactions can access the same database as long as they access different tables</a:t>
            </a:r>
          </a:p>
          <a:p>
            <a:endParaRPr lang="zh-CN" altLang="en-US" dirty="0"/>
          </a:p>
        </p:txBody>
      </p:sp>
    </p:spTree>
    <p:extLst>
      <p:ext uri="{BB962C8B-B14F-4D97-AF65-F5344CB8AC3E}">
        <p14:creationId xmlns:p14="http://schemas.microsoft.com/office/powerpoint/2010/main" val="1567456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Lock Granularity (3 of 3)</a:t>
            </a:r>
            <a:endParaRPr lang="zh-CN" altLang="en-US" dirty="0"/>
          </a:p>
        </p:txBody>
      </p:sp>
      <p:pic>
        <p:nvPicPr>
          <p:cNvPr id="7" name="Content Placeholder 6" descr="The figure explains a page level locking sequence, in which only the relevant page of a table gets locked during a transaction. In a payroll database, Table A consists of 6 columns and 6 rows. Row 1, 2 and 3 are classified as page 1, while rows 4, 5 and 6 are classified as page 2. Transaction 1 or T 1 needs to update row 1 while, transaction 2 or T 2 needs to update rows 5 and 2. A lock page 1 request is placed by T 1 and it gets an ok and page 1 gets locked before time 1. When T 1 ends between time 4 and 5, page 1 gets automatically unlocked. On the other hand, T 2 places a lock page 2 request before time 1. T 2 gets an ok and page 2 gets locked between time 1 and 2. Between time 2 and 3, T 2 sends a lock page 1 request to which it receives a wait message between time 3 and 4. However T 2 receives an ok message between time 4 and 5. This time coincides with the time when T 1 ended and page 1 was unlocked. However, between time 4 and 5, page 1 gets locked again for T 2. By time 6, T 2 ends and this unlocks both pages 1 and 2. "/>
          <p:cNvPicPr>
            <a:picLocks noGrp="1" noChangeAspect="1"/>
          </p:cNvPicPr>
          <p:nvPr>
            <p:ph sz="half" idx="13"/>
          </p:nvPr>
        </p:nvPicPr>
        <p:blipFill>
          <a:blip r:embed="rId2" cstate="email">
            <a:extLst>
              <a:ext uri="{28A0092B-C50C-407E-A947-70E740481C1C}">
                <a14:useLocalDpi xmlns:a14="http://schemas.microsoft.com/office/drawing/2010/main"/>
              </a:ext>
            </a:extLst>
          </a:blip>
          <a:stretch>
            <a:fillRect/>
          </a:stretch>
        </p:blipFill>
        <p:spPr>
          <a:xfrm>
            <a:off x="559378" y="1825625"/>
            <a:ext cx="2876550" cy="1193862"/>
          </a:xfrm>
        </p:spPr>
      </p:pic>
      <p:sp>
        <p:nvSpPr>
          <p:cNvPr id="4" name="Content Placeholder 3"/>
          <p:cNvSpPr>
            <a:spLocks noGrp="1"/>
          </p:cNvSpPr>
          <p:nvPr>
            <p:ph sz="half" idx="2"/>
          </p:nvPr>
        </p:nvSpPr>
        <p:spPr/>
        <p:txBody>
          <a:bodyPr/>
          <a:lstStyle/>
          <a:p>
            <a:r>
              <a:rPr lang="en-US" altLang="zh-CN" b="1" dirty="0"/>
              <a:t>Figure 10.5</a:t>
            </a:r>
            <a:r>
              <a:rPr lang="en-US" altLang="zh-CN" dirty="0"/>
              <a:t> An Example of a Page-Level Lock</a:t>
            </a:r>
            <a:endParaRPr lang="zh-CN" altLang="en-US" dirty="0"/>
          </a:p>
          <a:p>
            <a:r>
              <a:rPr lang="en-US" altLang="zh-CN" sz="2000" dirty="0"/>
              <a:t>In a </a:t>
            </a:r>
            <a:r>
              <a:rPr lang="en-US" altLang="zh-CN" sz="2000" b="1" dirty="0"/>
              <a:t>page-level lock</a:t>
            </a:r>
            <a:r>
              <a:rPr lang="en-US" altLang="zh-CN" sz="2000" dirty="0"/>
              <a:t>, the DBMS locks an entire </a:t>
            </a:r>
            <a:r>
              <a:rPr lang="en-US" altLang="zh-CN" sz="2000" b="1" dirty="0"/>
              <a:t>diskpage</a:t>
            </a:r>
            <a:r>
              <a:rPr lang="en-US" altLang="zh-CN" sz="2000" dirty="0"/>
              <a:t>, or section of a disk</a:t>
            </a:r>
          </a:p>
        </p:txBody>
      </p:sp>
      <p:pic>
        <p:nvPicPr>
          <p:cNvPr id="8" name="Content Placeholder 7" descr="The figure explains a row level locking sequence, in which only the relevant row of a page gets locked during a transaction. In a payroll database, Table A consists of 6 columns and 6 rows. Row 1, 2 and 3 are classified as page 1, while rows 4, 5 and 6 are classified as page 2. Transaction 1 or T 1 needs to update row 1 while transaction 2 or T 2 needs to update row 2. A lock row 1 request is placed by T 1 before time 1. It gets an ok and row 1 gets locked between time 3 and 4. When T 1 ends at time 5, row 1 gets automatically unlocked. On the other hand, T 2 places a lock row 2 request between time 1 and 2. T 2 gets an ok and row 2 gets locked at time 3. When T 2 ends at time 6, row 2 gets automatically unlocked."/>
          <p:cNvPicPr>
            <a:picLocks noGrp="1" noChangeAspect="1"/>
          </p:cNvPicPr>
          <p:nvPr>
            <p:ph sz="half" idx="14"/>
          </p:nvPr>
        </p:nvPicPr>
        <p:blipFill>
          <a:blip r:embed="rId3" cstate="email">
            <a:extLst>
              <a:ext uri="{28A0092B-C50C-407E-A947-70E740481C1C}">
                <a14:useLocalDpi xmlns:a14="http://schemas.microsoft.com/office/drawing/2010/main"/>
              </a:ext>
            </a:extLst>
          </a:blip>
          <a:stretch>
            <a:fillRect/>
          </a:stretch>
        </p:blipFill>
        <p:spPr>
          <a:xfrm>
            <a:off x="500223" y="4358108"/>
            <a:ext cx="2876550" cy="1199743"/>
          </a:xfrm>
        </p:spPr>
      </p:pic>
      <p:sp>
        <p:nvSpPr>
          <p:cNvPr id="6" name="Content Placeholder 5"/>
          <p:cNvSpPr>
            <a:spLocks noGrp="1"/>
          </p:cNvSpPr>
          <p:nvPr>
            <p:ph sz="half" idx="15"/>
          </p:nvPr>
        </p:nvSpPr>
        <p:spPr/>
        <p:txBody>
          <a:bodyPr/>
          <a:lstStyle/>
          <a:p>
            <a:r>
              <a:rPr lang="en-US" altLang="zh-CN" b="1" dirty="0"/>
              <a:t>Figure 10.6 </a:t>
            </a:r>
            <a:r>
              <a:rPr lang="en-US" altLang="zh-CN" dirty="0"/>
              <a:t>An Example of a Row-Level Lock</a:t>
            </a:r>
          </a:p>
          <a:p>
            <a:r>
              <a:rPr lang="en-US" altLang="zh-CN" sz="2000" dirty="0"/>
              <a:t>A </a:t>
            </a:r>
            <a:r>
              <a:rPr lang="en-US" altLang="zh-CN" sz="2000" b="1" dirty="0"/>
              <a:t>row-level lock</a:t>
            </a:r>
            <a:r>
              <a:rPr lang="en-US" altLang="zh-CN" sz="2000" dirty="0"/>
              <a:t> is a lock in which the DBMS allows concurrent transactions to access different rows of the same table, even when the rows are on the same page</a:t>
            </a:r>
          </a:p>
          <a:p>
            <a:endParaRPr lang="zh-CN" altLang="en-US" dirty="0"/>
          </a:p>
        </p:txBody>
      </p:sp>
    </p:spTree>
    <p:extLst>
      <p:ext uri="{BB962C8B-B14F-4D97-AF65-F5344CB8AC3E}">
        <p14:creationId xmlns:p14="http://schemas.microsoft.com/office/powerpoint/2010/main" val="4044395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ADF6-643B-423B-BFFA-CEBACE66A152}"/>
              </a:ext>
            </a:extLst>
          </p:cNvPr>
          <p:cNvSpPr>
            <a:spLocks noGrp="1"/>
          </p:cNvSpPr>
          <p:nvPr>
            <p:ph type="title"/>
          </p:nvPr>
        </p:nvSpPr>
        <p:spPr/>
        <p:txBody>
          <a:bodyPr/>
          <a:lstStyle/>
          <a:p>
            <a:r>
              <a:rPr lang="en-US" dirty="0"/>
              <a:t>Chapter Objectives (1 of 2)</a:t>
            </a:r>
          </a:p>
        </p:txBody>
      </p:sp>
      <p:sp>
        <p:nvSpPr>
          <p:cNvPr id="3" name="Content Placeholder 2">
            <a:extLst>
              <a:ext uri="{FF2B5EF4-FFF2-40B4-BE49-F238E27FC236}">
                <a16:creationId xmlns:a16="http://schemas.microsoft.com/office/drawing/2014/main" id="{5654B1CF-B9D3-4962-AD19-D9C1AB18881D}"/>
              </a:ext>
            </a:extLst>
          </p:cNvPr>
          <p:cNvSpPr>
            <a:spLocks noGrp="1"/>
          </p:cNvSpPr>
          <p:nvPr>
            <p:ph idx="1"/>
          </p:nvPr>
        </p:nvSpPr>
        <p:spPr/>
        <p:txBody>
          <a:bodyPr/>
          <a:lstStyle/>
          <a:p>
            <a:pPr marL="0" indent="0">
              <a:buNone/>
            </a:pPr>
            <a:r>
              <a:rPr lang="en-US" dirty="0"/>
              <a:t>By the end of this chapter, you should be able to:</a:t>
            </a:r>
          </a:p>
          <a:p>
            <a:pPr marL="457200" indent="-457200">
              <a:buAutoNum type="arabicPeriod"/>
            </a:pPr>
            <a:r>
              <a:rPr lang="en-US" dirty="0"/>
              <a:t>Describe the database transaction management process</a:t>
            </a:r>
          </a:p>
          <a:p>
            <a:pPr marL="457200" indent="-457200">
              <a:buAutoNum type="arabicPeriod"/>
            </a:pPr>
            <a:r>
              <a:rPr lang="en-US" dirty="0"/>
              <a:t>Identify the four properties of a database transaction</a:t>
            </a:r>
          </a:p>
          <a:p>
            <a:pPr marL="457200" indent="-457200">
              <a:buAutoNum type="arabicPeriod"/>
            </a:pPr>
            <a:r>
              <a:rPr lang="en-US" dirty="0"/>
              <a:t>Explain concurrency control and its role in maintaining database integrity</a:t>
            </a:r>
          </a:p>
          <a:p>
            <a:pPr marL="457200" indent="-457200">
              <a:buAutoNum type="arabicPeriod"/>
            </a:pPr>
            <a:r>
              <a:rPr lang="en-US" dirty="0"/>
              <a:t>Describe how locking methods are used for concurrency control</a:t>
            </a:r>
          </a:p>
          <a:p>
            <a:pPr marL="457200" indent="-457200">
              <a:buAutoNum type="arabicPeriod"/>
            </a:pPr>
            <a:r>
              <a:rPr lang="en-US" dirty="0"/>
              <a:t>Describe how stamping methods are used for concurrency control</a:t>
            </a:r>
          </a:p>
        </p:txBody>
      </p:sp>
    </p:spTree>
    <p:extLst>
      <p:ext uri="{BB962C8B-B14F-4D97-AF65-F5344CB8AC3E}">
        <p14:creationId xmlns:p14="http://schemas.microsoft.com/office/powerpoint/2010/main" val="3724899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Lock Types</a:t>
            </a:r>
            <a:endParaRPr lang="zh-CN" altLang="en-US" dirty="0"/>
          </a:p>
        </p:txBody>
      </p:sp>
      <p:sp>
        <p:nvSpPr>
          <p:cNvPr id="3" name="Content Placeholder 2"/>
          <p:cNvSpPr>
            <a:spLocks noGrp="1"/>
          </p:cNvSpPr>
          <p:nvPr>
            <p:ph idx="1"/>
          </p:nvPr>
        </p:nvSpPr>
        <p:spPr/>
        <p:txBody>
          <a:bodyPr/>
          <a:lstStyle/>
          <a:p>
            <a:r>
              <a:rPr lang="en-US" altLang="zh-CN" dirty="0"/>
              <a:t>A </a:t>
            </a:r>
            <a:r>
              <a:rPr lang="en-US" altLang="zh-CN" b="1" dirty="0"/>
              <a:t>binary lock </a:t>
            </a:r>
            <a:r>
              <a:rPr lang="en-US" altLang="zh-CN" dirty="0"/>
              <a:t>has only two states: locked (1) and unlocked (0)</a:t>
            </a:r>
          </a:p>
          <a:p>
            <a:pPr lvl="1"/>
            <a:r>
              <a:rPr lang="en-US" altLang="zh-CN" dirty="0"/>
              <a:t>If an object is locked by a transaction, no other transaction can use that object</a:t>
            </a:r>
          </a:p>
          <a:p>
            <a:pPr lvl="1"/>
            <a:r>
              <a:rPr lang="en-US" altLang="zh-CN" dirty="0"/>
              <a:t>If an object is unlocked, any transaction can lock the object for its use</a:t>
            </a:r>
          </a:p>
          <a:p>
            <a:r>
              <a:rPr lang="en-US" altLang="zh-CN" dirty="0"/>
              <a:t>An </a:t>
            </a:r>
            <a:r>
              <a:rPr lang="en-US" altLang="zh-CN" b="1" dirty="0"/>
              <a:t>exclusive lock </a:t>
            </a:r>
            <a:r>
              <a:rPr lang="en-US" altLang="zh-CN" dirty="0"/>
              <a:t>exists when access is reserved for the transaction that locked the object</a:t>
            </a:r>
          </a:p>
          <a:p>
            <a:r>
              <a:rPr lang="en-US" altLang="zh-CN" dirty="0"/>
              <a:t>A </a:t>
            </a:r>
            <a:r>
              <a:rPr lang="en-US" altLang="zh-CN" b="1" dirty="0"/>
              <a:t>shared lock </a:t>
            </a:r>
            <a:r>
              <a:rPr lang="en-US" altLang="zh-CN" dirty="0"/>
              <a:t>exists when concurrent transactions are granted read access on the basis of a common lock</a:t>
            </a:r>
          </a:p>
          <a:p>
            <a:r>
              <a:rPr lang="en-US" altLang="zh-CN" dirty="0"/>
              <a:t>The </a:t>
            </a:r>
            <a:r>
              <a:rPr lang="en-US" altLang="zh-CN" b="1" dirty="0"/>
              <a:t>mutual exclusive rule </a:t>
            </a:r>
            <a:r>
              <a:rPr lang="en-US" altLang="zh-CN" dirty="0"/>
              <a:t>is a condition in which only one transaction at a time can own an exclusive lock on the same object</a:t>
            </a:r>
          </a:p>
          <a:p>
            <a:r>
              <a:rPr lang="en-US" altLang="zh-CN" dirty="0"/>
              <a:t>A </a:t>
            </a:r>
            <a:r>
              <a:rPr lang="en-US" altLang="zh-CN" b="1" dirty="0"/>
              <a:t>deadlock</a:t>
            </a:r>
            <a:r>
              <a:rPr lang="en-US" altLang="zh-CN" dirty="0"/>
              <a:t> occurs when two transactions wait indefinitely for each other to unlock data</a:t>
            </a:r>
          </a:p>
          <a:p>
            <a:pPr lvl="1"/>
            <a:endParaRPr lang="en-US" altLang="zh-CN" dirty="0"/>
          </a:p>
          <a:p>
            <a:endParaRPr lang="zh-CN" altLang="en-US" dirty="0"/>
          </a:p>
        </p:txBody>
      </p:sp>
    </p:spTree>
    <p:extLst>
      <p:ext uri="{BB962C8B-B14F-4D97-AF65-F5344CB8AC3E}">
        <p14:creationId xmlns:p14="http://schemas.microsoft.com/office/powerpoint/2010/main" val="3044032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Deadlocks</a:t>
            </a:r>
            <a:endParaRPr lang="zh-CN" altLang="en-US" dirty="0"/>
          </a:p>
        </p:txBody>
      </p:sp>
      <p:sp>
        <p:nvSpPr>
          <p:cNvPr id="3" name="Content Placeholder 2"/>
          <p:cNvSpPr>
            <a:spLocks noGrp="1"/>
          </p:cNvSpPr>
          <p:nvPr>
            <p:ph idx="1"/>
          </p:nvPr>
        </p:nvSpPr>
        <p:spPr/>
        <p:txBody>
          <a:bodyPr/>
          <a:lstStyle/>
          <a:p>
            <a:r>
              <a:rPr lang="en-US" altLang="en-US" dirty="0"/>
              <a:t>A </a:t>
            </a:r>
            <a:r>
              <a:rPr lang="en-US" altLang="en-US" b="1" dirty="0"/>
              <a:t>deadlock</a:t>
            </a:r>
            <a:r>
              <a:rPr lang="en-US" altLang="en-US" dirty="0"/>
              <a:t> occurs when two transactions wait indefinitely for each other to unlock data</a:t>
            </a:r>
          </a:p>
          <a:p>
            <a:pPr lvl="1"/>
            <a:r>
              <a:rPr lang="en-US" altLang="en-US" dirty="0"/>
              <a:t>A deadlock is also known as a deadly embrace</a:t>
            </a:r>
          </a:p>
          <a:p>
            <a:r>
              <a:rPr lang="en-US" altLang="en-US" dirty="0"/>
              <a:t>The three basic techniques to control deadlocks are the following:</a:t>
            </a:r>
          </a:p>
          <a:p>
            <a:pPr lvl="1"/>
            <a:r>
              <a:rPr lang="en-US" altLang="en-US" dirty="0"/>
              <a:t>Deadlock prevention </a:t>
            </a:r>
          </a:p>
          <a:p>
            <a:pPr lvl="1"/>
            <a:r>
              <a:rPr lang="en-US" altLang="en-US" dirty="0"/>
              <a:t>Deadlock detection </a:t>
            </a:r>
          </a:p>
          <a:p>
            <a:pPr lvl="1"/>
            <a:r>
              <a:rPr lang="en-US" altLang="en-US" dirty="0"/>
              <a:t>Deadlock avoidance </a:t>
            </a:r>
          </a:p>
          <a:p>
            <a:r>
              <a:rPr lang="en-US" altLang="en-US" dirty="0"/>
              <a:t>The choice of which deadlock control method to use depends on the database environment</a:t>
            </a:r>
          </a:p>
          <a:p>
            <a:endParaRPr lang="zh-CN" altLang="en-US" dirty="0"/>
          </a:p>
        </p:txBody>
      </p:sp>
    </p:spTree>
    <p:extLst>
      <p:ext uri="{BB962C8B-B14F-4D97-AF65-F5344CB8AC3E}">
        <p14:creationId xmlns:p14="http://schemas.microsoft.com/office/powerpoint/2010/main" val="3240944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3811F1-33CC-8A36-23D7-BCFE664FB308}"/>
              </a:ext>
            </a:extLst>
          </p:cNvPr>
          <p:cNvSpPr>
            <a:spLocks noGrp="1"/>
          </p:cNvSpPr>
          <p:nvPr>
            <p:ph idx="1"/>
          </p:nvPr>
        </p:nvSpPr>
        <p:spPr>
          <a:xfrm>
            <a:off x="476843" y="299258"/>
            <a:ext cx="11241915" cy="5877705"/>
          </a:xfrm>
        </p:spPr>
        <p:txBody>
          <a:bodyPr/>
          <a:lstStyle/>
          <a:p>
            <a:pPr marL="457200" lvl="1" indent="0">
              <a:buNone/>
            </a:pPr>
            <a:r>
              <a:rPr lang="en-US" altLang="en-US" dirty="0"/>
              <a:t>1. Deadlock prevention </a:t>
            </a:r>
          </a:p>
          <a:p>
            <a:pPr marL="457200" lvl="1" indent="0">
              <a:buNone/>
            </a:pPr>
            <a:r>
              <a:rPr lang="en-US" altLang="en-US" dirty="0"/>
              <a:t>Rule: If there’s a chance of deadlock → stop it immediately.</a:t>
            </a:r>
          </a:p>
          <a:p>
            <a:pPr marL="457200" lvl="1" indent="0">
              <a:buNone/>
            </a:pPr>
            <a:r>
              <a:rPr lang="en-US" altLang="en-US" dirty="0"/>
              <a:t>How:</a:t>
            </a:r>
          </a:p>
          <a:p>
            <a:pPr lvl="2">
              <a:buFont typeface="Arial" panose="020B0604020202020204" pitchFamily="34" charset="0"/>
              <a:buChar char="•"/>
            </a:pPr>
            <a:r>
              <a:rPr lang="en-US" altLang="en-US" dirty="0"/>
              <a:t>If a transaction requests a lock that could cause deadlock → the system aborts it right away.</a:t>
            </a:r>
          </a:p>
          <a:p>
            <a:pPr lvl="2">
              <a:buFont typeface="Arial" panose="020B0604020202020204" pitchFamily="34" charset="0"/>
              <a:buChar char="•"/>
            </a:pPr>
            <a:r>
              <a:rPr lang="en-US" altLang="en-US" dirty="0"/>
              <a:t>All changes by that transaction are rolled back.</a:t>
            </a:r>
          </a:p>
          <a:p>
            <a:pPr lvl="2">
              <a:buFont typeface="Arial" panose="020B0604020202020204" pitchFamily="34" charset="0"/>
              <a:buChar char="•"/>
            </a:pPr>
            <a:r>
              <a:rPr lang="en-US" altLang="en-US" dirty="0"/>
              <a:t>Locks it held are released.</a:t>
            </a:r>
          </a:p>
          <a:p>
            <a:pPr lvl="2">
              <a:buFont typeface="Arial" panose="020B0604020202020204" pitchFamily="34" charset="0"/>
              <a:buChar char="•"/>
            </a:pPr>
            <a:r>
              <a:rPr lang="en-US" altLang="en-US" dirty="0"/>
              <a:t>Transaction is then rescheduled later.</a:t>
            </a:r>
          </a:p>
          <a:p>
            <a:pPr marL="457200" lvl="1" indent="0">
              <a:buNone/>
            </a:pPr>
            <a:r>
              <a:rPr lang="en-US" altLang="en-US" dirty="0"/>
              <a:t>2. Deadlock detection </a:t>
            </a:r>
          </a:p>
          <a:p>
            <a:pPr lvl="1"/>
            <a:r>
              <a:rPr lang="en-US" dirty="0"/>
              <a:t> The DBMS periodically tests the database for deadlocks. </a:t>
            </a:r>
          </a:p>
          <a:p>
            <a:pPr lvl="1"/>
            <a:r>
              <a:rPr lang="en-US" dirty="0"/>
              <a:t>If a deadlock is found, the “victim” transaction is aborted (rolled back and restarted) and the other transaction continues.</a:t>
            </a:r>
            <a:endParaRPr lang="en-ZA" dirty="0"/>
          </a:p>
        </p:txBody>
      </p:sp>
    </p:spTree>
    <p:extLst>
      <p:ext uri="{BB962C8B-B14F-4D97-AF65-F5344CB8AC3E}">
        <p14:creationId xmlns:p14="http://schemas.microsoft.com/office/powerpoint/2010/main" val="1843361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3492E-4CB3-F3A6-A731-1F334DEDB202}"/>
              </a:ext>
            </a:extLst>
          </p:cNvPr>
          <p:cNvSpPr>
            <a:spLocks noGrp="1"/>
          </p:cNvSpPr>
          <p:nvPr>
            <p:ph idx="1"/>
          </p:nvPr>
        </p:nvSpPr>
        <p:spPr>
          <a:xfrm>
            <a:off x="476843" y="1138844"/>
            <a:ext cx="11241915" cy="5038119"/>
          </a:xfrm>
        </p:spPr>
        <p:txBody>
          <a:bodyPr/>
          <a:lstStyle/>
          <a:p>
            <a:pPr marL="0" indent="0">
              <a:buNone/>
            </a:pPr>
            <a:r>
              <a:rPr lang="en-US" altLang="en-US" dirty="0"/>
              <a:t>3. Deadlock avoidance</a:t>
            </a:r>
          </a:p>
          <a:p>
            <a:pPr marL="0" indent="0">
              <a:buNone/>
            </a:pPr>
            <a:r>
              <a:rPr lang="en-US" altLang="en-US" dirty="0"/>
              <a:t>Rule: Be cautious-only grant locks if it’s safe.</a:t>
            </a:r>
          </a:p>
          <a:p>
            <a:pPr marL="0" indent="0">
              <a:buNone/>
            </a:pPr>
            <a:r>
              <a:rPr lang="en-US" altLang="en-US" dirty="0"/>
              <a:t>How:</a:t>
            </a:r>
          </a:p>
          <a:p>
            <a:pPr lvl="1"/>
            <a:r>
              <a:rPr lang="en-US" altLang="en-US" dirty="0"/>
              <a:t>A transaction must obtain all required locks before execution begins.</a:t>
            </a:r>
          </a:p>
          <a:p>
            <a:pPr lvl="1"/>
            <a:r>
              <a:rPr lang="en-US" altLang="en-US" dirty="0"/>
              <a:t>Or the system checks if granting a lock would create a risky situation → if yes, transaction must wait.</a:t>
            </a:r>
          </a:p>
          <a:p>
            <a:pPr marL="0" indent="0">
              <a:buNone/>
            </a:pPr>
            <a:r>
              <a:rPr lang="en-US" altLang="en-US" dirty="0"/>
              <a:t>Advantage: No rollback needed (deadlock is avoided).</a:t>
            </a:r>
          </a:p>
          <a:p>
            <a:pPr marL="0" indent="0">
              <a:buNone/>
            </a:pPr>
            <a:r>
              <a:rPr lang="en-US" altLang="en-US" dirty="0"/>
              <a:t>Disadvantage: Slower, because lock requests must follow a strict order → increases waiting time. </a:t>
            </a:r>
          </a:p>
          <a:p>
            <a:endParaRPr lang="en-ZA" dirty="0"/>
          </a:p>
        </p:txBody>
      </p:sp>
    </p:spTree>
    <p:extLst>
      <p:ext uri="{BB962C8B-B14F-4D97-AF65-F5344CB8AC3E}">
        <p14:creationId xmlns:p14="http://schemas.microsoft.com/office/powerpoint/2010/main" val="2366871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Two-Phase Locking to Ensure Serializability (1 of 3)</a:t>
            </a:r>
            <a:endParaRPr lang="zh-CN" altLang="en-US" dirty="0"/>
          </a:p>
        </p:txBody>
      </p:sp>
      <p:sp>
        <p:nvSpPr>
          <p:cNvPr id="3" name="Content Placeholder 2"/>
          <p:cNvSpPr>
            <a:spLocks noGrp="1"/>
          </p:cNvSpPr>
          <p:nvPr>
            <p:ph idx="1"/>
          </p:nvPr>
        </p:nvSpPr>
        <p:spPr/>
        <p:txBody>
          <a:bodyPr/>
          <a:lstStyle/>
          <a:p>
            <a:r>
              <a:rPr lang="en-US" altLang="zh-CN" b="1" dirty="0"/>
              <a:t>Two-phase locking (2PL) </a:t>
            </a:r>
            <a:r>
              <a:rPr lang="en-US" altLang="zh-CN" dirty="0"/>
              <a:t>defines how transactions acquire and relinquish locks</a:t>
            </a:r>
          </a:p>
          <a:p>
            <a:r>
              <a:rPr lang="en-US" altLang="en-US" dirty="0"/>
              <a:t>2PL guarantees serializability but it does not prevent deadlocks </a:t>
            </a:r>
          </a:p>
          <a:p>
            <a:r>
              <a:rPr lang="en-US" altLang="en-US" dirty="0"/>
              <a:t>The following are the two phases:</a:t>
            </a:r>
          </a:p>
          <a:p>
            <a:pPr lvl="1"/>
            <a:r>
              <a:rPr lang="en-US" dirty="0"/>
              <a:t>1. A growing phase, in which a transaction acquires all required locks without unlocking any data. After all locks have been acquired, the transaction is in its locked point. </a:t>
            </a:r>
          </a:p>
          <a:p>
            <a:pPr lvl="1"/>
            <a:r>
              <a:rPr lang="en-US" dirty="0"/>
              <a:t>2. A shrinking phase, in which a transaction releases all locks and cannot obtain a new lock. </a:t>
            </a:r>
            <a:endParaRPr lang="zh-CN" altLang="en-US" dirty="0"/>
          </a:p>
        </p:txBody>
      </p:sp>
    </p:spTree>
    <p:extLst>
      <p:ext uri="{BB962C8B-B14F-4D97-AF65-F5344CB8AC3E}">
        <p14:creationId xmlns:p14="http://schemas.microsoft.com/office/powerpoint/2010/main" val="1387865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Two-Phase Locking to Ensure Serializability (2 of 3)</a:t>
            </a:r>
            <a:endParaRPr lang="zh-CN" altLang="en-US" dirty="0"/>
          </a:p>
        </p:txBody>
      </p:sp>
      <p:sp>
        <p:nvSpPr>
          <p:cNvPr id="3" name="Content Placeholder 2"/>
          <p:cNvSpPr>
            <a:spLocks noGrp="1"/>
          </p:cNvSpPr>
          <p:nvPr>
            <p:ph idx="1"/>
          </p:nvPr>
        </p:nvSpPr>
        <p:spPr/>
        <p:txBody>
          <a:bodyPr/>
          <a:lstStyle/>
          <a:p>
            <a:r>
              <a:rPr lang="en-US" altLang="en-US" dirty="0"/>
              <a:t>The two-phase locking protocol is governed by the following rules:</a:t>
            </a:r>
          </a:p>
          <a:p>
            <a:pPr lvl="1"/>
            <a:r>
              <a:rPr lang="en-US" altLang="en-US" dirty="0"/>
              <a:t>Two transactions cannot have conflicting locks</a:t>
            </a:r>
          </a:p>
          <a:p>
            <a:pPr lvl="1"/>
            <a:r>
              <a:rPr lang="en-US" altLang="en-US" dirty="0"/>
              <a:t>No unlock operation can precede a lock operation in the same transaction</a:t>
            </a:r>
          </a:p>
          <a:p>
            <a:pPr lvl="1"/>
            <a:r>
              <a:rPr lang="en-US" altLang="en-US" dirty="0"/>
              <a:t>No data are affected until all locks are obtained</a:t>
            </a:r>
          </a:p>
        </p:txBody>
      </p:sp>
    </p:spTree>
    <p:extLst>
      <p:ext uri="{BB962C8B-B14F-4D97-AF65-F5344CB8AC3E}">
        <p14:creationId xmlns:p14="http://schemas.microsoft.com/office/powerpoint/2010/main" val="3735467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Two-Phase Locking to Ensure Serializability (3 of 3)</a:t>
            </a:r>
            <a:endParaRPr lang="zh-CN" altLang="en-US" dirty="0"/>
          </a:p>
        </p:txBody>
      </p:sp>
      <p:pic>
        <p:nvPicPr>
          <p:cNvPr id="5" name="Picture Placeholder 4" descr="Figure appearing like a bell shaped bar graph demonstrates a two phase locking protocol. The transaction begins at time 1. Between time 2 and 3, the transaction acquires 2 locks. The transaction reaches its locked point between time 4 and 5. Between time 6 and 7, the two locks are released. At time 8, the transaction ends. An arrow running from left to right between time 1 to 4 is marked as, growing phase. A two way arrow between time 4 and 5 is marked as the locked phase. Another arrow running from left to right between time 5 and 8 is denoted as the shrinking phase."/>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tretch>
            <a:fillRect/>
          </a:stretch>
        </p:blipFill>
        <p:spPr>
          <a:xfrm>
            <a:off x="2310458" y="1962713"/>
            <a:ext cx="4776142" cy="3726337"/>
          </a:xfrm>
        </p:spPr>
      </p:pic>
      <p:sp>
        <p:nvSpPr>
          <p:cNvPr id="4" name="Text Placeholder 3"/>
          <p:cNvSpPr>
            <a:spLocks noGrp="1"/>
          </p:cNvSpPr>
          <p:nvPr>
            <p:ph type="body" sz="quarter" idx="11"/>
          </p:nvPr>
        </p:nvSpPr>
        <p:spPr>
          <a:xfrm>
            <a:off x="7478972" y="5237017"/>
            <a:ext cx="3976406" cy="641803"/>
          </a:xfrm>
        </p:spPr>
        <p:txBody>
          <a:bodyPr/>
          <a:lstStyle/>
          <a:p>
            <a:r>
              <a:rPr lang="en-US" altLang="zh-CN" b="1" dirty="0"/>
              <a:t>Figure 10.7  </a:t>
            </a:r>
            <a:r>
              <a:rPr lang="en-US" altLang="zh-CN" dirty="0"/>
              <a:t>Two-Phase Locking Protocol</a:t>
            </a:r>
            <a:endParaRPr lang="zh-CN" altLang="en-US" dirty="0"/>
          </a:p>
        </p:txBody>
      </p:sp>
    </p:spTree>
    <p:extLst>
      <p:ext uri="{BB962C8B-B14F-4D97-AF65-F5344CB8AC3E}">
        <p14:creationId xmlns:p14="http://schemas.microsoft.com/office/powerpoint/2010/main" val="524383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3-2</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lvl="0"/>
            <a:r>
              <a:rPr lang="en-US" altLang="zh-CN" sz="2400" b="1" dirty="0"/>
              <a:t>What is a scheduler and what does it do?</a:t>
            </a:r>
            <a:endParaRPr lang="zh-CN" altLang="zh-CN" sz="2400" dirty="0"/>
          </a:p>
        </p:txBody>
      </p:sp>
    </p:spTree>
    <p:extLst>
      <p:ext uri="{BB962C8B-B14F-4D97-AF65-F5344CB8AC3E}">
        <p14:creationId xmlns:p14="http://schemas.microsoft.com/office/powerpoint/2010/main" val="50319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3-2: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lvl="0"/>
            <a:r>
              <a:rPr lang="en-US" altLang="zh-CN" b="1" dirty="0"/>
              <a:t>What is a scheduler and what does it do?</a:t>
            </a:r>
            <a:endParaRPr lang="zh-CN" altLang="zh-CN" dirty="0"/>
          </a:p>
          <a:p>
            <a:r>
              <a:rPr lang="en-US" b="1" dirty="0"/>
              <a:t>Answer: </a:t>
            </a:r>
            <a:r>
              <a:rPr lang="en-US" altLang="zh-CN" dirty="0"/>
              <a:t>The scheduler is the DBMS component that establishes the order in which concurrent database operations are executed. The scheduler interleaves the execution of the database operations (belonging to several concurrent transactions) to ensure the </a:t>
            </a:r>
            <a:r>
              <a:rPr lang="en-US" altLang="zh-CN" i="1" dirty="0"/>
              <a:t>serializability</a:t>
            </a:r>
            <a:r>
              <a:rPr lang="en-US" altLang="zh-CN" dirty="0"/>
              <a:t> of transactions. In other words, the scheduler guarantees that the execution of concurrent transactions will yield the same result as though the transactions were executed one after another.</a:t>
            </a:r>
            <a:endParaRPr lang="zh-CN" altLang="zh-CN" dirty="0"/>
          </a:p>
        </p:txBody>
      </p:sp>
    </p:spTree>
    <p:extLst>
      <p:ext uri="{BB962C8B-B14F-4D97-AF65-F5344CB8AC3E}">
        <p14:creationId xmlns:p14="http://schemas.microsoft.com/office/powerpoint/2010/main" val="2032279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Concurrency Control with Time Stamping Methods (1 of 1)</a:t>
            </a:r>
            <a:endParaRPr lang="zh-CN" altLang="en-US" dirty="0"/>
          </a:p>
        </p:txBody>
      </p:sp>
      <p:sp>
        <p:nvSpPr>
          <p:cNvPr id="3" name="Content Placeholder 2"/>
          <p:cNvSpPr>
            <a:spLocks noGrp="1"/>
          </p:cNvSpPr>
          <p:nvPr>
            <p:ph idx="1"/>
          </p:nvPr>
        </p:nvSpPr>
        <p:spPr/>
        <p:txBody>
          <a:bodyPr/>
          <a:lstStyle/>
          <a:p>
            <a:r>
              <a:rPr lang="en-US" altLang="en-US" dirty="0"/>
              <a:t>The </a:t>
            </a:r>
            <a:r>
              <a:rPr lang="en-US" altLang="en-US" b="1" dirty="0"/>
              <a:t>time stamping </a:t>
            </a:r>
            <a:r>
              <a:rPr lang="en-US" altLang="en-US" dirty="0"/>
              <a:t>approach to scheduling concurrent transactions assigns a global, unique time stamp to each transaction</a:t>
            </a:r>
          </a:p>
          <a:p>
            <a:pPr lvl="1"/>
            <a:r>
              <a:rPr lang="en-US" altLang="en-US" dirty="0"/>
              <a:t>The time stamp value produces explicit order in which transactions are submitted to DBMS</a:t>
            </a:r>
          </a:p>
          <a:p>
            <a:r>
              <a:rPr lang="en-US" altLang="en-US" dirty="0"/>
              <a:t>Time stamps must have the following two properties:</a:t>
            </a:r>
          </a:p>
          <a:p>
            <a:pPr lvl="1"/>
            <a:r>
              <a:rPr lang="en-US" altLang="en-US" b="1" dirty="0"/>
              <a:t>Uniqueness </a:t>
            </a:r>
            <a:r>
              <a:rPr lang="en-US" altLang="en-US" dirty="0"/>
              <a:t>ensures no equal time stamp values exist</a:t>
            </a:r>
          </a:p>
          <a:p>
            <a:pPr lvl="1"/>
            <a:r>
              <a:rPr lang="en-US" altLang="en-US" b="1" dirty="0"/>
              <a:t>Monotonicity</a:t>
            </a:r>
            <a:r>
              <a:rPr lang="en-US" altLang="en-US" dirty="0"/>
              <a:t> ensures time stamp values always increases</a:t>
            </a:r>
          </a:p>
          <a:p>
            <a:endParaRPr lang="zh-CN" altLang="en-US" dirty="0"/>
          </a:p>
        </p:txBody>
      </p:sp>
    </p:spTree>
    <p:extLst>
      <p:ext uri="{BB962C8B-B14F-4D97-AF65-F5344CB8AC3E}">
        <p14:creationId xmlns:p14="http://schemas.microsoft.com/office/powerpoint/2010/main" val="2654956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ADF6-643B-423B-BFFA-CEBACE66A152}"/>
              </a:ext>
            </a:extLst>
          </p:cNvPr>
          <p:cNvSpPr>
            <a:spLocks noGrp="1"/>
          </p:cNvSpPr>
          <p:nvPr>
            <p:ph type="title"/>
          </p:nvPr>
        </p:nvSpPr>
        <p:spPr/>
        <p:txBody>
          <a:bodyPr/>
          <a:lstStyle/>
          <a:p>
            <a:r>
              <a:rPr lang="en-US" dirty="0"/>
              <a:t>Chapter Objectives (2 of 2)</a:t>
            </a:r>
          </a:p>
        </p:txBody>
      </p:sp>
      <p:sp>
        <p:nvSpPr>
          <p:cNvPr id="3" name="Content Placeholder 2">
            <a:extLst>
              <a:ext uri="{FF2B5EF4-FFF2-40B4-BE49-F238E27FC236}">
                <a16:creationId xmlns:a16="http://schemas.microsoft.com/office/drawing/2014/main" id="{5654B1CF-B9D3-4962-AD19-D9C1AB18881D}"/>
              </a:ext>
            </a:extLst>
          </p:cNvPr>
          <p:cNvSpPr>
            <a:spLocks noGrp="1"/>
          </p:cNvSpPr>
          <p:nvPr>
            <p:ph idx="1"/>
          </p:nvPr>
        </p:nvSpPr>
        <p:spPr/>
        <p:txBody>
          <a:bodyPr/>
          <a:lstStyle/>
          <a:p>
            <a:pPr marL="0" indent="0">
              <a:buNone/>
            </a:pPr>
            <a:r>
              <a:rPr lang="en-US" dirty="0"/>
              <a:t>By the end of this chapter, you should be able to (continued):</a:t>
            </a:r>
          </a:p>
          <a:p>
            <a:pPr marL="457200" indent="-457200">
              <a:buFont typeface="+mj-lt"/>
              <a:buAutoNum type="arabicPeriod" startAt="6"/>
            </a:pPr>
            <a:r>
              <a:rPr lang="en-US" dirty="0"/>
              <a:t>Describe how optimistic methods are used for concurrency control</a:t>
            </a:r>
          </a:p>
          <a:p>
            <a:pPr marL="457200" indent="-457200">
              <a:buFont typeface="+mj-lt"/>
              <a:buAutoNum type="arabicPeriod" startAt="6"/>
            </a:pPr>
            <a:r>
              <a:rPr lang="en-US" dirty="0"/>
              <a:t>List and explain the ANSI levels of transaction isolation</a:t>
            </a:r>
          </a:p>
          <a:p>
            <a:pPr marL="457200" indent="-457200">
              <a:buFont typeface="+mj-lt"/>
              <a:buAutoNum type="arabicPeriod" startAt="6"/>
            </a:pPr>
            <a:r>
              <a:rPr lang="en-US" dirty="0"/>
              <a:t>Describe the role of database recovery management in maintaining database integrity</a:t>
            </a:r>
          </a:p>
        </p:txBody>
      </p:sp>
    </p:spTree>
    <p:extLst>
      <p:ext uri="{BB962C8B-B14F-4D97-AF65-F5344CB8AC3E}">
        <p14:creationId xmlns:p14="http://schemas.microsoft.com/office/powerpoint/2010/main" val="1479621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Wait/Die and Wound/Wait Schemes (1 of 2)</a:t>
            </a:r>
            <a:endParaRPr lang="zh-CN" altLang="en-US" dirty="0"/>
          </a:p>
        </p:txBody>
      </p:sp>
      <p:sp>
        <p:nvSpPr>
          <p:cNvPr id="3" name="Content Placeholder 2"/>
          <p:cNvSpPr>
            <a:spLocks noGrp="1"/>
          </p:cNvSpPr>
          <p:nvPr>
            <p:ph idx="1"/>
          </p:nvPr>
        </p:nvSpPr>
        <p:spPr/>
        <p:txBody>
          <a:bodyPr/>
          <a:lstStyle/>
          <a:p>
            <a:r>
              <a:rPr lang="en-US" dirty="0"/>
              <a:t>In this section, you will learn about two schemes used to decide which transaction is rolled back and which continues executing: the wait/die scheme and the wound/wait scheme</a:t>
            </a:r>
            <a:endParaRPr lang="en-US" altLang="zh-CN" dirty="0"/>
          </a:p>
          <a:p>
            <a:r>
              <a:rPr lang="en-US" altLang="zh-CN" dirty="0"/>
              <a:t>The </a:t>
            </a:r>
            <a:r>
              <a:rPr lang="en-US" altLang="zh-CN" b="1" dirty="0"/>
              <a:t>wait/die </a:t>
            </a:r>
            <a:r>
              <a:rPr lang="en-US" altLang="zh-CN" dirty="0"/>
              <a:t>scheme is a concurrency control scheme in which an older transaction must wait for the younger transaction to complete and release the locks before requesting the locks itself</a:t>
            </a:r>
          </a:p>
          <a:p>
            <a:pPr lvl="1"/>
            <a:r>
              <a:rPr lang="en-US" altLang="zh-CN" dirty="0"/>
              <a:t>Otherwise, the newer transaction dies and is rescheduled</a:t>
            </a:r>
          </a:p>
          <a:p>
            <a:r>
              <a:rPr lang="en-US" altLang="zh-CN" dirty="0"/>
              <a:t>The </a:t>
            </a:r>
            <a:r>
              <a:rPr lang="en-US" altLang="zh-CN" b="1" dirty="0"/>
              <a:t>wound/wait</a:t>
            </a:r>
            <a:r>
              <a:rPr lang="en-US" altLang="zh-CN" dirty="0"/>
              <a:t> scheme is a concurrency control scheme in which an older transaction can request the lock, preempt the younger transaction, and reschedule it</a:t>
            </a:r>
          </a:p>
          <a:p>
            <a:pPr lvl="1"/>
            <a:r>
              <a:rPr lang="en-US" altLang="zh-CN" dirty="0"/>
              <a:t>Otherwise, the newer transaction waits until the older transaction finishes</a:t>
            </a:r>
          </a:p>
          <a:p>
            <a:pPr lvl="2"/>
            <a:endParaRPr lang="en-US" altLang="zh-CN" dirty="0"/>
          </a:p>
          <a:p>
            <a:endParaRPr lang="zh-CN" altLang="en-US" dirty="0"/>
          </a:p>
        </p:txBody>
      </p:sp>
    </p:spTree>
    <p:extLst>
      <p:ext uri="{BB962C8B-B14F-4D97-AF65-F5344CB8AC3E}">
        <p14:creationId xmlns:p14="http://schemas.microsoft.com/office/powerpoint/2010/main" val="1525121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Wait/Die and Wound/Wait Schemes (2 of 2)</a:t>
            </a:r>
            <a:endParaRPr lang="zh-CN" altLang="en-US" dirty="0"/>
          </a:p>
        </p:txBody>
      </p:sp>
      <p:sp>
        <p:nvSpPr>
          <p:cNvPr id="6" name="TextBox 5">
            <a:extLst>
              <a:ext uri="{FF2B5EF4-FFF2-40B4-BE49-F238E27FC236}">
                <a16:creationId xmlns:a16="http://schemas.microsoft.com/office/drawing/2014/main" id="{66D3C11F-5D64-B187-0B89-CE1E27DD34F3}"/>
              </a:ext>
            </a:extLst>
          </p:cNvPr>
          <p:cNvSpPr txBox="1"/>
          <p:nvPr/>
        </p:nvSpPr>
        <p:spPr>
          <a:xfrm>
            <a:off x="1196360" y="2107342"/>
            <a:ext cx="9799279" cy="738664"/>
          </a:xfrm>
          <a:prstGeom prst="rect">
            <a:avLst/>
          </a:prstGeom>
          <a:noFill/>
        </p:spPr>
        <p:txBody>
          <a:bodyPr wrap="square" rtlCol="0">
            <a:spAutoFit/>
          </a:bodyPr>
          <a:lstStyle/>
          <a:p>
            <a:r>
              <a:rPr lang="en-US" altLang="zh-CN" sz="2400" b="1" dirty="0">
                <a:latin typeface="+mn-lt"/>
              </a:rPr>
              <a:t>Wait/Die and Wound/Wait</a:t>
            </a:r>
            <a:r>
              <a:rPr lang="en-US" altLang="zh-CN" sz="2400" b="1" baseline="0" dirty="0">
                <a:latin typeface="+mn-lt"/>
              </a:rPr>
              <a:t> Concurrency Control Schemes</a:t>
            </a:r>
            <a:endParaRPr lang="zh-CN" altLang="en-US" sz="2400" b="1" dirty="0">
              <a:latin typeface="+mn-lt"/>
            </a:endParaRPr>
          </a:p>
          <a:p>
            <a:endParaRPr lang="en-US" dirty="0"/>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3055586870"/>
              </p:ext>
            </p:extLst>
          </p:nvPr>
        </p:nvGraphicFramePr>
        <p:xfrm>
          <a:off x="542752" y="2859456"/>
          <a:ext cx="11242676" cy="2169160"/>
        </p:xfrm>
        <a:graphic>
          <a:graphicData uri="http://schemas.openxmlformats.org/drawingml/2006/table">
            <a:tbl>
              <a:tblPr firstRow="1" bandRow="1">
                <a:tableStyleId>{5C22544A-7EE6-4342-B048-85BDC9FD1C3A}</a:tableStyleId>
              </a:tblPr>
              <a:tblGrid>
                <a:gridCol w="2318905">
                  <a:extLst>
                    <a:ext uri="{9D8B030D-6E8A-4147-A177-3AD203B41FA5}">
                      <a16:colId xmlns:a16="http://schemas.microsoft.com/office/drawing/2014/main" val="20000"/>
                    </a:ext>
                  </a:extLst>
                </a:gridCol>
                <a:gridCol w="2400300">
                  <a:extLst>
                    <a:ext uri="{9D8B030D-6E8A-4147-A177-3AD203B41FA5}">
                      <a16:colId xmlns:a16="http://schemas.microsoft.com/office/drawing/2014/main" val="20001"/>
                    </a:ext>
                  </a:extLst>
                </a:gridCol>
                <a:gridCol w="3127663">
                  <a:extLst>
                    <a:ext uri="{9D8B030D-6E8A-4147-A177-3AD203B41FA5}">
                      <a16:colId xmlns:a16="http://schemas.microsoft.com/office/drawing/2014/main" val="20002"/>
                    </a:ext>
                  </a:extLst>
                </a:gridCol>
                <a:gridCol w="3395808">
                  <a:extLst>
                    <a:ext uri="{9D8B030D-6E8A-4147-A177-3AD203B41FA5}">
                      <a16:colId xmlns:a16="http://schemas.microsoft.com/office/drawing/2014/main" val="20003"/>
                    </a:ext>
                  </a:extLst>
                </a:gridCol>
              </a:tblGrid>
              <a:tr h="370840">
                <a:tc>
                  <a:txBody>
                    <a:bodyPr/>
                    <a:lstStyle/>
                    <a:p>
                      <a:r>
                        <a:rPr lang="en-US" altLang="zh-CN" dirty="0"/>
                        <a:t>Table 10.14</a:t>
                      </a:r>
                      <a:endParaRPr lang="zh-CN" altLang="en-US" dirty="0"/>
                    </a:p>
                  </a:txBody>
                  <a:tcPr>
                    <a:lnR w="12700" cap="flat" cmpd="sng" algn="ctr">
                      <a:solidFill>
                        <a:schemeClr val="accent1"/>
                      </a:solidFill>
                      <a:prstDash val="solid"/>
                      <a:round/>
                      <a:headEnd type="none" w="med" len="med"/>
                      <a:tailEnd type="none" w="med" len="med"/>
                    </a:lnR>
                  </a:tcPr>
                </a:tc>
                <a:tc>
                  <a:txBody>
                    <a:bodyPr/>
                    <a:lstStyle/>
                    <a:p>
                      <a:endParaRPr lang="zh-CN" alt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endParaRPr lang="zh-CN" altLang="en-US"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endParaRPr lang="zh-CN" altLang="en-US" dirty="0"/>
                    </a:p>
                  </a:txBody>
                  <a:tcPr>
                    <a:lnL w="12700" cap="flat" cmpd="sng" algn="ctr">
                      <a:solidFill>
                        <a:schemeClr val="accent1"/>
                      </a:solidFill>
                      <a:prstDash val="solid"/>
                      <a:round/>
                      <a:headEnd type="none" w="med" len="med"/>
                      <a:tailEnd type="none" w="med" len="med"/>
                    </a:lnL>
                    <a:solidFill>
                      <a:schemeClr val="accent1"/>
                    </a:solidFill>
                  </a:tcPr>
                </a:tc>
                <a:extLst>
                  <a:ext uri="{0D108BD9-81ED-4DB2-BD59-A6C34878D82A}">
                    <a16:rowId xmlns:a16="http://schemas.microsoft.com/office/drawing/2014/main" val="10000"/>
                  </a:ext>
                </a:extLst>
              </a:tr>
              <a:tr h="370840">
                <a:tc>
                  <a:txBody>
                    <a:bodyPr/>
                    <a:lstStyle/>
                    <a:p>
                      <a:r>
                        <a:rPr lang="en-US" altLang="zh-CN" sz="1400" b="1" dirty="0"/>
                        <a:t>Transaction</a:t>
                      </a:r>
                      <a:r>
                        <a:rPr lang="en-US" altLang="zh-CN" sz="1400" b="1" baseline="0" dirty="0"/>
                        <a:t> Requesting Lock</a:t>
                      </a:r>
                      <a:endParaRPr lang="zh-CN" altLang="en-US" sz="1400" b="1" dirty="0"/>
                    </a:p>
                  </a:txBody>
                  <a:tcPr/>
                </a:tc>
                <a:tc>
                  <a:txBody>
                    <a:bodyPr/>
                    <a:lstStyle/>
                    <a:p>
                      <a:r>
                        <a:rPr lang="en-US" altLang="zh-CN" sz="1400" b="1" dirty="0"/>
                        <a:t>Transaction Owning Lock</a:t>
                      </a:r>
                      <a:endParaRPr lang="zh-CN" altLang="en-US" sz="1400" b="1" dirty="0"/>
                    </a:p>
                  </a:txBody>
                  <a:tcPr/>
                </a:tc>
                <a:tc>
                  <a:txBody>
                    <a:bodyPr/>
                    <a:lstStyle/>
                    <a:p>
                      <a:r>
                        <a:rPr lang="en-US" altLang="zh-CN" sz="1400" b="1" dirty="0"/>
                        <a:t>Wait/Die</a:t>
                      </a:r>
                      <a:r>
                        <a:rPr lang="en-US" altLang="zh-CN" sz="1400" b="1" baseline="0" dirty="0"/>
                        <a:t> Scheme</a:t>
                      </a:r>
                      <a:endParaRPr lang="zh-CN" altLang="en-US" sz="1400" b="1" dirty="0"/>
                    </a:p>
                  </a:txBody>
                  <a:tcPr/>
                </a:tc>
                <a:tc>
                  <a:txBody>
                    <a:bodyPr/>
                    <a:lstStyle/>
                    <a:p>
                      <a:r>
                        <a:rPr lang="en-US" altLang="zh-CN" sz="1400" b="1" dirty="0"/>
                        <a:t>Wound/Wait Scheme</a:t>
                      </a:r>
                      <a:endParaRPr lang="zh-CN" altLang="en-US" sz="1400" b="1" dirty="0"/>
                    </a:p>
                  </a:txBody>
                  <a:tcPr/>
                </a:tc>
                <a:extLst>
                  <a:ext uri="{0D108BD9-81ED-4DB2-BD59-A6C34878D82A}">
                    <a16:rowId xmlns:a16="http://schemas.microsoft.com/office/drawing/2014/main" val="10001"/>
                  </a:ext>
                </a:extLst>
              </a:tr>
              <a:tr h="370840">
                <a:tc>
                  <a:txBody>
                    <a:bodyPr/>
                    <a:lstStyle/>
                    <a:p>
                      <a:r>
                        <a:rPr lang="en-US" altLang="zh-CN" sz="1200" dirty="0"/>
                        <a:t>T1 (11548789)</a:t>
                      </a:r>
                      <a:endParaRPr lang="zh-CN" altLang="en-US" sz="1200" dirty="0"/>
                    </a:p>
                  </a:txBody>
                  <a:tcPr/>
                </a:tc>
                <a:tc>
                  <a:txBody>
                    <a:bodyPr/>
                    <a:lstStyle/>
                    <a:p>
                      <a:r>
                        <a:rPr lang="en-US" altLang="zh-CN" sz="1200" dirty="0"/>
                        <a:t>T2 (19562545)</a:t>
                      </a:r>
                      <a:endParaRPr lang="zh-CN" altLang="en-US" sz="1200" dirty="0"/>
                    </a:p>
                  </a:txBody>
                  <a:tcPr/>
                </a:tc>
                <a:tc>
                  <a:txBody>
                    <a:bodyPr/>
                    <a:lstStyle/>
                    <a:p>
                      <a:pPr marL="171450" indent="-171450">
                        <a:buFont typeface="Arial" panose="020B0604020202020204" pitchFamily="34" charset="0"/>
                        <a:buChar char="•"/>
                      </a:pPr>
                      <a:r>
                        <a:rPr lang="en-US" altLang="zh-CN" sz="1200" dirty="0"/>
                        <a:t>T1 waits until T2 is completed and T2 releases its locks</a:t>
                      </a:r>
                      <a:endParaRPr lang="zh-CN" altLang="en-US" sz="1200" dirty="0"/>
                    </a:p>
                  </a:txBody>
                  <a:tcPr/>
                </a:tc>
                <a:tc>
                  <a:txBody>
                    <a:bodyPr/>
                    <a:lstStyle/>
                    <a:p>
                      <a:pPr marL="171450" indent="-171450">
                        <a:buFont typeface="Arial" panose="020B0604020202020204" pitchFamily="34" charset="0"/>
                        <a:buChar char="•"/>
                      </a:pPr>
                      <a:r>
                        <a:rPr lang="en-US" altLang="zh-CN" sz="1200" dirty="0"/>
                        <a:t>T1 preempts (rolls back) T2</a:t>
                      </a:r>
                    </a:p>
                    <a:p>
                      <a:pPr marL="171450" indent="-171450">
                        <a:buFont typeface="Arial" panose="020B0604020202020204" pitchFamily="34" charset="0"/>
                        <a:buChar char="•"/>
                      </a:pPr>
                      <a:r>
                        <a:rPr lang="en-US" altLang="zh-CN" sz="1200" dirty="0"/>
                        <a:t>T2 is rescheduled using the same time stamp</a:t>
                      </a:r>
                      <a:endParaRPr lang="zh-CN" altLang="en-US" sz="1200" dirty="0"/>
                    </a:p>
                  </a:txBody>
                  <a:tcPr/>
                </a:tc>
                <a:extLst>
                  <a:ext uri="{0D108BD9-81ED-4DB2-BD59-A6C34878D82A}">
                    <a16:rowId xmlns:a16="http://schemas.microsoft.com/office/drawing/2014/main" val="10002"/>
                  </a:ext>
                </a:extLst>
              </a:tr>
              <a:tr h="370840">
                <a:tc>
                  <a:txBody>
                    <a:bodyPr/>
                    <a:lstStyle/>
                    <a:p>
                      <a:r>
                        <a:rPr lang="en-US" altLang="zh-CN" sz="1200" dirty="0"/>
                        <a:t>T2 (19562545)</a:t>
                      </a:r>
                      <a:endParaRPr lang="zh-CN" altLang="en-US" sz="1200" dirty="0"/>
                    </a:p>
                  </a:txBody>
                  <a:tcPr/>
                </a:tc>
                <a:tc>
                  <a:txBody>
                    <a:bodyPr/>
                    <a:lstStyle/>
                    <a:p>
                      <a:r>
                        <a:rPr lang="en-US" altLang="zh-CN" sz="1200" dirty="0"/>
                        <a:t>T1 (11548789)</a:t>
                      </a:r>
                      <a:endParaRPr lang="zh-CN" altLang="en-US" sz="1200" dirty="0"/>
                    </a:p>
                  </a:txBody>
                  <a:tcPr/>
                </a:tc>
                <a:tc>
                  <a:txBody>
                    <a:bodyPr/>
                    <a:lstStyle/>
                    <a:p>
                      <a:pPr marL="171450" indent="-171450">
                        <a:buFont typeface="Arial" panose="020B0604020202020204" pitchFamily="34" charset="0"/>
                        <a:buChar char="•"/>
                      </a:pPr>
                      <a:r>
                        <a:rPr lang="en-US" altLang="zh-CN" sz="1200" dirty="0"/>
                        <a:t>T2 dies (rolls back)</a:t>
                      </a:r>
                    </a:p>
                    <a:p>
                      <a:pPr marL="171450" indent="-171450">
                        <a:buFont typeface="Arial" panose="020B0604020202020204" pitchFamily="34" charset="0"/>
                        <a:buChar char="•"/>
                      </a:pPr>
                      <a:r>
                        <a:rPr lang="en-US" altLang="zh-CN" sz="1200" dirty="0"/>
                        <a:t>T2 is rescheduled using the same time stamp</a:t>
                      </a:r>
                      <a:endParaRPr lang="zh-CN" altLang="en-US" sz="1200" dirty="0"/>
                    </a:p>
                  </a:txBody>
                  <a:tcPr/>
                </a:tc>
                <a:tc>
                  <a:txBody>
                    <a:bodyPr/>
                    <a:lstStyle/>
                    <a:p>
                      <a:pPr marL="171450" indent="-171450">
                        <a:buFont typeface="Arial" panose="020B0604020202020204" pitchFamily="34" charset="0"/>
                        <a:buChar char="•"/>
                      </a:pPr>
                      <a:r>
                        <a:rPr lang="en-US" altLang="zh-CN" sz="1200" dirty="0"/>
                        <a:t>T2 waits until T1</a:t>
                      </a:r>
                      <a:r>
                        <a:rPr lang="en-US" altLang="zh-CN" sz="1200" baseline="0" dirty="0"/>
                        <a:t> is completed and T1 releases its locks</a:t>
                      </a:r>
                      <a:endParaRPr lang="zh-CN" altLang="en-US" sz="12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82849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Concurrency Control with Optimistic Methods (1 of 2)</a:t>
            </a:r>
            <a:endParaRPr lang="zh-CN" altLang="en-US" dirty="0"/>
          </a:p>
        </p:txBody>
      </p:sp>
      <p:sp>
        <p:nvSpPr>
          <p:cNvPr id="3" name="Content Placeholder 2"/>
          <p:cNvSpPr>
            <a:spLocks noGrp="1"/>
          </p:cNvSpPr>
          <p:nvPr>
            <p:ph idx="1"/>
          </p:nvPr>
        </p:nvSpPr>
        <p:spPr/>
        <p:txBody>
          <a:bodyPr/>
          <a:lstStyle/>
          <a:p>
            <a:r>
              <a:rPr lang="en-US" altLang="en-US" dirty="0"/>
              <a:t>The </a:t>
            </a:r>
            <a:r>
              <a:rPr lang="en-US" altLang="en-US" b="1" dirty="0"/>
              <a:t>optimistic approach </a:t>
            </a:r>
            <a:r>
              <a:rPr lang="en-US" altLang="en-US" dirty="0"/>
              <a:t>is based on the assumption that the majority of database operations do not conflict</a:t>
            </a:r>
          </a:p>
          <a:p>
            <a:pPr lvl="1"/>
            <a:r>
              <a:rPr lang="en-US" altLang="en-US" dirty="0"/>
              <a:t>This approach does not require locking or time stamping techniques</a:t>
            </a:r>
          </a:p>
          <a:p>
            <a:pPr lvl="1"/>
            <a:r>
              <a:rPr lang="en-US" altLang="en-US" dirty="0"/>
              <a:t>A transaction is executed without restrictions until it is committed</a:t>
            </a:r>
          </a:p>
          <a:p>
            <a:r>
              <a:rPr lang="en-US" altLang="en-US" dirty="0"/>
              <a:t>The following are phases of the optimistic approach</a:t>
            </a:r>
          </a:p>
          <a:p>
            <a:pPr lvl="1"/>
            <a:r>
              <a:rPr lang="en-US" altLang="en-US" dirty="0"/>
              <a:t>Read</a:t>
            </a:r>
          </a:p>
          <a:p>
            <a:pPr lvl="1"/>
            <a:r>
              <a:rPr lang="en-US" altLang="en-US" dirty="0"/>
              <a:t>Validation</a:t>
            </a:r>
          </a:p>
          <a:p>
            <a:pPr lvl="1"/>
            <a:r>
              <a:rPr lang="en-US" altLang="en-US" dirty="0"/>
              <a:t>Write</a:t>
            </a:r>
          </a:p>
          <a:p>
            <a:endParaRPr lang="zh-CN" altLang="en-US" dirty="0"/>
          </a:p>
        </p:txBody>
      </p:sp>
    </p:spTree>
    <p:extLst>
      <p:ext uri="{BB962C8B-B14F-4D97-AF65-F5344CB8AC3E}">
        <p14:creationId xmlns:p14="http://schemas.microsoft.com/office/powerpoint/2010/main" val="17270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Concurrency Control with Optimistic Methods (2 of 2)</a:t>
            </a:r>
            <a:endParaRPr lang="zh-CN" altLang="en-US" dirty="0"/>
          </a:p>
        </p:txBody>
      </p:sp>
      <p:sp>
        <p:nvSpPr>
          <p:cNvPr id="3" name="Content Placeholder 2"/>
          <p:cNvSpPr>
            <a:spLocks noGrp="1"/>
          </p:cNvSpPr>
          <p:nvPr>
            <p:ph idx="1"/>
          </p:nvPr>
        </p:nvSpPr>
        <p:spPr/>
        <p:txBody>
          <a:bodyPr/>
          <a:lstStyle/>
          <a:p>
            <a:r>
              <a:rPr lang="en-US" altLang="en-US" dirty="0"/>
              <a:t>During the read phase, the t</a:t>
            </a:r>
            <a:r>
              <a:rPr lang="en-US" altLang="zh-CN" dirty="0"/>
              <a:t>ransaction does the following:</a:t>
            </a:r>
          </a:p>
          <a:p>
            <a:pPr lvl="1"/>
            <a:r>
              <a:rPr lang="en-US" altLang="zh-CN" sz="1400" dirty="0"/>
              <a:t>Transaction reads the required data from the database.</a:t>
            </a:r>
          </a:p>
          <a:p>
            <a:pPr lvl="1"/>
            <a:r>
              <a:rPr lang="en-US" altLang="zh-CN" sz="1400" dirty="0"/>
              <a:t>All updates are made on local copies of the data (not directly on the database).</a:t>
            </a:r>
          </a:p>
          <a:p>
            <a:pPr lvl="1"/>
            <a:r>
              <a:rPr lang="en-US" altLang="zh-CN" sz="1400" dirty="0"/>
              <a:t>No locks are applied, so multiple transactions can read/write in memory concurrently.</a:t>
            </a:r>
          </a:p>
          <a:p>
            <a:r>
              <a:rPr lang="en-US" altLang="zh-CN" dirty="0"/>
              <a:t>During the validation phase, the transaction is validated to ensure that the changes made will not affect the integrity and consistency of the database</a:t>
            </a:r>
          </a:p>
          <a:p>
            <a:r>
              <a:rPr lang="en-US" altLang="zh-CN" dirty="0"/>
              <a:t>During the write phase, the changes are permanently applied to the database</a:t>
            </a:r>
          </a:p>
        </p:txBody>
      </p:sp>
    </p:spTree>
    <p:extLst>
      <p:ext uri="{BB962C8B-B14F-4D97-AF65-F5344CB8AC3E}">
        <p14:creationId xmlns:p14="http://schemas.microsoft.com/office/powerpoint/2010/main" val="4024837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ANSI Levels of Transaction Isolation (1 of 2)</a:t>
            </a:r>
            <a:endParaRPr lang="zh-CN" altLang="en-US" dirty="0"/>
          </a:p>
        </p:txBody>
      </p:sp>
      <p:sp>
        <p:nvSpPr>
          <p:cNvPr id="3" name="Content Placeholder 2"/>
          <p:cNvSpPr>
            <a:spLocks noGrp="1"/>
          </p:cNvSpPr>
          <p:nvPr>
            <p:ph idx="1"/>
          </p:nvPr>
        </p:nvSpPr>
        <p:spPr>
          <a:xfrm>
            <a:off x="476843" y="1213658"/>
            <a:ext cx="11241915" cy="4963305"/>
          </a:xfrm>
        </p:spPr>
        <p:txBody>
          <a:bodyPr/>
          <a:lstStyle/>
          <a:p>
            <a:r>
              <a:rPr lang="en-US" altLang="zh-CN" sz="1600" dirty="0"/>
              <a:t>The ANSI SQL standard (1992) defines transaction management based on transaction isolation levels</a:t>
            </a:r>
          </a:p>
          <a:p>
            <a:pPr lvl="1"/>
            <a:r>
              <a:rPr lang="en-US" altLang="zh-CN" sz="1600" dirty="0"/>
              <a:t>Transaction isolation levels refer to the degree to which transaction data is “protected or isolated” from other concurrent transactions</a:t>
            </a:r>
          </a:p>
          <a:p>
            <a:r>
              <a:rPr lang="en-US" altLang="zh-CN" sz="1600" dirty="0"/>
              <a:t>The following are the types of read operations:</a:t>
            </a:r>
          </a:p>
          <a:p>
            <a:pPr lvl="1"/>
            <a:r>
              <a:rPr lang="en-US" altLang="zh-CN" sz="1600" b="1" dirty="0"/>
              <a:t>Dirty read</a:t>
            </a:r>
            <a:r>
              <a:rPr lang="en-US" altLang="zh-CN" sz="1600" dirty="0"/>
              <a:t>: a transaction can read data that is not yet committed</a:t>
            </a:r>
          </a:p>
          <a:p>
            <a:pPr lvl="2"/>
            <a:r>
              <a:rPr lang="en-US" sz="1600" b="1" dirty="0"/>
              <a:t>Example:</a:t>
            </a:r>
            <a:r>
              <a:rPr lang="en-US" sz="1600" dirty="0"/>
              <a:t> Transaction A updates balance to 5000 (not committed yet), Transaction B reads 5000 → A rolls back → B used wrong data.</a:t>
            </a:r>
            <a:endParaRPr lang="en-US" altLang="zh-CN" sz="1600" dirty="0"/>
          </a:p>
          <a:p>
            <a:pPr lvl="1"/>
            <a:r>
              <a:rPr lang="en-US" altLang="zh-CN" sz="1600" b="1" dirty="0"/>
              <a:t>Nonrepeatable read</a:t>
            </a:r>
            <a:r>
              <a:rPr lang="en-US" altLang="zh-CN" sz="1600" dirty="0"/>
              <a:t>: a transaction reads a given row at time t1, and then reads the same row at time t2, yielding different results</a:t>
            </a:r>
          </a:p>
          <a:p>
            <a:pPr marL="914400" lvl="2" indent="0">
              <a:buNone/>
            </a:pPr>
            <a:r>
              <a:rPr lang="en-US" sz="1600" b="1" dirty="0"/>
              <a:t>Example:</a:t>
            </a:r>
            <a:r>
              <a:rPr lang="en-US" sz="1600" dirty="0"/>
              <a:t> A reads a customer's address → B updates address → A reads again → different address.</a:t>
            </a:r>
            <a:endParaRPr lang="en-US" altLang="zh-CN" sz="1600" dirty="0"/>
          </a:p>
          <a:p>
            <a:pPr lvl="1"/>
            <a:r>
              <a:rPr lang="en-US" altLang="zh-CN" sz="1600" b="1" dirty="0"/>
              <a:t>Phantom read</a:t>
            </a:r>
            <a:r>
              <a:rPr lang="en-US" altLang="zh-CN" sz="1600" dirty="0"/>
              <a:t>: a transaction executes a query at time t1, and then it runs the same query at time t2, yielding additional rows that satisfy the query</a:t>
            </a:r>
          </a:p>
          <a:p>
            <a:pPr lvl="2"/>
            <a:r>
              <a:rPr lang="en-US" sz="1600" b="1" dirty="0"/>
              <a:t>Example:</a:t>
            </a:r>
            <a:r>
              <a:rPr lang="en-US" sz="1600" dirty="0"/>
              <a:t> A queries “all orders &gt; $100” → B inserts a new $200 order → A queries again → sees a new row</a:t>
            </a:r>
            <a:r>
              <a:rPr lang="en-US" dirty="0"/>
              <a:t>.</a:t>
            </a:r>
            <a:endParaRPr lang="zh-CN" altLang="en-US" dirty="0"/>
          </a:p>
        </p:txBody>
      </p:sp>
    </p:spTree>
    <p:extLst>
      <p:ext uri="{BB962C8B-B14F-4D97-AF65-F5344CB8AC3E}">
        <p14:creationId xmlns:p14="http://schemas.microsoft.com/office/powerpoint/2010/main" val="473521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6843" y="235132"/>
            <a:ext cx="11241915" cy="792480"/>
          </a:xfrm>
        </p:spPr>
        <p:txBody>
          <a:bodyPr/>
          <a:lstStyle/>
          <a:p>
            <a:r>
              <a:rPr lang="en-US" altLang="zh-CN" dirty="0"/>
              <a:t>ANSI Levels of Transaction Isolation (2 of 2)</a:t>
            </a:r>
            <a:endParaRPr lang="zh-CN" altLang="en-US" dirty="0"/>
          </a:p>
        </p:txBody>
      </p:sp>
      <p:sp>
        <p:nvSpPr>
          <p:cNvPr id="3" name="Content Placeholder 2"/>
          <p:cNvSpPr>
            <a:spLocks noGrp="1"/>
          </p:cNvSpPr>
          <p:nvPr>
            <p:ph idx="1"/>
          </p:nvPr>
        </p:nvSpPr>
        <p:spPr>
          <a:xfrm>
            <a:off x="476843" y="1027612"/>
            <a:ext cx="11241915" cy="5149351"/>
          </a:xfrm>
        </p:spPr>
        <p:txBody>
          <a:bodyPr/>
          <a:lstStyle/>
          <a:p>
            <a:pPr marL="0" indent="0">
              <a:buNone/>
            </a:pPr>
            <a:r>
              <a:rPr lang="en-US" dirty="0"/>
              <a:t>An additional level of isolation provided by Oracle and MS SQL Server databases</a:t>
            </a:r>
            <a:endParaRPr lang="en-US" altLang="zh-CN" b="1" dirty="0"/>
          </a:p>
          <a:p>
            <a:r>
              <a:rPr lang="en-US" altLang="zh-CN" b="1" dirty="0"/>
              <a:t>Read Uncommitted </a:t>
            </a:r>
            <a:r>
              <a:rPr lang="en-US" altLang="zh-CN" dirty="0"/>
              <a:t>will read uncommitted data from other transactions</a:t>
            </a:r>
          </a:p>
          <a:p>
            <a:pPr lvl="1"/>
            <a:r>
              <a:rPr lang="en-US" altLang="zh-CN" dirty="0"/>
              <a:t>It increases transaction performance but at the cost of data consistency</a:t>
            </a:r>
          </a:p>
          <a:p>
            <a:r>
              <a:rPr lang="en-US" altLang="zh-CN" b="1" dirty="0"/>
              <a:t>Read Committed </a:t>
            </a:r>
            <a:r>
              <a:rPr lang="en-US" altLang="zh-CN" dirty="0"/>
              <a:t>forces transactions to read only committed data</a:t>
            </a:r>
          </a:p>
          <a:p>
            <a:pPr lvl="1"/>
            <a:r>
              <a:rPr lang="en-US" altLang="zh-CN" dirty="0"/>
              <a:t>This is the default mode of operation for most databases</a:t>
            </a:r>
          </a:p>
          <a:p>
            <a:r>
              <a:rPr lang="en-US" altLang="zh-CN" dirty="0"/>
              <a:t>The</a:t>
            </a:r>
            <a:r>
              <a:rPr lang="en-US" altLang="zh-CN" b="1" dirty="0"/>
              <a:t> Repeatable Read </a:t>
            </a:r>
            <a:r>
              <a:rPr lang="en-US" altLang="zh-CN" dirty="0"/>
              <a:t>isolation level ensures that queries return consistent results</a:t>
            </a:r>
          </a:p>
          <a:p>
            <a:pPr lvl="1"/>
            <a:r>
              <a:rPr lang="en-US" altLang="zh-CN" dirty="0"/>
              <a:t>It uses shared locks to ensure other transactions do not update a row after the original query reads it</a:t>
            </a:r>
          </a:p>
          <a:p>
            <a:r>
              <a:rPr lang="en-US" altLang="zh-CN" dirty="0"/>
              <a:t>The </a:t>
            </a:r>
            <a:r>
              <a:rPr lang="en-US" altLang="zh-CN" b="1" dirty="0"/>
              <a:t>Serializable </a:t>
            </a:r>
            <a:r>
              <a:rPr lang="en-US" altLang="zh-CN" dirty="0"/>
              <a:t>isolation level is the most restrictive level defined by the ANSI SQL standard</a:t>
            </a:r>
          </a:p>
          <a:p>
            <a:pPr lvl="1"/>
            <a:r>
              <a:rPr lang="en-US" altLang="zh-CN" dirty="0"/>
              <a:t>Deadlocks are still always possible</a:t>
            </a:r>
          </a:p>
          <a:p>
            <a:pPr lvl="1"/>
            <a:endParaRPr lang="en-US" altLang="zh-CN" dirty="0"/>
          </a:p>
        </p:txBody>
      </p:sp>
    </p:spTree>
    <p:extLst>
      <p:ext uri="{BB962C8B-B14F-4D97-AF65-F5344CB8AC3E}">
        <p14:creationId xmlns:p14="http://schemas.microsoft.com/office/powerpoint/2010/main" val="4236609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Database Recovery Management</a:t>
            </a:r>
            <a:endParaRPr lang="zh-CN" altLang="en-US" dirty="0"/>
          </a:p>
        </p:txBody>
      </p:sp>
      <p:sp>
        <p:nvSpPr>
          <p:cNvPr id="3" name="Content Placeholder 2"/>
          <p:cNvSpPr>
            <a:spLocks noGrp="1"/>
          </p:cNvSpPr>
          <p:nvPr>
            <p:ph idx="1"/>
          </p:nvPr>
        </p:nvSpPr>
        <p:spPr/>
        <p:txBody>
          <a:bodyPr/>
          <a:lstStyle/>
          <a:p>
            <a:r>
              <a:rPr lang="en-US" altLang="en-US" b="1" dirty="0"/>
              <a:t>Database recovery </a:t>
            </a:r>
            <a:r>
              <a:rPr lang="en-US" altLang="en-US" dirty="0"/>
              <a:t>restores a database from a given state to a previously consistent state</a:t>
            </a:r>
          </a:p>
          <a:p>
            <a:r>
              <a:rPr lang="en-US" altLang="en-US" dirty="0"/>
              <a:t>Recovery transactions are based on the </a:t>
            </a:r>
            <a:r>
              <a:rPr lang="en-US" altLang="en-US" b="1" dirty="0"/>
              <a:t>atomic transaction property</a:t>
            </a:r>
            <a:r>
              <a:rPr lang="en-US" altLang="en-US" dirty="0"/>
              <a:t>: all portions of a transaction must be treated as a single, logical unit of work in which all operations are applied and completed to produce a consistent database</a:t>
            </a:r>
          </a:p>
          <a:p>
            <a:pPr lvl="1"/>
            <a:r>
              <a:rPr lang="en-US" altLang="en-US" dirty="0"/>
              <a:t>If a transaction operation cannot be completed:</a:t>
            </a:r>
          </a:p>
          <a:p>
            <a:pPr lvl="1"/>
            <a:r>
              <a:rPr lang="en-US" altLang="en-US" dirty="0"/>
              <a:t>The transaction must be aborted</a:t>
            </a:r>
          </a:p>
          <a:p>
            <a:pPr lvl="1"/>
            <a:r>
              <a:rPr lang="en-US" altLang="en-US" dirty="0"/>
              <a:t>Changes to the database must be rolled back</a:t>
            </a:r>
          </a:p>
          <a:p>
            <a:endParaRPr lang="zh-CN" altLang="en-US" dirty="0"/>
          </a:p>
        </p:txBody>
      </p:sp>
    </p:spTree>
    <p:extLst>
      <p:ext uri="{BB962C8B-B14F-4D97-AF65-F5344CB8AC3E}">
        <p14:creationId xmlns:p14="http://schemas.microsoft.com/office/powerpoint/2010/main" val="29782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Transaction Recovery (1 of 3)</a:t>
            </a:r>
            <a:endParaRPr lang="zh-CN" altLang="en-US" dirty="0"/>
          </a:p>
        </p:txBody>
      </p:sp>
      <p:sp>
        <p:nvSpPr>
          <p:cNvPr id="3" name="Content Placeholder 2"/>
          <p:cNvSpPr>
            <a:spLocks noGrp="1"/>
          </p:cNvSpPr>
          <p:nvPr>
            <p:ph idx="1"/>
          </p:nvPr>
        </p:nvSpPr>
        <p:spPr/>
        <p:txBody>
          <a:bodyPr/>
          <a:lstStyle/>
          <a:p>
            <a:r>
              <a:rPr lang="en-US" altLang="zh-CN" dirty="0"/>
              <a:t>Concepts that affect the recovery process include the following:</a:t>
            </a:r>
          </a:p>
          <a:p>
            <a:pPr lvl="1"/>
            <a:r>
              <a:rPr lang="en-US" altLang="en-US" dirty="0"/>
              <a:t>The </a:t>
            </a:r>
            <a:r>
              <a:rPr lang="en-US" altLang="en-US" b="1" dirty="0"/>
              <a:t>write-ahead log protocol</a:t>
            </a:r>
          </a:p>
          <a:p>
            <a:pPr lvl="1"/>
            <a:r>
              <a:rPr lang="en-US" altLang="en-US" sz="1200" dirty="0"/>
              <a:t>Ensures that log records for any transaction changes are written to the log file before the actual database data is updated on disk.</a:t>
            </a:r>
          </a:p>
          <a:p>
            <a:pPr lvl="1"/>
            <a:r>
              <a:rPr lang="en-US" altLang="en-US" sz="1200" dirty="0"/>
              <a:t>Guarantees that recovery can redo or undo transactions even after a crash because the log always reflects the latest operations.</a:t>
            </a:r>
          </a:p>
          <a:p>
            <a:pPr lvl="1"/>
            <a:r>
              <a:rPr lang="en-US" sz="1400" b="1" dirty="0"/>
              <a:t>Example:</a:t>
            </a:r>
            <a:r>
              <a:rPr lang="en-US" sz="1400" dirty="0"/>
              <a:t> Updating a product price and stock level—log entries are written first, then the actual database update occurs.</a:t>
            </a:r>
            <a:endParaRPr lang="en-US" altLang="en-US" sz="1400" dirty="0"/>
          </a:p>
          <a:p>
            <a:pPr lvl="1"/>
            <a:r>
              <a:rPr lang="en-US" altLang="en-US" b="1" dirty="0"/>
              <a:t>Redundant transaction logs </a:t>
            </a:r>
          </a:p>
          <a:p>
            <a:pPr lvl="1"/>
            <a:r>
              <a:rPr lang="en-US" altLang="en-US" sz="1400" dirty="0"/>
              <a:t>Maintaining multiple copies of transaction logs (e.g., on separate disks or locations) to avoid data loss if one disk fails. </a:t>
            </a:r>
          </a:p>
          <a:p>
            <a:pPr lvl="1"/>
            <a:r>
              <a:rPr lang="en-US" altLang="en-US" sz="1400" dirty="0"/>
              <a:t>Protects against hardware failure so recovery is still possible even if a disk crashes.</a:t>
            </a:r>
          </a:p>
          <a:p>
            <a:pPr lvl="1"/>
            <a:r>
              <a:rPr lang="en-US" altLang="en-US" sz="1400" dirty="0"/>
              <a:t>Example: A DBMS keeps logs on two different drives; if one fails, the system can use the backup copy to recover.</a:t>
            </a:r>
          </a:p>
          <a:p>
            <a:pPr lvl="2"/>
            <a:endParaRPr lang="en-US" altLang="zh-CN" dirty="0"/>
          </a:p>
          <a:p>
            <a:endParaRPr lang="zh-CN" altLang="en-US" dirty="0"/>
          </a:p>
        </p:txBody>
      </p:sp>
    </p:spTree>
    <p:extLst>
      <p:ext uri="{BB962C8B-B14F-4D97-AF65-F5344CB8AC3E}">
        <p14:creationId xmlns:p14="http://schemas.microsoft.com/office/powerpoint/2010/main" val="1244966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FAEB5-4E95-72E5-3B90-7D2BECA7E87B}"/>
              </a:ext>
            </a:extLst>
          </p:cNvPr>
          <p:cNvSpPr>
            <a:spLocks noGrp="1"/>
          </p:cNvSpPr>
          <p:nvPr>
            <p:ph type="title"/>
          </p:nvPr>
        </p:nvSpPr>
        <p:spPr/>
        <p:txBody>
          <a:bodyPr/>
          <a:lstStyle/>
          <a:p>
            <a:r>
              <a:rPr lang="en-US" altLang="zh-CN" dirty="0"/>
              <a:t>Transaction Recovery (2 of 3)</a:t>
            </a:r>
            <a:endParaRPr lang="en-ZA" dirty="0"/>
          </a:p>
        </p:txBody>
      </p:sp>
      <p:sp>
        <p:nvSpPr>
          <p:cNvPr id="3" name="Content Placeholder 2">
            <a:extLst>
              <a:ext uri="{FF2B5EF4-FFF2-40B4-BE49-F238E27FC236}">
                <a16:creationId xmlns:a16="http://schemas.microsoft.com/office/drawing/2014/main" id="{CB41BEAA-DCDB-B7DB-5243-021CF61B09F4}"/>
              </a:ext>
            </a:extLst>
          </p:cNvPr>
          <p:cNvSpPr>
            <a:spLocks noGrp="1"/>
          </p:cNvSpPr>
          <p:nvPr>
            <p:ph idx="1"/>
          </p:nvPr>
        </p:nvSpPr>
        <p:spPr/>
        <p:txBody>
          <a:bodyPr/>
          <a:lstStyle/>
          <a:p>
            <a:pPr marL="685800" marR="0" lvl="1" indent="-228600" algn="l" defTabSz="914400" rtl="0" eaLnBrk="1" fontAlgn="auto" latinLnBrk="0" hangingPunct="1">
              <a:lnSpc>
                <a:spcPct val="100000"/>
              </a:lnSpc>
              <a:spcBef>
                <a:spcPts val="500"/>
              </a:spcBef>
              <a:spcAft>
                <a:spcPts val="800"/>
              </a:spcAft>
              <a:buClr>
                <a:srgbClr val="282F7C"/>
              </a:buClr>
              <a:buSzTx/>
              <a:buFont typeface="Arial" panose="020B0604020202020204" pitchFamily="34" charset="0"/>
              <a:buChar char="−"/>
              <a:tabLst/>
              <a:defRPr/>
            </a:pPr>
            <a:r>
              <a:rPr kumimoji="0" lang="en-US" altLang="zh-CN" sz="1400" b="0" i="0" u="none" strike="noStrike" kern="1200" cap="none" spc="0" normalizeH="0" baseline="0" noProof="0" dirty="0">
                <a:ln>
                  <a:noFill/>
                </a:ln>
                <a:solidFill>
                  <a:srgbClr val="282F7C"/>
                </a:solidFill>
                <a:effectLst/>
                <a:uLnTx/>
                <a:uFillTx/>
                <a:latin typeface="Work Sans"/>
                <a:ea typeface="+mn-ea"/>
                <a:cs typeface="+mn-cs"/>
              </a:rPr>
              <a:t>Database </a:t>
            </a:r>
            <a:r>
              <a:rPr kumimoji="0" lang="en-US" altLang="zh-CN" sz="1400" b="1" i="0" u="none" strike="noStrike" kern="1200" cap="none" spc="0" normalizeH="0" baseline="0" noProof="0" dirty="0">
                <a:ln>
                  <a:noFill/>
                </a:ln>
                <a:solidFill>
                  <a:srgbClr val="282F7C"/>
                </a:solidFill>
                <a:effectLst/>
                <a:uLnTx/>
                <a:uFillTx/>
                <a:latin typeface="Work Sans"/>
                <a:ea typeface="+mn-ea"/>
                <a:cs typeface="+mn-cs"/>
              </a:rPr>
              <a:t>buffers </a:t>
            </a:r>
            <a:r>
              <a:rPr kumimoji="0" lang="en-US" altLang="zh-CN" sz="1400" b="0" i="0" u="none" strike="noStrike" kern="1200" cap="none" spc="0" normalizeH="0" baseline="0" noProof="0" dirty="0">
                <a:ln>
                  <a:noFill/>
                </a:ln>
                <a:solidFill>
                  <a:srgbClr val="282F7C"/>
                </a:solidFill>
                <a:effectLst/>
                <a:uLnTx/>
                <a:uFillTx/>
                <a:latin typeface="Work Sans"/>
                <a:ea typeface="+mn-ea"/>
                <a:cs typeface="+mn-cs"/>
              </a:rPr>
              <a:t>are t</a:t>
            </a:r>
            <a:r>
              <a:rPr kumimoji="0" lang="en-US" altLang="en-US" sz="1400" b="0" i="0" u="none" strike="noStrike" kern="1200" cap="none" spc="0" normalizeH="0" baseline="0" noProof="0" dirty="0">
                <a:ln>
                  <a:noFill/>
                </a:ln>
                <a:solidFill>
                  <a:srgbClr val="282F7C"/>
                </a:solidFill>
                <a:effectLst/>
                <a:uLnTx/>
                <a:uFillTx/>
                <a:latin typeface="Work Sans"/>
                <a:ea typeface="+mn-ea"/>
                <a:cs typeface="+mn-cs"/>
              </a:rPr>
              <a:t>emporary storage areas in a primary memory </a:t>
            </a:r>
            <a:r>
              <a:rPr kumimoji="0" lang="en-US" altLang="zh-CN" sz="1400" b="0" i="0" u="none" strike="noStrike" kern="1200" cap="none" spc="0" normalizeH="0" baseline="0" noProof="0" dirty="0">
                <a:ln>
                  <a:noFill/>
                </a:ln>
                <a:solidFill>
                  <a:srgbClr val="282F7C"/>
                </a:solidFill>
                <a:effectLst/>
                <a:uLnTx/>
                <a:uFillTx/>
                <a:latin typeface="Work Sans"/>
                <a:ea typeface="+mn-ea"/>
                <a:cs typeface="+mn-cs"/>
              </a:rPr>
              <a:t>used to speed up disk operations</a:t>
            </a:r>
          </a:p>
          <a:p>
            <a:pPr lvl="2">
              <a:buClr>
                <a:srgbClr val="282F7C"/>
              </a:buClr>
              <a:buSzTx/>
              <a:buFont typeface="Arial" panose="020B0604020202020204" pitchFamily="34" charset="0"/>
              <a:buChar char="−"/>
              <a:defRPr/>
            </a:pPr>
            <a:r>
              <a:rPr kumimoji="0" lang="en-US" altLang="zh-CN" sz="1400" b="0" i="0" u="none" strike="noStrike" kern="1200" cap="none" spc="0" normalizeH="0" baseline="0" noProof="0" dirty="0">
                <a:ln>
                  <a:noFill/>
                </a:ln>
                <a:solidFill>
                  <a:srgbClr val="282F7C"/>
                </a:solidFill>
                <a:effectLst/>
                <a:uLnTx/>
                <a:uFillTx/>
                <a:latin typeface="Work Sans"/>
                <a:ea typeface="+mn-ea"/>
                <a:cs typeface="+mn-cs"/>
              </a:rPr>
              <a:t>Temporary memory areas (in RAM) used to store data being read or written to the database, improving performance by reducing disk I/O.</a:t>
            </a:r>
          </a:p>
          <a:p>
            <a:pPr lvl="2">
              <a:buClr>
                <a:srgbClr val="282F7C"/>
              </a:buClr>
              <a:buSzTx/>
              <a:buFont typeface="Arial" panose="020B0604020202020204" pitchFamily="34" charset="0"/>
              <a:buChar char="−"/>
              <a:defRPr/>
            </a:pPr>
            <a:r>
              <a:rPr kumimoji="0" lang="en-US" altLang="zh-CN" sz="1400" b="0" i="0" u="none" strike="noStrike" kern="1200" cap="none" spc="0" normalizeH="0" baseline="0" noProof="0" dirty="0">
                <a:ln>
                  <a:noFill/>
                </a:ln>
                <a:solidFill>
                  <a:srgbClr val="282F7C"/>
                </a:solidFill>
                <a:effectLst/>
                <a:uLnTx/>
                <a:uFillTx/>
                <a:latin typeface="Work Sans"/>
                <a:ea typeface="+mn-ea"/>
                <a:cs typeface="+mn-cs"/>
              </a:rPr>
              <a:t>Role in recovery: Changes made in memory must be synchronized with the disk; otherwise, a crash can leave data inconsistent.</a:t>
            </a:r>
          </a:p>
          <a:p>
            <a:pPr lvl="2">
              <a:buClr>
                <a:srgbClr val="282F7C"/>
              </a:buClr>
              <a:buSzTx/>
              <a:buFont typeface="Arial" panose="020B0604020202020204" pitchFamily="34" charset="0"/>
              <a:buChar char="−"/>
              <a:defRPr/>
            </a:pPr>
            <a:r>
              <a:rPr kumimoji="0" lang="en-US" altLang="zh-CN" sz="1400" b="0" i="0" u="none" strike="noStrike" kern="1200" cap="none" spc="0" normalizeH="0" baseline="0" noProof="0" dirty="0">
                <a:ln>
                  <a:noFill/>
                </a:ln>
                <a:solidFill>
                  <a:srgbClr val="282F7C"/>
                </a:solidFill>
                <a:effectLst/>
                <a:uLnTx/>
                <a:uFillTx/>
                <a:latin typeface="Work Sans"/>
                <a:ea typeface="+mn-ea"/>
                <a:cs typeface="+mn-cs"/>
              </a:rPr>
              <a:t>Example: When a transaction updates a record, it first updates the buffer in memory before writing to disk.</a:t>
            </a:r>
            <a:endParaRPr kumimoji="0" lang="en-US" altLang="en-US" sz="1400" b="0" i="0" u="none" strike="noStrike" kern="1200" cap="none" spc="0" normalizeH="0" baseline="0" noProof="0" dirty="0">
              <a:ln>
                <a:noFill/>
              </a:ln>
              <a:solidFill>
                <a:srgbClr val="282F7C"/>
              </a:solidFill>
              <a:effectLst/>
              <a:uLnTx/>
              <a:uFillTx/>
              <a:latin typeface="Work Sans"/>
              <a:ea typeface="+mn-ea"/>
              <a:cs typeface="+mn-cs"/>
            </a:endParaRPr>
          </a:p>
          <a:p>
            <a:pPr marL="685800" marR="0" lvl="1" indent="-228600" algn="l" defTabSz="914400" rtl="0" eaLnBrk="1" fontAlgn="auto" latinLnBrk="0" hangingPunct="1">
              <a:lnSpc>
                <a:spcPct val="100000"/>
              </a:lnSpc>
              <a:spcBef>
                <a:spcPts val="500"/>
              </a:spcBef>
              <a:spcAft>
                <a:spcPts val="800"/>
              </a:spcAft>
              <a:buClr>
                <a:srgbClr val="282F7C"/>
              </a:buClr>
              <a:buSzTx/>
              <a:buFont typeface="Arial" panose="020B0604020202020204" pitchFamily="34" charset="0"/>
              <a:buChar char="−"/>
              <a:tabLst/>
              <a:defRPr/>
            </a:pPr>
            <a:r>
              <a:rPr kumimoji="0" lang="en-US" altLang="en-US" sz="1400" b="0" i="0" u="none" strike="noStrike" kern="1200" cap="none" spc="0" normalizeH="0" baseline="0" noProof="0" dirty="0">
                <a:ln>
                  <a:noFill/>
                </a:ln>
                <a:solidFill>
                  <a:srgbClr val="282F7C"/>
                </a:solidFill>
                <a:effectLst/>
                <a:uLnTx/>
                <a:uFillTx/>
                <a:latin typeface="Work Sans"/>
                <a:ea typeface="+mn-ea"/>
                <a:cs typeface="+mn-cs"/>
              </a:rPr>
              <a:t>Database </a:t>
            </a:r>
            <a:r>
              <a:rPr kumimoji="0" lang="en-US" altLang="en-US" sz="1400" b="1" i="0" u="none" strike="noStrike" kern="1200" cap="none" spc="0" normalizeH="0" baseline="0" noProof="0" dirty="0">
                <a:ln>
                  <a:noFill/>
                </a:ln>
                <a:solidFill>
                  <a:srgbClr val="282F7C"/>
                </a:solidFill>
                <a:effectLst/>
                <a:uLnTx/>
                <a:uFillTx/>
                <a:latin typeface="Work Sans"/>
                <a:ea typeface="+mn-ea"/>
                <a:cs typeface="+mn-cs"/>
              </a:rPr>
              <a:t>checkpoints</a:t>
            </a:r>
            <a:r>
              <a:rPr kumimoji="0" lang="en-US" altLang="en-US" sz="1400" b="0" i="0" u="none" strike="noStrike" kern="1200" cap="none" spc="0" normalizeH="0" baseline="0" noProof="0" dirty="0">
                <a:ln>
                  <a:noFill/>
                </a:ln>
                <a:solidFill>
                  <a:srgbClr val="282F7C"/>
                </a:solidFill>
                <a:effectLst/>
                <a:uLnTx/>
                <a:uFillTx/>
                <a:latin typeface="Work Sans"/>
                <a:ea typeface="+mn-ea"/>
                <a:cs typeface="+mn-cs"/>
              </a:rPr>
              <a:t> are operations in which the DBMS writes all of its updated buffers in memory to disk</a:t>
            </a:r>
          </a:p>
          <a:p>
            <a:pPr lvl="2">
              <a:buClr>
                <a:srgbClr val="282F7C"/>
              </a:buClr>
              <a:buSzTx/>
              <a:buFont typeface="Arial" panose="020B0604020202020204" pitchFamily="34" charset="0"/>
              <a:buChar char="−"/>
              <a:defRPr/>
            </a:pPr>
            <a:r>
              <a:rPr kumimoji="0" lang="en-US" altLang="en-US" sz="1400" b="0" i="0" u="none" strike="noStrike" kern="1200" cap="none" spc="0" normalizeH="0" baseline="0" noProof="0" dirty="0">
                <a:ln>
                  <a:noFill/>
                </a:ln>
                <a:solidFill>
                  <a:srgbClr val="282F7C"/>
                </a:solidFill>
                <a:effectLst/>
                <a:uLnTx/>
                <a:uFillTx/>
                <a:latin typeface="Work Sans"/>
                <a:ea typeface="+mn-ea"/>
                <a:cs typeface="+mn-cs"/>
              </a:rPr>
              <a:t>During recovery, the system only needs to redo/undo transactions after the last checkpoint, reducing recovery time.</a:t>
            </a:r>
          </a:p>
          <a:p>
            <a:pPr lvl="2">
              <a:buClr>
                <a:srgbClr val="282F7C"/>
              </a:buClr>
              <a:buSzTx/>
              <a:buFont typeface="Arial" panose="020B0604020202020204" pitchFamily="34" charset="0"/>
              <a:buChar char="−"/>
              <a:defRPr/>
            </a:pPr>
            <a:r>
              <a:rPr kumimoji="0" lang="en-US" altLang="en-US" sz="1400" b="0" i="0" u="none" strike="noStrike" kern="1200" cap="none" spc="0" normalizeH="0" baseline="0" noProof="0" dirty="0">
                <a:ln>
                  <a:noFill/>
                </a:ln>
                <a:solidFill>
                  <a:srgbClr val="282F7C"/>
                </a:solidFill>
                <a:effectLst/>
                <a:uLnTx/>
                <a:uFillTx/>
                <a:latin typeface="Work Sans"/>
                <a:ea typeface="+mn-ea"/>
                <a:cs typeface="+mn-cs"/>
              </a:rPr>
              <a:t>Example: If a system crashes, recovery starts from the last checkpoint instead of scanning the entire log history.</a:t>
            </a:r>
          </a:p>
          <a:p>
            <a:pPr marL="685800" marR="0" lvl="1" indent="-228600" algn="l" defTabSz="914400" rtl="0" eaLnBrk="1" fontAlgn="auto" latinLnBrk="0" hangingPunct="1">
              <a:lnSpc>
                <a:spcPct val="100000"/>
              </a:lnSpc>
              <a:spcBef>
                <a:spcPts val="500"/>
              </a:spcBef>
              <a:spcAft>
                <a:spcPts val="800"/>
              </a:spcAft>
              <a:buClr>
                <a:srgbClr val="282F7C"/>
              </a:buClr>
              <a:buSzTx/>
              <a:buFont typeface="Arial" panose="020B0604020202020204" pitchFamily="34" charset="0"/>
              <a:buChar char="−"/>
              <a:tabLst/>
              <a:defRPr/>
            </a:pPr>
            <a:endParaRPr kumimoji="0" lang="en-US" altLang="zh-CN" sz="2000" b="0" i="0" u="none" strike="noStrike" kern="1200" cap="none" spc="0" normalizeH="0" baseline="0" noProof="0" dirty="0">
              <a:ln>
                <a:noFill/>
              </a:ln>
              <a:solidFill>
                <a:srgbClr val="282F7C"/>
              </a:solidFill>
              <a:effectLst/>
              <a:uLnTx/>
              <a:uFillTx/>
              <a:latin typeface="Work Sans"/>
              <a:ea typeface="+mn-ea"/>
              <a:cs typeface="+mn-cs"/>
            </a:endParaRPr>
          </a:p>
          <a:p>
            <a:endParaRPr lang="en-ZA" dirty="0"/>
          </a:p>
        </p:txBody>
      </p:sp>
    </p:spTree>
    <p:extLst>
      <p:ext uri="{BB962C8B-B14F-4D97-AF65-F5344CB8AC3E}">
        <p14:creationId xmlns:p14="http://schemas.microsoft.com/office/powerpoint/2010/main" val="1500651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6843" y="83891"/>
            <a:ext cx="11241915" cy="911168"/>
          </a:xfrm>
        </p:spPr>
        <p:txBody>
          <a:bodyPr/>
          <a:lstStyle/>
          <a:p>
            <a:r>
              <a:rPr lang="en-US" altLang="zh-CN" dirty="0"/>
              <a:t>Transaction Recovery (3 of 3)</a:t>
            </a:r>
            <a:endParaRPr lang="zh-CN" altLang="en-US" dirty="0"/>
          </a:p>
        </p:txBody>
      </p:sp>
      <p:sp>
        <p:nvSpPr>
          <p:cNvPr id="3" name="Content Placeholder 2"/>
          <p:cNvSpPr>
            <a:spLocks noGrp="1"/>
          </p:cNvSpPr>
          <p:nvPr>
            <p:ph idx="1"/>
          </p:nvPr>
        </p:nvSpPr>
        <p:spPr>
          <a:xfrm>
            <a:off x="176169" y="1003448"/>
            <a:ext cx="11241915" cy="4867882"/>
          </a:xfrm>
        </p:spPr>
        <p:txBody>
          <a:bodyPr/>
          <a:lstStyle/>
          <a:p>
            <a:r>
              <a:rPr lang="en-US" altLang="en-US" sz="1600" dirty="0"/>
              <a:t>Transaction recovery procedures generally make use of the following:</a:t>
            </a:r>
          </a:p>
          <a:p>
            <a:pPr lvl="1"/>
            <a:r>
              <a:rPr lang="en-US" altLang="en-US" sz="1600" b="1" dirty="0"/>
              <a:t>Deferred-write technique </a:t>
            </a:r>
            <a:r>
              <a:rPr lang="en-US" altLang="en-US" sz="1600" dirty="0"/>
              <a:t>or </a:t>
            </a:r>
            <a:r>
              <a:rPr lang="en-US" altLang="en-US" sz="1600" b="1" dirty="0"/>
              <a:t>deferred update</a:t>
            </a:r>
          </a:p>
          <a:p>
            <a:pPr lvl="2"/>
            <a:r>
              <a:rPr lang="en-US" altLang="zh-CN" sz="1600" dirty="0"/>
              <a:t>Transaction operations do not immediately update the physical database</a:t>
            </a:r>
            <a:endParaRPr lang="en-US" altLang="en-US" sz="1600" dirty="0"/>
          </a:p>
          <a:p>
            <a:pPr lvl="2"/>
            <a:r>
              <a:rPr lang="en-US" altLang="en-US" sz="1600" dirty="0"/>
              <a:t>Only transaction log is updated</a:t>
            </a:r>
          </a:p>
          <a:p>
            <a:pPr lvl="2"/>
            <a:r>
              <a:rPr lang="en-US" sz="1600" b="1" dirty="0"/>
              <a:t>Example:</a:t>
            </a:r>
            <a:br>
              <a:rPr lang="en-US" sz="1600" dirty="0"/>
            </a:br>
            <a:r>
              <a:rPr lang="en-US" sz="1600" dirty="0"/>
              <a:t>If a user transfers $100 from Account A to B, the update is recorded in the </a:t>
            </a:r>
            <a:r>
              <a:rPr lang="en-US" sz="1600" b="1" dirty="0"/>
              <a:t>log</a:t>
            </a:r>
            <a:r>
              <a:rPr lang="en-US" sz="1600" dirty="0"/>
              <a:t> first. When the transaction commits, both accounts are updated in the database.</a:t>
            </a:r>
            <a:endParaRPr lang="en-US" altLang="en-US" sz="1600" dirty="0"/>
          </a:p>
          <a:p>
            <a:pPr lvl="1"/>
            <a:r>
              <a:rPr lang="en-US" altLang="en-US" sz="1600" b="1" dirty="0"/>
              <a:t>Write-through technique </a:t>
            </a:r>
            <a:r>
              <a:rPr lang="en-US" altLang="en-US" sz="1600" dirty="0"/>
              <a:t>or </a:t>
            </a:r>
            <a:r>
              <a:rPr lang="en-US" altLang="en-US" sz="1600" b="1" dirty="0"/>
              <a:t>immediate update</a:t>
            </a:r>
          </a:p>
          <a:p>
            <a:pPr lvl="2"/>
            <a:r>
              <a:rPr lang="en-US" sz="1600" dirty="0"/>
              <a:t>Updates made by a transaction are </a:t>
            </a:r>
            <a:r>
              <a:rPr lang="en-US" sz="1600" b="1" dirty="0"/>
              <a:t>immediately applied to the database</a:t>
            </a:r>
            <a:r>
              <a:rPr lang="en-US" sz="1600" dirty="0"/>
              <a:t> during its execution, even before commit.</a:t>
            </a:r>
          </a:p>
          <a:p>
            <a:pPr lvl="2"/>
            <a:r>
              <a:rPr lang="en-US" sz="1600" b="1" dirty="0"/>
              <a:t>Example:</a:t>
            </a:r>
            <a:br>
              <a:rPr lang="en-US" sz="1600" dirty="0"/>
            </a:br>
            <a:r>
              <a:rPr lang="en-US" sz="1600" dirty="0"/>
              <a:t>If the same bank transfer updates Account A immediately, and then a crash happens before B updates, the system needs to roll back A’s update.</a:t>
            </a:r>
            <a:endParaRPr lang="en-US" altLang="zh-CN" sz="1600" dirty="0"/>
          </a:p>
          <a:p>
            <a:endParaRPr lang="zh-CN" altLang="en-US" dirty="0"/>
          </a:p>
        </p:txBody>
      </p:sp>
    </p:spTree>
    <p:extLst>
      <p:ext uri="{BB962C8B-B14F-4D97-AF65-F5344CB8AC3E}">
        <p14:creationId xmlns:p14="http://schemas.microsoft.com/office/powerpoint/2010/main" val="4220576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6ECE-1E46-1A92-2F76-987543181675}"/>
              </a:ext>
            </a:extLst>
          </p:cNvPr>
          <p:cNvSpPr>
            <a:spLocks noGrp="1"/>
          </p:cNvSpPr>
          <p:nvPr>
            <p:ph type="title"/>
          </p:nvPr>
        </p:nvSpPr>
        <p:spPr/>
        <p:txBody>
          <a:bodyPr/>
          <a:lstStyle/>
          <a:p>
            <a:r>
              <a:rPr lang="en-US" dirty="0"/>
              <a:t>What Is a Transaction?</a:t>
            </a:r>
          </a:p>
        </p:txBody>
      </p:sp>
      <p:sp>
        <p:nvSpPr>
          <p:cNvPr id="3" name="Content Placeholder 2">
            <a:extLst>
              <a:ext uri="{FF2B5EF4-FFF2-40B4-BE49-F238E27FC236}">
                <a16:creationId xmlns:a16="http://schemas.microsoft.com/office/drawing/2014/main" id="{E2A63C35-4F2E-B661-1629-B40FF4D34F7B}"/>
              </a:ext>
            </a:extLst>
          </p:cNvPr>
          <p:cNvSpPr>
            <a:spLocks noGrp="1"/>
          </p:cNvSpPr>
          <p:nvPr>
            <p:ph idx="1"/>
          </p:nvPr>
        </p:nvSpPr>
        <p:spPr/>
        <p:txBody>
          <a:bodyPr/>
          <a:lstStyle/>
          <a:p>
            <a:r>
              <a:rPr lang="en-US" dirty="0"/>
              <a:t>A </a:t>
            </a:r>
            <a:r>
              <a:rPr lang="en-US" b="1" dirty="0"/>
              <a:t>transaction</a:t>
            </a:r>
            <a:r>
              <a:rPr lang="en-US" dirty="0"/>
              <a:t> is a logical unit of work that must be entirely completed or entirely aborted</a:t>
            </a:r>
          </a:p>
          <a:p>
            <a:pPr lvl="1"/>
            <a:r>
              <a:rPr lang="en-US" dirty="0"/>
              <a:t>No intermediate states are acceptable</a:t>
            </a:r>
          </a:p>
          <a:p>
            <a:r>
              <a:rPr lang="en-US" dirty="0"/>
              <a:t>All transactions must have the properties of atomicity, consistency, isolation, and durability</a:t>
            </a:r>
          </a:p>
          <a:p>
            <a:r>
              <a:rPr lang="en-US" dirty="0"/>
              <a:t>A </a:t>
            </a:r>
            <a:r>
              <a:rPr lang="en-US" b="1" dirty="0"/>
              <a:t>consistent database state </a:t>
            </a:r>
            <a:r>
              <a:rPr lang="en-US" dirty="0"/>
              <a:t>is one in which all data integrity constraints are satisfied</a:t>
            </a:r>
          </a:p>
          <a:p>
            <a:r>
              <a:rPr lang="en-US" dirty="0"/>
              <a:t>To ensure consistency of the database, every transaction must begin with the database in a known consistent state</a:t>
            </a:r>
          </a:p>
          <a:p>
            <a:r>
              <a:rPr lang="en-US" dirty="0"/>
              <a:t>Most transactions are formed by two or more database requests</a:t>
            </a:r>
          </a:p>
          <a:p>
            <a:pPr lvl="1"/>
            <a:r>
              <a:rPr lang="en-US" dirty="0"/>
              <a:t>A </a:t>
            </a:r>
            <a:r>
              <a:rPr lang="en-US" b="1" dirty="0"/>
              <a:t>database request </a:t>
            </a:r>
            <a:r>
              <a:rPr lang="en-US" dirty="0"/>
              <a:t>is the equivalent of a single SQL statement in an application program or transaction</a:t>
            </a:r>
          </a:p>
        </p:txBody>
      </p:sp>
    </p:spTree>
    <p:extLst>
      <p:ext uri="{BB962C8B-B14F-4D97-AF65-F5344CB8AC3E}">
        <p14:creationId xmlns:p14="http://schemas.microsoft.com/office/powerpoint/2010/main" val="4213697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9388-57EA-415D-BA4C-9D237D98148B}"/>
              </a:ext>
            </a:extLst>
          </p:cNvPr>
          <p:cNvSpPr>
            <a:spLocks noGrp="1"/>
          </p:cNvSpPr>
          <p:nvPr>
            <p:ph type="title"/>
          </p:nvPr>
        </p:nvSpPr>
        <p:spPr/>
        <p:txBody>
          <a:bodyPr/>
          <a:lstStyle/>
          <a:p>
            <a:r>
              <a:rPr lang="en-US" dirty="0"/>
              <a:t>Summary (1 of 2)</a:t>
            </a:r>
          </a:p>
        </p:txBody>
      </p:sp>
      <p:sp>
        <p:nvSpPr>
          <p:cNvPr id="3" name="Content Placeholder 2">
            <a:extLst>
              <a:ext uri="{FF2B5EF4-FFF2-40B4-BE49-F238E27FC236}">
                <a16:creationId xmlns:a16="http://schemas.microsoft.com/office/drawing/2014/main" id="{6C62FF5B-1A90-449C-9F51-BCC153EB61C0}"/>
              </a:ext>
            </a:extLst>
          </p:cNvPr>
          <p:cNvSpPr>
            <a:spLocks noGrp="1"/>
          </p:cNvSpPr>
          <p:nvPr>
            <p:ph idx="1"/>
          </p:nvPr>
        </p:nvSpPr>
        <p:spPr/>
        <p:txBody>
          <a:bodyPr/>
          <a:lstStyle/>
          <a:p>
            <a:pPr marL="0" indent="0">
              <a:buNone/>
            </a:pPr>
            <a:r>
              <a:rPr lang="en-US" dirty="0"/>
              <a:t>Now that the lesson has ended, you should be able to:</a:t>
            </a:r>
          </a:p>
          <a:p>
            <a:pPr marL="457200" indent="-457200">
              <a:buAutoNum type="arabicPeriod"/>
            </a:pPr>
            <a:r>
              <a:rPr lang="en-US" altLang="zh-CN" dirty="0"/>
              <a:t>Describe the database transaction management process</a:t>
            </a:r>
          </a:p>
          <a:p>
            <a:pPr marL="457200" indent="-457200">
              <a:buAutoNum type="arabicPeriod"/>
            </a:pPr>
            <a:r>
              <a:rPr lang="en-US" altLang="zh-CN" dirty="0"/>
              <a:t>Identify the four properties of a database transaction</a:t>
            </a:r>
          </a:p>
          <a:p>
            <a:pPr marL="457200" indent="-457200">
              <a:buAutoNum type="arabicPeriod"/>
            </a:pPr>
            <a:r>
              <a:rPr lang="en-US" altLang="zh-CN" dirty="0"/>
              <a:t>Explain concurrency control and its role in maintaining database integrity</a:t>
            </a:r>
          </a:p>
          <a:p>
            <a:pPr marL="457200" indent="-457200">
              <a:buAutoNum type="arabicPeriod"/>
            </a:pPr>
            <a:r>
              <a:rPr lang="en-US" altLang="zh-CN" dirty="0"/>
              <a:t>Describe how locking methods are used for concurrency control</a:t>
            </a:r>
          </a:p>
          <a:p>
            <a:pPr marL="457200" indent="-457200">
              <a:buAutoNum type="arabicPeriod"/>
            </a:pPr>
            <a:r>
              <a:rPr lang="en-US" altLang="zh-CN" dirty="0"/>
              <a:t>Describe how stamping methods are used for concurrency control</a:t>
            </a:r>
          </a:p>
        </p:txBody>
      </p:sp>
    </p:spTree>
    <p:extLst>
      <p:ext uri="{BB962C8B-B14F-4D97-AF65-F5344CB8AC3E}">
        <p14:creationId xmlns:p14="http://schemas.microsoft.com/office/powerpoint/2010/main" val="23223707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9388-57EA-415D-BA4C-9D237D98148B}"/>
              </a:ext>
            </a:extLst>
          </p:cNvPr>
          <p:cNvSpPr>
            <a:spLocks noGrp="1"/>
          </p:cNvSpPr>
          <p:nvPr>
            <p:ph type="title"/>
          </p:nvPr>
        </p:nvSpPr>
        <p:spPr/>
        <p:txBody>
          <a:bodyPr/>
          <a:lstStyle/>
          <a:p>
            <a:r>
              <a:rPr lang="en-US" dirty="0"/>
              <a:t>Summary (2 of 2)</a:t>
            </a:r>
          </a:p>
        </p:txBody>
      </p:sp>
      <p:sp>
        <p:nvSpPr>
          <p:cNvPr id="3" name="Content Placeholder 2">
            <a:extLst>
              <a:ext uri="{FF2B5EF4-FFF2-40B4-BE49-F238E27FC236}">
                <a16:creationId xmlns:a16="http://schemas.microsoft.com/office/drawing/2014/main" id="{6C62FF5B-1A90-449C-9F51-BCC153EB61C0}"/>
              </a:ext>
            </a:extLst>
          </p:cNvPr>
          <p:cNvSpPr>
            <a:spLocks noGrp="1"/>
          </p:cNvSpPr>
          <p:nvPr>
            <p:ph idx="1"/>
          </p:nvPr>
        </p:nvSpPr>
        <p:spPr/>
        <p:txBody>
          <a:bodyPr/>
          <a:lstStyle/>
          <a:p>
            <a:pPr marL="0" indent="0">
              <a:buNone/>
            </a:pPr>
            <a:r>
              <a:rPr lang="en-US" dirty="0"/>
              <a:t>Now that the lesson has ended, you should be able to (continued):</a:t>
            </a:r>
          </a:p>
          <a:p>
            <a:pPr marL="457200" indent="-457200">
              <a:buFont typeface="+mj-lt"/>
              <a:buAutoNum type="arabicPeriod" startAt="6"/>
            </a:pPr>
            <a:r>
              <a:rPr lang="en-US" altLang="zh-CN" dirty="0"/>
              <a:t>Describe how optimistic methods are used for concurrency control</a:t>
            </a:r>
          </a:p>
          <a:p>
            <a:pPr marL="457200" indent="-457200">
              <a:buFont typeface="+mj-lt"/>
              <a:buAutoNum type="arabicPeriod" startAt="6"/>
            </a:pPr>
            <a:r>
              <a:rPr lang="en-US" altLang="zh-CN" dirty="0"/>
              <a:t>List and explain the ANSI levels of transaction isolation</a:t>
            </a:r>
          </a:p>
          <a:p>
            <a:pPr marL="457200" indent="-457200">
              <a:buFont typeface="+mj-lt"/>
              <a:buAutoNum type="arabicPeriod" startAt="6"/>
            </a:pPr>
            <a:r>
              <a:rPr lang="en-US" altLang="zh-CN" dirty="0"/>
              <a:t>Describe the role of database recovery management in maintaining database integrity</a:t>
            </a:r>
          </a:p>
        </p:txBody>
      </p:sp>
    </p:spTree>
    <p:extLst>
      <p:ext uri="{BB962C8B-B14F-4D97-AF65-F5344CB8AC3E}">
        <p14:creationId xmlns:p14="http://schemas.microsoft.com/office/powerpoint/2010/main" val="802853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Evaluating Transaction Results</a:t>
            </a:r>
            <a:endParaRPr lang="zh-CN" altLang="en-US" dirty="0"/>
          </a:p>
        </p:txBody>
      </p:sp>
      <p:sp>
        <p:nvSpPr>
          <p:cNvPr id="3" name="Content Placeholder 2"/>
          <p:cNvSpPr>
            <a:spLocks noGrp="1"/>
          </p:cNvSpPr>
          <p:nvPr>
            <p:ph idx="1"/>
          </p:nvPr>
        </p:nvSpPr>
        <p:spPr>
          <a:xfrm>
            <a:off x="476843" y="1180407"/>
            <a:ext cx="11241915" cy="5112328"/>
          </a:xfrm>
        </p:spPr>
        <p:txBody>
          <a:bodyPr/>
          <a:lstStyle/>
          <a:p>
            <a:r>
              <a:rPr lang="en-US" altLang="en-US" dirty="0"/>
              <a:t>Not all transactions update the database</a:t>
            </a:r>
          </a:p>
          <a:p>
            <a:pPr marL="457200" lvl="1" indent="0">
              <a:buNone/>
            </a:pPr>
            <a:r>
              <a:rPr lang="en-US" dirty="0"/>
              <a:t>Meaning: Some transactions just </a:t>
            </a:r>
            <a:r>
              <a:rPr lang="en-US" b="1" dirty="0"/>
              <a:t>read data</a:t>
            </a:r>
            <a:r>
              <a:rPr lang="en-US" dirty="0"/>
              <a:t> (queries), without making changes.</a:t>
            </a:r>
          </a:p>
          <a:p>
            <a:pPr marL="457200" lvl="1" indent="0">
              <a:buNone/>
            </a:pPr>
            <a:r>
              <a:rPr lang="en-US" altLang="en-US" dirty="0"/>
              <a:t>E.G SELECT balance FROM account WHERE id = 1;</a:t>
            </a:r>
          </a:p>
          <a:p>
            <a:pPr lvl="1"/>
            <a:r>
              <a:rPr lang="en-US" altLang="en-US" dirty="0"/>
              <a:t>SQL code represents a transaction because it accesses the database</a:t>
            </a:r>
          </a:p>
          <a:p>
            <a:pPr lvl="2"/>
            <a:r>
              <a:rPr lang="en-US" dirty="0"/>
              <a:t>Any SQL statement (read or write) is considered part of a transaction because it </a:t>
            </a:r>
            <a:r>
              <a:rPr lang="en-US" b="1" dirty="0"/>
              <a:t>interacts with the DB</a:t>
            </a:r>
            <a:r>
              <a:rPr lang="en-US" dirty="0"/>
              <a:t>.</a:t>
            </a:r>
            <a:endParaRPr lang="en-US" altLang="en-US" dirty="0"/>
          </a:p>
          <a:p>
            <a:r>
              <a:rPr lang="en-US" altLang="en-US" dirty="0"/>
              <a:t>Improper or incomplete transactions can have a devastating effect on database integrity</a:t>
            </a:r>
          </a:p>
          <a:p>
            <a:pPr lvl="1"/>
            <a:r>
              <a:rPr lang="en-US" altLang="en-US" dirty="0"/>
              <a:t>Users can define enforceable constraints based on business rules</a:t>
            </a:r>
          </a:p>
          <a:p>
            <a:pPr lvl="1"/>
            <a:r>
              <a:rPr lang="en-US" altLang="en-US" dirty="0"/>
              <a:t>Other integrity rules are automatically enforced by the DBMS when the table structures are properly defined</a:t>
            </a:r>
          </a:p>
          <a:p>
            <a:endParaRPr lang="zh-CN" altLang="en-US" dirty="0"/>
          </a:p>
        </p:txBody>
      </p:sp>
    </p:spTree>
    <p:extLst>
      <p:ext uri="{BB962C8B-B14F-4D97-AF65-F5344CB8AC3E}">
        <p14:creationId xmlns:p14="http://schemas.microsoft.com/office/powerpoint/2010/main" val="3507826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6843" y="1"/>
            <a:ext cx="11241915" cy="507075"/>
          </a:xfrm>
        </p:spPr>
        <p:txBody>
          <a:bodyPr/>
          <a:lstStyle/>
          <a:p>
            <a:r>
              <a:rPr lang="en-US" altLang="zh-CN" dirty="0"/>
              <a:t>Transaction Properties</a:t>
            </a:r>
            <a:endParaRPr lang="zh-CN" altLang="en-US" dirty="0"/>
          </a:p>
        </p:txBody>
      </p:sp>
      <p:sp>
        <p:nvSpPr>
          <p:cNvPr id="3" name="Content Placeholder 2"/>
          <p:cNvSpPr>
            <a:spLocks noGrp="1"/>
          </p:cNvSpPr>
          <p:nvPr>
            <p:ph idx="1"/>
          </p:nvPr>
        </p:nvSpPr>
        <p:spPr>
          <a:xfrm>
            <a:off x="476843" y="507076"/>
            <a:ext cx="11241915" cy="5669888"/>
          </a:xfrm>
        </p:spPr>
        <p:txBody>
          <a:bodyPr/>
          <a:lstStyle/>
          <a:p>
            <a:r>
              <a:rPr lang="en-US" altLang="zh-CN" sz="1800" dirty="0"/>
              <a:t>Each individual transaction must display atomicity, consistency, isolation, and durability</a:t>
            </a:r>
          </a:p>
          <a:p>
            <a:r>
              <a:rPr lang="en-US" altLang="zh-CN" sz="1800" b="1" dirty="0"/>
              <a:t>Atomicity</a:t>
            </a:r>
            <a:r>
              <a:rPr lang="en-US" altLang="zh-CN" sz="1800" dirty="0"/>
              <a:t> requires all operations of a transaction must be completed; if not, the transaction is aborted </a:t>
            </a:r>
            <a:r>
              <a:rPr lang="en-ZA" sz="1800" dirty="0"/>
              <a:t>(rolled back).</a:t>
            </a:r>
          </a:p>
          <a:p>
            <a:r>
              <a:rPr lang="en-US" altLang="zh-CN" sz="1800" b="1" dirty="0"/>
              <a:t>Consistency</a:t>
            </a:r>
            <a:r>
              <a:rPr lang="en-US" altLang="zh-CN" sz="1800" dirty="0"/>
              <a:t> indicates the permanence of the database’s consistent state</a:t>
            </a:r>
          </a:p>
          <a:p>
            <a:pPr marL="457200" lvl="1" indent="0">
              <a:buNone/>
            </a:pPr>
            <a:r>
              <a:rPr lang="en-US" altLang="zh-CN" sz="1800" dirty="0"/>
              <a:t>E.G Rule: A student’s marks must be between 0 and 100.If a transaction tries to insert mark=150, the DB rejects it</a:t>
            </a:r>
          </a:p>
          <a:p>
            <a:r>
              <a:rPr lang="en-US" altLang="zh-CN" sz="1800" b="1" dirty="0"/>
              <a:t>Isolation</a:t>
            </a:r>
            <a:r>
              <a:rPr lang="en-US" altLang="zh-CN" sz="1800" dirty="0"/>
              <a:t> means that the data used during a transaction cannot be used by a second transaction until the first is completed</a:t>
            </a:r>
          </a:p>
          <a:p>
            <a:r>
              <a:rPr lang="en-US" altLang="zh-CN" sz="1800" b="1" dirty="0"/>
              <a:t>Durability</a:t>
            </a:r>
            <a:r>
              <a:rPr lang="en-US" altLang="zh-CN" sz="1800" dirty="0"/>
              <a:t> ensures that once transaction changes are committed they cannot be undone or lost</a:t>
            </a:r>
          </a:p>
          <a:p>
            <a:pPr marL="457200" lvl="1" indent="0">
              <a:buNone/>
            </a:pPr>
            <a:r>
              <a:rPr lang="en-US" altLang="zh-CN" sz="1800" dirty="0"/>
              <a:t>You book a flight ticket, and the DB commits the booking. Even if the system crashes right after, when it restarts your booking is still there (because of transaction logs).</a:t>
            </a:r>
          </a:p>
          <a:p>
            <a:r>
              <a:rPr lang="en-US" altLang="zh-CN" sz="1800" b="1" dirty="0"/>
              <a:t>Serializability</a:t>
            </a:r>
            <a:r>
              <a:rPr lang="en-US" altLang="zh-CN" sz="1800" dirty="0"/>
              <a:t> ensures that the schedule for the concurrent execution of the transactions yields consistent results</a:t>
            </a:r>
            <a:endParaRPr lang="zh-CN" altLang="en-US" sz="1800" dirty="0"/>
          </a:p>
        </p:txBody>
      </p:sp>
    </p:spTree>
    <p:extLst>
      <p:ext uri="{BB962C8B-B14F-4D97-AF65-F5344CB8AC3E}">
        <p14:creationId xmlns:p14="http://schemas.microsoft.com/office/powerpoint/2010/main" val="1755221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Transaction Management with SQL</a:t>
            </a:r>
            <a:endParaRPr lang="zh-CN" altLang="en-US" dirty="0"/>
          </a:p>
        </p:txBody>
      </p:sp>
      <p:sp>
        <p:nvSpPr>
          <p:cNvPr id="3" name="Content Placeholder 2"/>
          <p:cNvSpPr>
            <a:spLocks noGrp="1"/>
          </p:cNvSpPr>
          <p:nvPr>
            <p:ph idx="1"/>
          </p:nvPr>
        </p:nvSpPr>
        <p:spPr/>
        <p:txBody>
          <a:bodyPr/>
          <a:lstStyle/>
          <a:p>
            <a:r>
              <a:rPr lang="en-US" altLang="en-US" dirty="0"/>
              <a:t>Transaction support is provided by the following two SQL statements:</a:t>
            </a:r>
          </a:p>
          <a:p>
            <a:pPr lvl="1"/>
            <a:r>
              <a:rPr lang="en-US" altLang="en-US" dirty="0"/>
              <a:t>COMMIT-</a:t>
            </a:r>
            <a:r>
              <a:rPr lang="en-US" dirty="0"/>
              <a:t>Saves all the work done in the transaction permanently into the database.</a:t>
            </a:r>
            <a:endParaRPr lang="en-US" altLang="en-US" dirty="0"/>
          </a:p>
          <a:p>
            <a:pPr lvl="1"/>
            <a:r>
              <a:rPr lang="en-US" altLang="en-US" dirty="0"/>
              <a:t>ROLLBACK-</a:t>
            </a:r>
            <a:r>
              <a:rPr lang="en-US" dirty="0"/>
              <a:t>Cancels all the work done in the transaction and restores the database to its state before the transaction began.</a:t>
            </a:r>
            <a:endParaRPr lang="en-US" altLang="en-US" dirty="0"/>
          </a:p>
          <a:p>
            <a:r>
              <a:rPr lang="en-US" altLang="en-US" dirty="0"/>
              <a:t>A transaction sequence must continue until </a:t>
            </a:r>
            <a:r>
              <a:rPr lang="en-US" altLang="zh-CN" dirty="0"/>
              <a:t>one of the following four events occur:</a:t>
            </a:r>
            <a:endParaRPr lang="en-US" altLang="en-US" dirty="0"/>
          </a:p>
          <a:p>
            <a:pPr lvl="1"/>
            <a:r>
              <a:rPr lang="en-US" altLang="en-US" dirty="0"/>
              <a:t>A COMMIT statement is reached</a:t>
            </a:r>
          </a:p>
          <a:p>
            <a:pPr lvl="1"/>
            <a:r>
              <a:rPr lang="en-US" altLang="en-US" dirty="0"/>
              <a:t>A ROLLBACK statement is reached</a:t>
            </a:r>
          </a:p>
          <a:p>
            <a:pPr lvl="1"/>
            <a:r>
              <a:rPr lang="en-US" altLang="en-US" dirty="0"/>
              <a:t>The end of program is successfully reached</a:t>
            </a:r>
          </a:p>
          <a:p>
            <a:pPr lvl="1"/>
            <a:r>
              <a:rPr lang="en-US" altLang="en-US" dirty="0"/>
              <a:t>The program is abnormally terminated</a:t>
            </a:r>
          </a:p>
          <a:p>
            <a:endParaRPr lang="zh-CN" altLang="en-US" dirty="0"/>
          </a:p>
        </p:txBody>
      </p:sp>
    </p:spTree>
    <p:extLst>
      <p:ext uri="{BB962C8B-B14F-4D97-AF65-F5344CB8AC3E}">
        <p14:creationId xmlns:p14="http://schemas.microsoft.com/office/powerpoint/2010/main" val="705894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Transaction Log</a:t>
            </a:r>
            <a:endParaRPr lang="zh-CN" altLang="en-US" dirty="0"/>
          </a:p>
        </p:txBody>
      </p:sp>
      <p:sp>
        <p:nvSpPr>
          <p:cNvPr id="3" name="Content Placeholder 2"/>
          <p:cNvSpPr>
            <a:spLocks noGrp="1"/>
          </p:cNvSpPr>
          <p:nvPr>
            <p:ph idx="1"/>
          </p:nvPr>
        </p:nvSpPr>
        <p:spPr/>
        <p:txBody>
          <a:bodyPr/>
          <a:lstStyle/>
          <a:p>
            <a:r>
              <a:rPr lang="en-US" altLang="en-US" dirty="0"/>
              <a:t>A DBMS uses a transaction log to keep track of all transactions that update the database</a:t>
            </a:r>
          </a:p>
          <a:p>
            <a:r>
              <a:rPr lang="en-US" altLang="en-US" dirty="0"/>
              <a:t>The DBMS uses the information stored in a log for the following:</a:t>
            </a:r>
          </a:p>
          <a:p>
            <a:pPr lvl="1"/>
            <a:r>
              <a:rPr lang="en-US" altLang="en-US" dirty="0"/>
              <a:t>Recovery requirement triggered by a ROLLBACK statement</a:t>
            </a:r>
          </a:p>
          <a:p>
            <a:pPr lvl="1"/>
            <a:r>
              <a:rPr lang="en-US" altLang="en-US" dirty="0"/>
              <a:t>A program’s abnormal termination</a:t>
            </a:r>
          </a:p>
          <a:p>
            <a:pPr lvl="1"/>
            <a:r>
              <a:rPr lang="en-US" altLang="en-US" dirty="0"/>
              <a:t>A system failure </a:t>
            </a:r>
          </a:p>
          <a:p>
            <a:pPr marL="914400" lvl="2" indent="0">
              <a:buNone/>
            </a:pPr>
            <a:r>
              <a:rPr lang="en-US" altLang="en-US" sz="1600" dirty="0"/>
              <a:t>Redo committed transactions (to ensure durability).</a:t>
            </a:r>
          </a:p>
          <a:p>
            <a:pPr marL="914400" lvl="2" indent="0">
              <a:buNone/>
            </a:pPr>
            <a:r>
              <a:rPr lang="en-US" altLang="en-US" sz="1600" dirty="0"/>
              <a:t>Undo uncommitted ones (to maintain consistency).</a:t>
            </a:r>
          </a:p>
          <a:p>
            <a:r>
              <a:rPr lang="en-US" altLang="en-US" dirty="0"/>
              <a:t>Although using a transaction log increases the processing overhead of a DBMS, the ability to restore a corrupted database is worth the price</a:t>
            </a:r>
          </a:p>
          <a:p>
            <a:endParaRPr lang="zh-CN" altLang="en-US" dirty="0"/>
          </a:p>
        </p:txBody>
      </p:sp>
    </p:spTree>
    <p:extLst>
      <p:ext uri="{BB962C8B-B14F-4D97-AF65-F5344CB8AC3E}">
        <p14:creationId xmlns:p14="http://schemas.microsoft.com/office/powerpoint/2010/main" val="473946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3-1</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lvl="0"/>
            <a:r>
              <a:rPr lang="en-US" altLang="zh-CN" sz="2400" b="1" dirty="0"/>
              <a:t>What does serializability of transactions mean?</a:t>
            </a:r>
            <a:endParaRPr lang="zh-CN" altLang="zh-CN" sz="2400" dirty="0"/>
          </a:p>
        </p:txBody>
      </p:sp>
    </p:spTree>
    <p:extLst>
      <p:ext uri="{BB962C8B-B14F-4D97-AF65-F5344CB8AC3E}">
        <p14:creationId xmlns:p14="http://schemas.microsoft.com/office/powerpoint/2010/main" val="23013691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FULL TEXT TEMPLATE MASTER" val="7pb33sBP"/>
  <p:tag name="ARTICULATE_DESIGN_ID_FULL TEXT TEMPLATE MASTER (CONT.)" val="V3Eg5WUK"/>
  <p:tag name="ARTICULATE_DESIGN_ID_OPTIMIZED TEMPLATE MASTER" val="rzwWCka7"/>
  <p:tag name="ARTICULATE_DESIGN_ID_OPTIMIZED TEMPLATE MASTER (CONT.)" val="klKJ3eZ5"/>
  <p:tag name="ARTICULATE_SLIDE_COUNT" val="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ptimized Template Master">
  <a:themeElements>
    <a:clrScheme name="Cengage New">
      <a:dk1>
        <a:srgbClr val="282F7C"/>
      </a:dk1>
      <a:lt1>
        <a:srgbClr val="FFFFFF"/>
      </a:lt1>
      <a:dk2>
        <a:srgbClr val="3841B0"/>
      </a:dk2>
      <a:lt2>
        <a:srgbClr val="F5F5F5"/>
      </a:lt2>
      <a:accent1>
        <a:srgbClr val="282F7C"/>
      </a:accent1>
      <a:accent2>
        <a:srgbClr val="FEE349"/>
      </a:accent2>
      <a:accent3>
        <a:srgbClr val="CDDEFF"/>
      </a:accent3>
      <a:accent4>
        <a:srgbClr val="F5F5F5"/>
      </a:accent4>
      <a:accent5>
        <a:srgbClr val="A3A1A3"/>
      </a:accent5>
      <a:accent6>
        <a:srgbClr val="454545"/>
      </a:accent6>
      <a:hlink>
        <a:srgbClr val="3841B0"/>
      </a:hlink>
      <a:folHlink>
        <a:srgbClr val="6900B0"/>
      </a:folHlink>
    </a:clrScheme>
    <a:fontScheme name="Cengage New">
      <a:majorFont>
        <a:latin typeface="Work Sans "/>
        <a:ea typeface=""/>
        <a:cs typeface=""/>
      </a:majorFont>
      <a:minorFont>
        <a:latin typeface="Work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11y_PPT_Template_Cengage_020221.pptx" id="{62A8FB47-AEAE-448A-A9EC-2B57E950A883}" vid="{DA52BCA4-C454-45F1-8147-C38687C750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AAF2388727C84181B5360556CD7676" ma:contentTypeVersion="11" ma:contentTypeDescription="Create a new document." ma:contentTypeScope="" ma:versionID="a3ad427747865bb78cf659a3614a93e1">
  <xsd:schema xmlns:xsd="http://www.w3.org/2001/XMLSchema" xmlns:xs="http://www.w3.org/2001/XMLSchema" xmlns:p="http://schemas.microsoft.com/office/2006/metadata/properties" xmlns:ns2="eb4c3d0d-0fe3-4f79-8c81-760e454b22b6" xmlns:ns3="4911df37-e404-4cfd-82e8-e421a8f37ebd" targetNamespace="http://schemas.microsoft.com/office/2006/metadata/properties" ma:root="true" ma:fieldsID="32af2baaf90f5705d5e116607deda219" ns2:_="" ns3:_="">
    <xsd:import namespace="eb4c3d0d-0fe3-4f79-8c81-760e454b22b6"/>
    <xsd:import namespace="4911df37-e404-4cfd-82e8-e421a8f37eb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4c3d0d-0fe3-4f79-8c81-760e454b22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f4c70fb7-2370-47b4-99a6-e8cf9f6c6d4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911df37-e404-4cfd-82e8-e421a8f37ebd"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a5577054-05ce-4f62-8ffa-9dc245d2fc5d}" ma:internalName="TaxCatchAll" ma:showField="CatchAllData" ma:web="4911df37-e404-4cfd-82e8-e421a8f37eb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b4c3d0d-0fe3-4f79-8c81-760e454b22b6">
      <Terms xmlns="http://schemas.microsoft.com/office/infopath/2007/PartnerControls"/>
    </lcf76f155ced4ddcb4097134ff3c332f>
    <TaxCatchAll xmlns="4911df37-e404-4cfd-82e8-e421a8f37ebd" xsi:nil="true"/>
  </documentManagement>
</p:properties>
</file>

<file path=customXml/itemProps1.xml><?xml version="1.0" encoding="utf-8"?>
<ds:datastoreItem xmlns:ds="http://schemas.openxmlformats.org/officeDocument/2006/customXml" ds:itemID="{21F63AE6-DF07-4EDB-BD1E-1037DF1BC4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b4c3d0d-0fe3-4f79-8c81-760e454b22b6"/>
    <ds:schemaRef ds:uri="4911df37-e404-4cfd-82e8-e421a8f37e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BA9BA192-EF86-48DF-982C-2C526A268392}">
  <ds:schemaRefs>
    <ds:schemaRef ds:uri="http://schemas.microsoft.com/office/2006/metadata/properties"/>
    <ds:schemaRef ds:uri="http://purl.org/dc/elements/1.1/"/>
    <ds:schemaRef ds:uri="http://www.w3.org/XML/1998/namespace"/>
    <ds:schemaRef ds:uri="http://purl.org/dc/terms/"/>
    <ds:schemaRef ds:uri="http://schemas.openxmlformats.org/package/2006/metadata/core-properties"/>
    <ds:schemaRef ds:uri="c8ecdccd-e3b0-4392-94c4-49d90f16d1d5"/>
    <ds:schemaRef ds:uri="http://purl.org/dc/dcmitype/"/>
    <ds:schemaRef ds:uri="http://schemas.microsoft.com/office/2006/documentManagement/types"/>
    <ds:schemaRef ds:uri="http://schemas.microsoft.com/office/infopath/2007/PartnerControls"/>
    <ds:schemaRef ds:uri="cc1e726a-7c3b-4654-9122-87de3e28a51c"/>
    <ds:schemaRef ds:uri="eb4c3d0d-0fe3-4f79-8c81-760e454b22b6"/>
    <ds:schemaRef ds:uri="4911df37-e404-4cfd-82e8-e421a8f37ebd"/>
  </ds:schemaRefs>
</ds:datastoreItem>
</file>

<file path=docProps/app.xml><?xml version="1.0" encoding="utf-8"?>
<Properties xmlns="http://schemas.openxmlformats.org/officeDocument/2006/extended-properties" xmlns:vt="http://schemas.openxmlformats.org/officeDocument/2006/docPropsVTypes">
  <Template>A11y_PPT_Template_Cengage_020221</Template>
  <TotalTime>30179</TotalTime>
  <Words>3422</Words>
  <Application>Microsoft Office PowerPoint</Application>
  <PresentationFormat>Widescreen</PresentationFormat>
  <Paragraphs>286</Paragraphs>
  <Slides>41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Courier New</vt:lpstr>
      <vt:lpstr>Wingdings</vt:lpstr>
      <vt:lpstr>Work Sans</vt:lpstr>
      <vt:lpstr>Work Sans </vt:lpstr>
      <vt:lpstr>Optimized Template Master</vt:lpstr>
      <vt:lpstr>Database Systems: Design, Implementation, and Management, 14e</vt:lpstr>
      <vt:lpstr>Chapter Objectives (1 of 2)</vt:lpstr>
      <vt:lpstr>Chapter Objectives (2 of 2)</vt:lpstr>
      <vt:lpstr>What Is a Transaction?</vt:lpstr>
      <vt:lpstr>Evaluating Transaction Results</vt:lpstr>
      <vt:lpstr>Transaction Properties</vt:lpstr>
      <vt:lpstr>Transaction Management with SQL</vt:lpstr>
      <vt:lpstr>The Transaction Log</vt:lpstr>
      <vt:lpstr>Knowledge Check Activity 3-1</vt:lpstr>
      <vt:lpstr>Knowledge Check Activity 3-1: Answer</vt:lpstr>
      <vt:lpstr>Concurrency Control (1 of 3)</vt:lpstr>
      <vt:lpstr>Concurrency Control (2 of 3)</vt:lpstr>
      <vt:lpstr>Concurrency Control (3 of 3)</vt:lpstr>
      <vt:lpstr>The Scheduler</vt:lpstr>
      <vt:lpstr>Practical Example Case: Two Transactions </vt:lpstr>
      <vt:lpstr>Concurrency Control with Locking Methods</vt:lpstr>
      <vt:lpstr>Lock Granularity (1 of 3)</vt:lpstr>
      <vt:lpstr>Lock Granularity (2 of 3)</vt:lpstr>
      <vt:lpstr>Lock Granularity (3 of 3)</vt:lpstr>
      <vt:lpstr>Lock Types</vt:lpstr>
      <vt:lpstr>Deadlocks</vt:lpstr>
      <vt:lpstr>PowerPoint Presentation</vt:lpstr>
      <vt:lpstr>PowerPoint Presentation</vt:lpstr>
      <vt:lpstr>Two-Phase Locking to Ensure Serializability (1 of 3)</vt:lpstr>
      <vt:lpstr>Two-Phase Locking to Ensure Serializability (2 of 3)</vt:lpstr>
      <vt:lpstr>Two-Phase Locking to Ensure Serializability (3 of 3)</vt:lpstr>
      <vt:lpstr>Knowledge Check Activity 3-2</vt:lpstr>
      <vt:lpstr>Knowledge Check Activity 3-2: Answer</vt:lpstr>
      <vt:lpstr>Concurrency Control with Time Stamping Methods (1 of 1)</vt:lpstr>
      <vt:lpstr>Wait/Die and Wound/Wait Schemes (1 of 2)</vt:lpstr>
      <vt:lpstr>Wait/Die and Wound/Wait Schemes (2 of 2)</vt:lpstr>
      <vt:lpstr>Concurrency Control with Optimistic Methods (1 of 2)</vt:lpstr>
      <vt:lpstr>Concurrency Control with Optimistic Methods (2 of 2)</vt:lpstr>
      <vt:lpstr>ANSI Levels of Transaction Isolation (1 of 2)</vt:lpstr>
      <vt:lpstr>ANSI Levels of Transaction Isolation (2 of 2)</vt:lpstr>
      <vt:lpstr>Database Recovery Management</vt:lpstr>
      <vt:lpstr>Transaction Recovery (1 of 3)</vt:lpstr>
      <vt:lpstr>Transaction Recovery (2 of 3)</vt:lpstr>
      <vt:lpstr>Transaction Recovery (3 of 3)</vt:lpstr>
      <vt:lpstr>Summary (1 of 2)</vt:lpstr>
      <vt:lpstr>Summary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Williams</dc:creator>
  <cp:lastModifiedBy>Lucky  Baloyi</cp:lastModifiedBy>
  <cp:revision>421</cp:revision>
  <cp:lastPrinted>2016-10-03T15:29:39Z</cp:lastPrinted>
  <dcterms:created xsi:type="dcterms:W3CDTF">2021-12-10T16:21:02Z</dcterms:created>
  <dcterms:modified xsi:type="dcterms:W3CDTF">2025-08-27T07:19:02Z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0x0101005AAAF2388727C84181B5360556CD7676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ArticulateGUID">
    <vt:lpwstr>DA3FD099-5DDC-49B7-BC70-6C2871AE2813</vt:lpwstr>
  </property>
  <property fmtid="{D5CDD505-2E9C-101B-9397-08002B2CF9AE}" pid="13" name="ArticulatePath">
    <vt:lpwstr>Presentation3</vt:lpwstr>
  </property>
  <property fmtid="{D5CDD505-2E9C-101B-9397-08002B2CF9AE}" pid="14" name="_ExtendedDescription">
    <vt:lpwstr/>
  </property>
  <property fmtid="{D5CDD505-2E9C-101B-9397-08002B2CF9AE}" pid="15" name="TriggerFlowInfo">
    <vt:lpwstr/>
  </property>
  <property fmtid="{D5CDD505-2E9C-101B-9397-08002B2CF9AE}" pid="16" name="Notes">
    <vt:lpwstr>Manage access: Not shared</vt:lpwstr>
  </property>
</Properties>
</file>