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48"/>
  </p:notesMasterIdLst>
  <p:handoutMasterIdLst>
    <p:handoutMasterId r:id="rId49"/>
  </p:handoutMasterIdLst>
  <p:sldIdLst>
    <p:sldId id="451" r:id="rId5"/>
    <p:sldId id="259" r:id="rId6"/>
    <p:sldId id="336" r:id="rId7"/>
    <p:sldId id="413" r:id="rId8"/>
    <p:sldId id="414" r:id="rId9"/>
    <p:sldId id="415" r:id="rId10"/>
    <p:sldId id="416" r:id="rId11"/>
    <p:sldId id="346" r:id="rId12"/>
    <p:sldId id="417" r:id="rId13"/>
    <p:sldId id="418" r:id="rId14"/>
    <p:sldId id="419" r:id="rId15"/>
    <p:sldId id="420" r:id="rId16"/>
    <p:sldId id="421" r:id="rId17"/>
    <p:sldId id="445" r:id="rId18"/>
    <p:sldId id="446" r:id="rId19"/>
    <p:sldId id="422" r:id="rId20"/>
    <p:sldId id="423" r:id="rId21"/>
    <p:sldId id="424" r:id="rId22"/>
    <p:sldId id="425" r:id="rId23"/>
    <p:sldId id="426" r:id="rId24"/>
    <p:sldId id="427" r:id="rId25"/>
    <p:sldId id="428" r:id="rId26"/>
    <p:sldId id="429" r:id="rId27"/>
    <p:sldId id="431" r:id="rId28"/>
    <p:sldId id="430" r:id="rId29"/>
    <p:sldId id="432" r:id="rId30"/>
    <p:sldId id="447" r:id="rId31"/>
    <p:sldId id="448" r:id="rId32"/>
    <p:sldId id="433" r:id="rId33"/>
    <p:sldId id="434" r:id="rId34"/>
    <p:sldId id="435" r:id="rId35"/>
    <p:sldId id="436" r:id="rId36"/>
    <p:sldId id="437" r:id="rId37"/>
    <p:sldId id="438" r:id="rId38"/>
    <p:sldId id="440" r:id="rId39"/>
    <p:sldId id="439" r:id="rId40"/>
    <p:sldId id="441" r:id="rId41"/>
    <p:sldId id="442" r:id="rId42"/>
    <p:sldId id="443" r:id="rId43"/>
    <p:sldId id="444" r:id="rId44"/>
    <p:sldId id="449" r:id="rId45"/>
    <p:sldId id="450" r:id="rId46"/>
    <p:sldId id="270" r:id="rId47"/>
  </p:sldIdLst>
  <p:sldSz cx="12192000" cy="6858000"/>
  <p:notesSz cx="6858000" cy="9144000"/>
  <p:custDataLst>
    <p:tags r:id="rId50"/>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CD7844-5472-444D-824E-FDDB6356A28F}" v="81" dt="2025-09-01T05:46:55.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136" autoAdjust="0"/>
  </p:normalViewPr>
  <p:slideViewPr>
    <p:cSldViewPr snapToGrid="0" snapToObjects="1">
      <p:cViewPr varScale="1">
        <p:scale>
          <a:sx n="77" d="100"/>
          <a:sy n="77" d="100"/>
        </p:scale>
        <p:origin x="268" y="5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27613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57200"/>
          </a:xfrm>
          <a:prstGeom prst="rect">
            <a:avLst/>
          </a:prstGeom>
          <a:noFill/>
        </p:spPr>
        <p:txBody>
          <a:bodyPr wrap="square" rtlCol="0">
            <a:spAutoFit/>
          </a:bodyPr>
          <a:lstStyle/>
          <a:p>
            <a:r>
              <a:rPr lang="en-US" sz="1100" kern="1200" dirty="0">
                <a:solidFill>
                  <a:schemeClr val="bg1"/>
                </a:solidFill>
                <a:latin typeface="+mn-lt"/>
                <a:ea typeface="+mn-ea"/>
                <a:cs typeface="+mn-cs"/>
              </a:rPr>
              <a:t>[Author Name], [Book Title], [#] Edition. © [Insert Year]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p:cNvSpPr>
            <a:spLocks noGrp="1"/>
          </p:cNvSpPr>
          <p:nvPr>
            <p:ph idx="1" hasCustomPrompt="1"/>
          </p:nvPr>
        </p:nvSpPr>
        <p:spPr/>
        <p:txBody>
          <a:bodyPr/>
          <a:lstStyle>
            <a:lvl1pPr>
              <a:spcAft>
                <a:spcPts val="800"/>
              </a:spcAft>
              <a:defRPr sz="2000"/>
            </a:lvl1pPr>
            <a:lvl2pPr>
              <a:spcAft>
                <a:spcPts val="800"/>
              </a:spcAft>
              <a:defRPr sz="2000" b="0"/>
            </a:lvl2pPr>
            <a:lvl3pPr>
              <a:spcAft>
                <a:spcPts val="800"/>
              </a:spcAft>
              <a:defRPr sz="20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sz="2000"/>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Coronel, Carlos and Morris, Steven, Database Systems: Design, Implementation, and Management, 14 Edition. © 2023 Cengage.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5"/>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 id="2147483766" r:id="rId13"/>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945B-106A-BA42-87E6-7F6EAB3936FB}"/>
              </a:ext>
            </a:extLst>
          </p:cNvPr>
          <p:cNvSpPr>
            <a:spLocks noGrp="1"/>
          </p:cNvSpPr>
          <p:nvPr>
            <p:ph type="title"/>
          </p:nvPr>
        </p:nvSpPr>
        <p:spPr/>
        <p:txBody>
          <a:bodyPr/>
          <a:lstStyle/>
          <a:p>
            <a:r>
              <a:rPr lang="en-US" dirty="0"/>
              <a:t>Chapter 4</a:t>
            </a:r>
            <a:endParaRPr lang="en-ZA" dirty="0"/>
          </a:p>
        </p:txBody>
      </p:sp>
      <p:sp>
        <p:nvSpPr>
          <p:cNvPr id="3" name="Content Placeholder 2">
            <a:extLst>
              <a:ext uri="{FF2B5EF4-FFF2-40B4-BE49-F238E27FC236}">
                <a16:creationId xmlns:a16="http://schemas.microsoft.com/office/drawing/2014/main" id="{39C9597D-27C9-7870-0DAC-6B0E09FBE0BE}"/>
              </a:ext>
            </a:extLst>
          </p:cNvPr>
          <p:cNvSpPr>
            <a:spLocks noGrp="1"/>
          </p:cNvSpPr>
          <p:nvPr>
            <p:ph sz="half" idx="1"/>
          </p:nvPr>
        </p:nvSpPr>
        <p:spPr/>
        <p:txBody>
          <a:bodyPr/>
          <a:lstStyle/>
          <a:p>
            <a:r>
              <a:rPr lang="en-US" dirty="0"/>
              <a:t>Database Performance Tuning and Query Optimization</a:t>
            </a:r>
            <a:endParaRPr lang="en-ZA" dirty="0"/>
          </a:p>
        </p:txBody>
      </p:sp>
    </p:spTree>
    <p:extLst>
      <p:ext uri="{BB962C8B-B14F-4D97-AF65-F5344CB8AC3E}">
        <p14:creationId xmlns:p14="http://schemas.microsoft.com/office/powerpoint/2010/main" val="368164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Database Query Optimization Modes (2 of 3)</a:t>
            </a:r>
            <a:endParaRPr lang="zh-CN" altLang="en-US" dirty="0"/>
          </a:p>
        </p:txBody>
      </p:sp>
      <p:sp>
        <p:nvSpPr>
          <p:cNvPr id="3" name="Content Placeholder 2"/>
          <p:cNvSpPr>
            <a:spLocks noGrp="1"/>
          </p:cNvSpPr>
          <p:nvPr>
            <p:ph idx="1"/>
          </p:nvPr>
        </p:nvSpPr>
        <p:spPr/>
        <p:txBody>
          <a:bodyPr/>
          <a:lstStyle/>
          <a:p>
            <a:r>
              <a:rPr lang="en-US" altLang="en-US" dirty="0"/>
              <a:t>Operation modes can be classified by the following:</a:t>
            </a:r>
          </a:p>
          <a:p>
            <a:pPr lvl="1"/>
            <a:r>
              <a:rPr lang="en-US" altLang="en-US" b="1" dirty="0"/>
              <a:t>Automatic query optimization </a:t>
            </a:r>
            <a:r>
              <a:rPr lang="en-US" altLang="en-US" dirty="0"/>
              <a:t>means that the DBMS finds the most cost-effective access path without user intervention</a:t>
            </a:r>
          </a:p>
          <a:p>
            <a:pPr lvl="1"/>
            <a:r>
              <a:rPr lang="en-US" altLang="en-US" b="1" dirty="0"/>
              <a:t>Manual query optimization </a:t>
            </a:r>
            <a:r>
              <a:rPr lang="en-US" altLang="en-US" dirty="0"/>
              <a:t>requires that optimization be selected and scheduled by the end-user or programmer</a:t>
            </a:r>
          </a:p>
          <a:p>
            <a:r>
              <a:rPr lang="en-US" altLang="en-US" dirty="0"/>
              <a:t>Query optimization algorithms can be classified according to when the optimization is done</a:t>
            </a:r>
          </a:p>
          <a:p>
            <a:pPr lvl="1"/>
            <a:r>
              <a:rPr lang="en-US" altLang="en-US" b="1" dirty="0"/>
              <a:t>Static query optimization </a:t>
            </a:r>
            <a:r>
              <a:rPr lang="en-US" altLang="en-US" dirty="0"/>
              <a:t>takes place at compilation time </a:t>
            </a:r>
          </a:p>
          <a:p>
            <a:pPr lvl="1"/>
            <a:r>
              <a:rPr lang="en-US" altLang="en-US" b="1" dirty="0"/>
              <a:t>Dynamic query optimization </a:t>
            </a:r>
            <a:r>
              <a:rPr lang="en-US" altLang="en-US" dirty="0"/>
              <a:t>takes place at execution time</a:t>
            </a:r>
          </a:p>
          <a:p>
            <a:pPr lvl="1"/>
            <a:endParaRPr lang="en-US" altLang="en-US" dirty="0"/>
          </a:p>
        </p:txBody>
      </p:sp>
    </p:spTree>
    <p:extLst>
      <p:ext uri="{BB962C8B-B14F-4D97-AF65-F5344CB8AC3E}">
        <p14:creationId xmlns:p14="http://schemas.microsoft.com/office/powerpoint/2010/main" val="214459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Database Query Optimization Modes (3 of 3)</a:t>
            </a:r>
            <a:endParaRPr lang="zh-CN" altLang="en-US" dirty="0"/>
          </a:p>
        </p:txBody>
      </p:sp>
      <p:sp>
        <p:nvSpPr>
          <p:cNvPr id="3" name="Content Placeholder 2"/>
          <p:cNvSpPr>
            <a:spLocks noGrp="1"/>
          </p:cNvSpPr>
          <p:nvPr>
            <p:ph idx="1"/>
          </p:nvPr>
        </p:nvSpPr>
        <p:spPr/>
        <p:txBody>
          <a:bodyPr/>
          <a:lstStyle/>
          <a:p>
            <a:r>
              <a:rPr lang="en-US" altLang="en-US" dirty="0"/>
              <a:t>Query optimization techniques can be classified according to the type of information used to optimize the query</a:t>
            </a:r>
          </a:p>
          <a:p>
            <a:pPr lvl="1"/>
            <a:r>
              <a:rPr lang="en-US" altLang="en-US" dirty="0"/>
              <a:t>A </a:t>
            </a:r>
            <a:r>
              <a:rPr lang="en-US" altLang="en-US" b="1" dirty="0"/>
              <a:t>statistically based query optimization algorithm </a:t>
            </a:r>
            <a:r>
              <a:rPr lang="en-US" altLang="en-US" dirty="0"/>
              <a:t>uses statistical information about the DBMS to determine the best access strategy</a:t>
            </a:r>
          </a:p>
          <a:p>
            <a:pPr lvl="1"/>
            <a:r>
              <a:rPr lang="en-US" altLang="en-US" dirty="0"/>
              <a:t>Statistical information is managed by the DBMS and is generated in one of two different modes:</a:t>
            </a:r>
          </a:p>
          <a:p>
            <a:pPr lvl="2"/>
            <a:r>
              <a:rPr lang="en-US" altLang="en-US" b="1" dirty="0"/>
              <a:t>Dynamic statistical generation mode</a:t>
            </a:r>
          </a:p>
          <a:p>
            <a:pPr lvl="2"/>
            <a:r>
              <a:rPr lang="en-US" altLang="en-US" b="1" dirty="0"/>
              <a:t>Manual statistical generation mode</a:t>
            </a:r>
          </a:p>
          <a:p>
            <a:pPr lvl="1"/>
            <a:r>
              <a:rPr lang="en-US" altLang="en-US" dirty="0"/>
              <a:t>A </a:t>
            </a:r>
            <a:r>
              <a:rPr lang="en-US" altLang="en-US" b="1" dirty="0"/>
              <a:t>rule-based query optimization algorithm</a:t>
            </a:r>
            <a:r>
              <a:rPr lang="en-US" altLang="en-US" dirty="0"/>
              <a:t> is based on a set of user-defined rules to determine the best query access strategy</a:t>
            </a:r>
          </a:p>
        </p:txBody>
      </p:sp>
    </p:spTree>
    <p:extLst>
      <p:ext uri="{BB962C8B-B14F-4D97-AF65-F5344CB8AC3E}">
        <p14:creationId xmlns:p14="http://schemas.microsoft.com/office/powerpoint/2010/main" val="4207647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Database Statistics (1 of 2)</a:t>
            </a:r>
            <a:endParaRPr lang="zh-CN" altLang="en-US" dirty="0"/>
          </a:p>
        </p:txBody>
      </p:sp>
      <p:sp>
        <p:nvSpPr>
          <p:cNvPr id="3" name="Content Placeholder 2"/>
          <p:cNvSpPr>
            <a:spLocks noGrp="1"/>
          </p:cNvSpPr>
          <p:nvPr>
            <p:ph idx="1"/>
          </p:nvPr>
        </p:nvSpPr>
        <p:spPr/>
        <p:txBody>
          <a:bodyPr/>
          <a:lstStyle/>
          <a:p>
            <a:r>
              <a:rPr lang="en-US" altLang="zh-CN" dirty="0"/>
              <a:t>Database statistics refers to a number of measurements about database objects, such as the following:</a:t>
            </a:r>
          </a:p>
          <a:p>
            <a:pPr lvl="1"/>
            <a:r>
              <a:rPr lang="en-US" altLang="zh-CN" dirty="0"/>
              <a:t>Number of processors used</a:t>
            </a:r>
          </a:p>
          <a:p>
            <a:pPr lvl="1"/>
            <a:r>
              <a:rPr lang="en-US" altLang="zh-CN" dirty="0"/>
              <a:t>Processor speed</a:t>
            </a:r>
          </a:p>
          <a:p>
            <a:pPr lvl="1"/>
            <a:r>
              <a:rPr lang="en-US" altLang="zh-CN" dirty="0"/>
              <a:t>Temporary space available</a:t>
            </a:r>
          </a:p>
          <a:p>
            <a:r>
              <a:rPr lang="en-US" altLang="zh-CN" dirty="0"/>
              <a:t>Statistics provide a snapshot of database characteristics</a:t>
            </a:r>
            <a:endParaRPr lang="zh-CN" altLang="en-US" dirty="0"/>
          </a:p>
        </p:txBody>
      </p:sp>
    </p:spTree>
    <p:extLst>
      <p:ext uri="{BB962C8B-B14F-4D97-AF65-F5344CB8AC3E}">
        <p14:creationId xmlns:p14="http://schemas.microsoft.com/office/powerpoint/2010/main" val="235325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Database Statistics (2 of 2)</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3091028"/>
              </p:ext>
            </p:extLst>
          </p:nvPr>
        </p:nvGraphicFramePr>
        <p:xfrm>
          <a:off x="476250" y="1825625"/>
          <a:ext cx="11242676" cy="2026920"/>
        </p:xfrm>
        <a:graphic>
          <a:graphicData uri="http://schemas.openxmlformats.org/drawingml/2006/table">
            <a:tbl>
              <a:tblPr firstRow="1" bandRow="1">
                <a:tableStyleId>{5C22544A-7EE6-4342-B048-85BDC9FD1C3A}</a:tableStyleId>
              </a:tblPr>
              <a:tblGrid>
                <a:gridCol w="1965614">
                  <a:extLst>
                    <a:ext uri="{9D8B030D-6E8A-4147-A177-3AD203B41FA5}">
                      <a16:colId xmlns:a16="http://schemas.microsoft.com/office/drawing/2014/main" val="20000"/>
                    </a:ext>
                  </a:extLst>
                </a:gridCol>
                <a:gridCol w="9277062">
                  <a:extLst>
                    <a:ext uri="{9D8B030D-6E8A-4147-A177-3AD203B41FA5}">
                      <a16:colId xmlns:a16="http://schemas.microsoft.com/office/drawing/2014/main" val="20001"/>
                    </a:ext>
                  </a:extLst>
                </a:gridCol>
              </a:tblGrid>
              <a:tr h="370840">
                <a:tc>
                  <a:txBody>
                    <a:bodyPr/>
                    <a:lstStyle/>
                    <a:p>
                      <a:r>
                        <a:rPr lang="en-US" altLang="zh-CN" dirty="0"/>
                        <a:t>Table 11.2</a:t>
                      </a:r>
                      <a:endParaRPr lang="zh-CN" altLang="en-US" dirty="0"/>
                    </a:p>
                  </a:txBody>
                  <a:tcPr/>
                </a:tc>
                <a:tc>
                  <a:txBody>
                    <a:bodyPr/>
                    <a:lstStyle/>
                    <a:p>
                      <a:r>
                        <a:rPr lang="en-US" altLang="zh-CN" dirty="0"/>
                        <a:t>Sample Database Statistics Measurements</a:t>
                      </a:r>
                      <a:endParaRPr lang="zh-CN" altLang="en-US" dirty="0"/>
                    </a:p>
                  </a:txBody>
                  <a:tcPr/>
                </a:tc>
                <a:extLst>
                  <a:ext uri="{0D108BD9-81ED-4DB2-BD59-A6C34878D82A}">
                    <a16:rowId xmlns:a16="http://schemas.microsoft.com/office/drawing/2014/main" val="10000"/>
                  </a:ext>
                </a:extLst>
              </a:tr>
              <a:tr h="370840">
                <a:tc>
                  <a:txBody>
                    <a:bodyPr/>
                    <a:lstStyle/>
                    <a:p>
                      <a:r>
                        <a:rPr lang="en-US" altLang="zh-CN" sz="1400" b="1" dirty="0"/>
                        <a:t>Database Object</a:t>
                      </a:r>
                      <a:endParaRPr lang="zh-CN" altLang="en-US" sz="1400" b="1" dirty="0"/>
                    </a:p>
                  </a:txBody>
                  <a:tcPr/>
                </a:tc>
                <a:tc>
                  <a:txBody>
                    <a:bodyPr/>
                    <a:lstStyle/>
                    <a:p>
                      <a:r>
                        <a:rPr lang="en-US" altLang="zh-CN" sz="1400" b="1" dirty="0"/>
                        <a:t>Sample Measurements</a:t>
                      </a:r>
                      <a:endParaRPr lang="zh-CN" altLang="en-US" sz="1400" b="1" dirty="0"/>
                    </a:p>
                  </a:txBody>
                  <a:tcPr/>
                </a:tc>
                <a:extLst>
                  <a:ext uri="{0D108BD9-81ED-4DB2-BD59-A6C34878D82A}">
                    <a16:rowId xmlns:a16="http://schemas.microsoft.com/office/drawing/2014/main" val="10001"/>
                  </a:ext>
                </a:extLst>
              </a:tr>
              <a:tr h="370840">
                <a:tc>
                  <a:txBody>
                    <a:bodyPr/>
                    <a:lstStyle/>
                    <a:p>
                      <a:r>
                        <a:rPr lang="en-US" altLang="zh-CN" sz="1200" dirty="0"/>
                        <a:t>Tables</a:t>
                      </a:r>
                      <a:endParaRPr lang="zh-CN" altLang="en-US" sz="1200" dirty="0"/>
                    </a:p>
                  </a:txBody>
                  <a:tcPr/>
                </a:tc>
                <a:tc>
                  <a:txBody>
                    <a:bodyPr/>
                    <a:lstStyle/>
                    <a:p>
                      <a:r>
                        <a:rPr lang="en-US" altLang="zh-CN" sz="1200" dirty="0"/>
                        <a:t>Number of rows, number of disk blocks used, row length, number of columns in each row, number of distinct values in each column, maximum value in each column, minimum value in each column,</a:t>
                      </a:r>
                      <a:r>
                        <a:rPr lang="en-US" altLang="zh-CN" sz="1200" baseline="0" dirty="0"/>
                        <a:t> and columns that have indexes</a:t>
                      </a:r>
                      <a:endParaRPr lang="zh-CN" altLang="en-US" sz="1200" dirty="0"/>
                    </a:p>
                  </a:txBody>
                  <a:tcPr/>
                </a:tc>
                <a:extLst>
                  <a:ext uri="{0D108BD9-81ED-4DB2-BD59-A6C34878D82A}">
                    <a16:rowId xmlns:a16="http://schemas.microsoft.com/office/drawing/2014/main" val="10002"/>
                  </a:ext>
                </a:extLst>
              </a:tr>
              <a:tr h="370840">
                <a:tc>
                  <a:txBody>
                    <a:bodyPr/>
                    <a:lstStyle/>
                    <a:p>
                      <a:r>
                        <a:rPr lang="en-US" altLang="zh-CN" sz="1200" dirty="0"/>
                        <a:t>Indexes</a:t>
                      </a:r>
                      <a:endParaRPr lang="zh-CN" altLang="en-US" sz="1200" dirty="0"/>
                    </a:p>
                  </a:txBody>
                  <a:tcPr/>
                </a:tc>
                <a:tc>
                  <a:txBody>
                    <a:bodyPr/>
                    <a:lstStyle/>
                    <a:p>
                      <a:r>
                        <a:rPr lang="en-US" altLang="zh-CN" sz="1200" dirty="0"/>
                        <a:t>Number and name of columns in the index key, number of key values in the index,</a:t>
                      </a:r>
                      <a:r>
                        <a:rPr lang="en-US" altLang="zh-CN" sz="1200" baseline="0" dirty="0"/>
                        <a:t> number of distinct key values in the index key, histogram of key values in an index, and number of disk pages used by the index</a:t>
                      </a:r>
                      <a:endParaRPr lang="zh-CN" altLang="en-US" sz="1200" dirty="0"/>
                    </a:p>
                  </a:txBody>
                  <a:tcPr/>
                </a:tc>
                <a:extLst>
                  <a:ext uri="{0D108BD9-81ED-4DB2-BD59-A6C34878D82A}">
                    <a16:rowId xmlns:a16="http://schemas.microsoft.com/office/drawing/2014/main" val="10003"/>
                  </a:ext>
                </a:extLst>
              </a:tr>
              <a:tr h="370840">
                <a:tc>
                  <a:txBody>
                    <a:bodyPr/>
                    <a:lstStyle/>
                    <a:p>
                      <a:r>
                        <a:rPr lang="en-US" altLang="zh-CN" sz="1200" dirty="0"/>
                        <a:t>Environment Resources</a:t>
                      </a:r>
                      <a:endParaRPr lang="zh-CN" altLang="en-US" sz="1200" dirty="0"/>
                    </a:p>
                  </a:txBody>
                  <a:tcPr/>
                </a:tc>
                <a:tc>
                  <a:txBody>
                    <a:bodyPr/>
                    <a:lstStyle/>
                    <a:p>
                      <a:r>
                        <a:rPr lang="en-US" altLang="zh-CN" sz="1200" dirty="0"/>
                        <a:t>Logical and physical disk block size, location and size of data files, and number of extends per data file</a:t>
                      </a:r>
                      <a:endParaRPr lang="zh-CN" altLang="en-US" sz="1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2843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11-1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r>
              <a:rPr lang="en-US" altLang="zh-CN" sz="2400" b="1" dirty="0"/>
              <a:t>What is SQL performance tuning?</a:t>
            </a:r>
          </a:p>
        </p:txBody>
      </p:sp>
    </p:spTree>
    <p:extLst>
      <p:ext uri="{BB962C8B-B14F-4D97-AF65-F5344CB8AC3E}">
        <p14:creationId xmlns:p14="http://schemas.microsoft.com/office/powerpoint/2010/main" val="1344271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11-1: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r>
              <a:rPr lang="en-US" altLang="zh-CN" b="1" dirty="0"/>
              <a:t>What is SQL performance tuning?</a:t>
            </a:r>
          </a:p>
          <a:p>
            <a:r>
              <a:rPr lang="en-US" b="1" dirty="0"/>
              <a:t>Answer: </a:t>
            </a:r>
            <a:r>
              <a:rPr lang="en-US" altLang="zh-CN" dirty="0"/>
              <a:t>SQL performance tuning describes a process – on the client side – that will generate an SQL query to return the correct answer in the least amount of time, using the minimum amount of resources at the server end. </a:t>
            </a:r>
            <a:endParaRPr lang="zh-CN" altLang="zh-CN" dirty="0"/>
          </a:p>
        </p:txBody>
      </p:sp>
    </p:spTree>
    <p:extLst>
      <p:ext uri="{BB962C8B-B14F-4D97-AF65-F5344CB8AC3E}">
        <p14:creationId xmlns:p14="http://schemas.microsoft.com/office/powerpoint/2010/main" val="2908067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Processing (1 of 2)</a:t>
            </a:r>
            <a:endParaRPr lang="zh-CN" altLang="en-US" dirty="0"/>
          </a:p>
        </p:txBody>
      </p:sp>
      <p:sp>
        <p:nvSpPr>
          <p:cNvPr id="3" name="Content Placeholder 2"/>
          <p:cNvSpPr>
            <a:spLocks noGrp="1"/>
          </p:cNvSpPr>
          <p:nvPr>
            <p:ph idx="1"/>
          </p:nvPr>
        </p:nvSpPr>
        <p:spPr/>
        <p:txBody>
          <a:bodyPr/>
          <a:lstStyle/>
          <a:p>
            <a:r>
              <a:rPr lang="en-US" altLang="zh-CN" dirty="0"/>
              <a:t>The DBMS processes a query in three phases:</a:t>
            </a:r>
          </a:p>
          <a:p>
            <a:pPr lvl="1"/>
            <a:r>
              <a:rPr lang="en-US" altLang="zh-CN" dirty="0"/>
              <a:t>1. Parsing: The DBMS parses the SQL query and chooses the most efficient access/execution plan</a:t>
            </a:r>
          </a:p>
          <a:p>
            <a:pPr lvl="1"/>
            <a:r>
              <a:rPr lang="en-US" altLang="zh-CN" dirty="0"/>
              <a:t>2. Execution: The DBMS executes the SQL query using the chosen execution plan</a:t>
            </a:r>
          </a:p>
          <a:p>
            <a:pPr lvl="1"/>
            <a:r>
              <a:rPr lang="en-US" altLang="zh-CN" dirty="0"/>
              <a:t>3. Fetching: The DBMS fetches the data and sends the result set back to the client</a:t>
            </a:r>
          </a:p>
          <a:p>
            <a:endParaRPr lang="zh-CN" altLang="en-US" dirty="0"/>
          </a:p>
        </p:txBody>
      </p:sp>
    </p:spTree>
    <p:extLst>
      <p:ext uri="{BB962C8B-B14F-4D97-AF65-F5344CB8AC3E}">
        <p14:creationId xmlns:p14="http://schemas.microsoft.com/office/powerpoint/2010/main" val="70407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Processing (2 of 2)</a:t>
            </a:r>
            <a:endParaRPr lang="zh-CN" altLang="en-US" dirty="0"/>
          </a:p>
        </p:txBody>
      </p:sp>
      <p:pic>
        <p:nvPicPr>
          <p:cNvPr id="5" name="Picture Placeholder 4" descr="Diagram explains the query processing cycle. The seeker sends a query which includes select, from, where. The query enters the parsing phase for S Q L cache and access plan. This is followed by execution plan, where there is a two way exchange between the data cache and data files. Finally, the fetching phase fetches the data and sends back the result to the seeker. Activities that take place in parsing phase are a. syntax check b. naming check c. access rights check d. decompose and analyze e. generate access plan and f. store access plan in S Q L cache. Activities that take place in execution phase are a. execute I forward slash O operations b. Add locks for transaction management c. retrieve data blocks from data files and d. place data blocks in data cache. Fetching phase only generates result set."/>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1681808" y="1553600"/>
            <a:ext cx="5907712" cy="3932800"/>
          </a:xfrm>
        </p:spPr>
      </p:pic>
      <p:sp>
        <p:nvSpPr>
          <p:cNvPr id="4" name="Text Placeholder 3"/>
          <p:cNvSpPr>
            <a:spLocks noGrp="1"/>
          </p:cNvSpPr>
          <p:nvPr>
            <p:ph type="body" sz="quarter" idx="11"/>
          </p:nvPr>
        </p:nvSpPr>
        <p:spPr>
          <a:xfrm>
            <a:off x="7478972" y="5486400"/>
            <a:ext cx="3976406" cy="392420"/>
          </a:xfrm>
        </p:spPr>
        <p:txBody>
          <a:bodyPr/>
          <a:lstStyle/>
          <a:p>
            <a:r>
              <a:rPr lang="en-US" altLang="zh-CN" b="1" dirty="0"/>
              <a:t>Figure 11.2  </a:t>
            </a:r>
            <a:r>
              <a:rPr lang="en-US" altLang="zh-CN" dirty="0"/>
              <a:t>Query Processing</a:t>
            </a:r>
            <a:endParaRPr lang="zh-CN" altLang="en-US" dirty="0"/>
          </a:p>
        </p:txBody>
      </p:sp>
    </p:spTree>
    <p:extLst>
      <p:ext uri="{BB962C8B-B14F-4D97-AF65-F5344CB8AC3E}">
        <p14:creationId xmlns:p14="http://schemas.microsoft.com/office/powerpoint/2010/main" val="482307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SQL Parsing Phase (1 of 2)</a:t>
            </a:r>
            <a:endParaRPr lang="zh-CN" altLang="en-US" dirty="0"/>
          </a:p>
        </p:txBody>
      </p:sp>
      <p:sp>
        <p:nvSpPr>
          <p:cNvPr id="3" name="Content Placeholder 2"/>
          <p:cNvSpPr>
            <a:spLocks noGrp="1"/>
          </p:cNvSpPr>
          <p:nvPr>
            <p:ph idx="1"/>
          </p:nvPr>
        </p:nvSpPr>
        <p:spPr/>
        <p:txBody>
          <a:bodyPr/>
          <a:lstStyle/>
          <a:p>
            <a:r>
              <a:rPr lang="en-US" altLang="en-US" dirty="0"/>
              <a:t>The optimization process includes breaking down the query into smaller units </a:t>
            </a:r>
          </a:p>
          <a:p>
            <a:pPr lvl="1"/>
            <a:r>
              <a:rPr lang="en-US" altLang="en-US" dirty="0"/>
              <a:t>The original SQL query is transformed into slightly different version of original SQL code which is fully equivalent and more efficient</a:t>
            </a:r>
          </a:p>
          <a:p>
            <a:r>
              <a:rPr lang="en-US" altLang="en-US" dirty="0"/>
              <a:t>SQL parsing is performed by the </a:t>
            </a:r>
            <a:r>
              <a:rPr lang="en-US" altLang="en-US" b="1" dirty="0"/>
              <a:t>query optimizer</a:t>
            </a:r>
            <a:r>
              <a:rPr lang="en-US" altLang="en-US" dirty="0"/>
              <a:t>, which analyzes the SQL query and finds the most efficient way to access data</a:t>
            </a:r>
          </a:p>
          <a:p>
            <a:r>
              <a:rPr lang="en-US" altLang="en-US" dirty="0"/>
              <a:t>An </a:t>
            </a:r>
            <a:r>
              <a:rPr lang="en-US" altLang="en-US" b="1" dirty="0"/>
              <a:t>access plan </a:t>
            </a:r>
            <a:r>
              <a:rPr lang="en-US" altLang="en-US" dirty="0"/>
              <a:t>is the </a:t>
            </a:r>
            <a:r>
              <a:rPr lang="en-US" altLang="zh-CN" dirty="0"/>
              <a:t>result of parsing a SQL statement; it contains a series of steps the DBMS will use to execute the query and return the result set in the most efficient way</a:t>
            </a:r>
            <a:endParaRPr lang="en-US" altLang="en-US" dirty="0"/>
          </a:p>
          <a:p>
            <a:pPr lvl="1"/>
            <a:r>
              <a:rPr lang="en-US" altLang="en-US" dirty="0"/>
              <a:t>If an access plan exists for the query in SQL cache, the DBMS reuses it</a:t>
            </a:r>
          </a:p>
          <a:p>
            <a:pPr lvl="1"/>
            <a:r>
              <a:rPr lang="en-US" altLang="en-US" dirty="0"/>
              <a:t>If there is no access plan, the optimizer evaluates various plans and chooses one to be placed in SQL cache for use</a:t>
            </a:r>
          </a:p>
          <a:p>
            <a:endParaRPr lang="zh-CN" altLang="en-US" dirty="0"/>
          </a:p>
        </p:txBody>
      </p:sp>
    </p:spTree>
    <p:extLst>
      <p:ext uri="{BB962C8B-B14F-4D97-AF65-F5344CB8AC3E}">
        <p14:creationId xmlns:p14="http://schemas.microsoft.com/office/powerpoint/2010/main" val="2960953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SQL Parsing Phase (2 of 2)</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3788345"/>
              </p:ext>
            </p:extLst>
          </p:nvPr>
        </p:nvGraphicFramePr>
        <p:xfrm>
          <a:off x="476250" y="1825625"/>
          <a:ext cx="11242676" cy="3337560"/>
        </p:xfrm>
        <a:graphic>
          <a:graphicData uri="http://schemas.openxmlformats.org/drawingml/2006/table">
            <a:tbl>
              <a:tblPr firstRow="1" bandRow="1">
                <a:tableStyleId>{5C22544A-7EE6-4342-B048-85BDC9FD1C3A}</a:tableStyleId>
              </a:tblPr>
              <a:tblGrid>
                <a:gridCol w="1778577">
                  <a:extLst>
                    <a:ext uri="{9D8B030D-6E8A-4147-A177-3AD203B41FA5}">
                      <a16:colId xmlns:a16="http://schemas.microsoft.com/office/drawing/2014/main" val="20000"/>
                    </a:ext>
                  </a:extLst>
                </a:gridCol>
                <a:gridCol w="9464099">
                  <a:extLst>
                    <a:ext uri="{9D8B030D-6E8A-4147-A177-3AD203B41FA5}">
                      <a16:colId xmlns:a16="http://schemas.microsoft.com/office/drawing/2014/main" val="20001"/>
                    </a:ext>
                  </a:extLst>
                </a:gridCol>
              </a:tblGrid>
              <a:tr h="370840">
                <a:tc>
                  <a:txBody>
                    <a:bodyPr/>
                    <a:lstStyle/>
                    <a:p>
                      <a:r>
                        <a:rPr lang="en-US" altLang="zh-CN" dirty="0"/>
                        <a:t>Table 11.3</a:t>
                      </a:r>
                      <a:endParaRPr lang="zh-CN" altLang="en-US" dirty="0"/>
                    </a:p>
                  </a:txBody>
                  <a:tcPr/>
                </a:tc>
                <a:tc>
                  <a:txBody>
                    <a:bodyPr/>
                    <a:lstStyle/>
                    <a:p>
                      <a:r>
                        <a:rPr lang="en-US" altLang="zh-CN" dirty="0"/>
                        <a:t>Sample DBMS</a:t>
                      </a:r>
                      <a:r>
                        <a:rPr lang="en-US" altLang="zh-CN" baseline="0" dirty="0"/>
                        <a:t> Access Plan I/O Operations</a:t>
                      </a:r>
                      <a:endParaRPr lang="zh-CN" altLang="en-US" dirty="0"/>
                    </a:p>
                  </a:txBody>
                  <a:tcPr/>
                </a:tc>
                <a:extLst>
                  <a:ext uri="{0D108BD9-81ED-4DB2-BD59-A6C34878D82A}">
                    <a16:rowId xmlns:a16="http://schemas.microsoft.com/office/drawing/2014/main" val="10000"/>
                  </a:ext>
                </a:extLst>
              </a:tr>
              <a:tr h="370840">
                <a:tc>
                  <a:txBody>
                    <a:bodyPr/>
                    <a:lstStyle/>
                    <a:p>
                      <a:r>
                        <a:rPr lang="en-US" altLang="zh-CN" sz="1400" b="1" dirty="0"/>
                        <a:t>Operation</a:t>
                      </a:r>
                      <a:endParaRPr lang="zh-CN" altLang="en-US" sz="1400" b="1" dirty="0"/>
                    </a:p>
                  </a:txBody>
                  <a:tcPr/>
                </a:tc>
                <a:tc>
                  <a:txBody>
                    <a:bodyPr/>
                    <a:lstStyle/>
                    <a:p>
                      <a:r>
                        <a:rPr lang="en-US" altLang="zh-CN" sz="1400" b="1" dirty="0"/>
                        <a:t>Description</a:t>
                      </a:r>
                      <a:endParaRPr lang="zh-CN" altLang="en-US" sz="1400" b="1" dirty="0"/>
                    </a:p>
                  </a:txBody>
                  <a:tcPr/>
                </a:tc>
                <a:extLst>
                  <a:ext uri="{0D108BD9-81ED-4DB2-BD59-A6C34878D82A}">
                    <a16:rowId xmlns:a16="http://schemas.microsoft.com/office/drawing/2014/main" val="10001"/>
                  </a:ext>
                </a:extLst>
              </a:tr>
              <a:tr h="370840">
                <a:tc>
                  <a:txBody>
                    <a:bodyPr/>
                    <a:lstStyle/>
                    <a:p>
                      <a:r>
                        <a:rPr lang="en-US" altLang="zh-CN" sz="1200" dirty="0"/>
                        <a:t>Table scan (full)</a:t>
                      </a:r>
                      <a:endParaRPr lang="zh-CN" altLang="en-US" sz="1200" dirty="0"/>
                    </a:p>
                  </a:txBody>
                  <a:tcPr/>
                </a:tc>
                <a:tc>
                  <a:txBody>
                    <a:bodyPr/>
                    <a:lstStyle/>
                    <a:p>
                      <a:r>
                        <a:rPr lang="en-US" altLang="zh-CN" sz="1200" dirty="0"/>
                        <a:t>Reads the entire table sequentially, from the first row to the last, one row at a time (slowest)</a:t>
                      </a:r>
                      <a:endParaRPr lang="zh-CN" altLang="en-US" sz="1200" dirty="0"/>
                    </a:p>
                  </a:txBody>
                  <a:tcPr/>
                </a:tc>
                <a:extLst>
                  <a:ext uri="{0D108BD9-81ED-4DB2-BD59-A6C34878D82A}">
                    <a16:rowId xmlns:a16="http://schemas.microsoft.com/office/drawing/2014/main" val="10002"/>
                  </a:ext>
                </a:extLst>
              </a:tr>
              <a:tr h="370840">
                <a:tc>
                  <a:txBody>
                    <a:bodyPr/>
                    <a:lstStyle/>
                    <a:p>
                      <a:r>
                        <a:rPr lang="en-US" altLang="zh-CN" sz="1200" dirty="0"/>
                        <a:t>Table access (row ID)</a:t>
                      </a:r>
                      <a:endParaRPr lang="zh-CN" altLang="en-US" sz="1200" dirty="0"/>
                    </a:p>
                  </a:txBody>
                  <a:tcPr/>
                </a:tc>
                <a:tc>
                  <a:txBody>
                    <a:bodyPr/>
                    <a:lstStyle/>
                    <a:p>
                      <a:r>
                        <a:rPr lang="en-US" altLang="zh-CN" sz="1200" dirty="0"/>
                        <a:t>Reads a table row directly, using the row ID value (fastest)</a:t>
                      </a:r>
                      <a:endParaRPr lang="zh-CN" altLang="en-US" sz="1200" dirty="0"/>
                    </a:p>
                  </a:txBody>
                  <a:tcPr/>
                </a:tc>
                <a:extLst>
                  <a:ext uri="{0D108BD9-81ED-4DB2-BD59-A6C34878D82A}">
                    <a16:rowId xmlns:a16="http://schemas.microsoft.com/office/drawing/2014/main" val="10003"/>
                  </a:ext>
                </a:extLst>
              </a:tr>
              <a:tr h="370840">
                <a:tc>
                  <a:txBody>
                    <a:bodyPr/>
                    <a:lstStyle/>
                    <a:p>
                      <a:r>
                        <a:rPr lang="en-US" altLang="zh-CN" sz="1200" dirty="0"/>
                        <a:t>Index scan (range)</a:t>
                      </a:r>
                      <a:endParaRPr lang="zh-CN" altLang="en-US" sz="1200" dirty="0"/>
                    </a:p>
                  </a:txBody>
                  <a:tcPr/>
                </a:tc>
                <a:tc>
                  <a:txBody>
                    <a:bodyPr/>
                    <a:lstStyle/>
                    <a:p>
                      <a:r>
                        <a:rPr lang="en-US" altLang="zh-CN" sz="1200" dirty="0"/>
                        <a:t>Reads the index first</a:t>
                      </a:r>
                      <a:r>
                        <a:rPr lang="en-US" altLang="zh-CN" sz="1200" baseline="0" dirty="0"/>
                        <a:t> to obtain the row IDs and then accesses the table rows directly (faster than a full table scan)</a:t>
                      </a:r>
                      <a:endParaRPr lang="zh-CN" altLang="en-US" sz="1200" dirty="0"/>
                    </a:p>
                  </a:txBody>
                  <a:tcPr/>
                </a:tc>
                <a:extLst>
                  <a:ext uri="{0D108BD9-81ED-4DB2-BD59-A6C34878D82A}">
                    <a16:rowId xmlns:a16="http://schemas.microsoft.com/office/drawing/2014/main" val="10004"/>
                  </a:ext>
                </a:extLst>
              </a:tr>
              <a:tr h="370840">
                <a:tc>
                  <a:txBody>
                    <a:bodyPr/>
                    <a:lstStyle/>
                    <a:p>
                      <a:r>
                        <a:rPr lang="en-US" altLang="zh-CN" sz="1200" dirty="0"/>
                        <a:t>Index</a:t>
                      </a:r>
                      <a:r>
                        <a:rPr lang="en-US" altLang="zh-CN" sz="1200" baseline="0" dirty="0"/>
                        <a:t> access (unique)</a:t>
                      </a:r>
                      <a:endParaRPr lang="zh-CN" altLang="en-US" sz="1200" dirty="0"/>
                    </a:p>
                  </a:txBody>
                  <a:tcPr/>
                </a:tc>
                <a:tc>
                  <a:txBody>
                    <a:bodyPr/>
                    <a:lstStyle/>
                    <a:p>
                      <a:r>
                        <a:rPr lang="en-US" altLang="zh-CN" sz="1200" dirty="0"/>
                        <a:t>Used when a table has a unique</a:t>
                      </a:r>
                      <a:r>
                        <a:rPr lang="en-US" altLang="zh-CN" sz="1200" baseline="0" dirty="0"/>
                        <a:t> index in a column</a:t>
                      </a:r>
                      <a:endParaRPr lang="zh-CN" altLang="en-US" sz="1200" dirty="0"/>
                    </a:p>
                  </a:txBody>
                  <a:tcPr/>
                </a:tc>
                <a:extLst>
                  <a:ext uri="{0D108BD9-81ED-4DB2-BD59-A6C34878D82A}">
                    <a16:rowId xmlns:a16="http://schemas.microsoft.com/office/drawing/2014/main" val="10005"/>
                  </a:ext>
                </a:extLst>
              </a:tr>
              <a:tr h="370840">
                <a:tc>
                  <a:txBody>
                    <a:bodyPr/>
                    <a:lstStyle/>
                    <a:p>
                      <a:r>
                        <a:rPr lang="en-US" altLang="zh-CN" sz="1200" dirty="0"/>
                        <a:t>Nested loop</a:t>
                      </a:r>
                      <a:endParaRPr lang="zh-CN" altLang="en-US" sz="1200" dirty="0"/>
                    </a:p>
                  </a:txBody>
                  <a:tcPr/>
                </a:tc>
                <a:tc>
                  <a:txBody>
                    <a:bodyPr/>
                    <a:lstStyle/>
                    <a:p>
                      <a:r>
                        <a:rPr lang="en-US" altLang="zh-CN" sz="1200" dirty="0"/>
                        <a:t>Reads and compares a set of values to another set of values, using a nested loop style (slow)</a:t>
                      </a:r>
                      <a:endParaRPr lang="zh-CN" altLang="en-US" sz="1200" dirty="0"/>
                    </a:p>
                  </a:txBody>
                  <a:tcPr/>
                </a:tc>
                <a:extLst>
                  <a:ext uri="{0D108BD9-81ED-4DB2-BD59-A6C34878D82A}">
                    <a16:rowId xmlns:a16="http://schemas.microsoft.com/office/drawing/2014/main" val="10006"/>
                  </a:ext>
                </a:extLst>
              </a:tr>
              <a:tr h="370840">
                <a:tc>
                  <a:txBody>
                    <a:bodyPr/>
                    <a:lstStyle/>
                    <a:p>
                      <a:r>
                        <a:rPr lang="en-US" altLang="zh-CN" sz="1200" dirty="0"/>
                        <a:t>Merge</a:t>
                      </a:r>
                      <a:endParaRPr lang="zh-CN" altLang="en-US" sz="1200" dirty="0"/>
                    </a:p>
                  </a:txBody>
                  <a:tcPr/>
                </a:tc>
                <a:tc>
                  <a:txBody>
                    <a:bodyPr/>
                    <a:lstStyle/>
                    <a:p>
                      <a:r>
                        <a:rPr lang="en-US" altLang="zh-CN" sz="1200" dirty="0"/>
                        <a:t>Merges two data sets (slow)</a:t>
                      </a:r>
                      <a:endParaRPr lang="zh-CN" altLang="en-US" sz="1200" dirty="0"/>
                    </a:p>
                  </a:txBody>
                  <a:tcPr/>
                </a:tc>
                <a:extLst>
                  <a:ext uri="{0D108BD9-81ED-4DB2-BD59-A6C34878D82A}">
                    <a16:rowId xmlns:a16="http://schemas.microsoft.com/office/drawing/2014/main" val="10007"/>
                  </a:ext>
                </a:extLst>
              </a:tr>
              <a:tr h="370840">
                <a:tc>
                  <a:txBody>
                    <a:bodyPr/>
                    <a:lstStyle/>
                    <a:p>
                      <a:r>
                        <a:rPr lang="en-US" altLang="zh-CN" sz="1200" dirty="0"/>
                        <a:t>Sort</a:t>
                      </a:r>
                      <a:endParaRPr lang="zh-CN" altLang="en-US" sz="1200" dirty="0"/>
                    </a:p>
                  </a:txBody>
                  <a:tcPr/>
                </a:tc>
                <a:tc>
                  <a:txBody>
                    <a:bodyPr/>
                    <a:lstStyle/>
                    <a:p>
                      <a:r>
                        <a:rPr lang="en-US" altLang="zh-CN" sz="1200" dirty="0"/>
                        <a:t>Sorts a data set (slow)</a:t>
                      </a:r>
                      <a:endParaRPr lang="zh-CN" altLang="en-US" sz="12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3081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ADF6-643B-423B-BFFA-CEBACE66A152}"/>
              </a:ext>
            </a:extLst>
          </p:cNvPr>
          <p:cNvSpPr>
            <a:spLocks noGrp="1"/>
          </p:cNvSpPr>
          <p:nvPr>
            <p:ph type="title"/>
          </p:nvPr>
        </p:nvSpPr>
        <p:spPr/>
        <p:txBody>
          <a:bodyPr/>
          <a:lstStyle/>
          <a:p>
            <a:r>
              <a:rPr lang="en-US" dirty="0"/>
              <a:t>Chapter Objectives</a:t>
            </a:r>
          </a:p>
        </p:txBody>
      </p:sp>
      <p:sp>
        <p:nvSpPr>
          <p:cNvPr id="3" name="Content Placeholder 2">
            <a:extLst>
              <a:ext uri="{FF2B5EF4-FFF2-40B4-BE49-F238E27FC236}">
                <a16:creationId xmlns:a16="http://schemas.microsoft.com/office/drawing/2014/main" id="{5654B1CF-B9D3-4962-AD19-D9C1AB18881D}"/>
              </a:ext>
            </a:extLst>
          </p:cNvPr>
          <p:cNvSpPr>
            <a:spLocks noGrp="1"/>
          </p:cNvSpPr>
          <p:nvPr>
            <p:ph idx="1"/>
          </p:nvPr>
        </p:nvSpPr>
        <p:spPr/>
        <p:txBody>
          <a:bodyPr/>
          <a:lstStyle/>
          <a:p>
            <a:pPr marL="0" indent="0">
              <a:buNone/>
            </a:pPr>
            <a:r>
              <a:rPr lang="en-US" dirty="0"/>
              <a:t>By the end of this chapter, you should be able to:</a:t>
            </a:r>
          </a:p>
          <a:p>
            <a:pPr marL="457200" indent="-457200">
              <a:buAutoNum type="arabicPeriod"/>
            </a:pPr>
            <a:r>
              <a:rPr lang="en-US" dirty="0"/>
              <a:t>Identify the procedures involved in database performance tuning</a:t>
            </a:r>
          </a:p>
          <a:p>
            <a:pPr marL="457200" indent="-457200">
              <a:buAutoNum type="arabicPeriod"/>
            </a:pPr>
            <a:r>
              <a:rPr lang="en-US" dirty="0"/>
              <a:t>Describe how a DBMS processes SQL queries in each of its three phases</a:t>
            </a:r>
          </a:p>
          <a:p>
            <a:pPr marL="457200" indent="-457200">
              <a:buAutoNum type="arabicPeriod"/>
            </a:pPr>
            <a:r>
              <a:rPr lang="en-US" dirty="0"/>
              <a:t>Explain the role of indexes in speeding up data access</a:t>
            </a:r>
          </a:p>
          <a:p>
            <a:pPr marL="457200" indent="-457200">
              <a:buAutoNum type="arabicPeriod"/>
            </a:pPr>
            <a:r>
              <a:rPr lang="en-US" dirty="0"/>
              <a:t>Differentiate between a rule-based optimizer and a cost-based optimizer</a:t>
            </a:r>
          </a:p>
          <a:p>
            <a:pPr marL="457200" indent="-457200">
              <a:buAutoNum type="arabicPeriod"/>
            </a:pPr>
            <a:r>
              <a:rPr lang="en-US" dirty="0"/>
              <a:t>Describe some common practices used to write efficient SQL code</a:t>
            </a:r>
          </a:p>
          <a:p>
            <a:pPr marL="457200" indent="-457200">
              <a:buAutoNum type="arabicPeriod"/>
            </a:pPr>
            <a:r>
              <a:rPr lang="en-US" dirty="0"/>
              <a:t>Explain how to formulate queries and tune the DBMS for optimal performance</a:t>
            </a:r>
          </a:p>
        </p:txBody>
      </p:sp>
    </p:spTree>
    <p:extLst>
      <p:ext uri="{BB962C8B-B14F-4D97-AF65-F5344CB8AC3E}">
        <p14:creationId xmlns:p14="http://schemas.microsoft.com/office/powerpoint/2010/main" val="3724899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SQL Execution Phase</a:t>
            </a:r>
            <a:endParaRPr lang="zh-CN" altLang="en-US" dirty="0"/>
          </a:p>
        </p:txBody>
      </p:sp>
      <p:sp>
        <p:nvSpPr>
          <p:cNvPr id="3" name="Content Placeholder 2"/>
          <p:cNvSpPr>
            <a:spLocks noGrp="1"/>
          </p:cNvSpPr>
          <p:nvPr>
            <p:ph idx="1"/>
          </p:nvPr>
        </p:nvSpPr>
        <p:spPr/>
        <p:txBody>
          <a:bodyPr/>
          <a:lstStyle/>
          <a:p>
            <a:r>
              <a:rPr lang="en-US" altLang="en-US" dirty="0"/>
              <a:t>In this phase, all I/O operations indicated in the access plan are executed</a:t>
            </a:r>
          </a:p>
          <a:p>
            <a:pPr lvl="1"/>
            <a:r>
              <a:rPr lang="en-US" altLang="en-US" dirty="0"/>
              <a:t>The proper locks are acquired for the data to be accessed</a:t>
            </a:r>
          </a:p>
          <a:p>
            <a:pPr lvl="1"/>
            <a:r>
              <a:rPr lang="en-US" altLang="en-US" dirty="0"/>
              <a:t>The data is retrieved and placed in the DBMS’s data cache</a:t>
            </a:r>
          </a:p>
          <a:p>
            <a:pPr lvl="1"/>
            <a:r>
              <a:rPr lang="en-US" altLang="en-US" dirty="0"/>
              <a:t>All transaction management commands are processed during the parsing and execution phases of query processing</a:t>
            </a:r>
          </a:p>
          <a:p>
            <a:endParaRPr lang="zh-CN" altLang="en-US" dirty="0"/>
          </a:p>
        </p:txBody>
      </p:sp>
    </p:spTree>
    <p:extLst>
      <p:ext uri="{BB962C8B-B14F-4D97-AF65-F5344CB8AC3E}">
        <p14:creationId xmlns:p14="http://schemas.microsoft.com/office/powerpoint/2010/main" val="61709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SQL Fetching Phase</a:t>
            </a:r>
            <a:endParaRPr lang="zh-CN" altLang="en-US" dirty="0"/>
          </a:p>
        </p:txBody>
      </p:sp>
      <p:sp>
        <p:nvSpPr>
          <p:cNvPr id="3" name="Content Placeholder 2"/>
          <p:cNvSpPr>
            <a:spLocks noGrp="1"/>
          </p:cNvSpPr>
          <p:nvPr>
            <p:ph idx="1"/>
          </p:nvPr>
        </p:nvSpPr>
        <p:spPr/>
        <p:txBody>
          <a:bodyPr/>
          <a:lstStyle/>
          <a:p>
            <a:r>
              <a:rPr lang="en-US" altLang="en-US" dirty="0"/>
              <a:t>After the parsing and execution phases are completed, all rows that match the specified condition(s) are retrieved, sorted, grouped, and aggregated </a:t>
            </a:r>
          </a:p>
          <a:p>
            <a:r>
              <a:rPr lang="en-US" altLang="en-US" dirty="0"/>
              <a:t>During the fetching phase, the rows of the resulting query results set are returned to the client</a:t>
            </a:r>
          </a:p>
          <a:p>
            <a:r>
              <a:rPr lang="en-US" altLang="en-US" dirty="0"/>
              <a:t>The DBMS may use temporary table space to store temporary data</a:t>
            </a:r>
          </a:p>
          <a:p>
            <a:r>
              <a:rPr lang="en-US" altLang="en-US" dirty="0"/>
              <a:t>In this stage, the database server coordinates the movement of the result set rows from the server cache to the client cache</a:t>
            </a:r>
          </a:p>
          <a:p>
            <a:endParaRPr lang="zh-CN" altLang="en-US" dirty="0"/>
          </a:p>
        </p:txBody>
      </p:sp>
    </p:spTree>
    <p:extLst>
      <p:ext uri="{BB962C8B-B14F-4D97-AF65-F5344CB8AC3E}">
        <p14:creationId xmlns:p14="http://schemas.microsoft.com/office/powerpoint/2010/main" val="3300969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Processing Bottlenecks</a:t>
            </a:r>
            <a:endParaRPr lang="zh-CN" altLang="en-US" dirty="0"/>
          </a:p>
        </p:txBody>
      </p:sp>
      <p:sp>
        <p:nvSpPr>
          <p:cNvPr id="3" name="Content Placeholder 2"/>
          <p:cNvSpPr>
            <a:spLocks noGrp="1"/>
          </p:cNvSpPr>
          <p:nvPr>
            <p:ph idx="1"/>
          </p:nvPr>
        </p:nvSpPr>
        <p:spPr/>
        <p:txBody>
          <a:bodyPr/>
          <a:lstStyle/>
          <a:p>
            <a:r>
              <a:rPr lang="en-US" altLang="en-US" dirty="0"/>
              <a:t>A </a:t>
            </a:r>
            <a:r>
              <a:rPr lang="en-US" altLang="en-US" b="1" dirty="0"/>
              <a:t>query processing bottleneck </a:t>
            </a:r>
            <a:r>
              <a:rPr lang="en-US" altLang="en-US" dirty="0"/>
              <a:t>is a delay introduced in the processing of an I/O operation that slows the system</a:t>
            </a:r>
          </a:p>
          <a:p>
            <a:r>
              <a:rPr lang="en-US" altLang="en-US" dirty="0"/>
              <a:t>Within a DBMS, the following five components typically cause bottlenecks:</a:t>
            </a:r>
          </a:p>
          <a:p>
            <a:pPr lvl="2"/>
            <a:r>
              <a:rPr lang="en-US" altLang="en-US" dirty="0"/>
              <a:t>CPU</a:t>
            </a:r>
          </a:p>
          <a:p>
            <a:pPr lvl="2"/>
            <a:r>
              <a:rPr lang="en-US" altLang="en-US" dirty="0"/>
              <a:t>RAM</a:t>
            </a:r>
          </a:p>
          <a:p>
            <a:pPr lvl="2"/>
            <a:r>
              <a:rPr lang="en-US" altLang="en-US" dirty="0"/>
              <a:t>Hard disk</a:t>
            </a:r>
          </a:p>
          <a:p>
            <a:pPr lvl="2"/>
            <a:r>
              <a:rPr lang="en-US" altLang="en-US" dirty="0"/>
              <a:t>Network</a:t>
            </a:r>
          </a:p>
          <a:p>
            <a:pPr lvl="2"/>
            <a:r>
              <a:rPr lang="en-US" altLang="en-US" dirty="0"/>
              <a:t>Application code</a:t>
            </a:r>
          </a:p>
          <a:p>
            <a:endParaRPr lang="zh-CN" altLang="en-US" dirty="0"/>
          </a:p>
        </p:txBody>
      </p:sp>
    </p:spTree>
    <p:extLst>
      <p:ext uri="{BB962C8B-B14F-4D97-AF65-F5344CB8AC3E}">
        <p14:creationId xmlns:p14="http://schemas.microsoft.com/office/powerpoint/2010/main" val="294461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Indexes and Query Optimization (1 of 4)</a:t>
            </a:r>
            <a:endParaRPr lang="zh-CN" altLang="en-US" dirty="0"/>
          </a:p>
        </p:txBody>
      </p:sp>
      <p:sp>
        <p:nvSpPr>
          <p:cNvPr id="3" name="Content Placeholder 2"/>
          <p:cNvSpPr>
            <a:spLocks noGrp="1"/>
          </p:cNvSpPr>
          <p:nvPr>
            <p:ph idx="1"/>
          </p:nvPr>
        </p:nvSpPr>
        <p:spPr/>
        <p:txBody>
          <a:bodyPr/>
          <a:lstStyle/>
          <a:p>
            <a:r>
              <a:rPr lang="en-US" altLang="en-US" dirty="0"/>
              <a:t>Indexes help speed up data access</a:t>
            </a:r>
          </a:p>
          <a:p>
            <a:pPr lvl="1"/>
            <a:r>
              <a:rPr lang="en-US" altLang="en-US" dirty="0"/>
              <a:t>They facilitate searching, sorting, using aggregate functions, and join operations</a:t>
            </a:r>
          </a:p>
          <a:p>
            <a:r>
              <a:rPr lang="en-US" altLang="en-US" dirty="0"/>
              <a:t>An index is an ordered set of values that contain the index key and pointers</a:t>
            </a:r>
          </a:p>
          <a:p>
            <a:r>
              <a:rPr lang="en-US" altLang="en-US" dirty="0"/>
              <a:t>An index scan is more efficient than a full table scan because the </a:t>
            </a:r>
            <a:r>
              <a:rPr lang="en-US" altLang="zh-CN" dirty="0"/>
              <a:t>index data is preordered and the amount of data is usually much smaller</a:t>
            </a:r>
            <a:endParaRPr lang="en-US" altLang="en-US" dirty="0"/>
          </a:p>
          <a:p>
            <a:endParaRPr lang="zh-CN" altLang="en-US" dirty="0"/>
          </a:p>
        </p:txBody>
      </p:sp>
    </p:spTree>
    <p:extLst>
      <p:ext uri="{BB962C8B-B14F-4D97-AF65-F5344CB8AC3E}">
        <p14:creationId xmlns:p14="http://schemas.microsoft.com/office/powerpoint/2010/main" val="1526015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Indexes and Query Optimization (2 of 4)</a:t>
            </a:r>
            <a:endParaRPr lang="zh-CN" altLang="en-US" dirty="0"/>
          </a:p>
        </p:txBody>
      </p:sp>
      <p:pic>
        <p:nvPicPr>
          <p:cNvPr id="5" name="Picture Placeholder 4" descr="A snap shot of two tables, state underscore N D X Index and customer with 6 arrow marks highlighting the common rows in the two tables. The table, state underscore N D X Index has 2 coloumns, key and row. The customer table originally consisting of 14,786 rows has 9 columns, row I D, customer underscore code, customer underscore L name, customer underscore F name, customer underscore initial, customer underscore area code, customer underscore phone, customer underscore state, and customer underscore balance."/>
          <p:cNvPicPr>
            <a:picLocks noGrp="1" noChangeAspect="1"/>
          </p:cNvPicPr>
          <p:nvPr>
            <p:ph type="pic" sz="quarter" idx="10"/>
          </p:nvPr>
        </p:nvPicPr>
        <p:blipFill>
          <a:blip r:embed="rId2">
            <a:extLst>
              <a:ext uri="{28A0092B-C50C-407E-A947-70E740481C1C}">
                <a14:useLocalDpi xmlns:a14="http://schemas.microsoft.com/office/drawing/2010/main"/>
              </a:ext>
            </a:extLst>
          </a:blip>
          <a:stretch>
            <a:fillRect/>
          </a:stretch>
        </p:blipFill>
        <p:spPr>
          <a:xfrm>
            <a:off x="1257022" y="2169840"/>
            <a:ext cx="6959264" cy="2539320"/>
          </a:xfrm>
        </p:spPr>
      </p:pic>
      <p:sp>
        <p:nvSpPr>
          <p:cNvPr id="4" name="Text Placeholder 3"/>
          <p:cNvSpPr>
            <a:spLocks noGrp="1"/>
          </p:cNvSpPr>
          <p:nvPr>
            <p:ph type="body" sz="quarter" idx="11"/>
          </p:nvPr>
        </p:nvSpPr>
        <p:spPr>
          <a:xfrm>
            <a:off x="7478972" y="5247409"/>
            <a:ext cx="3976406" cy="631411"/>
          </a:xfrm>
        </p:spPr>
        <p:txBody>
          <a:bodyPr/>
          <a:lstStyle/>
          <a:p>
            <a:r>
              <a:rPr lang="en-US" altLang="zh-CN" b="1" dirty="0"/>
              <a:t>Figure 11.3  </a:t>
            </a:r>
            <a:r>
              <a:rPr lang="en-US" altLang="zh-CN" dirty="0"/>
              <a:t>Index Representation for the Customer Table</a:t>
            </a:r>
            <a:endParaRPr lang="zh-CN" altLang="en-US" dirty="0"/>
          </a:p>
        </p:txBody>
      </p:sp>
    </p:spTree>
    <p:extLst>
      <p:ext uri="{BB962C8B-B14F-4D97-AF65-F5344CB8AC3E}">
        <p14:creationId xmlns:p14="http://schemas.microsoft.com/office/powerpoint/2010/main" val="4004203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Indexes and Query Optimization (3 of 4)</a:t>
            </a:r>
            <a:endParaRPr lang="zh-CN" altLang="en-US" dirty="0"/>
          </a:p>
        </p:txBody>
      </p:sp>
      <p:sp>
        <p:nvSpPr>
          <p:cNvPr id="3" name="Content Placeholder 2"/>
          <p:cNvSpPr>
            <a:spLocks noGrp="1"/>
          </p:cNvSpPr>
          <p:nvPr>
            <p:ph idx="1"/>
          </p:nvPr>
        </p:nvSpPr>
        <p:spPr/>
        <p:txBody>
          <a:bodyPr/>
          <a:lstStyle/>
          <a:p>
            <a:r>
              <a:rPr lang="en-US" altLang="en-US" b="1" dirty="0"/>
              <a:t>Data sparsity </a:t>
            </a:r>
            <a:r>
              <a:rPr lang="en-US" altLang="en-US" dirty="0"/>
              <a:t>refers to the number of different values a column could have </a:t>
            </a:r>
          </a:p>
          <a:p>
            <a:r>
              <a:rPr lang="en-US" altLang="en-US" dirty="0"/>
              <a:t>Data structures used to implement indexes include the following:</a:t>
            </a:r>
          </a:p>
          <a:p>
            <a:pPr lvl="1"/>
            <a:r>
              <a:rPr lang="en-US" altLang="en-US" b="1" dirty="0"/>
              <a:t>Hash index</a:t>
            </a:r>
            <a:r>
              <a:rPr lang="en-US" altLang="en-US" dirty="0"/>
              <a:t>, which is an index based on an ordered list of hash values</a:t>
            </a:r>
          </a:p>
          <a:p>
            <a:pPr lvl="1"/>
            <a:r>
              <a:rPr lang="en-US" altLang="en-US" b="1" dirty="0"/>
              <a:t>B-tree index</a:t>
            </a:r>
            <a:r>
              <a:rPr lang="en-US" altLang="en-US" dirty="0"/>
              <a:t>, which is an ordered data structure organized as an upside-down tree</a:t>
            </a:r>
          </a:p>
          <a:p>
            <a:pPr lvl="1"/>
            <a:r>
              <a:rPr lang="en-US" altLang="en-US" b="1" dirty="0"/>
              <a:t>Bitmap index</a:t>
            </a:r>
            <a:r>
              <a:rPr lang="en-US" altLang="en-US" dirty="0"/>
              <a:t>, which is an index that uses a bit array (0s and 1s) to represent the existence of a value or condition</a:t>
            </a:r>
          </a:p>
          <a:p>
            <a:r>
              <a:rPr lang="en-US" altLang="en-US" dirty="0"/>
              <a:t>Current-generation DBMSs are intelligent enough to determine the best type of index to use under certain circumstances</a:t>
            </a:r>
          </a:p>
          <a:p>
            <a:pPr lvl="1"/>
            <a:r>
              <a:rPr lang="en-US" altLang="en-US" dirty="0"/>
              <a:t>Provided the DBMS has updated database statistics</a:t>
            </a:r>
          </a:p>
        </p:txBody>
      </p:sp>
    </p:spTree>
    <p:extLst>
      <p:ext uri="{BB962C8B-B14F-4D97-AF65-F5344CB8AC3E}">
        <p14:creationId xmlns:p14="http://schemas.microsoft.com/office/powerpoint/2010/main" val="622546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Indexes and Query Optimization (4 of 4)</a:t>
            </a:r>
            <a:endParaRPr lang="zh-CN" altLang="en-US" dirty="0"/>
          </a:p>
        </p:txBody>
      </p:sp>
      <p:pic>
        <p:nvPicPr>
          <p:cNvPr id="5" name="Picture Placeholder 4" descr="Figure with customer table in the centre and arrow marks pointing at B tree index on one side and bitmap index on the other. B-Tree index is used in columns with high data sparsity, that is, columns with many different values, relative to the total number of rows. Whereas, Bitmap index is used in columns with low data sparsity, that is, columns with few different values relative to the total number of rows. A B tree index on the root, customer underscore name, Lee branches into De Prince and Rob, with a minus and plus sign for the 3 entities showing a balance. Each branch is further divided into 2 leaf objects. The values from top to down in the first leaf object are Adams, 12; Blair, 23; Coronel, 37; De Prince, 43. Values in the second leaf objects are Greer, 55; Kyle 58; Lee, 62. Values in the third leaf objects are Maier, 65; Morris, 58; Rob, 62. Values in the fourth leaf objects are Sarver, 75; Stickland,58; Timmons, 82. Leaf objects contain index: key and pointers to rows in table. Access to any row using the index will take the same number of I forward slash O accesses. In this example, it would take four I forward slash O accesses to access any given table row using the index: One for each index tree level be it root, branch, or leaf object plus access to data row using the pointer. The bitmap index is done on region underscore code. The column headers N E, N W, S E and S W are the region. Each value below each header is one byte. In the table, it represented as 0 or 1. In the bitmap index, each bit represents one region code. In the first row, bit number two is turned on, thus indicating that the first row region code value is NW. Each byte in the bitmap index represents one row of the table data. Bitmap indexes are very efficient with searches. For example, to find all customers in the N W region, the D B M S will return all rows with bit number two turned on."/>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1224608" y="1452627"/>
            <a:ext cx="6004560" cy="4282440"/>
          </a:xfrm>
        </p:spPr>
      </p:pic>
      <p:sp>
        <p:nvSpPr>
          <p:cNvPr id="4" name="Text Placeholder 3"/>
          <p:cNvSpPr>
            <a:spLocks noGrp="1"/>
          </p:cNvSpPr>
          <p:nvPr>
            <p:ph type="body" sz="quarter" idx="11"/>
          </p:nvPr>
        </p:nvSpPr>
        <p:spPr>
          <a:xfrm>
            <a:off x="7478972" y="5185064"/>
            <a:ext cx="3976406" cy="693756"/>
          </a:xfrm>
        </p:spPr>
        <p:txBody>
          <a:bodyPr/>
          <a:lstStyle/>
          <a:p>
            <a:r>
              <a:rPr lang="en-US" altLang="zh-CN" b="1" dirty="0"/>
              <a:t>Figure 11.4  </a:t>
            </a:r>
            <a:r>
              <a:rPr lang="en-US" altLang="zh-CN" dirty="0"/>
              <a:t>B-Tree and Bitmap Index Representation</a:t>
            </a:r>
            <a:endParaRPr lang="zh-CN" altLang="en-US" dirty="0"/>
          </a:p>
        </p:txBody>
      </p:sp>
    </p:spTree>
    <p:extLst>
      <p:ext uri="{BB962C8B-B14F-4D97-AF65-F5344CB8AC3E}">
        <p14:creationId xmlns:p14="http://schemas.microsoft.com/office/powerpoint/2010/main" val="3347034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11-2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r>
              <a:rPr lang="en-US" altLang="zh-CN" sz="2400" b="1" dirty="0"/>
              <a:t>If indexes are so important, why not index every column in every table?</a:t>
            </a:r>
          </a:p>
        </p:txBody>
      </p:sp>
    </p:spTree>
    <p:extLst>
      <p:ext uri="{BB962C8B-B14F-4D97-AF65-F5344CB8AC3E}">
        <p14:creationId xmlns:p14="http://schemas.microsoft.com/office/powerpoint/2010/main" val="263881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11-2: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r>
              <a:rPr lang="en-US" altLang="zh-CN" b="1" dirty="0"/>
              <a:t>If indexes are so important, why not index every column in every table?</a:t>
            </a:r>
          </a:p>
          <a:p>
            <a:r>
              <a:rPr lang="en-US" b="1" dirty="0"/>
              <a:t>Answer: </a:t>
            </a:r>
            <a:r>
              <a:rPr lang="en-US" altLang="zh-CN" dirty="0"/>
              <a:t>Indexing every column in every table will tax the DBMS too much in terms of index-maintenance processing, especially if the table has many attributes, many rows, and/or requires many inserts, updates, and/or deletes. </a:t>
            </a:r>
            <a:endParaRPr lang="zh-CN" altLang="zh-CN" dirty="0"/>
          </a:p>
        </p:txBody>
      </p:sp>
    </p:spTree>
    <p:extLst>
      <p:ext uri="{BB962C8B-B14F-4D97-AF65-F5344CB8AC3E}">
        <p14:creationId xmlns:p14="http://schemas.microsoft.com/office/powerpoint/2010/main" val="3933255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Optimizer Choices</a:t>
            </a:r>
            <a:endParaRPr lang="zh-CN" altLang="en-US" dirty="0"/>
          </a:p>
        </p:txBody>
      </p:sp>
      <p:sp>
        <p:nvSpPr>
          <p:cNvPr id="3" name="Content Placeholder 2"/>
          <p:cNvSpPr>
            <a:spLocks noGrp="1"/>
          </p:cNvSpPr>
          <p:nvPr>
            <p:ph idx="1"/>
          </p:nvPr>
        </p:nvSpPr>
        <p:spPr/>
        <p:txBody>
          <a:bodyPr/>
          <a:lstStyle/>
          <a:p>
            <a:r>
              <a:rPr lang="en-US" altLang="en-US" dirty="0"/>
              <a:t>The query optimizer can operate in one of two modes:</a:t>
            </a:r>
          </a:p>
          <a:p>
            <a:pPr lvl="1"/>
            <a:r>
              <a:rPr lang="en-US" altLang="en-US" dirty="0"/>
              <a:t>A </a:t>
            </a:r>
            <a:r>
              <a:rPr lang="en-US" altLang="en-US" b="1" dirty="0"/>
              <a:t>rule-based opt</a:t>
            </a:r>
            <a:r>
              <a:rPr lang="en-US" altLang="en-US" dirty="0"/>
              <a:t>imizer uses preset rules and points to determine the best approach to execute a query</a:t>
            </a:r>
          </a:p>
          <a:p>
            <a:pPr lvl="2"/>
            <a:r>
              <a:rPr lang="en-US" altLang="zh-CN" dirty="0"/>
              <a:t>The rules assign a “fixed cost” to each SQL operation</a:t>
            </a:r>
            <a:endParaRPr lang="en-US" altLang="en-US" dirty="0"/>
          </a:p>
          <a:p>
            <a:pPr lvl="1"/>
            <a:r>
              <a:rPr lang="en-US" altLang="en-US" dirty="0"/>
              <a:t>A </a:t>
            </a:r>
            <a:r>
              <a:rPr lang="en-US" altLang="en-US" b="1" dirty="0"/>
              <a:t>cost-based optimizer</a:t>
            </a:r>
            <a:r>
              <a:rPr lang="en-US" altLang="en-US" dirty="0"/>
              <a:t> uses algorithms based on statistics about the objects being accessed to determine the best approach to execute a query</a:t>
            </a:r>
          </a:p>
          <a:p>
            <a:pPr lvl="2"/>
            <a:r>
              <a:rPr lang="en-US" altLang="zh-CN" dirty="0"/>
              <a:t>The optimizer process adds up the processing cost, I/O costs, and resource costs (RAM and temporary space) to determine the total cost of a given execution plan</a:t>
            </a:r>
            <a:endParaRPr lang="en-US" altLang="en-US" dirty="0"/>
          </a:p>
          <a:p>
            <a:endParaRPr lang="zh-CN" altLang="en-US" dirty="0"/>
          </a:p>
        </p:txBody>
      </p:sp>
    </p:spTree>
    <p:extLst>
      <p:ext uri="{BB962C8B-B14F-4D97-AF65-F5344CB8AC3E}">
        <p14:creationId xmlns:p14="http://schemas.microsoft.com/office/powerpoint/2010/main" val="65832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6ECE-1E46-1A92-2F76-987543181675}"/>
              </a:ext>
            </a:extLst>
          </p:cNvPr>
          <p:cNvSpPr>
            <a:spLocks noGrp="1"/>
          </p:cNvSpPr>
          <p:nvPr>
            <p:ph type="title"/>
          </p:nvPr>
        </p:nvSpPr>
        <p:spPr/>
        <p:txBody>
          <a:bodyPr/>
          <a:lstStyle/>
          <a:p>
            <a:r>
              <a:rPr lang="en-US" dirty="0"/>
              <a:t>Database Performance-Tuning Concepts (1 of 2)</a:t>
            </a:r>
          </a:p>
        </p:txBody>
      </p:sp>
      <p:sp>
        <p:nvSpPr>
          <p:cNvPr id="3" name="Content Placeholder 2">
            <a:extLst>
              <a:ext uri="{FF2B5EF4-FFF2-40B4-BE49-F238E27FC236}">
                <a16:creationId xmlns:a16="http://schemas.microsoft.com/office/drawing/2014/main" id="{E2A63C35-4F2E-B661-1629-B40FF4D34F7B}"/>
              </a:ext>
            </a:extLst>
          </p:cNvPr>
          <p:cNvSpPr>
            <a:spLocks noGrp="1"/>
          </p:cNvSpPr>
          <p:nvPr>
            <p:ph idx="1"/>
          </p:nvPr>
        </p:nvSpPr>
        <p:spPr/>
        <p:txBody>
          <a:bodyPr/>
          <a:lstStyle/>
          <a:p>
            <a:r>
              <a:rPr lang="en-US" altLang="zh-CN" dirty="0"/>
              <a:t>One of the main functions of a database system is to provide timely answers to end users</a:t>
            </a:r>
          </a:p>
          <a:p>
            <a:pPr lvl="1"/>
            <a:r>
              <a:rPr lang="en-US" altLang="zh-CN" dirty="0"/>
              <a:t>End users interact with the DBMS through the use of queries to generate information, using the following sequence:</a:t>
            </a:r>
          </a:p>
          <a:p>
            <a:pPr lvl="2"/>
            <a:r>
              <a:rPr lang="en-US" altLang="zh-CN" dirty="0"/>
              <a:t>1. End-user (client-end) application generates a query</a:t>
            </a:r>
          </a:p>
          <a:p>
            <a:pPr lvl="2"/>
            <a:r>
              <a:rPr lang="en-US" altLang="zh-CN" dirty="0"/>
              <a:t>2. Query is sent to the DBMS (server end)</a:t>
            </a:r>
          </a:p>
          <a:p>
            <a:pPr lvl="2"/>
            <a:r>
              <a:rPr lang="en-US" altLang="zh-CN" dirty="0"/>
              <a:t>3. DBMS (server end) executes the query </a:t>
            </a:r>
          </a:p>
          <a:p>
            <a:pPr lvl="2"/>
            <a:r>
              <a:rPr lang="en-US" altLang="zh-CN" dirty="0"/>
              <a:t>4. DBMS sends the resulting data set to the end-user (client-end) application</a:t>
            </a:r>
          </a:p>
          <a:p>
            <a:pPr marL="457200" lvl="1" indent="0">
              <a:buNone/>
            </a:pPr>
            <a:r>
              <a:rPr lang="en-US" dirty="0"/>
              <a:t>-Client asks → Server finds → Server sends back → Client displays.</a:t>
            </a:r>
          </a:p>
        </p:txBody>
      </p:sp>
    </p:spTree>
    <p:extLst>
      <p:ext uri="{BB962C8B-B14F-4D97-AF65-F5344CB8AC3E}">
        <p14:creationId xmlns:p14="http://schemas.microsoft.com/office/powerpoint/2010/main" val="4213697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Using Hints to Affect Optimizer Choices</a:t>
            </a:r>
            <a:endParaRPr lang="zh-CN" altLang="en-US" dirty="0"/>
          </a:p>
        </p:txBody>
      </p:sp>
      <p:sp>
        <p:nvSpPr>
          <p:cNvPr id="3" name="Content Placeholder 2"/>
          <p:cNvSpPr>
            <a:spLocks noGrp="1"/>
          </p:cNvSpPr>
          <p:nvPr>
            <p:ph idx="1"/>
          </p:nvPr>
        </p:nvSpPr>
        <p:spPr/>
        <p:txBody>
          <a:bodyPr/>
          <a:lstStyle/>
          <a:p>
            <a:r>
              <a:rPr lang="en-US" altLang="en-US" dirty="0"/>
              <a:t>In some instances, the optimizer might not choose the best execution plan</a:t>
            </a:r>
          </a:p>
          <a:p>
            <a:pPr lvl="1"/>
            <a:r>
              <a:rPr lang="en-US" altLang="en-US" dirty="0"/>
              <a:t>The optimizer makes decisions based on existing statistics; statistics might be old</a:t>
            </a:r>
          </a:p>
          <a:p>
            <a:pPr lvl="1"/>
            <a:r>
              <a:rPr lang="en-US" altLang="en-US" dirty="0"/>
              <a:t>Even with current statistics, the optimizer’s choice might not be the most efficient one</a:t>
            </a:r>
          </a:p>
          <a:p>
            <a:r>
              <a:rPr lang="en-US" altLang="en-US" b="1" dirty="0"/>
              <a:t>Optimizer hints </a:t>
            </a:r>
            <a:r>
              <a:rPr lang="en-US" altLang="en-US" dirty="0"/>
              <a:t>are special instructions for the optimizer that are embedded in the SQL command text</a:t>
            </a:r>
          </a:p>
          <a:p>
            <a:endParaRPr lang="zh-CN" altLang="en-US" dirty="0"/>
          </a:p>
        </p:txBody>
      </p:sp>
    </p:spTree>
    <p:extLst>
      <p:ext uri="{BB962C8B-B14F-4D97-AF65-F5344CB8AC3E}">
        <p14:creationId xmlns:p14="http://schemas.microsoft.com/office/powerpoint/2010/main" val="4137046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SQL Performance Tuning</a:t>
            </a:r>
            <a:endParaRPr lang="zh-CN" altLang="en-US" dirty="0"/>
          </a:p>
        </p:txBody>
      </p:sp>
      <p:sp>
        <p:nvSpPr>
          <p:cNvPr id="3" name="Content Placeholder 2"/>
          <p:cNvSpPr>
            <a:spLocks noGrp="1"/>
          </p:cNvSpPr>
          <p:nvPr>
            <p:ph idx="1"/>
          </p:nvPr>
        </p:nvSpPr>
        <p:spPr/>
        <p:txBody>
          <a:bodyPr/>
          <a:lstStyle/>
          <a:p>
            <a:r>
              <a:rPr lang="en-US" altLang="en-US" dirty="0"/>
              <a:t>SQL performance tuning is evaluated from client perspective</a:t>
            </a:r>
          </a:p>
          <a:p>
            <a:pPr lvl="1"/>
            <a:r>
              <a:rPr lang="en-US" altLang="en-US" dirty="0"/>
              <a:t>Most current relational DBMSs perform automatic query optimization at the server end</a:t>
            </a:r>
          </a:p>
          <a:p>
            <a:pPr lvl="1"/>
            <a:r>
              <a:rPr lang="en-US" altLang="en-US" dirty="0"/>
              <a:t>Most SQL performance optimization techniques are DBMS-specific and thus rarely portable</a:t>
            </a:r>
          </a:p>
          <a:p>
            <a:r>
              <a:rPr lang="en-US" altLang="en-US" dirty="0"/>
              <a:t>The majority of performance problems are related to poorly written SQL code</a:t>
            </a:r>
          </a:p>
          <a:p>
            <a:pPr lvl="1"/>
            <a:r>
              <a:rPr lang="en-US" altLang="zh-CN" dirty="0"/>
              <a:t>A carefully written query almost always outperforms a poorly written one</a:t>
            </a:r>
            <a:endParaRPr lang="en-US" altLang="en-US" dirty="0"/>
          </a:p>
          <a:p>
            <a:endParaRPr lang="zh-CN" altLang="en-US" dirty="0"/>
          </a:p>
        </p:txBody>
      </p:sp>
    </p:spTree>
    <p:extLst>
      <p:ext uri="{BB962C8B-B14F-4D97-AF65-F5344CB8AC3E}">
        <p14:creationId xmlns:p14="http://schemas.microsoft.com/office/powerpoint/2010/main" val="1530058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Selectivity</a:t>
            </a:r>
            <a:endParaRPr lang="zh-CN" altLang="en-US" dirty="0"/>
          </a:p>
        </p:txBody>
      </p:sp>
      <p:sp>
        <p:nvSpPr>
          <p:cNvPr id="3" name="Content Placeholder 2"/>
          <p:cNvSpPr>
            <a:spLocks noGrp="1"/>
          </p:cNvSpPr>
          <p:nvPr>
            <p:ph idx="1"/>
          </p:nvPr>
        </p:nvSpPr>
        <p:spPr/>
        <p:txBody>
          <a:bodyPr/>
          <a:lstStyle/>
          <a:p>
            <a:r>
              <a:rPr lang="en-US" altLang="en-US" b="1" dirty="0"/>
              <a:t>Index selectivity </a:t>
            </a:r>
            <a:r>
              <a:rPr lang="en-US" altLang="en-US" dirty="0"/>
              <a:t>is a measure of the likelihood that an index will be used in query processing</a:t>
            </a:r>
          </a:p>
          <a:p>
            <a:r>
              <a:rPr lang="en-US" altLang="en-US" dirty="0"/>
              <a:t>Indexes are used when a subset of rows from a large table is to be selected based on a given condition</a:t>
            </a:r>
          </a:p>
          <a:p>
            <a:r>
              <a:rPr lang="en-US" altLang="en-US" dirty="0"/>
              <a:t>You cannot always use an index to improve performance</a:t>
            </a:r>
          </a:p>
          <a:p>
            <a:r>
              <a:rPr lang="en-US" altLang="en-US" dirty="0"/>
              <a:t>A </a:t>
            </a:r>
            <a:r>
              <a:rPr lang="en-US" altLang="en-US" b="1" dirty="0"/>
              <a:t>function-based index </a:t>
            </a:r>
            <a:r>
              <a:rPr lang="en-US" altLang="en-US" dirty="0"/>
              <a:t>is an index based on a specific SQL function or expression</a:t>
            </a:r>
          </a:p>
          <a:p>
            <a:endParaRPr lang="zh-CN" altLang="en-US" dirty="0"/>
          </a:p>
        </p:txBody>
      </p:sp>
    </p:spTree>
    <p:extLst>
      <p:ext uri="{BB962C8B-B14F-4D97-AF65-F5344CB8AC3E}">
        <p14:creationId xmlns:p14="http://schemas.microsoft.com/office/powerpoint/2010/main" val="3501062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Conditional Expressions (1 of 3)</a:t>
            </a:r>
            <a:endParaRPr lang="zh-CN" altLang="en-US" dirty="0"/>
          </a:p>
        </p:txBody>
      </p:sp>
      <p:sp>
        <p:nvSpPr>
          <p:cNvPr id="3" name="Content Placeholder 2"/>
          <p:cNvSpPr>
            <a:spLocks noGrp="1"/>
          </p:cNvSpPr>
          <p:nvPr>
            <p:ph idx="1"/>
          </p:nvPr>
        </p:nvSpPr>
        <p:spPr/>
        <p:txBody>
          <a:bodyPr/>
          <a:lstStyle/>
          <a:p>
            <a:r>
              <a:rPr lang="en-US" altLang="en-US" dirty="0"/>
              <a:t>A conditional expression is normally placed within the WHERE or HAVING clauses of a SQL statement</a:t>
            </a:r>
          </a:p>
          <a:p>
            <a:pPr lvl="1"/>
            <a:r>
              <a:rPr lang="en-US" altLang="en-US" dirty="0"/>
              <a:t>It restricts the output of a query to only rows matching conditional criteria</a:t>
            </a:r>
          </a:p>
          <a:p>
            <a:r>
              <a:rPr lang="en-US" altLang="en-US" dirty="0"/>
              <a:t>The following practices are used to write efficient conditional expressions in SQL code:</a:t>
            </a:r>
          </a:p>
          <a:p>
            <a:pPr lvl="1"/>
            <a:r>
              <a:rPr lang="en-US" altLang="en-US" dirty="0"/>
              <a:t>Use simple columns or literals as operands</a:t>
            </a:r>
          </a:p>
          <a:p>
            <a:pPr lvl="1"/>
            <a:r>
              <a:rPr lang="en-US" altLang="en-US" dirty="0"/>
              <a:t>Numeric field comparisons are faster than character, date, and NULL comparisons</a:t>
            </a:r>
          </a:p>
          <a:p>
            <a:pPr lvl="1"/>
            <a:r>
              <a:rPr lang="en-US" altLang="en-US" dirty="0"/>
              <a:t>Equality comparisons are faster than inequality comparisons</a:t>
            </a:r>
          </a:p>
          <a:p>
            <a:pPr lvl="1"/>
            <a:r>
              <a:rPr lang="en-US" altLang="en-US" dirty="0"/>
              <a:t>Whenever possible, transform conditional expressions to use literals</a:t>
            </a:r>
          </a:p>
          <a:p>
            <a:pPr lvl="1"/>
            <a:endParaRPr lang="en-US" altLang="en-US" dirty="0"/>
          </a:p>
          <a:p>
            <a:endParaRPr lang="zh-CN" altLang="en-US" dirty="0"/>
          </a:p>
        </p:txBody>
      </p:sp>
    </p:spTree>
    <p:extLst>
      <p:ext uri="{BB962C8B-B14F-4D97-AF65-F5344CB8AC3E}">
        <p14:creationId xmlns:p14="http://schemas.microsoft.com/office/powerpoint/2010/main" val="1663561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Conditional Expressions (2 of 3)</a:t>
            </a:r>
            <a:endParaRPr lang="zh-CN" altLang="en-US" dirty="0"/>
          </a:p>
        </p:txBody>
      </p:sp>
      <p:sp>
        <p:nvSpPr>
          <p:cNvPr id="3" name="Content Placeholder 2"/>
          <p:cNvSpPr>
            <a:spLocks noGrp="1"/>
          </p:cNvSpPr>
          <p:nvPr>
            <p:ph idx="1"/>
          </p:nvPr>
        </p:nvSpPr>
        <p:spPr/>
        <p:txBody>
          <a:bodyPr/>
          <a:lstStyle/>
          <a:p>
            <a:r>
              <a:rPr lang="en-US" altLang="en-US" dirty="0"/>
              <a:t>The following practices are used to write efficient conditional expressions in SQL code (continued):</a:t>
            </a:r>
          </a:p>
          <a:p>
            <a:pPr lvl="1"/>
            <a:r>
              <a:rPr lang="en-US" altLang="en-US" dirty="0"/>
              <a:t>Write equality conditions first when using multiple conditional expressions</a:t>
            </a:r>
          </a:p>
          <a:p>
            <a:pPr lvl="1"/>
            <a:r>
              <a:rPr lang="en-US" altLang="en-US" dirty="0"/>
              <a:t>When using multiple AND conditions, write the condition most likely to be false first</a:t>
            </a:r>
          </a:p>
          <a:p>
            <a:pPr lvl="1"/>
            <a:r>
              <a:rPr lang="en-US" altLang="en-US" dirty="0"/>
              <a:t>When using multiple OR conditions, put the condition most likely to be true first</a:t>
            </a:r>
          </a:p>
          <a:p>
            <a:pPr lvl="1"/>
            <a:r>
              <a:rPr lang="en-US" altLang="en-US" dirty="0"/>
              <a:t>Whenever possible, try to avoid the use of NOT logical operator</a:t>
            </a:r>
          </a:p>
          <a:p>
            <a:endParaRPr lang="zh-CN" altLang="en-US" dirty="0"/>
          </a:p>
        </p:txBody>
      </p:sp>
    </p:spTree>
    <p:extLst>
      <p:ext uri="{BB962C8B-B14F-4D97-AF65-F5344CB8AC3E}">
        <p14:creationId xmlns:p14="http://schemas.microsoft.com/office/powerpoint/2010/main" val="3695627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Conditional Expressions (3 of 3)</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9822292"/>
              </p:ext>
            </p:extLst>
          </p:nvPr>
        </p:nvGraphicFramePr>
        <p:xfrm>
          <a:off x="1816678" y="2459470"/>
          <a:ext cx="7680615" cy="2225040"/>
        </p:xfrm>
        <a:graphic>
          <a:graphicData uri="http://schemas.openxmlformats.org/drawingml/2006/table">
            <a:tbl>
              <a:tblPr firstRow="1" bandRow="1">
                <a:tableStyleId>{5C22544A-7EE6-4342-B048-85BDC9FD1C3A}</a:tableStyleId>
              </a:tblPr>
              <a:tblGrid>
                <a:gridCol w="1768185">
                  <a:extLst>
                    <a:ext uri="{9D8B030D-6E8A-4147-A177-3AD203B41FA5}">
                      <a16:colId xmlns:a16="http://schemas.microsoft.com/office/drawing/2014/main" val="20000"/>
                    </a:ext>
                  </a:extLst>
                </a:gridCol>
                <a:gridCol w="2826328">
                  <a:extLst>
                    <a:ext uri="{9D8B030D-6E8A-4147-A177-3AD203B41FA5}">
                      <a16:colId xmlns:a16="http://schemas.microsoft.com/office/drawing/2014/main" val="20001"/>
                    </a:ext>
                  </a:extLst>
                </a:gridCol>
                <a:gridCol w="3086102">
                  <a:extLst>
                    <a:ext uri="{9D8B030D-6E8A-4147-A177-3AD203B41FA5}">
                      <a16:colId xmlns:a16="http://schemas.microsoft.com/office/drawing/2014/main" val="20002"/>
                    </a:ext>
                  </a:extLst>
                </a:gridCol>
              </a:tblGrid>
              <a:tr h="370840">
                <a:tc>
                  <a:txBody>
                    <a:bodyPr/>
                    <a:lstStyle/>
                    <a:p>
                      <a:r>
                        <a:rPr lang="en-US" altLang="zh-CN" dirty="0"/>
                        <a:t>Table 11.6</a:t>
                      </a:r>
                      <a:endParaRPr lang="zh-CN" altLang="en-US" dirty="0"/>
                    </a:p>
                  </a:txBody>
                  <a:tcPr/>
                </a:tc>
                <a:tc>
                  <a:txBody>
                    <a:bodyPr/>
                    <a:lstStyle/>
                    <a:p>
                      <a:endParaRPr lang="zh-CN" altLang="en-US" dirty="0"/>
                    </a:p>
                  </a:txBody>
                  <a:tcPr>
                    <a:lnR w="12700" cap="flat" cmpd="sng" algn="ctr">
                      <a:solidFill>
                        <a:schemeClr val="tx1"/>
                      </a:solidFill>
                      <a:prstDash val="solid"/>
                      <a:round/>
                      <a:headEnd type="none" w="med" len="med"/>
                      <a:tailEnd type="none" w="med" len="med"/>
                    </a:lnR>
                  </a:tcPr>
                </a:tc>
                <a:tc>
                  <a:txBody>
                    <a:bodyPr/>
                    <a:lstStyle/>
                    <a:p>
                      <a:endParaRPr lang="zh-CN"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r>
                        <a:rPr lang="en-US" altLang="zh-CN" sz="1400" b="1" dirty="0"/>
                        <a:t>OPERAND1</a:t>
                      </a:r>
                      <a:endParaRPr lang="zh-CN" altLang="en-US" sz="1400" b="1" dirty="0"/>
                    </a:p>
                  </a:txBody>
                  <a:tcPr/>
                </a:tc>
                <a:tc>
                  <a:txBody>
                    <a:bodyPr/>
                    <a:lstStyle/>
                    <a:p>
                      <a:r>
                        <a:rPr lang="en-US" altLang="zh-CN" sz="1400" b="1" dirty="0"/>
                        <a:t>CONDITIONAL</a:t>
                      </a:r>
                      <a:r>
                        <a:rPr lang="en-US" altLang="zh-CN" sz="1400" b="1" baseline="0" dirty="0"/>
                        <a:t> OPERATOR</a:t>
                      </a:r>
                      <a:endParaRPr lang="zh-CN" altLang="en-US" sz="1400" b="1" dirty="0"/>
                    </a:p>
                  </a:txBody>
                  <a:tcPr/>
                </a:tc>
                <a:tc>
                  <a:txBody>
                    <a:bodyPr/>
                    <a:lstStyle/>
                    <a:p>
                      <a:r>
                        <a:rPr lang="en-US" altLang="zh-CN" sz="1400" b="1" dirty="0"/>
                        <a:t>OPERAND2</a:t>
                      </a:r>
                      <a:endParaRPr lang="zh-CN" altLang="en-US" sz="1400" b="1" dirty="0"/>
                    </a:p>
                  </a:txBody>
                  <a:tcPr/>
                </a:tc>
                <a:extLst>
                  <a:ext uri="{0D108BD9-81ED-4DB2-BD59-A6C34878D82A}">
                    <a16:rowId xmlns:a16="http://schemas.microsoft.com/office/drawing/2014/main" val="10001"/>
                  </a:ext>
                </a:extLst>
              </a:tr>
              <a:tr h="370840">
                <a:tc>
                  <a:txBody>
                    <a:bodyPr/>
                    <a:lstStyle/>
                    <a:p>
                      <a:r>
                        <a:rPr lang="en-US" altLang="zh-CN" sz="1200" dirty="0"/>
                        <a:t>P_PRICE</a:t>
                      </a:r>
                      <a:endParaRPr lang="zh-CN" altLang="en-US" sz="1200" dirty="0"/>
                    </a:p>
                  </a:txBody>
                  <a:tcPr/>
                </a:tc>
                <a:tc>
                  <a:txBody>
                    <a:bodyPr/>
                    <a:lstStyle/>
                    <a:p>
                      <a:r>
                        <a:rPr lang="en-US" altLang="zh-CN" sz="1200" dirty="0"/>
                        <a:t>&gt;</a:t>
                      </a:r>
                      <a:endParaRPr lang="zh-CN" altLang="en-US" sz="1200" dirty="0"/>
                    </a:p>
                  </a:txBody>
                  <a:tcPr/>
                </a:tc>
                <a:tc>
                  <a:txBody>
                    <a:bodyPr/>
                    <a:lstStyle/>
                    <a:p>
                      <a:r>
                        <a:rPr lang="en-US" altLang="zh-CN" sz="1200" dirty="0"/>
                        <a:t>10.00</a:t>
                      </a:r>
                      <a:endParaRPr lang="zh-CN" altLang="en-US" sz="1200" dirty="0"/>
                    </a:p>
                  </a:txBody>
                  <a:tcPr/>
                </a:tc>
                <a:extLst>
                  <a:ext uri="{0D108BD9-81ED-4DB2-BD59-A6C34878D82A}">
                    <a16:rowId xmlns:a16="http://schemas.microsoft.com/office/drawing/2014/main" val="10002"/>
                  </a:ext>
                </a:extLst>
              </a:tr>
              <a:tr h="370840">
                <a:tc>
                  <a:txBody>
                    <a:bodyPr/>
                    <a:lstStyle/>
                    <a:p>
                      <a:r>
                        <a:rPr lang="en-US" altLang="zh-CN" sz="1200" dirty="0"/>
                        <a:t>V_STATE</a:t>
                      </a:r>
                      <a:endParaRPr lang="zh-CN" altLang="en-US" sz="1200" dirty="0"/>
                    </a:p>
                  </a:txBody>
                  <a:tcPr/>
                </a:tc>
                <a:tc>
                  <a:txBody>
                    <a:bodyPr/>
                    <a:lstStyle/>
                    <a:p>
                      <a:r>
                        <a:rPr lang="en-US" altLang="zh-CN" sz="1200" dirty="0"/>
                        <a:t>=</a:t>
                      </a:r>
                      <a:endParaRPr lang="zh-CN" altLang="en-US" sz="1200" dirty="0"/>
                    </a:p>
                  </a:txBody>
                  <a:tcPr/>
                </a:tc>
                <a:tc>
                  <a:txBody>
                    <a:bodyPr/>
                    <a:lstStyle/>
                    <a:p>
                      <a:r>
                        <a:rPr lang="en-US" altLang="zh-CN" sz="1200" dirty="0"/>
                        <a:t>FL</a:t>
                      </a:r>
                      <a:endParaRPr lang="zh-CN" altLang="en-US" sz="1200" dirty="0"/>
                    </a:p>
                  </a:txBody>
                  <a:tcPr/>
                </a:tc>
                <a:extLst>
                  <a:ext uri="{0D108BD9-81ED-4DB2-BD59-A6C34878D82A}">
                    <a16:rowId xmlns:a16="http://schemas.microsoft.com/office/drawing/2014/main" val="10003"/>
                  </a:ext>
                </a:extLst>
              </a:tr>
              <a:tr h="370840">
                <a:tc>
                  <a:txBody>
                    <a:bodyPr/>
                    <a:lstStyle/>
                    <a:p>
                      <a:r>
                        <a:rPr lang="en-US" altLang="zh-CN" sz="1200" dirty="0"/>
                        <a:t>V_CONTACT</a:t>
                      </a:r>
                      <a:endParaRPr lang="zh-CN" altLang="en-US" sz="1200" dirty="0"/>
                    </a:p>
                  </a:txBody>
                  <a:tcPr/>
                </a:tc>
                <a:tc>
                  <a:txBody>
                    <a:bodyPr/>
                    <a:lstStyle/>
                    <a:p>
                      <a:r>
                        <a:rPr lang="en-US" altLang="zh-CN" sz="1200" dirty="0"/>
                        <a:t>LIKE</a:t>
                      </a:r>
                      <a:endParaRPr lang="zh-CN" altLang="en-US" sz="1200" dirty="0"/>
                    </a:p>
                  </a:txBody>
                  <a:tcPr/>
                </a:tc>
                <a:tc>
                  <a:txBody>
                    <a:bodyPr/>
                    <a:lstStyle/>
                    <a:p>
                      <a:r>
                        <a:rPr lang="en-US" altLang="zh-CN" sz="1200" dirty="0"/>
                        <a:t>Smith%</a:t>
                      </a:r>
                      <a:endParaRPr lang="zh-CN" altLang="en-US" sz="1200" dirty="0"/>
                    </a:p>
                  </a:txBody>
                  <a:tcPr/>
                </a:tc>
                <a:extLst>
                  <a:ext uri="{0D108BD9-81ED-4DB2-BD59-A6C34878D82A}">
                    <a16:rowId xmlns:a16="http://schemas.microsoft.com/office/drawing/2014/main" val="10004"/>
                  </a:ext>
                </a:extLst>
              </a:tr>
              <a:tr h="370840">
                <a:tc>
                  <a:txBody>
                    <a:bodyPr/>
                    <a:lstStyle/>
                    <a:p>
                      <a:r>
                        <a:rPr lang="en-US" altLang="zh-CN" sz="1200" dirty="0"/>
                        <a:t>P_QOH</a:t>
                      </a:r>
                      <a:endParaRPr lang="zh-CN" altLang="en-US" sz="1200" dirty="0"/>
                    </a:p>
                  </a:txBody>
                  <a:tcPr/>
                </a:tc>
                <a:tc>
                  <a:txBody>
                    <a:bodyPr/>
                    <a:lstStyle/>
                    <a:p>
                      <a:r>
                        <a:rPr lang="en-US" altLang="zh-CN" sz="1200" dirty="0"/>
                        <a:t>&gt;</a:t>
                      </a:r>
                      <a:endParaRPr lang="zh-CN" altLang="en-US" sz="1200" dirty="0"/>
                    </a:p>
                  </a:txBody>
                  <a:tcPr/>
                </a:tc>
                <a:tc>
                  <a:txBody>
                    <a:bodyPr/>
                    <a:lstStyle/>
                    <a:p>
                      <a:r>
                        <a:rPr lang="en-US" altLang="zh-CN" sz="1200" dirty="0"/>
                        <a:t>P_MIN</a:t>
                      </a:r>
                      <a:r>
                        <a:rPr lang="en-US" altLang="zh-CN" sz="1200" baseline="0" dirty="0"/>
                        <a:t> * 1.10</a:t>
                      </a:r>
                      <a:endParaRPr lang="zh-CN" altLang="en-US" sz="1200" dirty="0"/>
                    </a:p>
                  </a:txBody>
                  <a:tcPr/>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10FD5672-E28D-879F-0D5D-B34D5B539FE5}"/>
              </a:ext>
            </a:extLst>
          </p:cNvPr>
          <p:cNvSpPr txBox="1"/>
          <p:nvPr/>
        </p:nvSpPr>
        <p:spPr>
          <a:xfrm>
            <a:off x="2161945" y="1844248"/>
            <a:ext cx="6990080" cy="461665"/>
          </a:xfrm>
          <a:prstGeom prst="rect">
            <a:avLst/>
          </a:prstGeom>
          <a:noFill/>
        </p:spPr>
        <p:txBody>
          <a:bodyPr wrap="square" rtlCol="0">
            <a:spAutoFit/>
          </a:bodyPr>
          <a:lstStyle/>
          <a:p>
            <a:pPr algn="ctr"/>
            <a:r>
              <a:rPr lang="en-US" altLang="zh-CN" sz="2400" b="1" dirty="0">
                <a:latin typeface="+mn-lt"/>
              </a:rPr>
              <a:t>Conditional Criteria</a:t>
            </a:r>
            <a:endParaRPr lang="zh-CN" altLang="en-US" sz="2400" b="1" dirty="0">
              <a:latin typeface="+mn-lt"/>
            </a:endParaRPr>
          </a:p>
        </p:txBody>
      </p:sp>
    </p:spTree>
    <p:extLst>
      <p:ext uri="{BB962C8B-B14F-4D97-AF65-F5344CB8AC3E}">
        <p14:creationId xmlns:p14="http://schemas.microsoft.com/office/powerpoint/2010/main" val="2837838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Formulation</a:t>
            </a:r>
            <a:endParaRPr lang="zh-CN" altLang="en-US" dirty="0"/>
          </a:p>
        </p:txBody>
      </p:sp>
      <p:sp>
        <p:nvSpPr>
          <p:cNvPr id="3" name="Content Placeholder 2"/>
          <p:cNvSpPr>
            <a:spLocks noGrp="1"/>
          </p:cNvSpPr>
          <p:nvPr>
            <p:ph idx="1"/>
          </p:nvPr>
        </p:nvSpPr>
        <p:spPr/>
        <p:txBody>
          <a:bodyPr/>
          <a:lstStyle/>
          <a:p>
            <a:r>
              <a:rPr lang="en-US" altLang="zh-CN" dirty="0"/>
              <a:t>To formulate a query, you could normally follow these steps:</a:t>
            </a:r>
          </a:p>
          <a:p>
            <a:pPr lvl="1"/>
            <a:r>
              <a:rPr lang="en-US" altLang="en-US" dirty="0"/>
              <a:t>1. Identify what columns and computations are required</a:t>
            </a:r>
          </a:p>
          <a:p>
            <a:pPr lvl="1"/>
            <a:r>
              <a:rPr lang="en-US" altLang="en-US" dirty="0"/>
              <a:t>2. Identify source tables</a:t>
            </a:r>
          </a:p>
          <a:p>
            <a:pPr lvl="1"/>
            <a:r>
              <a:rPr lang="en-US" altLang="en-US" dirty="0"/>
              <a:t>3. Determine how to join the tables</a:t>
            </a:r>
          </a:p>
          <a:p>
            <a:pPr lvl="1"/>
            <a:r>
              <a:rPr lang="en-US" altLang="en-US" dirty="0"/>
              <a:t>4. Determine what selection criteria are needed</a:t>
            </a:r>
          </a:p>
          <a:p>
            <a:pPr lvl="1"/>
            <a:r>
              <a:rPr lang="en-US" altLang="en-US" dirty="0"/>
              <a:t>5. Determine the order in which to display the output</a:t>
            </a:r>
          </a:p>
          <a:p>
            <a:endParaRPr lang="zh-CN" altLang="en-US" dirty="0"/>
          </a:p>
        </p:txBody>
      </p:sp>
    </p:spTree>
    <p:extLst>
      <p:ext uri="{BB962C8B-B14F-4D97-AF65-F5344CB8AC3E}">
        <p14:creationId xmlns:p14="http://schemas.microsoft.com/office/powerpoint/2010/main" val="2967953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DBMS Performance Tuning (1 of 4)</a:t>
            </a:r>
            <a:endParaRPr lang="zh-CN" altLang="en-US" dirty="0"/>
          </a:p>
        </p:txBody>
      </p:sp>
      <p:sp>
        <p:nvSpPr>
          <p:cNvPr id="3" name="Content Placeholder 2"/>
          <p:cNvSpPr>
            <a:spLocks noGrp="1"/>
          </p:cNvSpPr>
          <p:nvPr>
            <p:ph idx="1"/>
          </p:nvPr>
        </p:nvSpPr>
        <p:spPr/>
        <p:txBody>
          <a:bodyPr/>
          <a:lstStyle/>
          <a:p>
            <a:r>
              <a:rPr lang="en-US" altLang="en-US" dirty="0"/>
              <a:t>DBMS performance tuning includes managing the DBMS processes in primary memory and managing the structures in physical storage</a:t>
            </a:r>
          </a:p>
          <a:p>
            <a:r>
              <a:rPr lang="en-US" altLang="en-US" dirty="0"/>
              <a:t>DBMS performance tuning at the server end focuses on setting parameters used for:</a:t>
            </a:r>
          </a:p>
          <a:p>
            <a:pPr lvl="1"/>
            <a:r>
              <a:rPr lang="en-US" altLang="en-US" dirty="0"/>
              <a:t>Data cache</a:t>
            </a:r>
          </a:p>
          <a:p>
            <a:pPr lvl="1"/>
            <a:r>
              <a:rPr lang="en-US" altLang="en-US" dirty="0"/>
              <a:t>SQL cache</a:t>
            </a:r>
          </a:p>
          <a:p>
            <a:pPr lvl="1"/>
            <a:r>
              <a:rPr lang="en-US" altLang="en-US" dirty="0"/>
              <a:t>Sort cache</a:t>
            </a:r>
          </a:p>
          <a:p>
            <a:pPr lvl="1"/>
            <a:r>
              <a:rPr lang="en-US" altLang="en-US" dirty="0"/>
              <a:t>Optimizer mode</a:t>
            </a:r>
          </a:p>
          <a:p>
            <a:endParaRPr lang="zh-CN" altLang="en-US" dirty="0"/>
          </a:p>
        </p:txBody>
      </p:sp>
    </p:spTree>
    <p:extLst>
      <p:ext uri="{BB962C8B-B14F-4D97-AF65-F5344CB8AC3E}">
        <p14:creationId xmlns:p14="http://schemas.microsoft.com/office/powerpoint/2010/main" val="1214875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DBMS Performance Tuning (2 of 4)</a:t>
            </a:r>
            <a:endParaRPr lang="zh-CN" altLang="en-US" dirty="0"/>
          </a:p>
        </p:txBody>
      </p:sp>
      <p:sp>
        <p:nvSpPr>
          <p:cNvPr id="3" name="Content Placeholder 2"/>
          <p:cNvSpPr>
            <a:spLocks noGrp="1"/>
          </p:cNvSpPr>
          <p:nvPr>
            <p:ph idx="1"/>
          </p:nvPr>
        </p:nvSpPr>
        <p:spPr/>
        <p:txBody>
          <a:bodyPr/>
          <a:lstStyle/>
          <a:p>
            <a:r>
              <a:rPr lang="en-US" altLang="en-US" b="1" dirty="0"/>
              <a:t>In-memory database </a:t>
            </a:r>
            <a:r>
              <a:rPr lang="en-US" altLang="en-US" dirty="0"/>
              <a:t>systems are optimized to store large portions of the database in primary storage </a:t>
            </a:r>
          </a:p>
          <a:p>
            <a:r>
              <a:rPr lang="en-US" altLang="zh-CN" dirty="0"/>
              <a:t>These systems are becoming popular due to the following:</a:t>
            </a:r>
          </a:p>
          <a:p>
            <a:pPr lvl="1"/>
            <a:r>
              <a:rPr lang="en-US" altLang="zh-CN" dirty="0"/>
              <a:t>Increasing performance demands of modern database applications</a:t>
            </a:r>
          </a:p>
          <a:p>
            <a:pPr lvl="1"/>
            <a:r>
              <a:rPr lang="en-US" altLang="zh-CN" dirty="0"/>
              <a:t>Diminishing costs</a:t>
            </a:r>
          </a:p>
          <a:p>
            <a:pPr lvl="1"/>
            <a:r>
              <a:rPr lang="en-US" altLang="zh-CN" dirty="0"/>
              <a:t>Technology advances of components</a:t>
            </a:r>
            <a:endParaRPr lang="en-US" altLang="en-US" dirty="0"/>
          </a:p>
          <a:p>
            <a:pPr marL="0" indent="0">
              <a:buNone/>
            </a:pPr>
            <a:endParaRPr lang="zh-CN" altLang="en-US" dirty="0"/>
          </a:p>
        </p:txBody>
      </p:sp>
    </p:spTree>
    <p:extLst>
      <p:ext uri="{BB962C8B-B14F-4D97-AF65-F5344CB8AC3E}">
        <p14:creationId xmlns:p14="http://schemas.microsoft.com/office/powerpoint/2010/main" val="2251291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DBMS Performance Tuning (3 of 4)</a:t>
            </a:r>
            <a:endParaRPr lang="zh-CN" altLang="en-US" dirty="0"/>
          </a:p>
        </p:txBody>
      </p:sp>
      <p:sp>
        <p:nvSpPr>
          <p:cNvPr id="3" name="Content Placeholder 2"/>
          <p:cNvSpPr>
            <a:spLocks noGrp="1"/>
          </p:cNvSpPr>
          <p:nvPr>
            <p:ph idx="1"/>
          </p:nvPr>
        </p:nvSpPr>
        <p:spPr/>
        <p:txBody>
          <a:bodyPr/>
          <a:lstStyle/>
          <a:p>
            <a:r>
              <a:rPr lang="en-US" altLang="en-US" dirty="0"/>
              <a:t>The following are general recommendations for physical storage of databases:</a:t>
            </a:r>
          </a:p>
          <a:p>
            <a:pPr lvl="1"/>
            <a:r>
              <a:rPr lang="en-US" altLang="zh-CN" dirty="0"/>
              <a:t>Use </a:t>
            </a:r>
            <a:r>
              <a:rPr lang="en-US" altLang="zh-CN" b="1" dirty="0"/>
              <a:t>I/O accelerators</a:t>
            </a:r>
            <a:endParaRPr lang="en-US" altLang="en-US" b="1" dirty="0"/>
          </a:p>
          <a:p>
            <a:pPr lvl="1"/>
            <a:r>
              <a:rPr lang="en-US" altLang="en-US" dirty="0"/>
              <a:t>Use </a:t>
            </a:r>
            <a:r>
              <a:rPr lang="en-US" altLang="en-US" b="1" dirty="0"/>
              <a:t>RAID</a:t>
            </a:r>
            <a:r>
              <a:rPr lang="en-US" altLang="en-US" dirty="0"/>
              <a:t> (Redundant Array of Independent Disks) to provide a balance between performance improvement and fault</a:t>
            </a:r>
            <a:r>
              <a:rPr lang="th-TH" altLang="en-US" dirty="0"/>
              <a:t> </a:t>
            </a:r>
            <a:r>
              <a:rPr lang="en-US" altLang="en-US" dirty="0"/>
              <a:t>tolerance</a:t>
            </a:r>
            <a:endParaRPr lang="th-TH" altLang="en-US" dirty="0"/>
          </a:p>
          <a:p>
            <a:pPr lvl="1"/>
            <a:r>
              <a:rPr lang="en-US" altLang="en-US" dirty="0"/>
              <a:t>Minimize disk contention</a:t>
            </a:r>
          </a:p>
          <a:p>
            <a:pPr lvl="1"/>
            <a:r>
              <a:rPr lang="en-US" altLang="en-US" dirty="0"/>
              <a:t>Put high-usage tables in their own table spaces</a:t>
            </a:r>
          </a:p>
          <a:p>
            <a:pPr lvl="1"/>
            <a:r>
              <a:rPr lang="en-US" altLang="en-US" dirty="0"/>
              <a:t>Assign separate data files in separate storage volumes for indexes, system, and high-usage tables</a:t>
            </a:r>
          </a:p>
          <a:p>
            <a:pPr lvl="1"/>
            <a:endParaRPr lang="en-US" altLang="en-US" dirty="0"/>
          </a:p>
        </p:txBody>
      </p:sp>
    </p:spTree>
    <p:extLst>
      <p:ext uri="{BB962C8B-B14F-4D97-AF65-F5344CB8AC3E}">
        <p14:creationId xmlns:p14="http://schemas.microsoft.com/office/powerpoint/2010/main" val="129632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6ECE-1E46-1A92-2F76-987543181675}"/>
              </a:ext>
            </a:extLst>
          </p:cNvPr>
          <p:cNvSpPr>
            <a:spLocks noGrp="1"/>
          </p:cNvSpPr>
          <p:nvPr>
            <p:ph type="title"/>
          </p:nvPr>
        </p:nvSpPr>
        <p:spPr/>
        <p:txBody>
          <a:bodyPr/>
          <a:lstStyle/>
          <a:p>
            <a:r>
              <a:rPr lang="en-US" dirty="0"/>
              <a:t>Database Performance-Tuning Concepts (2 of 2)</a:t>
            </a:r>
          </a:p>
        </p:txBody>
      </p:sp>
      <p:sp>
        <p:nvSpPr>
          <p:cNvPr id="3" name="Content Placeholder 2">
            <a:extLst>
              <a:ext uri="{FF2B5EF4-FFF2-40B4-BE49-F238E27FC236}">
                <a16:creationId xmlns:a16="http://schemas.microsoft.com/office/drawing/2014/main" id="{E2A63C35-4F2E-B661-1629-B40FF4D34F7B}"/>
              </a:ext>
            </a:extLst>
          </p:cNvPr>
          <p:cNvSpPr>
            <a:spLocks noGrp="1"/>
          </p:cNvSpPr>
          <p:nvPr>
            <p:ph idx="1"/>
          </p:nvPr>
        </p:nvSpPr>
        <p:spPr/>
        <p:txBody>
          <a:bodyPr/>
          <a:lstStyle/>
          <a:p>
            <a:r>
              <a:rPr lang="en-US" altLang="en-US" dirty="0"/>
              <a:t>The goal of database performance is to execute queries as fast as possible</a:t>
            </a:r>
          </a:p>
          <a:p>
            <a:r>
              <a:rPr lang="en-US" altLang="en-US" b="1" dirty="0"/>
              <a:t>Database performance tuning </a:t>
            </a:r>
            <a:r>
              <a:rPr lang="en-US" altLang="en-US" dirty="0"/>
              <a:t>is a set of activities and procedures designed to reduce the response time of a database system</a:t>
            </a:r>
          </a:p>
          <a:p>
            <a:r>
              <a:rPr lang="en-US" altLang="zh-CN" dirty="0"/>
              <a:t>Fine-tuning the performance of a system requires a holistic approach</a:t>
            </a:r>
          </a:p>
          <a:p>
            <a:pPr lvl="1"/>
            <a:r>
              <a:rPr lang="en-US" altLang="en-US" dirty="0"/>
              <a:t>All factors must be checked to ensure that each one operates at optimum levels with minimal bottlenecks</a:t>
            </a:r>
          </a:p>
          <a:p>
            <a:pPr lvl="1"/>
            <a:r>
              <a:rPr lang="en-US" dirty="0"/>
              <a:t>Database tuning = </a:t>
            </a:r>
            <a:r>
              <a:rPr lang="en-US" b="1" dirty="0"/>
              <a:t>finding and fixing anything that slows queries down</a:t>
            </a:r>
            <a:endParaRPr lang="en-US" altLang="en-US" dirty="0"/>
          </a:p>
        </p:txBody>
      </p:sp>
    </p:spTree>
    <p:extLst>
      <p:ext uri="{BB962C8B-B14F-4D97-AF65-F5344CB8AC3E}">
        <p14:creationId xmlns:p14="http://schemas.microsoft.com/office/powerpoint/2010/main" val="914101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DBMS Performance Tuning (4 of 4)</a:t>
            </a:r>
            <a:endParaRPr lang="zh-CN" altLang="en-US" dirty="0"/>
          </a:p>
        </p:txBody>
      </p:sp>
      <p:sp>
        <p:nvSpPr>
          <p:cNvPr id="3" name="Content Placeholder 2"/>
          <p:cNvSpPr>
            <a:spLocks noGrp="1"/>
          </p:cNvSpPr>
          <p:nvPr>
            <p:ph idx="1"/>
          </p:nvPr>
        </p:nvSpPr>
        <p:spPr/>
        <p:txBody>
          <a:bodyPr/>
          <a:lstStyle/>
          <a:p>
            <a:r>
              <a:rPr lang="en-US" altLang="en-US" dirty="0"/>
              <a:t>The following are general recommendations for physical storage of databases (continued):</a:t>
            </a:r>
          </a:p>
          <a:p>
            <a:pPr lvl="1"/>
            <a:r>
              <a:rPr lang="en-US" altLang="en-US" dirty="0"/>
              <a:t>Take advantage of the various table storage organizations in the database</a:t>
            </a:r>
          </a:p>
          <a:p>
            <a:pPr lvl="2"/>
            <a:r>
              <a:rPr lang="en-US" altLang="en-US" dirty="0"/>
              <a:t>An </a:t>
            </a:r>
            <a:r>
              <a:rPr lang="en-US" altLang="en-US" b="1" dirty="0"/>
              <a:t>index-organized table </a:t>
            </a:r>
            <a:r>
              <a:rPr lang="en-US" altLang="en-US" dirty="0"/>
              <a:t>(or </a:t>
            </a:r>
            <a:r>
              <a:rPr lang="en-US" altLang="en-US" b="1" dirty="0"/>
              <a:t>clustered index table</a:t>
            </a:r>
            <a:r>
              <a:rPr lang="en-US" altLang="en-US" dirty="0"/>
              <a:t>) is a table that stores the end-user data and the index data in consecutive locations on permanent storage</a:t>
            </a:r>
          </a:p>
          <a:p>
            <a:pPr lvl="1"/>
            <a:r>
              <a:rPr lang="en-US" altLang="en-US" dirty="0"/>
              <a:t>Partition tables based on usage</a:t>
            </a:r>
          </a:p>
          <a:p>
            <a:pPr lvl="1"/>
            <a:r>
              <a:rPr lang="en-US" altLang="en-US" dirty="0"/>
              <a:t>Apply denormalized tables where appropriate</a:t>
            </a:r>
          </a:p>
          <a:p>
            <a:pPr lvl="1"/>
            <a:r>
              <a:rPr lang="en-US" altLang="en-US" dirty="0"/>
              <a:t>Store computed and aggregate attributes in tables</a:t>
            </a:r>
          </a:p>
          <a:p>
            <a:endParaRPr lang="en-US" altLang="en-US" dirty="0"/>
          </a:p>
          <a:p>
            <a:pPr lvl="1"/>
            <a:endParaRPr lang="en-US" altLang="en-US" dirty="0"/>
          </a:p>
        </p:txBody>
      </p:sp>
    </p:spTree>
    <p:extLst>
      <p:ext uri="{BB962C8B-B14F-4D97-AF65-F5344CB8AC3E}">
        <p14:creationId xmlns:p14="http://schemas.microsoft.com/office/powerpoint/2010/main" val="2864094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11-3</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r>
              <a:rPr lang="en-US" altLang="zh-CN" sz="2400" b="1" dirty="0"/>
              <a:t>What does RAID stand for?</a:t>
            </a:r>
          </a:p>
        </p:txBody>
      </p:sp>
    </p:spTree>
    <p:extLst>
      <p:ext uri="{BB962C8B-B14F-4D97-AF65-F5344CB8AC3E}">
        <p14:creationId xmlns:p14="http://schemas.microsoft.com/office/powerpoint/2010/main" val="2956878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11-3: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r>
              <a:rPr lang="en-US" altLang="zh-CN" b="1" dirty="0"/>
              <a:t>What does RAID stand for?</a:t>
            </a:r>
          </a:p>
          <a:p>
            <a:r>
              <a:rPr lang="en-US" b="1" dirty="0"/>
              <a:t>Answer: </a:t>
            </a:r>
            <a:r>
              <a:rPr lang="en-US" altLang="zh-CN" dirty="0"/>
              <a:t>RAID is the acronym for </a:t>
            </a:r>
            <a:r>
              <a:rPr lang="en-US" altLang="zh-CN" b="1" dirty="0"/>
              <a:t>R</a:t>
            </a:r>
            <a:r>
              <a:rPr lang="en-US" altLang="zh-CN" dirty="0"/>
              <a:t>edundant </a:t>
            </a:r>
            <a:r>
              <a:rPr lang="en-US" altLang="zh-CN" b="1" dirty="0"/>
              <a:t>A</a:t>
            </a:r>
            <a:r>
              <a:rPr lang="en-US" altLang="zh-CN" dirty="0"/>
              <a:t>rray of </a:t>
            </a:r>
            <a:r>
              <a:rPr lang="en-US" altLang="zh-CN" b="1" dirty="0"/>
              <a:t>I</a:t>
            </a:r>
            <a:r>
              <a:rPr lang="en-US" altLang="zh-CN" dirty="0"/>
              <a:t>ndependent </a:t>
            </a:r>
            <a:r>
              <a:rPr lang="en-US" altLang="zh-CN" b="1" dirty="0"/>
              <a:t>D</a:t>
            </a:r>
            <a:r>
              <a:rPr lang="en-US" altLang="zh-CN" dirty="0"/>
              <a:t>isks. RAID is used to provide balance between performance and fault tolerance. RAID systems use multiple disks to create virtual disks (storage volumes) formed by several individual disks.</a:t>
            </a:r>
            <a:endParaRPr lang="zh-CN" altLang="zh-CN" dirty="0"/>
          </a:p>
        </p:txBody>
      </p:sp>
    </p:spTree>
    <p:extLst>
      <p:ext uri="{BB962C8B-B14F-4D97-AF65-F5344CB8AC3E}">
        <p14:creationId xmlns:p14="http://schemas.microsoft.com/office/powerpoint/2010/main" val="1435056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9388-57EA-415D-BA4C-9D237D98148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C62FF5B-1A90-449C-9F51-BCC153EB61C0}"/>
              </a:ext>
            </a:extLst>
          </p:cNvPr>
          <p:cNvSpPr>
            <a:spLocks noGrp="1"/>
          </p:cNvSpPr>
          <p:nvPr>
            <p:ph idx="1"/>
          </p:nvPr>
        </p:nvSpPr>
        <p:spPr/>
        <p:txBody>
          <a:bodyPr/>
          <a:lstStyle/>
          <a:p>
            <a:pPr marL="0" indent="0">
              <a:buNone/>
            </a:pPr>
            <a:r>
              <a:rPr lang="en-US" dirty="0"/>
              <a:t>Now that the lesson has ended, you should be able to:</a:t>
            </a:r>
          </a:p>
          <a:p>
            <a:pPr marL="457200" indent="-457200">
              <a:buAutoNum type="arabicPeriod"/>
            </a:pPr>
            <a:r>
              <a:rPr lang="en-US" altLang="zh-CN" dirty="0"/>
              <a:t>Identify the procedures involved in database performance tuning</a:t>
            </a:r>
          </a:p>
          <a:p>
            <a:pPr marL="457200" indent="-457200">
              <a:buAutoNum type="arabicPeriod"/>
            </a:pPr>
            <a:r>
              <a:rPr lang="en-US" altLang="zh-CN" dirty="0"/>
              <a:t>Describe how a DBMS processes SQL queries in each of its three phases</a:t>
            </a:r>
          </a:p>
          <a:p>
            <a:pPr marL="457200" indent="-457200">
              <a:buAutoNum type="arabicPeriod"/>
            </a:pPr>
            <a:r>
              <a:rPr lang="en-US" altLang="zh-CN" dirty="0"/>
              <a:t>Explain the role of indexes in speeding up data access</a:t>
            </a:r>
          </a:p>
          <a:p>
            <a:pPr marL="457200" indent="-457200">
              <a:buAutoNum type="arabicPeriod"/>
            </a:pPr>
            <a:r>
              <a:rPr lang="en-US" altLang="zh-CN" dirty="0"/>
              <a:t>Differentiate between a rule-based optimizer and a cost-based optimizer</a:t>
            </a:r>
          </a:p>
          <a:p>
            <a:pPr marL="457200" indent="-457200">
              <a:buAutoNum type="arabicPeriod"/>
            </a:pPr>
            <a:r>
              <a:rPr lang="en-US" altLang="zh-CN" dirty="0"/>
              <a:t>Describe some common practices used to write efficient SQL code</a:t>
            </a:r>
          </a:p>
          <a:p>
            <a:pPr marL="457200" indent="-457200">
              <a:buAutoNum type="arabicPeriod"/>
            </a:pPr>
            <a:r>
              <a:rPr lang="en-US" altLang="zh-CN" dirty="0"/>
              <a:t>Explain how to formulate queries and tune the DBMS for optimal performance</a:t>
            </a:r>
          </a:p>
        </p:txBody>
      </p:sp>
    </p:spTree>
    <p:extLst>
      <p:ext uri="{BB962C8B-B14F-4D97-AF65-F5344CB8AC3E}">
        <p14:creationId xmlns:p14="http://schemas.microsoft.com/office/powerpoint/2010/main" val="232237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Performance Tuning: Client and Server</a:t>
            </a:r>
            <a:endParaRPr lang="zh-CN" altLang="en-US" dirty="0"/>
          </a:p>
        </p:txBody>
      </p:sp>
      <p:sp>
        <p:nvSpPr>
          <p:cNvPr id="3" name="Content Placeholder 2"/>
          <p:cNvSpPr>
            <a:spLocks noGrp="1"/>
          </p:cNvSpPr>
          <p:nvPr>
            <p:ph sz="half" idx="1"/>
          </p:nvPr>
        </p:nvSpPr>
        <p:spPr>
          <a:xfrm>
            <a:off x="476843" y="1305098"/>
            <a:ext cx="5542957" cy="4871865"/>
          </a:xfrm>
        </p:spPr>
        <p:txBody>
          <a:bodyPr/>
          <a:lstStyle/>
          <a:p>
            <a:r>
              <a:rPr lang="en-US" altLang="en-US" sz="2000" dirty="0"/>
              <a:t>On the client side, the objective is to generate a SQL query that returns the correct answer in the least amount of time, using the minimum amount of resources at the server end</a:t>
            </a:r>
          </a:p>
          <a:p>
            <a:pPr lvl="1"/>
            <a:r>
              <a:rPr lang="en-US" altLang="en-US" sz="2000" dirty="0"/>
              <a:t>Commonly referred to as </a:t>
            </a:r>
            <a:r>
              <a:rPr lang="en-US" altLang="en-US" sz="2000" b="1" dirty="0"/>
              <a:t>SQL performance tuning</a:t>
            </a:r>
          </a:p>
          <a:p>
            <a:r>
              <a:rPr lang="en-US" altLang="en-US" sz="2000" dirty="0"/>
              <a:t>On the server side, the DBMS environment is configured to respond to clients’ requests as fast as possible, while making optimum use of existing resources</a:t>
            </a:r>
          </a:p>
          <a:p>
            <a:pPr lvl="1"/>
            <a:r>
              <a:rPr lang="en-US" altLang="en-US" sz="2000" dirty="0"/>
              <a:t>Commonly referred to as </a:t>
            </a:r>
            <a:r>
              <a:rPr lang="en-US" altLang="en-US" sz="2000" b="1" dirty="0"/>
              <a:t>DBMS performance tuning</a:t>
            </a:r>
          </a:p>
          <a:p>
            <a:endParaRPr lang="zh-CN" altLang="en-US" dirty="0"/>
          </a:p>
        </p:txBody>
      </p:sp>
      <p:sp>
        <p:nvSpPr>
          <p:cNvPr id="4" name="Content Placeholder 3">
            <a:extLst>
              <a:ext uri="{FF2B5EF4-FFF2-40B4-BE49-F238E27FC236}">
                <a16:creationId xmlns:a16="http://schemas.microsoft.com/office/drawing/2014/main" id="{CD2F86EA-E462-DB39-9F75-669FB380B157}"/>
              </a:ext>
            </a:extLst>
          </p:cNvPr>
          <p:cNvSpPr>
            <a:spLocks noGrp="1"/>
          </p:cNvSpPr>
          <p:nvPr>
            <p:ph sz="half" idx="2"/>
          </p:nvPr>
        </p:nvSpPr>
        <p:spPr>
          <a:xfrm>
            <a:off x="6172200" y="1305098"/>
            <a:ext cx="5542956" cy="5245331"/>
          </a:xfrm>
        </p:spPr>
        <p:txBody>
          <a:bodyPr/>
          <a:lstStyle/>
          <a:p>
            <a:r>
              <a:rPr lang="en-US" sz="1400" b="1" dirty="0"/>
              <a:t>Example for client side:</a:t>
            </a:r>
          </a:p>
          <a:p>
            <a:pPr marL="0" indent="0">
              <a:buNone/>
            </a:pPr>
            <a:r>
              <a:rPr lang="en-US" sz="1200" dirty="0"/>
              <a:t>Instead of saying:</a:t>
            </a:r>
          </a:p>
          <a:p>
            <a:pPr marL="0" indent="0">
              <a:buNone/>
            </a:pPr>
            <a:r>
              <a:rPr lang="en-US" sz="1200" dirty="0"/>
              <a:t>SELECT * FROM Customers;</a:t>
            </a:r>
          </a:p>
          <a:p>
            <a:pPr marL="0" indent="0">
              <a:buNone/>
            </a:pPr>
            <a:r>
              <a:rPr lang="en-US" sz="1200" dirty="0"/>
              <a:t>(which brings everything)</a:t>
            </a:r>
          </a:p>
          <a:p>
            <a:pPr marL="0" indent="0">
              <a:buNone/>
            </a:pPr>
            <a:r>
              <a:rPr lang="en-US" sz="1200" dirty="0"/>
              <a:t>SELECT name, phone FROM Customers WHERE city = 'New York’;</a:t>
            </a:r>
          </a:p>
          <a:p>
            <a:pPr marL="0" indent="0">
              <a:buNone/>
            </a:pPr>
            <a:r>
              <a:rPr lang="en-US" sz="1200" dirty="0"/>
              <a:t>(only the info you need).</a:t>
            </a:r>
          </a:p>
          <a:p>
            <a:pPr marL="0" indent="0">
              <a:buNone/>
            </a:pPr>
            <a:r>
              <a:rPr lang="en-US" sz="1400" b="1" dirty="0"/>
              <a:t>Example for sever side: Make the database server itself run fast by:</a:t>
            </a:r>
          </a:p>
          <a:p>
            <a:r>
              <a:rPr lang="en-US" sz="1200" dirty="0"/>
              <a:t>Adding more </a:t>
            </a:r>
            <a:r>
              <a:rPr lang="en-US" sz="1200" b="1" dirty="0"/>
              <a:t>RAM</a:t>
            </a:r>
            <a:r>
              <a:rPr lang="en-US" sz="1200" dirty="0"/>
              <a:t> </a:t>
            </a:r>
          </a:p>
          <a:p>
            <a:r>
              <a:rPr lang="en-US" sz="1200" dirty="0"/>
              <a:t>Using </a:t>
            </a:r>
            <a:r>
              <a:rPr lang="en-US" sz="1200" b="1" dirty="0"/>
              <a:t>indexes</a:t>
            </a:r>
            <a:r>
              <a:rPr lang="en-US" sz="1200" dirty="0"/>
              <a:t> (shortcuts to find data).</a:t>
            </a:r>
          </a:p>
          <a:p>
            <a:r>
              <a:rPr lang="en-US" sz="1200" dirty="0"/>
              <a:t>Adjusting </a:t>
            </a:r>
            <a:r>
              <a:rPr lang="en-US" sz="1200" b="1" dirty="0"/>
              <a:t>caches</a:t>
            </a:r>
            <a:r>
              <a:rPr lang="en-US" sz="1200" dirty="0"/>
              <a:t> for speed</a:t>
            </a:r>
          </a:p>
          <a:p>
            <a:pPr marL="0" indent="0">
              <a:buNone/>
            </a:pPr>
            <a:r>
              <a:rPr lang="en-US" sz="1200" dirty="0"/>
              <a:t>-</a:t>
            </a:r>
            <a:r>
              <a:rPr lang="en-US" sz="1200" b="1" dirty="0"/>
              <a:t>Client tuning = better questions.</a:t>
            </a:r>
          </a:p>
          <a:p>
            <a:pPr marL="0" indent="0">
              <a:buNone/>
            </a:pPr>
            <a:r>
              <a:rPr lang="en-US" sz="1200" b="1" dirty="0"/>
              <a:t>-Server tuning = faster answers.</a:t>
            </a:r>
          </a:p>
          <a:p>
            <a:pPr marL="0" indent="0">
              <a:buNone/>
            </a:pPr>
            <a:endParaRPr lang="en-ZA" sz="1200" dirty="0"/>
          </a:p>
        </p:txBody>
      </p:sp>
    </p:spTree>
    <p:extLst>
      <p:ext uri="{BB962C8B-B14F-4D97-AF65-F5344CB8AC3E}">
        <p14:creationId xmlns:p14="http://schemas.microsoft.com/office/powerpoint/2010/main" val="386994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6843" y="74815"/>
            <a:ext cx="11241915" cy="440574"/>
          </a:xfrm>
        </p:spPr>
        <p:txBody>
          <a:bodyPr/>
          <a:lstStyle/>
          <a:p>
            <a:r>
              <a:rPr lang="en-US" altLang="zh-CN" dirty="0"/>
              <a:t>DBMS Architecture (1 of 3)</a:t>
            </a:r>
            <a:endParaRPr lang="zh-CN" altLang="en-US" dirty="0"/>
          </a:p>
        </p:txBody>
      </p:sp>
      <p:sp>
        <p:nvSpPr>
          <p:cNvPr id="3" name="Content Placeholder 2"/>
          <p:cNvSpPr>
            <a:spLocks noGrp="1"/>
          </p:cNvSpPr>
          <p:nvPr>
            <p:ph idx="1"/>
          </p:nvPr>
        </p:nvSpPr>
        <p:spPr>
          <a:xfrm>
            <a:off x="476843" y="739833"/>
            <a:ext cx="11241915" cy="5437130"/>
          </a:xfrm>
        </p:spPr>
        <p:txBody>
          <a:bodyPr/>
          <a:lstStyle/>
          <a:p>
            <a:pPr marL="0" indent="0">
              <a:buNone/>
            </a:pPr>
            <a:r>
              <a:rPr lang="en-US" dirty="0"/>
              <a:t>The architecture of a DBMS is represented by the processes and structures (in memory and permanent storage) used to manage a database.</a:t>
            </a:r>
            <a:endParaRPr lang="en-US" altLang="en-US" dirty="0"/>
          </a:p>
          <a:p>
            <a:r>
              <a:rPr lang="en-US" altLang="en-US" dirty="0"/>
              <a:t>All data in a database are stored in </a:t>
            </a:r>
            <a:r>
              <a:rPr lang="en-US" altLang="en-US" b="1" dirty="0"/>
              <a:t>data files</a:t>
            </a:r>
          </a:p>
          <a:p>
            <a:r>
              <a:rPr lang="en-US" altLang="en-US" b="1" dirty="0"/>
              <a:t>Data blocks </a:t>
            </a:r>
            <a:r>
              <a:rPr lang="en-US" altLang="en-US" dirty="0"/>
              <a:t>The smallest piece of storage in a database. Each data file is divided into blocks to store records.</a:t>
            </a:r>
          </a:p>
          <a:p>
            <a:r>
              <a:rPr lang="en-US" altLang="en-US" b="1" dirty="0"/>
              <a:t>Extents</a:t>
            </a:r>
            <a:r>
              <a:rPr lang="en-US" altLang="en-US" dirty="0"/>
              <a:t> A group of data blocks assigned together to store a table or object. Several boxes grouped together for one big order.</a:t>
            </a:r>
          </a:p>
          <a:p>
            <a:r>
              <a:rPr lang="en-US" altLang="en-US" dirty="0"/>
              <a:t>Data files are grouped in file groups or table spaces</a:t>
            </a:r>
          </a:p>
          <a:p>
            <a:pPr lvl="1"/>
            <a:r>
              <a:rPr lang="en-US" altLang="en-US" dirty="0"/>
              <a:t>A </a:t>
            </a:r>
            <a:r>
              <a:rPr lang="en-US" altLang="en-US" b="1" dirty="0"/>
              <a:t>table space </a:t>
            </a:r>
            <a:r>
              <a:rPr lang="en-US" altLang="en-US" dirty="0"/>
              <a:t>is a logical grouping of several data files that store data with similar characteristics. Eg  </a:t>
            </a:r>
            <a:r>
              <a:rPr lang="en-US" dirty="0"/>
              <a:t>All </a:t>
            </a:r>
            <a:r>
              <a:rPr lang="en-US" b="1" dirty="0"/>
              <a:t>customer tables</a:t>
            </a:r>
            <a:r>
              <a:rPr lang="en-US" dirty="0"/>
              <a:t> in one table space, all </a:t>
            </a:r>
            <a:r>
              <a:rPr lang="en-US" b="1" dirty="0"/>
              <a:t>sales tables</a:t>
            </a:r>
            <a:r>
              <a:rPr lang="en-US" dirty="0"/>
              <a:t> in another.</a:t>
            </a:r>
            <a:endParaRPr lang="en-US" altLang="en-US" dirty="0"/>
          </a:p>
          <a:p>
            <a:r>
              <a:rPr lang="en-US" altLang="en-US" dirty="0"/>
              <a:t>The </a:t>
            </a:r>
            <a:r>
              <a:rPr lang="en-US" altLang="en-US" b="1" dirty="0"/>
              <a:t>data cache </a:t>
            </a:r>
            <a:r>
              <a:rPr lang="en-US" altLang="en-US" dirty="0"/>
              <a:t>or </a:t>
            </a:r>
            <a:r>
              <a:rPr lang="en-US" altLang="en-US" b="1" dirty="0"/>
              <a:t>buffer cache </a:t>
            </a:r>
            <a:r>
              <a:rPr lang="en-US" altLang="en-US" dirty="0"/>
              <a:t>is a shared, reserved memory area that stores the most </a:t>
            </a:r>
            <a:r>
              <a:rPr lang="en-US" altLang="zh-CN" dirty="0"/>
              <a:t>recently executed SQL statements or PL/SQL procedures</a:t>
            </a:r>
          </a:p>
          <a:p>
            <a:endParaRPr lang="en-US" altLang="en-US" dirty="0"/>
          </a:p>
          <a:p>
            <a:endParaRPr lang="zh-CN" altLang="en-US" dirty="0"/>
          </a:p>
        </p:txBody>
      </p:sp>
    </p:spTree>
    <p:extLst>
      <p:ext uri="{BB962C8B-B14F-4D97-AF65-F5344CB8AC3E}">
        <p14:creationId xmlns:p14="http://schemas.microsoft.com/office/powerpoint/2010/main" val="260533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6843" y="473246"/>
            <a:ext cx="11241915" cy="773664"/>
          </a:xfrm>
        </p:spPr>
        <p:txBody>
          <a:bodyPr/>
          <a:lstStyle/>
          <a:p>
            <a:r>
              <a:rPr lang="en-US" altLang="zh-CN" dirty="0"/>
              <a:t>DBMS Architecture (2 of 3)</a:t>
            </a:r>
            <a:endParaRPr lang="zh-CN" altLang="en-US" dirty="0"/>
          </a:p>
        </p:txBody>
      </p:sp>
      <p:sp>
        <p:nvSpPr>
          <p:cNvPr id="3" name="Content Placeholder 2"/>
          <p:cNvSpPr>
            <a:spLocks noGrp="1"/>
          </p:cNvSpPr>
          <p:nvPr>
            <p:ph idx="1"/>
          </p:nvPr>
        </p:nvSpPr>
        <p:spPr>
          <a:xfrm>
            <a:off x="476843" y="1413164"/>
            <a:ext cx="11241915" cy="4763799"/>
          </a:xfrm>
        </p:spPr>
        <p:txBody>
          <a:bodyPr/>
          <a:lstStyle/>
          <a:p>
            <a:r>
              <a:rPr lang="en-US" altLang="en-US" dirty="0"/>
              <a:t>The </a:t>
            </a:r>
            <a:r>
              <a:rPr lang="en-US" altLang="en-US" b="1" dirty="0"/>
              <a:t>SQL cache</a:t>
            </a:r>
            <a:r>
              <a:rPr lang="en-US" altLang="en-US" dirty="0"/>
              <a:t>, or </a:t>
            </a:r>
            <a:r>
              <a:rPr lang="en-US" altLang="en-US" b="1" dirty="0"/>
              <a:t>procedure cache</a:t>
            </a:r>
            <a:r>
              <a:rPr lang="en-US" altLang="en-US" dirty="0"/>
              <a:t>, is a </a:t>
            </a:r>
            <a:r>
              <a:rPr lang="en-US" altLang="zh-CN" dirty="0"/>
              <a:t>shared, reserved memory area that s</a:t>
            </a:r>
            <a:r>
              <a:rPr lang="en-US" altLang="en-US" dirty="0"/>
              <a:t>tores the most recently executed SQL statements or PL/SQL procedures</a:t>
            </a:r>
          </a:p>
          <a:p>
            <a:r>
              <a:rPr lang="en-US" altLang="en-US" dirty="0"/>
              <a:t>The DBMS retrieves data from permanent storage and places it in RAM</a:t>
            </a:r>
          </a:p>
          <a:p>
            <a:pPr lvl="1"/>
            <a:r>
              <a:rPr lang="en-US" altLang="zh-CN" dirty="0"/>
              <a:t>Data is retrieved from the data files and placed in the data cache</a:t>
            </a:r>
            <a:endParaRPr lang="en-US" altLang="en-US" dirty="0"/>
          </a:p>
          <a:p>
            <a:r>
              <a:rPr lang="en-US" dirty="0"/>
              <a:t>To move data from permanent storage (data files) to RAM (data cache), the DBMS issues I/O requests and waits for the replies</a:t>
            </a:r>
            <a:endParaRPr lang="en-US" altLang="en-US" dirty="0"/>
          </a:p>
          <a:p>
            <a:r>
              <a:rPr lang="en-US" altLang="en-US" dirty="0"/>
              <a:t>An </a:t>
            </a:r>
            <a:r>
              <a:rPr lang="en-US" altLang="en-US" b="1" dirty="0"/>
              <a:t>input/output request </a:t>
            </a:r>
            <a:r>
              <a:rPr lang="en-US" altLang="en-US" dirty="0"/>
              <a:t>is a low-level data access operation that reads or writes data to and from computer devices, </a:t>
            </a:r>
            <a:r>
              <a:rPr lang="en-US" dirty="0"/>
              <a:t>such as memory, hard disks, video, and printers</a:t>
            </a:r>
            <a:endParaRPr lang="en-US" altLang="en-US" dirty="0"/>
          </a:p>
          <a:p>
            <a:r>
              <a:rPr lang="en-US" altLang="en-US" dirty="0"/>
              <a:t>Working with data in the data cache is faster than working with data files</a:t>
            </a:r>
          </a:p>
          <a:p>
            <a:r>
              <a:rPr lang="en-US" altLang="en-US" dirty="0"/>
              <a:t>Most performance-tuning activities focus on minimizing I/O operations</a:t>
            </a:r>
          </a:p>
        </p:txBody>
      </p:sp>
    </p:spTree>
    <p:extLst>
      <p:ext uri="{BB962C8B-B14F-4D97-AF65-F5344CB8AC3E}">
        <p14:creationId xmlns:p14="http://schemas.microsoft.com/office/powerpoint/2010/main" val="351128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DBMS Architecture (3 of 3)</a:t>
            </a:r>
            <a:endParaRPr lang="zh-CN" altLang="en-US" dirty="0"/>
          </a:p>
        </p:txBody>
      </p:sp>
      <p:pic>
        <p:nvPicPr>
          <p:cNvPr id="5" name="Picture Placeholder 4" descr="A basic D B M S Architecture consists of client computer on one hand and D B M S server computer on the other. The D B M S server computer consists of primary memory or R A M and secondary memory or hard disk. A two way I forward slash O operations takes place between the two. D B M S processes runs in R A M, while the database data files are stored in the permanent memory. R A M consists of listener, scheduler, S Q L cache, lock manager, user process, optimizer and data cache. The database consists of table spaces and data files. From the client process of client computer an S Q L query is sent to the listener in the R A M. R A M then fetches data from the database and the result is sent back to the client process.  "/>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1471720" y="1596697"/>
            <a:ext cx="6007252" cy="3377430"/>
          </a:xfrm>
        </p:spPr>
      </p:pic>
      <p:sp>
        <p:nvSpPr>
          <p:cNvPr id="4" name="Text Placeholder 3"/>
          <p:cNvSpPr>
            <a:spLocks noGrp="1"/>
          </p:cNvSpPr>
          <p:nvPr>
            <p:ph type="body" sz="quarter" idx="11"/>
          </p:nvPr>
        </p:nvSpPr>
        <p:spPr>
          <a:xfrm>
            <a:off x="7478972" y="5237017"/>
            <a:ext cx="3976406" cy="641803"/>
          </a:xfrm>
        </p:spPr>
        <p:txBody>
          <a:bodyPr/>
          <a:lstStyle/>
          <a:p>
            <a:r>
              <a:rPr lang="en-US" altLang="zh-CN" b="1" dirty="0"/>
              <a:t>Figure 11.1  </a:t>
            </a:r>
            <a:r>
              <a:rPr lang="en-US" altLang="zh-CN" dirty="0"/>
              <a:t>Basic DBMS Architecture</a:t>
            </a:r>
            <a:endParaRPr lang="zh-CN" altLang="en-US" dirty="0"/>
          </a:p>
        </p:txBody>
      </p:sp>
    </p:spTree>
    <p:extLst>
      <p:ext uri="{BB962C8B-B14F-4D97-AF65-F5344CB8AC3E}">
        <p14:creationId xmlns:p14="http://schemas.microsoft.com/office/powerpoint/2010/main" val="52438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Database Query Optimization Modes (1 of 3)</a:t>
            </a:r>
            <a:endParaRPr lang="zh-CN" altLang="en-US" dirty="0"/>
          </a:p>
        </p:txBody>
      </p:sp>
      <p:sp>
        <p:nvSpPr>
          <p:cNvPr id="3" name="Content Placeholder 2"/>
          <p:cNvSpPr>
            <a:spLocks noGrp="1"/>
          </p:cNvSpPr>
          <p:nvPr>
            <p:ph idx="1"/>
          </p:nvPr>
        </p:nvSpPr>
        <p:spPr/>
        <p:txBody>
          <a:bodyPr/>
          <a:lstStyle/>
          <a:p>
            <a:r>
              <a:rPr lang="en-US" altLang="en-US" dirty="0"/>
              <a:t>Most of the algorithms proposed for query optimization are based on two principles:</a:t>
            </a:r>
          </a:p>
          <a:p>
            <a:pPr lvl="1"/>
            <a:r>
              <a:rPr lang="en-US" altLang="en-US" dirty="0"/>
              <a:t>The selection of the optimum execution order to achieve the fastest execution time</a:t>
            </a:r>
          </a:p>
          <a:p>
            <a:pPr lvl="1"/>
            <a:r>
              <a:rPr lang="en-US" altLang="en-US" dirty="0"/>
              <a:t>The selection of sites to be accessed to minimize communication costs</a:t>
            </a:r>
          </a:p>
          <a:p>
            <a:r>
              <a:rPr lang="en-US" altLang="en-US" dirty="0"/>
              <a:t>Within those two principles, a query optimization algorithm can be evaluated based on:</a:t>
            </a:r>
          </a:p>
          <a:p>
            <a:pPr lvl="1"/>
            <a:r>
              <a:rPr lang="en-US" altLang="en-US" dirty="0"/>
              <a:t>Its operation mode</a:t>
            </a:r>
          </a:p>
          <a:p>
            <a:pPr lvl="1"/>
            <a:r>
              <a:rPr lang="en-US" altLang="en-US" dirty="0"/>
              <a:t>The timing of its optimization</a:t>
            </a:r>
          </a:p>
          <a:p>
            <a:endParaRPr lang="zh-CN" altLang="en-US" dirty="0"/>
          </a:p>
        </p:txBody>
      </p:sp>
    </p:spTree>
    <p:extLst>
      <p:ext uri="{BB962C8B-B14F-4D97-AF65-F5344CB8AC3E}">
        <p14:creationId xmlns:p14="http://schemas.microsoft.com/office/powerpoint/2010/main" val="19894684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8DC1DEAEBA6AF468249BE1B6D2051BE" ma:contentTypeVersion="8" ma:contentTypeDescription="Create a new document." ma:contentTypeScope="" ma:versionID="8eec357943469ecb6293b8f7a34b19b2">
  <xsd:schema xmlns:xsd="http://www.w3.org/2001/XMLSchema" xmlns:xs="http://www.w3.org/2001/XMLSchema" xmlns:p="http://schemas.microsoft.com/office/2006/metadata/properties" xmlns:ns3="d15201a6-a416-4496-b27c-d669a93b6be0" targetNamespace="http://schemas.microsoft.com/office/2006/metadata/properties" ma:root="true" ma:fieldsID="f183669db0091936b58d05fa192266fc" ns3:_="">
    <xsd:import namespace="d15201a6-a416-4496-b27c-d669a93b6be0"/>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5201a6-a416-4496-b27c-d669a93b6be0"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BA9BA192-EF86-48DF-982C-2C526A268392}">
  <ds:schemaRefs>
    <ds:schemaRef ds:uri="d15201a6-a416-4496-b27c-d669a93b6be0"/>
    <ds:schemaRef ds:uri="http://schemas.microsoft.com/office/2006/documentManagement/types"/>
    <ds:schemaRef ds:uri="http://www.w3.org/XML/1998/namespace"/>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E3A68A3-80ED-4A1F-B73D-25DBCBEDFC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5201a6-a416-4496-b27c-d669a93b6b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37904</TotalTime>
  <Words>2987</Words>
  <Application>Microsoft Office PowerPoint</Application>
  <PresentationFormat>Widescreen</PresentationFormat>
  <Paragraphs>276</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Courier New</vt:lpstr>
      <vt:lpstr>Wingdings</vt:lpstr>
      <vt:lpstr>Work Sans</vt:lpstr>
      <vt:lpstr>Work Sans </vt:lpstr>
      <vt:lpstr>Optimized Template Master</vt:lpstr>
      <vt:lpstr>Chapter 4</vt:lpstr>
      <vt:lpstr>Chapter Objectives</vt:lpstr>
      <vt:lpstr>Database Performance-Tuning Concepts (1 of 2)</vt:lpstr>
      <vt:lpstr>Database Performance-Tuning Concepts (2 of 2)</vt:lpstr>
      <vt:lpstr>Performance Tuning: Client and Server</vt:lpstr>
      <vt:lpstr>DBMS Architecture (1 of 3)</vt:lpstr>
      <vt:lpstr>DBMS Architecture (2 of 3)</vt:lpstr>
      <vt:lpstr>DBMS Architecture (3 of 3)</vt:lpstr>
      <vt:lpstr>Database Query Optimization Modes (1 of 3)</vt:lpstr>
      <vt:lpstr>Database Query Optimization Modes (2 of 3)</vt:lpstr>
      <vt:lpstr>Database Query Optimization Modes (3 of 3)</vt:lpstr>
      <vt:lpstr>Database Statistics (1 of 2)</vt:lpstr>
      <vt:lpstr>Database Statistics (2 of 2)</vt:lpstr>
      <vt:lpstr>Knowledge Check Activity 11-1</vt:lpstr>
      <vt:lpstr>Knowledge Check Activity 11-1: Answer</vt:lpstr>
      <vt:lpstr>Query Processing (1 of 2)</vt:lpstr>
      <vt:lpstr>Query Processing (2 of 2)</vt:lpstr>
      <vt:lpstr>SQL Parsing Phase (1 of 2)</vt:lpstr>
      <vt:lpstr>SQL Parsing Phase (2 of 2)</vt:lpstr>
      <vt:lpstr>SQL Execution Phase</vt:lpstr>
      <vt:lpstr>SQL Fetching Phase</vt:lpstr>
      <vt:lpstr>Query Processing Bottlenecks</vt:lpstr>
      <vt:lpstr>Indexes and Query Optimization (1 of 4)</vt:lpstr>
      <vt:lpstr>Indexes and Query Optimization (2 of 4)</vt:lpstr>
      <vt:lpstr>Indexes and Query Optimization (3 of 4)</vt:lpstr>
      <vt:lpstr>Indexes and Query Optimization (4 of 4)</vt:lpstr>
      <vt:lpstr>Knowledge Check Activity 11-2</vt:lpstr>
      <vt:lpstr>Knowledge Check Activity 11-2: Answer</vt:lpstr>
      <vt:lpstr>Optimizer Choices</vt:lpstr>
      <vt:lpstr>Using Hints to Affect Optimizer Choices</vt:lpstr>
      <vt:lpstr>SQL Performance Tuning</vt:lpstr>
      <vt:lpstr>Index Selectivity</vt:lpstr>
      <vt:lpstr>Conditional Expressions (1 of 3)</vt:lpstr>
      <vt:lpstr>Conditional Expressions (2 of 3)</vt:lpstr>
      <vt:lpstr>Conditional Expressions (3 of 3)</vt:lpstr>
      <vt:lpstr>Query Formulation</vt:lpstr>
      <vt:lpstr>DBMS Performance Tuning (1 of 4)</vt:lpstr>
      <vt:lpstr>DBMS Performance Tuning (2 of 4)</vt:lpstr>
      <vt:lpstr>DBMS Performance Tuning (3 of 4)</vt:lpstr>
      <vt:lpstr>DBMS Performance Tuning (4 of 4)</vt:lpstr>
      <vt:lpstr>Knowledge Check Activity 11-3</vt:lpstr>
      <vt:lpstr>Knowledge Check Activity 11-3: Answer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Lucky  Baloyi</cp:lastModifiedBy>
  <cp:revision>464</cp:revision>
  <cp:lastPrinted>2016-10-03T15:29:39Z</cp:lastPrinted>
  <dcterms:created xsi:type="dcterms:W3CDTF">2021-12-10T16:21:02Z</dcterms:created>
  <dcterms:modified xsi:type="dcterms:W3CDTF">2025-09-01T05:47:48Z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0x01010078DC1DEAEBA6AF468249BE1B6D2051BE</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