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71" r:id="rId6"/>
    <p:sldId id="262" r:id="rId7"/>
    <p:sldId id="263" r:id="rId8"/>
    <p:sldId id="266" r:id="rId9"/>
    <p:sldId id="257" r:id="rId10"/>
    <p:sldId id="267" r:id="rId11"/>
    <p:sldId id="264" r:id="rId12"/>
    <p:sldId id="268" r:id="rId13"/>
    <p:sldId id="270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6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0ED2B-6D5E-439B-96D8-E55D64B7296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59CB-9016-450F-83CC-69ED55D9B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nscp.net/eng/download.php" TargetMode="External"/><Relationship Id="rId2" Type="http://schemas.openxmlformats.org/officeDocument/2006/relationships/hyperlink" Target="https://filezilla-project.org/download.php?platform=win6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INFORMS Workshop: Python Programming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83" y="2574954"/>
            <a:ext cx="7394234" cy="23399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69D0E-E898-A727-274D-32814207E1B1}"/>
              </a:ext>
            </a:extLst>
          </p:cNvPr>
          <p:cNvSpPr txBox="1"/>
          <p:nvPr/>
        </p:nvSpPr>
        <p:spPr>
          <a:xfrm>
            <a:off x="8759456" y="5799167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11 / 08 / 2023</a:t>
            </a:r>
          </a:p>
        </p:txBody>
      </p:sp>
    </p:spTree>
    <p:extLst>
      <p:ext uri="{BB962C8B-B14F-4D97-AF65-F5344CB8AC3E}">
        <p14:creationId xmlns:p14="http://schemas.microsoft.com/office/powerpoint/2010/main" val="17101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VS Code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246" cy="4351338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Download VS Code from its official site </a:t>
            </a:r>
            <a:r>
              <a:rPr lang="en-US" dirty="0">
                <a:solidFill>
                  <a:srgbClr val="273239"/>
                </a:solidFill>
                <a:latin typeface="urw-din"/>
                <a:hlinkClick r:id="rId2"/>
              </a:rPr>
              <a:t>https://code.visualstudio.com/download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Once the download is complete, double-click the package to start installing VS Code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Click Terminal on the left corner of your IDE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Check python installation by running the command: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–-version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Anaconda-Navigator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99431" cy="4351338"/>
          </a:xfrm>
        </p:spPr>
        <p:txBody>
          <a:bodyPr/>
          <a:lstStyle/>
          <a:p>
            <a:r>
              <a:rPr lang="en-US" dirty="0"/>
              <a:t>Download Anaconda from its official site </a:t>
            </a:r>
            <a:r>
              <a:rPr lang="en-US" dirty="0">
                <a:hlinkClick r:id="rId2"/>
              </a:rPr>
              <a:t>https://docs.anaconda.com/anaconda/install/</a:t>
            </a:r>
            <a:r>
              <a:rPr lang="en-US">
                <a:hlinkClick r:id="rId2"/>
              </a:rPr>
              <a:t>windows/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3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u="none" strike="noStrike" dirty="0">
                <a:effectLst/>
                <a:latin typeface="-apple-system"/>
              </a:rPr>
              <a:t>Creating a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246" cy="4351338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Run the command: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pip install –user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virtualenv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Create the virtual environment: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venv</a:t>
            </a:r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 [ENVIRONMENT_NAME]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Activate the virtual environment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2FBCCD"/>
                </a:solidFill>
                <a:effectLst/>
              </a:rPr>
              <a:t>source</a:t>
            </a:r>
            <a:r>
              <a:rPr lang="en-US" dirty="0">
                <a:solidFill>
                  <a:srgbClr val="666666"/>
                </a:solidFill>
                <a:effectLst/>
              </a:rPr>
              <a:t> </a:t>
            </a:r>
            <a:r>
              <a:rPr lang="en-US" dirty="0"/>
              <a:t>[ENVIRONMENT_NAME]/bin/activate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which python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Leaving the virtual environment:</a:t>
            </a:r>
          </a:p>
          <a:p>
            <a:pPr lvl="1"/>
            <a:r>
              <a:rPr lang="en-US" dirty="0">
                <a:solidFill>
                  <a:srgbClr val="2FBCCD"/>
                </a:solidFill>
                <a:effectLst/>
              </a:rPr>
              <a:t>deactivate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6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u="none" strike="noStrike" dirty="0">
                <a:effectLst/>
                <a:latin typeface="-apple-system"/>
              </a:rPr>
              <a:t>Installing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24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Activate the virtual environment 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rgbClr val="2FBCCD"/>
                </a:solidFill>
                <a:effectLst/>
              </a:rPr>
              <a:t>source</a:t>
            </a:r>
            <a:r>
              <a:rPr lang="en-US" dirty="0">
                <a:solidFill>
                  <a:srgbClr val="666666"/>
                </a:solidFill>
                <a:effectLst/>
              </a:rPr>
              <a:t> </a:t>
            </a:r>
            <a:r>
              <a:rPr lang="en-US" dirty="0"/>
              <a:t>[ENVIRONMENT_NAME]/bin/activate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which python 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Run the command: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pip install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numpy</a:t>
            </a:r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 pandas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scipy</a:t>
            </a:r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hyperopt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r>
              <a:rPr lang="en-US" i="0" u="none" strike="noStrike" dirty="0">
                <a:effectLst/>
                <a:latin typeface="-apple-system"/>
              </a:rPr>
              <a:t>Freezing dependencies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: p</a:t>
            </a:r>
            <a:r>
              <a:rPr lang="en-US" b="0" i="0" u="none" strike="noStrike" dirty="0">
                <a:effectLst/>
                <a:latin typeface="-apple-system"/>
              </a:rPr>
              <a:t>ip can export a list of all installed packages and their versions using the </a:t>
            </a:r>
            <a:r>
              <a:rPr lang="en-US" b="1" dirty="0"/>
              <a:t>freeze</a:t>
            </a:r>
            <a:r>
              <a:rPr lang="en-US" b="0" i="0" u="none" strike="noStrike" dirty="0">
                <a:effectLst/>
                <a:latin typeface="-apple-system"/>
              </a:rPr>
              <a:t> command: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pip freeze &gt;&gt;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requirements.txt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r>
              <a:rPr lang="en-US" i="0" u="none" strike="noStrike" dirty="0">
                <a:effectLst/>
                <a:latin typeface="-apple-system"/>
              </a:rPr>
              <a:t>Install the packages using requirements file: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pip install –r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requirements.txt</a:t>
            </a:r>
            <a:endParaRPr lang="en-US" dirty="0">
              <a:solidFill>
                <a:srgbClr val="273239"/>
              </a:solidFill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340124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Jupyter</a:t>
            </a:r>
            <a:r>
              <a:rPr lang="en-US" b="1" dirty="0"/>
              <a:t> Notebook in VS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246" cy="4351338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Run the command:</a:t>
            </a:r>
            <a:endParaRPr lang="en-US" dirty="0">
              <a:solidFill>
                <a:schemeClr val="accent6"/>
              </a:solidFill>
              <a:latin typeface="Times" pitchFamily="2" charset="0"/>
            </a:endParaRPr>
          </a:p>
          <a:p>
            <a:pPr lvl="1"/>
            <a:r>
              <a:rPr lang="en-US" dirty="0">
                <a:solidFill>
                  <a:schemeClr val="accent6"/>
                </a:solidFill>
                <a:latin typeface="Times" pitchFamily="2" charset="0"/>
              </a:rPr>
              <a:t>python3 –m pip install </a:t>
            </a:r>
            <a:r>
              <a:rPr lang="en-US" dirty="0" err="1">
                <a:solidFill>
                  <a:schemeClr val="accent6"/>
                </a:solidFill>
                <a:latin typeface="Times" pitchFamily="2" charset="0"/>
              </a:rPr>
              <a:t>jupyter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Create .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ipynb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file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Click on kernel in the upper right corner of your IDE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Select the Python environment: Python 3.11.6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1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5801-6D27-8A40-62C3-647FED2B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60F11-DFBA-C0EC-CDC9-635E2AD1C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5655" y="1690688"/>
            <a:ext cx="478019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BE90DD-4F28-C7DF-D678-9B692ADB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7341"/>
            <a:ext cx="3152160" cy="51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Line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Mac:</a:t>
            </a:r>
          </a:p>
          <a:p>
            <a:r>
              <a:rPr lang="en-US" sz="2200" dirty="0"/>
              <a:t>Print environment variable: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echo $PATH</a:t>
            </a:r>
          </a:p>
          <a:p>
            <a:r>
              <a:rPr lang="en-US" sz="2200" dirty="0"/>
              <a:t>Display current directory: </a:t>
            </a:r>
          </a:p>
          <a:p>
            <a:pPr lvl="1"/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pwd</a:t>
            </a:r>
            <a:endParaRPr lang="en-US" sz="2200" dirty="0">
              <a:solidFill>
                <a:schemeClr val="accent6"/>
              </a:solidFill>
              <a:latin typeface="Times" pitchFamily="2" charset="0"/>
            </a:endParaRPr>
          </a:p>
          <a:p>
            <a:r>
              <a:rPr lang="en-US" sz="2200" dirty="0"/>
              <a:t>List files and folders under current directory: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ls  </a:t>
            </a:r>
          </a:p>
          <a:p>
            <a:r>
              <a:rPr lang="en-US" sz="2200" dirty="0"/>
              <a:t>Move to new directory: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cd [FULL_PATH_TO_NEW_DIRECTORY]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Windows:</a:t>
            </a:r>
          </a:p>
          <a:p>
            <a:r>
              <a:rPr lang="en-US" sz="2200" dirty="0"/>
              <a:t>Print environment variable: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echo %PATH%</a:t>
            </a:r>
          </a:p>
          <a:p>
            <a:r>
              <a:rPr lang="en-US" sz="2200" dirty="0"/>
              <a:t>Display current directory: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 cd</a:t>
            </a:r>
          </a:p>
          <a:p>
            <a:r>
              <a:rPr lang="en-US" sz="2200" dirty="0"/>
              <a:t>List files and folders under current directory:</a:t>
            </a:r>
          </a:p>
          <a:p>
            <a:pPr lvl="1">
              <a:lnSpc>
                <a:spcPct val="120000"/>
              </a:lnSpc>
            </a:pPr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dir</a:t>
            </a:r>
            <a:endParaRPr lang="en-US" sz="2200" dirty="0">
              <a:solidFill>
                <a:schemeClr val="accent6"/>
              </a:solidFill>
              <a:latin typeface="Times" pitchFamily="2" charset="0"/>
            </a:endParaRPr>
          </a:p>
          <a:p>
            <a:r>
              <a:rPr lang="en-US" sz="2200" dirty="0"/>
              <a:t>Move to new directory: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cd [FULL_PATH_TO_NEW_DIRECTORY]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9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 Line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Mac:</a:t>
            </a:r>
          </a:p>
          <a:p>
            <a:r>
              <a:rPr lang="en-US" sz="2200" dirty="0"/>
              <a:t>Create new folder (under current directory):</a:t>
            </a:r>
          </a:p>
          <a:p>
            <a:pPr lvl="1"/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mkdir</a:t>
            </a: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 NEW_FOLDER_NAME</a:t>
            </a:r>
          </a:p>
          <a:p>
            <a:r>
              <a:rPr lang="en-US" sz="2200" dirty="0"/>
              <a:t>Create new file (under current directory):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touch FILE_NAME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vim FILE_NAME</a:t>
            </a:r>
            <a:endParaRPr lang="en-US" sz="2200" dirty="0">
              <a:solidFill>
                <a:schemeClr val="accent6"/>
              </a:solidFill>
              <a:latin typeface="Times" pitchFamily="2" charset="0"/>
              <a:sym typeface="Wingdings" pitchFamily="2" charset="2"/>
            </a:endParaRP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  <a:sym typeface="Wingdings" pitchFamily="2" charset="2"/>
              </a:rPr>
              <a:t>nano FILE_NAME  </a:t>
            </a:r>
          </a:p>
          <a:p>
            <a:r>
              <a:rPr lang="en-US" sz="2200" dirty="0">
                <a:sym typeface="Wingdings" pitchFamily="2" charset="2"/>
              </a:rPr>
              <a:t>Clear terminal output and commands: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  <a:sym typeface="Wingdings" pitchFamily="2" charset="2"/>
              </a:rPr>
              <a:t>clear</a:t>
            </a:r>
            <a:endParaRPr lang="en-US" sz="2200" dirty="0">
              <a:solidFill>
                <a:schemeClr val="accent6"/>
              </a:solidFill>
              <a:latin typeface="Times" pitchFamily="2" charset="0"/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Windows:</a:t>
            </a:r>
          </a:p>
          <a:p>
            <a:r>
              <a:rPr lang="en-US" sz="2200" dirty="0"/>
              <a:t>Create new folder (under current directory):</a:t>
            </a:r>
          </a:p>
          <a:p>
            <a:pPr lvl="1"/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mkdir</a:t>
            </a: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 NEW_FOLDER_NAME</a:t>
            </a:r>
          </a:p>
          <a:p>
            <a:pPr marL="571500" lvl="1">
              <a:spcBef>
                <a:spcPts val="1000"/>
              </a:spcBef>
            </a:pPr>
            <a:r>
              <a:rPr lang="en-US" sz="2200" dirty="0"/>
              <a:t>Create new file (under current directory):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copy NUL FILE_NAME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notepad FILE_NAME</a:t>
            </a:r>
          </a:p>
          <a:p>
            <a:pPr marL="628650" lvl="1">
              <a:spcBef>
                <a:spcPts val="1000"/>
              </a:spcBef>
            </a:pPr>
            <a:r>
              <a:rPr lang="en-US" sz="2200" dirty="0">
                <a:sym typeface="Wingdings" pitchFamily="2" charset="2"/>
              </a:rPr>
              <a:t>Clear terminal output and commands:</a:t>
            </a:r>
          </a:p>
          <a:p>
            <a:pPr lvl="2"/>
            <a:r>
              <a:rPr lang="en-US" sz="1800" dirty="0" err="1">
                <a:solidFill>
                  <a:schemeClr val="accent6"/>
                </a:solidFill>
                <a:latin typeface="Times" pitchFamily="2" charset="0"/>
                <a:sym typeface="Wingdings" pitchFamily="2" charset="2"/>
              </a:rPr>
              <a:t>cls</a:t>
            </a:r>
            <a:r>
              <a:rPr lang="en-US" sz="1800" dirty="0">
                <a:solidFill>
                  <a:schemeClr val="accent6"/>
                </a:solidFill>
                <a:latin typeface="Times" pitchFamily="2" charset="0"/>
                <a:sym typeface="Wingdings" pitchFamily="2" charset="2"/>
              </a:rPr>
              <a:t> </a:t>
            </a:r>
          </a:p>
          <a:p>
            <a:pPr marL="857250" lvl="2">
              <a:spcBef>
                <a:spcPts val="1000"/>
              </a:spcBef>
            </a:pPr>
            <a:endParaRPr lang="en-US" sz="2200" dirty="0"/>
          </a:p>
          <a:p>
            <a:pPr marL="857250" lvl="2">
              <a:spcBef>
                <a:spcPts val="1000"/>
              </a:spcBef>
            </a:pPr>
            <a:endParaRPr lang="en-US" sz="2200" dirty="0"/>
          </a:p>
          <a:p>
            <a:pPr marL="457200" lvl="2" indent="0">
              <a:spcBef>
                <a:spcPts val="1000"/>
              </a:spcBef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386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remote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740"/>
          </a:xfrm>
        </p:spPr>
        <p:txBody>
          <a:bodyPr>
            <a:normAutofit/>
          </a:bodyPr>
          <a:lstStyle/>
          <a:p>
            <a:r>
              <a:rPr lang="en-US" dirty="0"/>
              <a:t>Download </a:t>
            </a:r>
            <a:r>
              <a:rPr lang="en-US" dirty="0" err="1"/>
              <a:t>Filezilla</a:t>
            </a:r>
            <a:r>
              <a:rPr lang="en-US" dirty="0"/>
              <a:t> from </a:t>
            </a:r>
            <a:r>
              <a:rPr lang="en-US" dirty="0">
                <a:hlinkClick r:id="rId2"/>
              </a:rPr>
              <a:t>https://filezilla-project.org/download.php?platform=win64</a:t>
            </a:r>
            <a:endParaRPr lang="en-US" dirty="0"/>
          </a:p>
          <a:p>
            <a:r>
              <a:rPr lang="en-US" dirty="0"/>
              <a:t>Download WinSCP from </a:t>
            </a:r>
            <a:r>
              <a:rPr lang="en-US" dirty="0">
                <a:hlinkClick r:id="rId3"/>
              </a:rPr>
              <a:t>https://winscp.net/eng/download.php</a:t>
            </a:r>
            <a:endParaRPr lang="en-US" dirty="0"/>
          </a:p>
          <a:p>
            <a:r>
              <a:rPr lang="en-US" dirty="0"/>
              <a:t>Connect to server using command line:</a:t>
            </a:r>
          </a:p>
          <a:p>
            <a:pPr lvl="1">
              <a:lnSpc>
                <a:spcPct val="100000"/>
              </a:lnSpc>
            </a:pPr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ssh</a:t>
            </a: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 [HOST_SERVER]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0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647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Download python 3 from </a:t>
            </a:r>
            <a:r>
              <a:rPr lang="en-US" dirty="0">
                <a:hlinkClick r:id="rId2"/>
              </a:rPr>
              <a:t>https://www.python.org/downloads/</a:t>
            </a:r>
            <a:r>
              <a:rPr lang="en-US" dirty="0"/>
              <a:t>  based on your computer OS and architecture (Windows 32/64, Linux, Mac…)</a:t>
            </a:r>
          </a:p>
          <a:p>
            <a:r>
              <a:rPr lang="en-US" dirty="0"/>
              <a:t>Once the download is complete, double-click the package to start installing Python</a:t>
            </a:r>
          </a:p>
          <a:p>
            <a:r>
              <a:rPr lang="en-US" dirty="0"/>
              <a:t>Validate installation by running the following command in the terminal: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python3 –-version</a:t>
            </a:r>
          </a:p>
          <a:p>
            <a:r>
              <a:rPr lang="en-US" dirty="0"/>
              <a:t>If failure: Debug environment variable to see if python installation directory was added: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echo $PATH (Mac)</a:t>
            </a:r>
          </a:p>
          <a:p>
            <a:pPr lvl="1">
              <a:lnSpc>
                <a:spcPct val="110000"/>
              </a:lnSpc>
            </a:pPr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echo %PATH%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10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E6F-654C-218D-9869-379D2EB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First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2C77-4E1D-3A21-2913-90791C3F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python script file:</a:t>
            </a:r>
          </a:p>
          <a:p>
            <a:pPr lvl="1"/>
            <a:r>
              <a:rPr lang="en-US" dirty="0"/>
              <a:t>vim </a:t>
            </a:r>
            <a:r>
              <a:rPr lang="en-US" dirty="0" err="1"/>
              <a:t>hello_world.py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nano </a:t>
            </a:r>
            <a:r>
              <a:rPr lang="en-US" dirty="0" err="1"/>
              <a:t>hello_world.py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n</a:t>
            </a:r>
            <a:r>
              <a:rPr lang="en-US" sz="2400" dirty="0"/>
              <a:t>otepad </a:t>
            </a:r>
            <a:r>
              <a:rPr lang="en-US" dirty="0" err="1"/>
              <a:t>hello_world.py</a:t>
            </a:r>
            <a:endParaRPr lang="en-US" dirty="0"/>
          </a:p>
          <a:p>
            <a:r>
              <a:rPr lang="en-US" dirty="0"/>
              <a:t>Add the following code to the script file: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print(’Hello World’)</a:t>
            </a:r>
          </a:p>
          <a:p>
            <a:r>
              <a:rPr lang="en-US" dirty="0"/>
              <a:t>Save the file</a:t>
            </a:r>
          </a:p>
          <a:p>
            <a:r>
              <a:rPr lang="en-US" dirty="0"/>
              <a:t>Run the code from the terminal: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  <a:latin typeface="Times" pitchFamily="2" charset="0"/>
              </a:rPr>
              <a:t>python3 </a:t>
            </a:r>
            <a:r>
              <a:rPr lang="en-US" sz="2200" dirty="0" err="1">
                <a:solidFill>
                  <a:schemeClr val="accent6"/>
                </a:solidFill>
                <a:latin typeface="Times" pitchFamily="2" charset="0"/>
              </a:rPr>
              <a:t>hello_world.py</a:t>
            </a:r>
            <a:endParaRPr lang="en-US" sz="2200" dirty="0">
              <a:solidFill>
                <a:schemeClr val="accent6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6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E6F-654C-218D-9869-379D2EB2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2C77-4E1D-3A21-2913-90791C3FB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32500" lnSpcReduction="20000"/>
          </a:bodyPr>
          <a:lstStyle/>
          <a:p>
            <a:r>
              <a:rPr lang="en-US" sz="4200" dirty="0"/>
              <a:t>New variable:</a:t>
            </a:r>
          </a:p>
          <a:p>
            <a:pPr lvl="1">
              <a:lnSpc>
                <a:spcPct val="130000"/>
              </a:lnSpc>
            </a:pPr>
            <a:r>
              <a:rPr lang="en-US" sz="4600" dirty="0">
                <a:solidFill>
                  <a:schemeClr val="accent6"/>
                </a:solidFill>
                <a:latin typeface="Times" pitchFamily="2" charset="0"/>
              </a:rPr>
              <a:t>x = 3 , y = -1.9, text = ’hello’, </a:t>
            </a:r>
            <a:r>
              <a:rPr lang="en-US" sz="4600" dirty="0" err="1">
                <a:solidFill>
                  <a:schemeClr val="accent6"/>
                </a:solidFill>
                <a:latin typeface="Times" pitchFamily="2" charset="0"/>
              </a:rPr>
              <a:t>array_numbers</a:t>
            </a:r>
            <a:r>
              <a:rPr lang="en-US" sz="4600" dirty="0">
                <a:solidFill>
                  <a:schemeClr val="accent6"/>
                </a:solidFill>
                <a:latin typeface="Times" pitchFamily="2" charset="0"/>
              </a:rPr>
              <a:t> = [1, 2, 8, 9]</a:t>
            </a:r>
          </a:p>
          <a:p>
            <a:r>
              <a:rPr lang="en-US" sz="4200" dirty="0"/>
              <a:t>Converting string to integer:</a:t>
            </a:r>
          </a:p>
          <a:p>
            <a:pPr lvl="1">
              <a:lnSpc>
                <a:spcPct val="130000"/>
              </a:lnSpc>
            </a:pPr>
            <a:r>
              <a:rPr lang="en-US" sz="4500" dirty="0">
                <a:solidFill>
                  <a:schemeClr val="accent6"/>
                </a:solidFill>
                <a:latin typeface="Times" pitchFamily="2" charset="0"/>
              </a:rPr>
              <a:t>text = ‘60’, x = int(text)</a:t>
            </a:r>
          </a:p>
          <a:p>
            <a:r>
              <a:rPr lang="en-US" sz="4200" dirty="0"/>
              <a:t>Converting integer to string:</a:t>
            </a:r>
          </a:p>
          <a:p>
            <a:pPr lvl="1">
              <a:lnSpc>
                <a:spcPct val="130000"/>
              </a:lnSpc>
            </a:pPr>
            <a:r>
              <a:rPr lang="en-US" sz="4500" dirty="0">
                <a:solidFill>
                  <a:schemeClr val="accent6"/>
                </a:solidFill>
                <a:latin typeface="Times" pitchFamily="2" charset="0"/>
              </a:rPr>
              <a:t>x = 30, text = str(x)</a:t>
            </a:r>
          </a:p>
          <a:p>
            <a:r>
              <a:rPr lang="en-US" sz="4200" dirty="0"/>
              <a:t>Power:</a:t>
            </a:r>
          </a:p>
          <a:p>
            <a:pPr lvl="1">
              <a:lnSpc>
                <a:spcPct val="130000"/>
              </a:lnSpc>
            </a:pPr>
            <a:r>
              <a:rPr lang="en-US" sz="4500" dirty="0">
                <a:solidFill>
                  <a:schemeClr val="accent6"/>
                </a:solidFill>
                <a:latin typeface="Times" pitchFamily="2" charset="0"/>
              </a:rPr>
              <a:t>x= 3 ** 2 </a:t>
            </a:r>
          </a:p>
          <a:p>
            <a:r>
              <a:rPr lang="en-US" sz="4600" dirty="0"/>
              <a:t>Remainder of division:</a:t>
            </a:r>
          </a:p>
          <a:p>
            <a:pPr lvl="1"/>
            <a:r>
              <a:rPr lang="en-US" sz="4200" dirty="0"/>
              <a:t>x % y</a:t>
            </a:r>
          </a:p>
          <a:p>
            <a:r>
              <a:rPr lang="en-US" sz="4200" dirty="0"/>
              <a:t>Get current working directory:	</a:t>
            </a:r>
          </a:p>
          <a:p>
            <a:pPr lvl="1">
              <a:lnSpc>
                <a:spcPct val="130000"/>
              </a:lnSpc>
            </a:pPr>
            <a:r>
              <a:rPr lang="en-US" sz="4500" dirty="0">
                <a:solidFill>
                  <a:schemeClr val="accent6"/>
                </a:solidFill>
                <a:latin typeface="Times" pitchFamily="2" charset="0"/>
              </a:rPr>
              <a:t>import </a:t>
            </a:r>
            <a:r>
              <a:rPr lang="en-US" sz="4500" dirty="0" err="1">
                <a:solidFill>
                  <a:schemeClr val="accent6"/>
                </a:solidFill>
                <a:latin typeface="Times" pitchFamily="2" charset="0"/>
              </a:rPr>
              <a:t>os</a:t>
            </a:r>
            <a:endParaRPr lang="en-US" sz="4500" dirty="0">
              <a:solidFill>
                <a:schemeClr val="accent6"/>
              </a:solidFill>
              <a:latin typeface="Times" pitchFamily="2" charset="0"/>
            </a:endParaRPr>
          </a:p>
          <a:p>
            <a:pPr lvl="1">
              <a:lnSpc>
                <a:spcPct val="130000"/>
              </a:lnSpc>
            </a:pPr>
            <a:r>
              <a:rPr lang="en-US" sz="4500" dirty="0" err="1">
                <a:solidFill>
                  <a:schemeClr val="accent6"/>
                </a:solidFill>
                <a:latin typeface="Times" pitchFamily="2" charset="0"/>
              </a:rPr>
              <a:t>os.getcwd</a:t>
            </a:r>
            <a:r>
              <a:rPr lang="en-US" sz="4500" dirty="0">
                <a:solidFill>
                  <a:schemeClr val="accent6"/>
                </a:solidFill>
                <a:latin typeface="Times" pitchFamily="2" charset="0"/>
              </a:rPr>
              <a:t>() </a:t>
            </a:r>
          </a:p>
          <a:p>
            <a:r>
              <a:rPr lang="en-US" sz="4200" dirty="0"/>
              <a:t>Change current working directory:</a:t>
            </a:r>
          </a:p>
          <a:p>
            <a:pPr lvl="1">
              <a:lnSpc>
                <a:spcPct val="130000"/>
              </a:lnSpc>
            </a:pPr>
            <a:r>
              <a:rPr lang="en-US" sz="4600" dirty="0" err="1">
                <a:solidFill>
                  <a:schemeClr val="accent6"/>
                </a:solidFill>
                <a:latin typeface="Times" pitchFamily="2" charset="0"/>
              </a:rPr>
              <a:t>os.chdir</a:t>
            </a:r>
            <a:r>
              <a:rPr lang="en-US" sz="4600" dirty="0">
                <a:solidFill>
                  <a:schemeClr val="accent6"/>
                </a:solidFill>
                <a:latin typeface="Times" pitchFamily="2" charset="0"/>
              </a:rPr>
              <a:t>(NEW_DIR_PATH)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362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87E20F-5910-E70B-0029-11C9CA23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694" y="1"/>
            <a:ext cx="4212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Setting up Atom for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15246" cy="4351338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  <a:latin typeface="urw-din"/>
              </a:rPr>
              <a:t>Download atom from its official site https://atom.io</a:t>
            </a:r>
          </a:p>
          <a:p>
            <a:r>
              <a:rPr lang="en-US" dirty="0">
                <a:solidFill>
                  <a:srgbClr val="273239"/>
                </a:solidFill>
                <a:latin typeface="urw-din"/>
              </a:rPr>
              <a:t>Once the download is complete, double-click the package to start installing atom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Open Atom&gt;Preferences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Click "+" (install)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Search for a terminal package called "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platformio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-ide-terminal"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Click "install“</a:t>
            </a:r>
          </a:p>
          <a:p>
            <a:pPr fontAlgn="base"/>
            <a:r>
              <a:rPr lang="en-US" dirty="0">
                <a:solidFill>
                  <a:srgbClr val="273239"/>
                </a:solidFill>
                <a:latin typeface="urw-din"/>
              </a:rPr>
              <a:t>Open shell script by clicking on “+” in the left corner of your Atom IDE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8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794</Words>
  <Application>Microsoft Macintosh PowerPoint</Application>
  <PresentationFormat>Widescreen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Times</vt:lpstr>
      <vt:lpstr>urw-din</vt:lpstr>
      <vt:lpstr>Office Theme</vt:lpstr>
      <vt:lpstr>INFORMS Workshop: Python Programming 1</vt:lpstr>
      <vt:lpstr>Command Line Terminal</vt:lpstr>
      <vt:lpstr>Command Line Terminal</vt:lpstr>
      <vt:lpstr>Connect to remote server</vt:lpstr>
      <vt:lpstr>Installing Python 3</vt:lpstr>
      <vt:lpstr>Running First Python Program</vt:lpstr>
      <vt:lpstr>Basic Operations</vt:lpstr>
      <vt:lpstr>PowerPoint Presentation</vt:lpstr>
      <vt:lpstr>Setting up Atom for Python</vt:lpstr>
      <vt:lpstr>Setting up VS Code for Python</vt:lpstr>
      <vt:lpstr>Installing Anaconda-Navigator</vt:lpstr>
      <vt:lpstr>Creating a virtual environment</vt:lpstr>
      <vt:lpstr>Installing packages</vt:lpstr>
      <vt:lpstr>Jupyter Notebook in VS Code</vt:lpstr>
      <vt:lpstr>Control Flow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INFORMS Workshop: Python Programming 1</dc:title>
  <dc:creator>Hamad, Fadi</dc:creator>
  <cp:lastModifiedBy>Fadi Hamad (Alumni)</cp:lastModifiedBy>
  <cp:revision>64</cp:revision>
  <dcterms:created xsi:type="dcterms:W3CDTF">2022-09-26T23:04:53Z</dcterms:created>
  <dcterms:modified xsi:type="dcterms:W3CDTF">2023-11-07T16:04:13Z</dcterms:modified>
</cp:coreProperties>
</file>