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 id="274"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3"/>
  </p:normalViewPr>
  <p:slideViewPr>
    <p:cSldViewPr snapToGrid="0">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B50ED2B-6D5E-439B-96D8-E55D64B72960}" type="datetimeFigureOut">
              <a:rPr lang="en-US" smtClean="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1940186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0ED2B-6D5E-439B-96D8-E55D64B72960}" type="datetimeFigureOut">
              <a:rPr lang="en-US" smtClean="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295699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0ED2B-6D5E-439B-96D8-E55D64B72960}" type="datetimeFigureOut">
              <a:rPr lang="en-US" smtClean="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408916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0ED2B-6D5E-439B-96D8-E55D64B72960}" type="datetimeFigureOut">
              <a:rPr lang="en-US" smtClean="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300556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50ED2B-6D5E-439B-96D8-E55D64B72960}" type="datetimeFigureOut">
              <a:rPr lang="en-US" smtClean="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89971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50ED2B-6D5E-439B-96D8-E55D64B72960}" type="datetimeFigureOut">
              <a:rPr lang="en-US" smtClean="0"/>
              <a:t>10/12/22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399889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50ED2B-6D5E-439B-96D8-E55D64B72960}" type="datetimeFigureOut">
              <a:rPr lang="en-US" smtClean="0"/>
              <a:t>10/12/22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88776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50ED2B-6D5E-439B-96D8-E55D64B72960}" type="datetimeFigureOut">
              <a:rPr lang="en-US" smtClean="0"/>
              <a:t>10/12/22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57287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0ED2B-6D5E-439B-96D8-E55D64B72960}" type="datetimeFigureOut">
              <a:rPr lang="en-US" smtClean="0"/>
              <a:t>10/12/22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98908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50ED2B-6D5E-439B-96D8-E55D64B72960}" type="datetimeFigureOut">
              <a:rPr lang="en-US" smtClean="0"/>
              <a:t>10/12/22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357291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50ED2B-6D5E-439B-96D8-E55D64B72960}" type="datetimeFigureOut">
              <a:rPr lang="en-US" smtClean="0"/>
              <a:t>10/12/22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159CB-9016-450F-83CC-69ED55D9BC89}" type="slidenum">
              <a:rPr lang="en-US" smtClean="0"/>
              <a:t>‹#›</a:t>
            </a:fld>
            <a:endParaRPr lang="en-US"/>
          </a:p>
        </p:txBody>
      </p:sp>
    </p:spTree>
    <p:extLst>
      <p:ext uri="{BB962C8B-B14F-4D97-AF65-F5344CB8AC3E}">
        <p14:creationId xmlns:p14="http://schemas.microsoft.com/office/powerpoint/2010/main" val="226136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0ED2B-6D5E-439B-96D8-E55D64B72960}" type="datetimeFigureOut">
              <a:rPr lang="en-US" smtClean="0"/>
              <a:t>10/12/22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159CB-9016-450F-83CC-69ED55D9BC89}" type="slidenum">
              <a:rPr lang="en-US" smtClean="0"/>
              <a:t>‹#›</a:t>
            </a:fld>
            <a:endParaRPr lang="en-US"/>
          </a:p>
        </p:txBody>
      </p:sp>
    </p:spTree>
    <p:extLst>
      <p:ext uri="{BB962C8B-B14F-4D97-AF65-F5344CB8AC3E}">
        <p14:creationId xmlns:p14="http://schemas.microsoft.com/office/powerpoint/2010/main" val="1441470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INFORMS Workshop: Python Programming 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883" y="2574954"/>
            <a:ext cx="7394234" cy="2339947"/>
          </a:xfrm>
        </p:spPr>
      </p:pic>
      <p:sp>
        <p:nvSpPr>
          <p:cNvPr id="3" name="TextBox 2">
            <a:extLst>
              <a:ext uri="{FF2B5EF4-FFF2-40B4-BE49-F238E27FC236}">
                <a16:creationId xmlns:a16="http://schemas.microsoft.com/office/drawing/2014/main" id="{5AA69D0E-E898-A727-274D-32814207E1B1}"/>
              </a:ext>
            </a:extLst>
          </p:cNvPr>
          <p:cNvSpPr txBox="1"/>
          <p:nvPr/>
        </p:nvSpPr>
        <p:spPr>
          <a:xfrm>
            <a:off x="8759456" y="5799167"/>
            <a:ext cx="2594344" cy="369332"/>
          </a:xfrm>
          <a:prstGeom prst="rect">
            <a:avLst/>
          </a:prstGeom>
          <a:noFill/>
        </p:spPr>
        <p:txBody>
          <a:bodyPr wrap="square" rtlCol="0">
            <a:spAutoFit/>
          </a:bodyPr>
          <a:lstStyle/>
          <a:p>
            <a:pPr algn="r"/>
            <a:r>
              <a:rPr lang="en-US" dirty="0"/>
              <a:t>10 / 13 / 2022</a:t>
            </a:r>
          </a:p>
        </p:txBody>
      </p:sp>
    </p:spTree>
    <p:extLst>
      <p:ext uri="{BB962C8B-B14F-4D97-AF65-F5344CB8AC3E}">
        <p14:creationId xmlns:p14="http://schemas.microsoft.com/office/powerpoint/2010/main" val="17101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42-7A9F-57F4-610C-E281E228EC6D}"/>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DB4B17E-9354-65CF-4225-2DF47C3C8817}"/>
              </a:ext>
            </a:extLst>
          </p:cNvPr>
          <p:cNvSpPr>
            <a:spLocks noGrp="1"/>
          </p:cNvSpPr>
          <p:nvPr>
            <p:ph idx="1"/>
          </p:nvPr>
        </p:nvSpPr>
        <p:spPr/>
        <p:txBody>
          <a:bodyPr>
            <a:normAutofit/>
          </a:bodyPr>
          <a:lstStyle/>
          <a:p>
            <a:pPr algn="l" fontAlgn="base"/>
            <a:r>
              <a:rPr lang="en-US" i="0" u="none" strike="noStrike" dirty="0">
                <a:solidFill>
                  <a:srgbClr val="273239"/>
                </a:solidFill>
                <a:effectLst/>
                <a:latin typeface="urw-din"/>
              </a:rPr>
              <a:t>Functions: It</a:t>
            </a:r>
            <a:r>
              <a:rPr lang="en-US" b="0" i="0" u="none" strike="noStrike" dirty="0">
                <a:solidFill>
                  <a:srgbClr val="273239"/>
                </a:solidFill>
                <a:effectLst/>
                <a:latin typeface="urw-din"/>
              </a:rPr>
              <a:t>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 </a:t>
            </a:r>
          </a:p>
          <a:p>
            <a:pPr algn="l" fontAlgn="base"/>
            <a:endParaRPr lang="en-US" b="0" i="0" u="none" strike="noStrike" dirty="0">
              <a:solidFill>
                <a:srgbClr val="273239"/>
              </a:solidFill>
              <a:effectLst/>
              <a:latin typeface="urw-din"/>
            </a:endParaRPr>
          </a:p>
          <a:p>
            <a:pPr lvl="1" fontAlgn="base"/>
            <a:r>
              <a:rPr lang="en-US" sz="2000" dirty="0">
                <a:solidFill>
                  <a:schemeClr val="accent6"/>
                </a:solidFill>
                <a:latin typeface="Times" pitchFamily="2" charset="0"/>
              </a:rPr>
              <a:t>#Parameters: starting position (x, y) in a grid only integers and string of movements L, R, U, D</a:t>
            </a:r>
          </a:p>
          <a:p>
            <a:pPr lvl="1" fontAlgn="base"/>
            <a:r>
              <a:rPr lang="en-US" sz="2000" dirty="0">
                <a:solidFill>
                  <a:schemeClr val="accent6"/>
                </a:solidFill>
                <a:latin typeface="Times" pitchFamily="2" charset="0"/>
              </a:rPr>
              <a:t>#Return: ending position (x, y) after the movements</a:t>
            </a:r>
          </a:p>
          <a:p>
            <a:pPr lvl="1" fontAlgn="base"/>
            <a:r>
              <a:rPr lang="en-US" sz="2000" dirty="0">
                <a:solidFill>
                  <a:schemeClr val="accent6"/>
                </a:solidFill>
                <a:latin typeface="Times" pitchFamily="2" charset="0"/>
              </a:rPr>
              <a:t>def </a:t>
            </a:r>
            <a:r>
              <a:rPr lang="en-US" sz="2000" dirty="0" err="1">
                <a:solidFill>
                  <a:schemeClr val="accent6"/>
                </a:solidFill>
                <a:latin typeface="Times" pitchFamily="2" charset="0"/>
              </a:rPr>
              <a:t>executeInstructions</a:t>
            </a:r>
            <a:r>
              <a:rPr lang="en-US" sz="2000" dirty="0">
                <a:solidFill>
                  <a:schemeClr val="accent6"/>
                </a:solidFill>
                <a:latin typeface="Times" pitchFamily="2" charset="0"/>
              </a:rPr>
              <a:t>(</a:t>
            </a:r>
            <a:r>
              <a:rPr lang="en-US" sz="2000" dirty="0" err="1">
                <a:solidFill>
                  <a:schemeClr val="accent6"/>
                </a:solidFill>
                <a:latin typeface="Times" pitchFamily="2" charset="0"/>
              </a:rPr>
              <a:t>startPos</a:t>
            </a:r>
            <a:r>
              <a:rPr lang="en-US" sz="2000" dirty="0">
                <a:solidFill>
                  <a:schemeClr val="accent6"/>
                </a:solidFill>
                <a:latin typeface="Times" pitchFamily="2" charset="0"/>
              </a:rPr>
              <a:t>: tuple[int], move: str) -&gt;list[int]:</a:t>
            </a:r>
          </a:p>
        </p:txBody>
      </p:sp>
    </p:spTree>
    <p:extLst>
      <p:ext uri="{BB962C8B-B14F-4D97-AF65-F5344CB8AC3E}">
        <p14:creationId xmlns:p14="http://schemas.microsoft.com/office/powerpoint/2010/main" val="414665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42-7A9F-57F4-610C-E281E228EC6D}"/>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DB4B17E-9354-65CF-4225-2DF47C3C8817}"/>
              </a:ext>
            </a:extLst>
          </p:cNvPr>
          <p:cNvSpPr>
            <a:spLocks noGrp="1"/>
          </p:cNvSpPr>
          <p:nvPr>
            <p:ph idx="1"/>
          </p:nvPr>
        </p:nvSpPr>
        <p:spPr>
          <a:xfrm>
            <a:off x="838200" y="1406770"/>
            <a:ext cx="10515600" cy="5451230"/>
          </a:xfrm>
        </p:spPr>
        <p:txBody>
          <a:bodyPr>
            <a:normAutofit fontScale="77500" lnSpcReduction="20000"/>
          </a:bodyPr>
          <a:lstStyle/>
          <a:p>
            <a:pPr marL="0" indent="0" algn="l" fontAlgn="base">
              <a:buNone/>
            </a:pPr>
            <a:endParaRPr lang="en-US" b="0" i="0" u="none" strike="noStrike" dirty="0">
              <a:solidFill>
                <a:srgbClr val="273239"/>
              </a:solidFill>
              <a:effectLst/>
              <a:latin typeface="urw-din"/>
            </a:endParaRPr>
          </a:p>
          <a:p>
            <a:pPr lvl="1" fontAlgn="base"/>
            <a:r>
              <a:rPr lang="en-US" sz="2900" dirty="0">
                <a:solidFill>
                  <a:schemeClr val="accent6"/>
                </a:solidFill>
                <a:latin typeface="Times" pitchFamily="2" charset="0"/>
              </a:rPr>
              <a:t>def </a:t>
            </a:r>
            <a:r>
              <a:rPr lang="en-US" sz="2900" dirty="0" err="1">
                <a:solidFill>
                  <a:schemeClr val="accent6"/>
                </a:solidFill>
                <a:latin typeface="Times" pitchFamily="2" charset="0"/>
              </a:rPr>
              <a:t>executeInstructions</a:t>
            </a:r>
            <a:r>
              <a:rPr lang="en-US" sz="2900" dirty="0">
                <a:solidFill>
                  <a:schemeClr val="accent6"/>
                </a:solidFill>
                <a:latin typeface="Times" pitchFamily="2" charset="0"/>
              </a:rPr>
              <a:t>(</a:t>
            </a:r>
            <a:r>
              <a:rPr lang="en-US" sz="2900" dirty="0" err="1">
                <a:solidFill>
                  <a:schemeClr val="accent6"/>
                </a:solidFill>
                <a:latin typeface="Times" pitchFamily="2" charset="0"/>
              </a:rPr>
              <a:t>startPos</a:t>
            </a:r>
            <a:r>
              <a:rPr lang="en-US" sz="2900" dirty="0">
                <a:solidFill>
                  <a:schemeClr val="accent6"/>
                </a:solidFill>
                <a:latin typeface="Times" pitchFamily="2" charset="0"/>
              </a:rPr>
              <a:t>: tuple[int], move: str) -&gt;tuple[int]:</a:t>
            </a:r>
          </a:p>
          <a:p>
            <a:pPr lvl="1" fontAlgn="base"/>
            <a:r>
              <a:rPr lang="en-US" sz="2900" dirty="0">
                <a:solidFill>
                  <a:schemeClr val="accent6"/>
                </a:solidFill>
                <a:latin typeface="Times" pitchFamily="2" charset="0"/>
              </a:rPr>
              <a:t>    position = </a:t>
            </a:r>
            <a:r>
              <a:rPr lang="en-US" sz="2900" dirty="0" err="1">
                <a:solidFill>
                  <a:schemeClr val="accent6"/>
                </a:solidFill>
                <a:latin typeface="Times" pitchFamily="2" charset="0"/>
              </a:rPr>
              <a:t>startPos</a:t>
            </a:r>
            <a:endParaRPr lang="en-US" sz="2900" dirty="0">
              <a:solidFill>
                <a:schemeClr val="accent6"/>
              </a:solidFill>
              <a:latin typeface="Times" pitchFamily="2" charset="0"/>
            </a:endParaRPr>
          </a:p>
          <a:p>
            <a:pPr lvl="1" fontAlgn="base"/>
            <a:r>
              <a:rPr lang="en-US" sz="2900" dirty="0">
                <a:solidFill>
                  <a:schemeClr val="accent6"/>
                </a:solidFill>
                <a:latin typeface="Times" pitchFamily="2" charset="0"/>
              </a:rPr>
              <a:t>    x = </a:t>
            </a:r>
            <a:r>
              <a:rPr lang="en-US" sz="2900" dirty="0" err="1">
                <a:solidFill>
                  <a:schemeClr val="accent6"/>
                </a:solidFill>
                <a:latin typeface="Times" pitchFamily="2" charset="0"/>
              </a:rPr>
              <a:t>startPos</a:t>
            </a:r>
            <a:r>
              <a:rPr lang="en-US" sz="2900" dirty="0">
                <a:solidFill>
                  <a:schemeClr val="accent6"/>
                </a:solidFill>
                <a:latin typeface="Times" pitchFamily="2" charset="0"/>
              </a:rPr>
              <a:t>[0]</a:t>
            </a:r>
          </a:p>
          <a:p>
            <a:pPr lvl="1" fontAlgn="base"/>
            <a:r>
              <a:rPr lang="en-US" sz="2900" dirty="0">
                <a:solidFill>
                  <a:schemeClr val="accent6"/>
                </a:solidFill>
                <a:latin typeface="Times" pitchFamily="2" charset="0"/>
              </a:rPr>
              <a:t>    y = </a:t>
            </a:r>
            <a:r>
              <a:rPr lang="en-US" sz="2900" dirty="0" err="1">
                <a:solidFill>
                  <a:schemeClr val="accent6"/>
                </a:solidFill>
                <a:latin typeface="Times" pitchFamily="2" charset="0"/>
              </a:rPr>
              <a:t>startPos</a:t>
            </a:r>
            <a:r>
              <a:rPr lang="en-US" sz="2900" dirty="0">
                <a:solidFill>
                  <a:schemeClr val="accent6"/>
                </a:solidFill>
                <a:latin typeface="Times" pitchFamily="2" charset="0"/>
              </a:rPr>
              <a:t>[1]</a:t>
            </a:r>
          </a:p>
          <a:p>
            <a:pPr lvl="1" fontAlgn="base"/>
            <a:r>
              <a:rPr lang="en-US" sz="2900" dirty="0">
                <a:solidFill>
                  <a:schemeClr val="accent6"/>
                </a:solidFill>
                <a:latin typeface="Times" pitchFamily="2" charset="0"/>
              </a:rPr>
              <a:t>    for </a:t>
            </a:r>
            <a:r>
              <a:rPr lang="en-US" sz="2900" dirty="0" err="1">
                <a:solidFill>
                  <a:schemeClr val="accent6"/>
                </a:solidFill>
                <a:latin typeface="Times" pitchFamily="2" charset="0"/>
              </a:rPr>
              <a:t>i</a:t>
            </a:r>
            <a:r>
              <a:rPr lang="en-US" sz="2900" dirty="0">
                <a:solidFill>
                  <a:schemeClr val="accent6"/>
                </a:solidFill>
                <a:latin typeface="Times" pitchFamily="2" charset="0"/>
              </a:rPr>
              <a:t> in range(</a:t>
            </a:r>
            <a:r>
              <a:rPr lang="en-US" sz="2900" dirty="0" err="1">
                <a:solidFill>
                  <a:schemeClr val="accent6"/>
                </a:solidFill>
                <a:latin typeface="Times" pitchFamily="2" charset="0"/>
              </a:rPr>
              <a:t>len</a:t>
            </a:r>
            <a:r>
              <a:rPr lang="en-US" sz="2900" dirty="0">
                <a:solidFill>
                  <a:schemeClr val="accent6"/>
                </a:solidFill>
                <a:latin typeface="Times" pitchFamily="2" charset="0"/>
              </a:rPr>
              <a:t>(move)):</a:t>
            </a:r>
          </a:p>
          <a:p>
            <a:pPr lvl="1" fontAlgn="base"/>
            <a:endParaRPr lang="en-US" sz="2900" dirty="0">
              <a:solidFill>
                <a:schemeClr val="accent6"/>
              </a:solidFill>
              <a:latin typeface="Times" pitchFamily="2" charset="0"/>
            </a:endParaRPr>
          </a:p>
          <a:p>
            <a:pPr lvl="1" fontAlgn="base"/>
            <a:r>
              <a:rPr lang="en-US" sz="2900" dirty="0">
                <a:solidFill>
                  <a:schemeClr val="accent6"/>
                </a:solidFill>
                <a:latin typeface="Times" pitchFamily="2" charset="0"/>
              </a:rPr>
              <a:t>        match move[</a:t>
            </a:r>
            <a:r>
              <a:rPr lang="en-US" sz="2900" dirty="0" err="1">
                <a:solidFill>
                  <a:schemeClr val="accent6"/>
                </a:solidFill>
                <a:latin typeface="Times" pitchFamily="2" charset="0"/>
              </a:rPr>
              <a:t>i</a:t>
            </a:r>
            <a:r>
              <a:rPr lang="en-US" sz="2900" dirty="0">
                <a:solidFill>
                  <a:schemeClr val="accent6"/>
                </a:solidFill>
                <a:latin typeface="Times" pitchFamily="2" charset="0"/>
              </a:rPr>
              <a:t>]:</a:t>
            </a:r>
          </a:p>
          <a:p>
            <a:pPr lvl="1" fontAlgn="base"/>
            <a:r>
              <a:rPr lang="en-US" sz="2900" dirty="0">
                <a:solidFill>
                  <a:schemeClr val="accent6"/>
                </a:solidFill>
                <a:latin typeface="Times" pitchFamily="2" charset="0"/>
              </a:rPr>
              <a:t>            case 'L':</a:t>
            </a:r>
          </a:p>
          <a:p>
            <a:pPr lvl="1" fontAlgn="base"/>
            <a:r>
              <a:rPr lang="en-US" sz="2900" dirty="0">
                <a:solidFill>
                  <a:schemeClr val="accent6"/>
                </a:solidFill>
                <a:latin typeface="Times" pitchFamily="2" charset="0"/>
              </a:rPr>
              <a:t>                x -= 1</a:t>
            </a:r>
          </a:p>
          <a:p>
            <a:pPr lvl="1" fontAlgn="base"/>
            <a:r>
              <a:rPr lang="en-US" sz="2900" dirty="0">
                <a:solidFill>
                  <a:schemeClr val="accent6"/>
                </a:solidFill>
                <a:latin typeface="Times" pitchFamily="2" charset="0"/>
              </a:rPr>
              <a:t>            case 'R':</a:t>
            </a:r>
          </a:p>
          <a:p>
            <a:pPr lvl="1" fontAlgn="base"/>
            <a:r>
              <a:rPr lang="en-US" sz="2900" dirty="0">
                <a:solidFill>
                  <a:schemeClr val="accent6"/>
                </a:solidFill>
                <a:latin typeface="Times" pitchFamily="2" charset="0"/>
              </a:rPr>
              <a:t>                x += 1</a:t>
            </a:r>
          </a:p>
          <a:p>
            <a:pPr lvl="1" fontAlgn="base"/>
            <a:r>
              <a:rPr lang="en-US" sz="2900" dirty="0">
                <a:solidFill>
                  <a:schemeClr val="accent6"/>
                </a:solidFill>
                <a:latin typeface="Times" pitchFamily="2" charset="0"/>
              </a:rPr>
              <a:t>            case 'U':</a:t>
            </a:r>
          </a:p>
          <a:p>
            <a:pPr lvl="1" fontAlgn="base"/>
            <a:r>
              <a:rPr lang="en-US" sz="2900" dirty="0">
                <a:solidFill>
                  <a:schemeClr val="accent6"/>
                </a:solidFill>
                <a:latin typeface="Times" pitchFamily="2" charset="0"/>
              </a:rPr>
              <a:t>                y += 1</a:t>
            </a:r>
          </a:p>
          <a:p>
            <a:pPr lvl="1" fontAlgn="base"/>
            <a:r>
              <a:rPr lang="en-US" sz="2900" dirty="0">
                <a:solidFill>
                  <a:schemeClr val="accent6"/>
                </a:solidFill>
                <a:latin typeface="Times" pitchFamily="2" charset="0"/>
              </a:rPr>
              <a:t>            case 'D':</a:t>
            </a:r>
          </a:p>
          <a:p>
            <a:pPr lvl="1" fontAlgn="base"/>
            <a:r>
              <a:rPr lang="en-US" sz="2900" dirty="0">
                <a:solidFill>
                  <a:schemeClr val="accent6"/>
                </a:solidFill>
                <a:latin typeface="Times" pitchFamily="2" charset="0"/>
              </a:rPr>
              <a:t>                y -= 1</a:t>
            </a:r>
          </a:p>
          <a:p>
            <a:pPr lvl="1" fontAlgn="base"/>
            <a:r>
              <a:rPr lang="en-US" sz="2900" dirty="0">
                <a:solidFill>
                  <a:schemeClr val="accent6"/>
                </a:solidFill>
                <a:latin typeface="Times" pitchFamily="2" charset="0"/>
              </a:rPr>
              <a:t>    position = (x, y)</a:t>
            </a:r>
          </a:p>
          <a:p>
            <a:pPr lvl="1" fontAlgn="base"/>
            <a:r>
              <a:rPr lang="en-US" sz="2900" dirty="0">
                <a:solidFill>
                  <a:schemeClr val="accent6"/>
                </a:solidFill>
                <a:latin typeface="Times" pitchFamily="2" charset="0"/>
              </a:rPr>
              <a:t>    return position</a:t>
            </a:r>
          </a:p>
        </p:txBody>
      </p:sp>
    </p:spTree>
    <p:extLst>
      <p:ext uri="{BB962C8B-B14F-4D97-AF65-F5344CB8AC3E}">
        <p14:creationId xmlns:p14="http://schemas.microsoft.com/office/powerpoint/2010/main" val="126706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42-7A9F-57F4-610C-E281E228EC6D}"/>
              </a:ext>
            </a:extLst>
          </p:cNvPr>
          <p:cNvSpPr>
            <a:spLocks noGrp="1"/>
          </p:cNvSpPr>
          <p:nvPr>
            <p:ph type="title"/>
          </p:nvPr>
        </p:nvSpPr>
        <p:spPr/>
        <p:txBody>
          <a:bodyPr/>
          <a:lstStyle/>
          <a:p>
            <a:r>
              <a:rPr lang="en-US" dirty="0"/>
              <a:t>Data Types: Lists and Tuples</a:t>
            </a:r>
          </a:p>
        </p:txBody>
      </p:sp>
      <p:sp>
        <p:nvSpPr>
          <p:cNvPr id="3" name="Content Placeholder 2">
            <a:extLst>
              <a:ext uri="{FF2B5EF4-FFF2-40B4-BE49-F238E27FC236}">
                <a16:creationId xmlns:a16="http://schemas.microsoft.com/office/drawing/2014/main" id="{EDB4B17E-9354-65CF-4225-2DF47C3C8817}"/>
              </a:ext>
            </a:extLst>
          </p:cNvPr>
          <p:cNvSpPr>
            <a:spLocks noGrp="1"/>
          </p:cNvSpPr>
          <p:nvPr>
            <p:ph idx="1"/>
          </p:nvPr>
        </p:nvSpPr>
        <p:spPr/>
        <p:txBody>
          <a:bodyPr/>
          <a:lstStyle/>
          <a:p>
            <a:r>
              <a:rPr lang="en-US" dirty="0"/>
              <a:t>Lists: </a:t>
            </a:r>
            <a:r>
              <a:rPr lang="en-US" b="0" i="0" u="none" strike="noStrike" dirty="0">
                <a:solidFill>
                  <a:srgbClr val="273239"/>
                </a:solidFill>
                <a:effectLst/>
                <a:latin typeface="urw-din"/>
              </a:rPr>
              <a:t>Lists are sequenced data types</a:t>
            </a:r>
          </a:p>
          <a:p>
            <a:pPr lvl="1"/>
            <a:r>
              <a:rPr lang="en-US" sz="2000" dirty="0">
                <a:solidFill>
                  <a:schemeClr val="accent6"/>
                </a:solidFill>
                <a:latin typeface="Times" pitchFamily="2" charset="0"/>
              </a:rPr>
              <a:t>L = list()</a:t>
            </a:r>
            <a:endParaRPr lang="en-US" dirty="0">
              <a:solidFill>
                <a:srgbClr val="273239"/>
              </a:solidFill>
              <a:latin typeface="urw-din"/>
            </a:endParaRPr>
          </a:p>
          <a:p>
            <a:pPr lvl="1"/>
            <a:r>
              <a:rPr lang="en-US" sz="2000" dirty="0">
                <a:solidFill>
                  <a:schemeClr val="accent6"/>
                </a:solidFill>
                <a:latin typeface="Times" pitchFamily="2" charset="0"/>
              </a:rPr>
              <a:t>L = [1, "a" , "string" , 1+2]</a:t>
            </a:r>
          </a:p>
          <a:p>
            <a:pPr lvl="1"/>
            <a:r>
              <a:rPr lang="en-US" sz="2000" dirty="0" err="1">
                <a:solidFill>
                  <a:schemeClr val="accent6"/>
                </a:solidFill>
                <a:latin typeface="Times" pitchFamily="2" charset="0"/>
              </a:rPr>
              <a:t>L.append</a:t>
            </a:r>
            <a:r>
              <a:rPr lang="en-US" sz="2000" dirty="0">
                <a:solidFill>
                  <a:schemeClr val="accent6"/>
                </a:solidFill>
                <a:latin typeface="Times" pitchFamily="2" charset="0"/>
              </a:rPr>
              <a:t>(”today”)</a:t>
            </a:r>
          </a:p>
          <a:p>
            <a:pPr lvl="1"/>
            <a:r>
              <a:rPr lang="en-US" sz="2000" dirty="0" err="1">
                <a:solidFill>
                  <a:schemeClr val="accent6"/>
                </a:solidFill>
                <a:latin typeface="Times" pitchFamily="2" charset="0"/>
              </a:rPr>
              <a:t>L.pop</a:t>
            </a:r>
            <a:r>
              <a:rPr lang="en-US" sz="2000" dirty="0">
                <a:solidFill>
                  <a:schemeClr val="accent6"/>
                </a:solidFill>
                <a:latin typeface="Times" pitchFamily="2" charset="0"/>
              </a:rPr>
              <a:t>()</a:t>
            </a:r>
          </a:p>
          <a:p>
            <a:pPr lvl="1"/>
            <a:r>
              <a:rPr lang="en-US" sz="2000" dirty="0">
                <a:solidFill>
                  <a:schemeClr val="accent6"/>
                </a:solidFill>
                <a:latin typeface="Times" pitchFamily="2" charset="0"/>
              </a:rPr>
              <a:t>L[0]</a:t>
            </a:r>
          </a:p>
          <a:p>
            <a:r>
              <a:rPr lang="en-US" dirty="0"/>
              <a:t>Tuples: </a:t>
            </a:r>
            <a:r>
              <a:rPr lang="en-US" b="0" i="0" u="none" strike="noStrike" dirty="0">
                <a:solidFill>
                  <a:srgbClr val="273239"/>
                </a:solidFill>
                <a:effectLst/>
                <a:latin typeface="urw-din"/>
              </a:rPr>
              <a:t>A tuple is a sequence of immutable Python objects</a:t>
            </a:r>
          </a:p>
          <a:p>
            <a:pPr lvl="1"/>
            <a:r>
              <a:rPr lang="en-US" sz="2000" dirty="0">
                <a:solidFill>
                  <a:schemeClr val="accent6"/>
                </a:solidFill>
                <a:latin typeface="Times" pitchFamily="2" charset="0"/>
              </a:rPr>
              <a:t>tup = (1, "a", "string", 1+2)</a:t>
            </a:r>
          </a:p>
          <a:p>
            <a:pPr lvl="1"/>
            <a:r>
              <a:rPr lang="en-US" sz="2000" dirty="0">
                <a:solidFill>
                  <a:schemeClr val="accent6"/>
                </a:solidFill>
                <a:latin typeface="Times" pitchFamily="2" charset="0"/>
              </a:rPr>
              <a:t>tup[1]</a:t>
            </a:r>
          </a:p>
          <a:p>
            <a:pPr lvl="1"/>
            <a:endParaRPr lang="en-US" dirty="0"/>
          </a:p>
          <a:p>
            <a:pPr lvl="1">
              <a:lnSpc>
                <a:spcPct val="110000"/>
              </a:lnSpc>
            </a:pPr>
            <a:endParaRPr lang="en-US" sz="1500" dirty="0">
              <a:solidFill>
                <a:schemeClr val="accent6"/>
              </a:solidFill>
              <a:latin typeface="Times" pitchFamily="2" charset="0"/>
            </a:endParaRPr>
          </a:p>
        </p:txBody>
      </p:sp>
    </p:spTree>
    <p:extLst>
      <p:ext uri="{BB962C8B-B14F-4D97-AF65-F5344CB8AC3E}">
        <p14:creationId xmlns:p14="http://schemas.microsoft.com/office/powerpoint/2010/main" val="94367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42-7A9F-57F4-610C-E281E228EC6D}"/>
              </a:ext>
            </a:extLst>
          </p:cNvPr>
          <p:cNvSpPr>
            <a:spLocks noGrp="1"/>
          </p:cNvSpPr>
          <p:nvPr>
            <p:ph type="title"/>
          </p:nvPr>
        </p:nvSpPr>
        <p:spPr/>
        <p:txBody>
          <a:bodyPr/>
          <a:lstStyle/>
          <a:p>
            <a:r>
              <a:rPr lang="en-US" dirty="0"/>
              <a:t>Data Types: Set</a:t>
            </a:r>
          </a:p>
        </p:txBody>
      </p:sp>
      <p:sp>
        <p:nvSpPr>
          <p:cNvPr id="3" name="Content Placeholder 2">
            <a:extLst>
              <a:ext uri="{FF2B5EF4-FFF2-40B4-BE49-F238E27FC236}">
                <a16:creationId xmlns:a16="http://schemas.microsoft.com/office/drawing/2014/main" id="{EDB4B17E-9354-65CF-4225-2DF47C3C8817}"/>
              </a:ext>
            </a:extLst>
          </p:cNvPr>
          <p:cNvSpPr>
            <a:spLocks noGrp="1"/>
          </p:cNvSpPr>
          <p:nvPr>
            <p:ph idx="1"/>
          </p:nvPr>
        </p:nvSpPr>
        <p:spPr/>
        <p:txBody>
          <a:bodyPr/>
          <a:lstStyle/>
          <a:p>
            <a:r>
              <a:rPr lang="en-US" dirty="0"/>
              <a:t>Set: An unordered collection of data types that is </a:t>
            </a:r>
            <a:r>
              <a:rPr lang="en-US" dirty="0" err="1"/>
              <a:t>iterable</a:t>
            </a:r>
            <a:r>
              <a:rPr lang="en-US" dirty="0"/>
              <a:t>, mutable and has no duplicate elements</a:t>
            </a:r>
          </a:p>
          <a:p>
            <a:pPr lvl="1">
              <a:lnSpc>
                <a:spcPct val="110000"/>
              </a:lnSpc>
            </a:pPr>
            <a:r>
              <a:rPr lang="en-US" sz="2000" dirty="0">
                <a:solidFill>
                  <a:schemeClr val="accent6"/>
                </a:solidFill>
                <a:latin typeface="Times" pitchFamily="2" charset="0"/>
              </a:rPr>
              <a:t>set1 = set([1, 2, 3, 4, 5, 1])</a:t>
            </a:r>
          </a:p>
          <a:p>
            <a:pPr lvl="1">
              <a:lnSpc>
                <a:spcPct val="110000"/>
              </a:lnSpc>
            </a:pPr>
            <a:r>
              <a:rPr lang="en-US" sz="2000" dirty="0">
                <a:solidFill>
                  <a:schemeClr val="accent6"/>
                </a:solidFill>
                <a:latin typeface="Times" pitchFamily="2" charset="0"/>
              </a:rPr>
              <a:t>set1.add("test")</a:t>
            </a:r>
          </a:p>
          <a:p>
            <a:pPr lvl="1">
              <a:lnSpc>
                <a:spcPct val="110000"/>
              </a:lnSpc>
            </a:pPr>
            <a:r>
              <a:rPr lang="en-US" sz="2000" dirty="0">
                <a:solidFill>
                  <a:schemeClr val="accent6"/>
                </a:solidFill>
                <a:latin typeface="Times" pitchFamily="2" charset="0"/>
              </a:rPr>
              <a:t>set1.add(5)</a:t>
            </a:r>
          </a:p>
          <a:p>
            <a:pPr lvl="1">
              <a:lnSpc>
                <a:spcPct val="110000"/>
              </a:lnSpc>
            </a:pPr>
            <a:r>
              <a:rPr lang="en-US" sz="2000" dirty="0">
                <a:solidFill>
                  <a:schemeClr val="accent6"/>
                </a:solidFill>
                <a:latin typeface="Times" pitchFamily="2" charset="0"/>
              </a:rPr>
              <a:t>set1.remove(1)</a:t>
            </a:r>
          </a:p>
          <a:p>
            <a:pPr lvl="1">
              <a:lnSpc>
                <a:spcPct val="110000"/>
              </a:lnSpc>
            </a:pPr>
            <a:r>
              <a:rPr lang="en-US" sz="2000" dirty="0">
                <a:solidFill>
                  <a:schemeClr val="accent6"/>
                </a:solidFill>
                <a:latin typeface="Times" pitchFamily="2" charset="0"/>
              </a:rPr>
              <a:t>print(1 in set1)</a:t>
            </a:r>
          </a:p>
          <a:p>
            <a:pPr lvl="1">
              <a:lnSpc>
                <a:spcPct val="110000"/>
              </a:lnSpc>
            </a:pPr>
            <a:endParaRPr lang="en-US" sz="1500" dirty="0">
              <a:solidFill>
                <a:schemeClr val="accent6"/>
              </a:solidFill>
              <a:latin typeface="Times" pitchFamily="2" charset="0"/>
            </a:endParaRPr>
          </a:p>
        </p:txBody>
      </p:sp>
    </p:spTree>
    <p:extLst>
      <p:ext uri="{BB962C8B-B14F-4D97-AF65-F5344CB8AC3E}">
        <p14:creationId xmlns:p14="http://schemas.microsoft.com/office/powerpoint/2010/main" val="425761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42-7A9F-57F4-610C-E281E228EC6D}"/>
              </a:ext>
            </a:extLst>
          </p:cNvPr>
          <p:cNvSpPr>
            <a:spLocks noGrp="1"/>
          </p:cNvSpPr>
          <p:nvPr>
            <p:ph type="title"/>
          </p:nvPr>
        </p:nvSpPr>
        <p:spPr/>
        <p:txBody>
          <a:bodyPr/>
          <a:lstStyle/>
          <a:p>
            <a:r>
              <a:rPr lang="en-US" dirty="0"/>
              <a:t>Data Types: Arrays</a:t>
            </a:r>
          </a:p>
        </p:txBody>
      </p:sp>
      <p:sp>
        <p:nvSpPr>
          <p:cNvPr id="3" name="Content Placeholder 2">
            <a:extLst>
              <a:ext uri="{FF2B5EF4-FFF2-40B4-BE49-F238E27FC236}">
                <a16:creationId xmlns:a16="http://schemas.microsoft.com/office/drawing/2014/main" id="{EDB4B17E-9354-65CF-4225-2DF47C3C8817}"/>
              </a:ext>
            </a:extLst>
          </p:cNvPr>
          <p:cNvSpPr>
            <a:spLocks noGrp="1"/>
          </p:cNvSpPr>
          <p:nvPr>
            <p:ph idx="1"/>
          </p:nvPr>
        </p:nvSpPr>
        <p:spPr/>
        <p:txBody>
          <a:bodyPr/>
          <a:lstStyle/>
          <a:p>
            <a:r>
              <a:rPr lang="en-US" dirty="0"/>
              <a:t>Arrays: </a:t>
            </a:r>
            <a:r>
              <a:rPr lang="en-US" b="0" i="0" u="none" strike="noStrike" dirty="0">
                <a:solidFill>
                  <a:srgbClr val="273239"/>
                </a:solidFill>
                <a:effectLst/>
                <a:latin typeface="urw-din"/>
              </a:rPr>
              <a:t>An array is a collection of items stored at contiguous memory locations.</a:t>
            </a:r>
            <a:endParaRPr lang="en-US" dirty="0"/>
          </a:p>
          <a:p>
            <a:pPr lvl="1"/>
            <a:r>
              <a:rPr lang="en-US" sz="2000" dirty="0">
                <a:solidFill>
                  <a:schemeClr val="accent6"/>
                </a:solidFill>
                <a:latin typeface="Times" pitchFamily="2" charset="0"/>
              </a:rPr>
              <a:t>import array as </a:t>
            </a:r>
            <a:r>
              <a:rPr lang="en-US" sz="2000" dirty="0" err="1">
                <a:solidFill>
                  <a:schemeClr val="accent6"/>
                </a:solidFill>
                <a:latin typeface="Times" pitchFamily="2" charset="0"/>
              </a:rPr>
              <a:t>arr</a:t>
            </a:r>
            <a:endParaRPr lang="en-US" sz="2000" dirty="0">
              <a:solidFill>
                <a:schemeClr val="accent6"/>
              </a:solidFill>
              <a:latin typeface="Times" pitchFamily="2" charset="0"/>
            </a:endParaRPr>
          </a:p>
          <a:p>
            <a:pPr lvl="1"/>
            <a:r>
              <a:rPr lang="en-US" sz="2000" dirty="0">
                <a:solidFill>
                  <a:schemeClr val="accent6"/>
                </a:solidFill>
                <a:latin typeface="Times" pitchFamily="2" charset="0"/>
              </a:rPr>
              <a:t>a = </a:t>
            </a:r>
            <a:r>
              <a:rPr lang="en-US" sz="2000" dirty="0" err="1">
                <a:solidFill>
                  <a:schemeClr val="accent6"/>
                </a:solidFill>
                <a:latin typeface="Times" pitchFamily="2" charset="0"/>
              </a:rPr>
              <a:t>arr.array</a:t>
            </a:r>
            <a:r>
              <a:rPr lang="en-US" sz="2000" dirty="0">
                <a:solidFill>
                  <a:schemeClr val="accent6"/>
                </a:solidFill>
                <a:latin typeface="Times" pitchFamily="2" charset="0"/>
              </a:rPr>
              <a:t>('</a:t>
            </a:r>
            <a:r>
              <a:rPr lang="en-US" sz="2000" dirty="0" err="1">
                <a:solidFill>
                  <a:schemeClr val="accent6"/>
                </a:solidFill>
                <a:latin typeface="Times" pitchFamily="2" charset="0"/>
              </a:rPr>
              <a:t>i</a:t>
            </a:r>
            <a:r>
              <a:rPr lang="en-US" sz="2000" dirty="0">
                <a:solidFill>
                  <a:schemeClr val="accent6"/>
                </a:solidFill>
                <a:latin typeface="Times" pitchFamily="2" charset="0"/>
              </a:rPr>
              <a:t>', [1,  2,  3])</a:t>
            </a:r>
          </a:p>
          <a:p>
            <a:pPr lvl="1">
              <a:lnSpc>
                <a:spcPct val="110000"/>
              </a:lnSpc>
            </a:pPr>
            <a:r>
              <a:rPr lang="en-US" sz="2000" dirty="0">
                <a:solidFill>
                  <a:schemeClr val="accent6"/>
                </a:solidFill>
                <a:latin typeface="Times" pitchFamily="2" charset="0"/>
              </a:rPr>
              <a:t>a = </a:t>
            </a:r>
            <a:r>
              <a:rPr lang="en-US" sz="2000" dirty="0" err="1">
                <a:solidFill>
                  <a:schemeClr val="accent6"/>
                </a:solidFill>
                <a:latin typeface="Times" pitchFamily="2" charset="0"/>
              </a:rPr>
              <a:t>arr.array</a:t>
            </a:r>
            <a:r>
              <a:rPr lang="en-US" sz="2000" dirty="0">
                <a:solidFill>
                  <a:schemeClr val="accent6"/>
                </a:solidFill>
                <a:latin typeface="Times" pitchFamily="2" charset="0"/>
              </a:rPr>
              <a:t>(‘d', [1,  2,  3, -1.9])</a:t>
            </a:r>
            <a:endParaRPr lang="en-US" sz="1500" dirty="0">
              <a:solidFill>
                <a:schemeClr val="accent6"/>
              </a:solidFill>
              <a:latin typeface="Times" pitchFamily="2" charset="0"/>
            </a:endParaRPr>
          </a:p>
          <a:p>
            <a:pPr lvl="1"/>
            <a:r>
              <a:rPr lang="en-US" sz="2000" dirty="0">
                <a:solidFill>
                  <a:schemeClr val="accent6"/>
                </a:solidFill>
                <a:latin typeface="Times" pitchFamily="2" charset="0"/>
              </a:rPr>
              <a:t>a[0]</a:t>
            </a:r>
          </a:p>
          <a:p>
            <a:pPr lvl="1"/>
            <a:r>
              <a:rPr lang="en-US" sz="2000" dirty="0">
                <a:solidFill>
                  <a:schemeClr val="accent6"/>
                </a:solidFill>
                <a:latin typeface="Times" pitchFamily="2" charset="0"/>
              </a:rPr>
              <a:t>a[0] = a[1] + a[0]</a:t>
            </a:r>
          </a:p>
          <a:p>
            <a:pPr lvl="1"/>
            <a:r>
              <a:rPr lang="en-US" sz="2000" dirty="0">
                <a:solidFill>
                  <a:schemeClr val="accent6"/>
                </a:solidFill>
                <a:latin typeface="Times" pitchFamily="2" charset="0"/>
              </a:rPr>
              <a:t>a. append(0)</a:t>
            </a:r>
          </a:p>
          <a:p>
            <a:pPr lvl="1"/>
            <a:endParaRPr lang="en-US" sz="2000" dirty="0">
              <a:solidFill>
                <a:schemeClr val="accent6"/>
              </a:solidFill>
              <a:latin typeface="Times" pitchFamily="2" charset="0"/>
            </a:endParaRPr>
          </a:p>
        </p:txBody>
      </p:sp>
    </p:spTree>
    <p:extLst>
      <p:ext uri="{BB962C8B-B14F-4D97-AF65-F5344CB8AC3E}">
        <p14:creationId xmlns:p14="http://schemas.microsoft.com/office/powerpoint/2010/main" val="114578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42-7A9F-57F4-610C-E281E228EC6D}"/>
              </a:ext>
            </a:extLst>
          </p:cNvPr>
          <p:cNvSpPr>
            <a:spLocks noGrp="1"/>
          </p:cNvSpPr>
          <p:nvPr>
            <p:ph type="title"/>
          </p:nvPr>
        </p:nvSpPr>
        <p:spPr/>
        <p:txBody>
          <a:bodyPr/>
          <a:lstStyle/>
          <a:p>
            <a:r>
              <a:rPr lang="en-US" dirty="0"/>
              <a:t>Data Types: Dictionary</a:t>
            </a:r>
          </a:p>
        </p:txBody>
      </p:sp>
      <p:sp>
        <p:nvSpPr>
          <p:cNvPr id="3" name="Content Placeholder 2">
            <a:extLst>
              <a:ext uri="{FF2B5EF4-FFF2-40B4-BE49-F238E27FC236}">
                <a16:creationId xmlns:a16="http://schemas.microsoft.com/office/drawing/2014/main" id="{EDB4B17E-9354-65CF-4225-2DF47C3C8817}"/>
              </a:ext>
            </a:extLst>
          </p:cNvPr>
          <p:cNvSpPr>
            <a:spLocks noGrp="1"/>
          </p:cNvSpPr>
          <p:nvPr>
            <p:ph idx="1"/>
          </p:nvPr>
        </p:nvSpPr>
        <p:spPr/>
        <p:txBody>
          <a:bodyPr/>
          <a:lstStyle/>
          <a:p>
            <a:r>
              <a:rPr lang="en-US" dirty="0"/>
              <a:t>Dictionary: </a:t>
            </a:r>
            <a:r>
              <a:rPr lang="en-US" dirty="0">
                <a:solidFill>
                  <a:srgbClr val="273239"/>
                </a:solidFill>
                <a:latin typeface="urw-din"/>
              </a:rPr>
              <a:t>A</a:t>
            </a:r>
            <a:r>
              <a:rPr lang="en-US" b="0" i="0" u="none" strike="noStrike" dirty="0">
                <a:solidFill>
                  <a:srgbClr val="273239"/>
                </a:solidFill>
                <a:effectLst/>
                <a:latin typeface="urw-din"/>
              </a:rPr>
              <a:t> collection of keys values</a:t>
            </a:r>
            <a:endParaRPr lang="en-US" dirty="0"/>
          </a:p>
          <a:p>
            <a:pPr lvl="1" fontAlgn="base"/>
            <a:r>
              <a:rPr lang="en-US" sz="2000" dirty="0" err="1">
                <a:solidFill>
                  <a:schemeClr val="accent6"/>
                </a:solidFill>
                <a:latin typeface="Times" pitchFamily="2" charset="0"/>
              </a:rPr>
              <a:t>Dict</a:t>
            </a:r>
            <a:r>
              <a:rPr lang="en-US" sz="2000" dirty="0">
                <a:solidFill>
                  <a:schemeClr val="accent6"/>
                </a:solidFill>
                <a:latin typeface="Times" pitchFamily="2" charset="0"/>
              </a:rPr>
              <a:t> = {1: 'Geeks', 2: 'For', 3: 'Geeks’}</a:t>
            </a:r>
          </a:p>
          <a:p>
            <a:pPr lvl="1" fontAlgn="base"/>
            <a:r>
              <a:rPr lang="en-US" sz="2000" dirty="0" err="1">
                <a:solidFill>
                  <a:schemeClr val="accent6"/>
                </a:solidFill>
                <a:latin typeface="Times" pitchFamily="2" charset="0"/>
              </a:rPr>
              <a:t>Dict</a:t>
            </a:r>
            <a:r>
              <a:rPr lang="en-US" sz="2000" dirty="0">
                <a:solidFill>
                  <a:schemeClr val="accent6"/>
                </a:solidFill>
                <a:latin typeface="Times" pitchFamily="2" charset="0"/>
              </a:rPr>
              <a:t> = {}</a:t>
            </a:r>
          </a:p>
          <a:p>
            <a:pPr lvl="1" fontAlgn="base"/>
            <a:r>
              <a:rPr lang="en-US" sz="2000" dirty="0" err="1">
                <a:solidFill>
                  <a:schemeClr val="accent6"/>
                </a:solidFill>
                <a:latin typeface="Times" pitchFamily="2" charset="0"/>
              </a:rPr>
              <a:t>Dict</a:t>
            </a:r>
            <a:r>
              <a:rPr lang="en-US" sz="2000" dirty="0">
                <a:solidFill>
                  <a:schemeClr val="accent6"/>
                </a:solidFill>
                <a:latin typeface="Times" pitchFamily="2" charset="0"/>
              </a:rPr>
              <a:t>[1] = ‘'Geeks’</a:t>
            </a:r>
          </a:p>
          <a:p>
            <a:pPr lvl="1" fontAlgn="base"/>
            <a:r>
              <a:rPr lang="en-US" sz="2000" dirty="0">
                <a:solidFill>
                  <a:schemeClr val="accent6"/>
                </a:solidFill>
                <a:latin typeface="Times" pitchFamily="2" charset="0"/>
              </a:rPr>
              <a:t>print(</a:t>
            </a:r>
            <a:r>
              <a:rPr lang="en-US" sz="2000" dirty="0" err="1">
                <a:solidFill>
                  <a:schemeClr val="accent6"/>
                </a:solidFill>
                <a:latin typeface="Times" pitchFamily="2" charset="0"/>
              </a:rPr>
              <a:t>Dict.get</a:t>
            </a:r>
            <a:r>
              <a:rPr lang="en-US" sz="2000" dirty="0">
                <a:solidFill>
                  <a:schemeClr val="accent6"/>
                </a:solidFill>
                <a:latin typeface="Times" pitchFamily="2" charset="0"/>
              </a:rPr>
              <a:t>(2, 0))</a:t>
            </a:r>
          </a:p>
          <a:p>
            <a:pPr lvl="1" fontAlgn="base"/>
            <a:r>
              <a:rPr lang="en-US" sz="2000" dirty="0" err="1">
                <a:solidFill>
                  <a:schemeClr val="accent6"/>
                </a:solidFill>
                <a:latin typeface="Times" pitchFamily="2" charset="0"/>
              </a:rPr>
              <a:t>Dict</a:t>
            </a:r>
            <a:r>
              <a:rPr lang="en-US" sz="2000" dirty="0">
                <a:solidFill>
                  <a:schemeClr val="accent6"/>
                </a:solidFill>
                <a:latin typeface="Times" pitchFamily="2" charset="0"/>
              </a:rPr>
              <a:t>[3] = ['Geeks', 'For', 'Geeks’]</a:t>
            </a:r>
          </a:p>
          <a:p>
            <a:pPr lvl="1" fontAlgn="base"/>
            <a:r>
              <a:rPr lang="en-US" sz="2000" dirty="0">
                <a:solidFill>
                  <a:schemeClr val="accent6"/>
                </a:solidFill>
                <a:latin typeface="Times" pitchFamily="2" charset="0"/>
              </a:rPr>
              <a:t>print(</a:t>
            </a:r>
            <a:r>
              <a:rPr lang="en-US" sz="2000" dirty="0" err="1">
                <a:solidFill>
                  <a:schemeClr val="accent6"/>
                </a:solidFill>
                <a:latin typeface="Times" pitchFamily="2" charset="0"/>
              </a:rPr>
              <a:t>Dict.keys</a:t>
            </a:r>
            <a:r>
              <a:rPr lang="en-US" sz="2000" dirty="0">
                <a:solidFill>
                  <a:schemeClr val="accent6"/>
                </a:solidFill>
                <a:latin typeface="Times" pitchFamily="2" charset="0"/>
              </a:rPr>
              <a:t>())</a:t>
            </a:r>
          </a:p>
          <a:p>
            <a:pPr lvl="1" fontAlgn="base"/>
            <a:r>
              <a:rPr lang="en-US" sz="2000" dirty="0">
                <a:solidFill>
                  <a:schemeClr val="accent6"/>
                </a:solidFill>
                <a:latin typeface="Times" pitchFamily="2" charset="0"/>
              </a:rPr>
              <a:t>print(</a:t>
            </a:r>
            <a:r>
              <a:rPr lang="en-US" sz="2000" dirty="0" err="1">
                <a:solidFill>
                  <a:schemeClr val="accent6"/>
                </a:solidFill>
                <a:latin typeface="Times" pitchFamily="2" charset="0"/>
              </a:rPr>
              <a:t>Dict.items</a:t>
            </a:r>
            <a:r>
              <a:rPr lang="en-US" sz="2000" dirty="0">
                <a:solidFill>
                  <a:schemeClr val="accent6"/>
                </a:solidFill>
                <a:latin typeface="Times" pitchFamily="2" charset="0"/>
              </a:rPr>
              <a:t>())</a:t>
            </a:r>
          </a:p>
          <a:p>
            <a:pPr lvl="1"/>
            <a:endParaRPr lang="en-US" sz="2000" dirty="0">
              <a:solidFill>
                <a:schemeClr val="accent6"/>
              </a:solidFill>
              <a:latin typeface="Times" pitchFamily="2" charset="0"/>
            </a:endParaRPr>
          </a:p>
        </p:txBody>
      </p:sp>
    </p:spTree>
    <p:extLst>
      <p:ext uri="{BB962C8B-B14F-4D97-AF65-F5344CB8AC3E}">
        <p14:creationId xmlns:p14="http://schemas.microsoft.com/office/powerpoint/2010/main" val="171491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42-7A9F-57F4-610C-E281E228EC6D}"/>
              </a:ext>
            </a:extLst>
          </p:cNvPr>
          <p:cNvSpPr>
            <a:spLocks noGrp="1"/>
          </p:cNvSpPr>
          <p:nvPr>
            <p:ph type="title"/>
          </p:nvPr>
        </p:nvSpPr>
        <p:spPr/>
        <p:txBody>
          <a:bodyPr/>
          <a:lstStyle/>
          <a:p>
            <a:r>
              <a:rPr lang="en-US" dirty="0"/>
              <a:t>Control Flow: If Statement</a:t>
            </a:r>
          </a:p>
        </p:txBody>
      </p:sp>
      <p:sp>
        <p:nvSpPr>
          <p:cNvPr id="3" name="Content Placeholder 2">
            <a:extLst>
              <a:ext uri="{FF2B5EF4-FFF2-40B4-BE49-F238E27FC236}">
                <a16:creationId xmlns:a16="http://schemas.microsoft.com/office/drawing/2014/main" id="{EDB4B17E-9354-65CF-4225-2DF47C3C8817}"/>
              </a:ext>
            </a:extLst>
          </p:cNvPr>
          <p:cNvSpPr>
            <a:spLocks noGrp="1"/>
          </p:cNvSpPr>
          <p:nvPr>
            <p:ph idx="1"/>
          </p:nvPr>
        </p:nvSpPr>
        <p:spPr/>
        <p:txBody>
          <a:bodyPr/>
          <a:lstStyle/>
          <a:p>
            <a:r>
              <a:rPr lang="en-US" dirty="0"/>
              <a:t>If statement: </a:t>
            </a:r>
            <a:r>
              <a:rPr lang="en-US" dirty="0">
                <a:solidFill>
                  <a:srgbClr val="273239"/>
                </a:solidFill>
                <a:latin typeface="urw-din"/>
              </a:rPr>
              <a:t>It </a:t>
            </a:r>
            <a:r>
              <a:rPr lang="en-US" b="0" i="0" u="none" strike="noStrike" dirty="0">
                <a:solidFill>
                  <a:srgbClr val="273239"/>
                </a:solidFill>
                <a:effectLst/>
                <a:latin typeface="urw-din"/>
              </a:rPr>
              <a:t>is the simplest decision-making statement. It is used to decide whether a certain statement or block of statements will be executed or not</a:t>
            </a:r>
          </a:p>
          <a:p>
            <a:pPr lvl="1" fontAlgn="base"/>
            <a:r>
              <a:rPr lang="en-US" sz="2000" dirty="0">
                <a:solidFill>
                  <a:schemeClr val="accent6"/>
                </a:solidFill>
                <a:latin typeface="Times" pitchFamily="2" charset="0"/>
              </a:rPr>
              <a:t>a = 10</a:t>
            </a:r>
          </a:p>
          <a:p>
            <a:pPr lvl="1" fontAlgn="base"/>
            <a:r>
              <a:rPr lang="en-US" sz="2000" dirty="0">
                <a:solidFill>
                  <a:schemeClr val="accent6"/>
                </a:solidFill>
                <a:latin typeface="Times" pitchFamily="2" charset="0"/>
              </a:rPr>
              <a:t>b = 6</a:t>
            </a:r>
          </a:p>
          <a:p>
            <a:pPr lvl="1" fontAlgn="base"/>
            <a:r>
              <a:rPr lang="en-US" sz="2000" dirty="0">
                <a:solidFill>
                  <a:schemeClr val="accent6"/>
                </a:solidFill>
                <a:latin typeface="Times" pitchFamily="2" charset="0"/>
              </a:rPr>
              <a:t>if a == b:</a:t>
            </a:r>
          </a:p>
          <a:p>
            <a:pPr lvl="1" fontAlgn="base"/>
            <a:r>
              <a:rPr lang="en-US" sz="2000" dirty="0">
                <a:solidFill>
                  <a:schemeClr val="accent6"/>
                </a:solidFill>
                <a:latin typeface="Times" pitchFamily="2" charset="0"/>
              </a:rPr>
              <a:t>    print("a = b")</a:t>
            </a:r>
          </a:p>
          <a:p>
            <a:pPr lvl="1" fontAlgn="base"/>
            <a:r>
              <a:rPr lang="en-US" sz="2000" dirty="0" err="1">
                <a:solidFill>
                  <a:schemeClr val="accent6"/>
                </a:solidFill>
                <a:latin typeface="Times" pitchFamily="2" charset="0"/>
              </a:rPr>
              <a:t>elif</a:t>
            </a:r>
            <a:r>
              <a:rPr lang="en-US" sz="2000" dirty="0">
                <a:solidFill>
                  <a:schemeClr val="accent6"/>
                </a:solidFill>
                <a:latin typeface="Times" pitchFamily="2" charset="0"/>
              </a:rPr>
              <a:t> a &lt; b:</a:t>
            </a:r>
          </a:p>
          <a:p>
            <a:pPr lvl="1" fontAlgn="base"/>
            <a:r>
              <a:rPr lang="en-US" sz="2000" dirty="0">
                <a:solidFill>
                  <a:schemeClr val="accent6"/>
                </a:solidFill>
                <a:latin typeface="Times" pitchFamily="2" charset="0"/>
              </a:rPr>
              <a:t>    print("a &lt; b")</a:t>
            </a:r>
          </a:p>
          <a:p>
            <a:pPr lvl="1" fontAlgn="base"/>
            <a:r>
              <a:rPr lang="en-US" sz="2000" dirty="0">
                <a:solidFill>
                  <a:schemeClr val="accent6"/>
                </a:solidFill>
                <a:latin typeface="Times" pitchFamily="2" charset="0"/>
              </a:rPr>
              <a:t>else:</a:t>
            </a:r>
          </a:p>
          <a:p>
            <a:pPr lvl="1" fontAlgn="base"/>
            <a:r>
              <a:rPr lang="en-US" sz="2000" dirty="0">
                <a:solidFill>
                  <a:schemeClr val="accent6"/>
                </a:solidFill>
                <a:latin typeface="Times" pitchFamily="2" charset="0"/>
              </a:rPr>
              <a:t>    print("a &gt; b")</a:t>
            </a:r>
          </a:p>
        </p:txBody>
      </p:sp>
    </p:spTree>
    <p:extLst>
      <p:ext uri="{BB962C8B-B14F-4D97-AF65-F5344CB8AC3E}">
        <p14:creationId xmlns:p14="http://schemas.microsoft.com/office/powerpoint/2010/main" val="31521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42-7A9F-57F4-610C-E281E228EC6D}"/>
              </a:ext>
            </a:extLst>
          </p:cNvPr>
          <p:cNvSpPr>
            <a:spLocks noGrp="1"/>
          </p:cNvSpPr>
          <p:nvPr>
            <p:ph type="title"/>
          </p:nvPr>
        </p:nvSpPr>
        <p:spPr/>
        <p:txBody>
          <a:bodyPr/>
          <a:lstStyle/>
          <a:p>
            <a:r>
              <a:rPr lang="en-US" dirty="0"/>
              <a:t>Control Flow: For Loop</a:t>
            </a:r>
          </a:p>
        </p:txBody>
      </p:sp>
      <p:sp>
        <p:nvSpPr>
          <p:cNvPr id="3" name="Content Placeholder 2">
            <a:extLst>
              <a:ext uri="{FF2B5EF4-FFF2-40B4-BE49-F238E27FC236}">
                <a16:creationId xmlns:a16="http://schemas.microsoft.com/office/drawing/2014/main" id="{EDB4B17E-9354-65CF-4225-2DF47C3C8817}"/>
              </a:ext>
            </a:extLst>
          </p:cNvPr>
          <p:cNvSpPr>
            <a:spLocks noGrp="1"/>
          </p:cNvSpPr>
          <p:nvPr>
            <p:ph idx="1"/>
          </p:nvPr>
        </p:nvSpPr>
        <p:spPr/>
        <p:txBody>
          <a:bodyPr>
            <a:normAutofit lnSpcReduction="10000"/>
          </a:bodyPr>
          <a:lstStyle/>
          <a:p>
            <a:r>
              <a:rPr lang="en-US" dirty="0"/>
              <a:t>For loop: </a:t>
            </a:r>
            <a:r>
              <a:rPr lang="en-US" b="0" i="0" u="none" strike="noStrike" dirty="0">
                <a:solidFill>
                  <a:srgbClr val="273239"/>
                </a:solidFill>
                <a:effectLst/>
                <a:latin typeface="urw-din"/>
              </a:rPr>
              <a:t> It is used for sequential traversal i.e. it is used for iterating over an </a:t>
            </a:r>
            <a:r>
              <a:rPr lang="en-US" b="0" i="0" u="none" strike="noStrike" dirty="0" err="1">
                <a:solidFill>
                  <a:srgbClr val="273239"/>
                </a:solidFill>
                <a:effectLst/>
                <a:latin typeface="urw-din"/>
              </a:rPr>
              <a:t>iterable</a:t>
            </a:r>
            <a:r>
              <a:rPr lang="en-US" b="0" i="0" u="none" strike="noStrike" dirty="0">
                <a:solidFill>
                  <a:srgbClr val="273239"/>
                </a:solidFill>
                <a:effectLst/>
                <a:latin typeface="urw-din"/>
              </a:rPr>
              <a:t> like String, Tuple, List, Set or Dictionary.</a:t>
            </a:r>
          </a:p>
          <a:p>
            <a:pPr lvl="1" fontAlgn="base"/>
            <a:r>
              <a:rPr lang="en-US" sz="2000" dirty="0">
                <a:solidFill>
                  <a:schemeClr val="accent6"/>
                </a:solidFill>
                <a:latin typeface="Times" pitchFamily="2" charset="0"/>
              </a:rPr>
              <a:t>text = "Welcome to workshop 2"</a:t>
            </a:r>
          </a:p>
          <a:p>
            <a:pPr lvl="1" fontAlgn="base"/>
            <a:r>
              <a:rPr lang="en-US" sz="2000" dirty="0">
                <a:solidFill>
                  <a:schemeClr val="accent6"/>
                </a:solidFill>
                <a:latin typeface="Times" pitchFamily="2" charset="0"/>
              </a:rPr>
              <a:t>for </a:t>
            </a:r>
            <a:r>
              <a:rPr lang="en-US" sz="2000" dirty="0" err="1">
                <a:solidFill>
                  <a:schemeClr val="accent6"/>
                </a:solidFill>
                <a:latin typeface="Times" pitchFamily="2" charset="0"/>
              </a:rPr>
              <a:t>ch</a:t>
            </a:r>
            <a:r>
              <a:rPr lang="en-US" sz="2000" dirty="0">
                <a:solidFill>
                  <a:schemeClr val="accent6"/>
                </a:solidFill>
                <a:latin typeface="Times" pitchFamily="2" charset="0"/>
              </a:rPr>
              <a:t> in text:</a:t>
            </a:r>
          </a:p>
          <a:p>
            <a:pPr lvl="1" fontAlgn="base"/>
            <a:r>
              <a:rPr lang="en-US" sz="2000" dirty="0">
                <a:solidFill>
                  <a:schemeClr val="accent6"/>
                </a:solidFill>
                <a:latin typeface="Times" pitchFamily="2" charset="0"/>
              </a:rPr>
              <a:t>    if </a:t>
            </a:r>
            <a:r>
              <a:rPr lang="en-US" sz="2000" dirty="0" err="1">
                <a:solidFill>
                  <a:schemeClr val="accent6"/>
                </a:solidFill>
                <a:latin typeface="Times" pitchFamily="2" charset="0"/>
              </a:rPr>
              <a:t>ch.isnumeric</a:t>
            </a:r>
            <a:r>
              <a:rPr lang="en-US" sz="2000" dirty="0">
                <a:solidFill>
                  <a:schemeClr val="accent6"/>
                </a:solidFill>
                <a:latin typeface="Times" pitchFamily="2" charset="0"/>
              </a:rPr>
              <a:t>():</a:t>
            </a:r>
          </a:p>
          <a:p>
            <a:pPr lvl="1" fontAlgn="base"/>
            <a:r>
              <a:rPr lang="en-US" sz="2000" dirty="0">
                <a:solidFill>
                  <a:schemeClr val="accent6"/>
                </a:solidFill>
                <a:latin typeface="Times" pitchFamily="2" charset="0"/>
              </a:rPr>
              <a:t>        print(</a:t>
            </a:r>
            <a:r>
              <a:rPr lang="en-US" sz="2000" dirty="0" err="1">
                <a:solidFill>
                  <a:schemeClr val="accent6"/>
                </a:solidFill>
                <a:latin typeface="Times" pitchFamily="2" charset="0"/>
              </a:rPr>
              <a:t>ch</a:t>
            </a:r>
            <a:r>
              <a:rPr lang="en-US" sz="2000" dirty="0">
                <a:solidFill>
                  <a:schemeClr val="accent6"/>
                </a:solidFill>
                <a:latin typeface="Times" pitchFamily="2" charset="0"/>
              </a:rPr>
              <a:t>)</a:t>
            </a:r>
          </a:p>
          <a:p>
            <a:pPr lvl="1" fontAlgn="base"/>
            <a:r>
              <a:rPr lang="en-US" sz="2000" dirty="0">
                <a:solidFill>
                  <a:schemeClr val="accent6"/>
                </a:solidFill>
                <a:latin typeface="Times" pitchFamily="2" charset="0"/>
              </a:rPr>
              <a:t>odd = []</a:t>
            </a:r>
          </a:p>
          <a:p>
            <a:pPr lvl="1" fontAlgn="base"/>
            <a:r>
              <a:rPr lang="en-US" sz="2000" dirty="0">
                <a:solidFill>
                  <a:schemeClr val="accent6"/>
                </a:solidFill>
                <a:latin typeface="Times" pitchFamily="2" charset="0"/>
              </a:rPr>
              <a:t>for </a:t>
            </a:r>
            <a:r>
              <a:rPr lang="en-US" sz="2000" dirty="0" err="1">
                <a:solidFill>
                  <a:schemeClr val="accent6"/>
                </a:solidFill>
                <a:latin typeface="Times" pitchFamily="2" charset="0"/>
              </a:rPr>
              <a:t>i</a:t>
            </a:r>
            <a:r>
              <a:rPr lang="en-US" sz="2000" dirty="0">
                <a:solidFill>
                  <a:schemeClr val="accent6"/>
                </a:solidFill>
                <a:latin typeface="Times" pitchFamily="2" charset="0"/>
              </a:rPr>
              <a:t> in range(10):</a:t>
            </a:r>
          </a:p>
          <a:p>
            <a:pPr lvl="1" fontAlgn="base"/>
            <a:r>
              <a:rPr lang="en-US" sz="2000" dirty="0">
                <a:solidFill>
                  <a:schemeClr val="accent6"/>
                </a:solidFill>
                <a:latin typeface="Times" pitchFamily="2" charset="0"/>
              </a:rPr>
              <a:t>    if(i%2 == 1):</a:t>
            </a:r>
          </a:p>
          <a:p>
            <a:pPr lvl="1" fontAlgn="base"/>
            <a:r>
              <a:rPr lang="en-US" sz="2000" dirty="0">
                <a:solidFill>
                  <a:schemeClr val="accent6"/>
                </a:solidFill>
                <a:latin typeface="Times" pitchFamily="2" charset="0"/>
              </a:rPr>
              <a:t>        </a:t>
            </a:r>
            <a:r>
              <a:rPr lang="en-US" sz="2000" dirty="0" err="1">
                <a:solidFill>
                  <a:schemeClr val="accent6"/>
                </a:solidFill>
                <a:latin typeface="Times" pitchFamily="2" charset="0"/>
              </a:rPr>
              <a:t>odd.append</a:t>
            </a:r>
            <a:r>
              <a:rPr lang="en-US" sz="2000" dirty="0">
                <a:solidFill>
                  <a:schemeClr val="accent6"/>
                </a:solidFill>
                <a:latin typeface="Times" pitchFamily="2" charset="0"/>
              </a:rPr>
              <a:t>(</a:t>
            </a:r>
            <a:r>
              <a:rPr lang="en-US" sz="2000" dirty="0" err="1">
                <a:solidFill>
                  <a:schemeClr val="accent6"/>
                </a:solidFill>
                <a:latin typeface="Times" pitchFamily="2" charset="0"/>
              </a:rPr>
              <a:t>i</a:t>
            </a:r>
            <a:r>
              <a:rPr lang="en-US" sz="2000" dirty="0">
                <a:solidFill>
                  <a:schemeClr val="accent6"/>
                </a:solidFill>
                <a:latin typeface="Times" pitchFamily="2" charset="0"/>
              </a:rPr>
              <a:t>)</a:t>
            </a:r>
          </a:p>
          <a:p>
            <a:pPr lvl="1" fontAlgn="base"/>
            <a:r>
              <a:rPr lang="en-US" sz="2000" dirty="0">
                <a:solidFill>
                  <a:schemeClr val="accent6"/>
                </a:solidFill>
                <a:latin typeface="Times" pitchFamily="2" charset="0"/>
              </a:rPr>
              <a:t>print(odd)</a:t>
            </a:r>
          </a:p>
          <a:p>
            <a:pPr lvl="1" fontAlgn="base"/>
            <a:r>
              <a:rPr lang="en-US" sz="2000" dirty="0">
                <a:solidFill>
                  <a:schemeClr val="accent6"/>
                </a:solidFill>
                <a:latin typeface="Times" pitchFamily="2" charset="0"/>
              </a:rPr>
              <a:t>for </a:t>
            </a:r>
            <a:r>
              <a:rPr lang="en-US" sz="2000" dirty="0" err="1">
                <a:solidFill>
                  <a:schemeClr val="accent6"/>
                </a:solidFill>
                <a:latin typeface="Times" pitchFamily="2" charset="0"/>
              </a:rPr>
              <a:t>i</a:t>
            </a:r>
            <a:r>
              <a:rPr lang="en-US" sz="2000" dirty="0">
                <a:solidFill>
                  <a:schemeClr val="accent6"/>
                </a:solidFill>
                <a:latin typeface="Times" pitchFamily="2" charset="0"/>
              </a:rPr>
              <a:t> in range(</a:t>
            </a:r>
            <a:r>
              <a:rPr lang="en-US" sz="2000" dirty="0" err="1">
                <a:solidFill>
                  <a:schemeClr val="accent6"/>
                </a:solidFill>
                <a:latin typeface="Times" pitchFamily="2" charset="0"/>
              </a:rPr>
              <a:t>len</a:t>
            </a:r>
            <a:r>
              <a:rPr lang="en-US" sz="2000" dirty="0">
                <a:solidFill>
                  <a:schemeClr val="accent6"/>
                </a:solidFill>
                <a:latin typeface="Times" pitchFamily="2" charset="0"/>
              </a:rPr>
              <a:t>(odd)):</a:t>
            </a:r>
          </a:p>
          <a:p>
            <a:pPr lvl="1" fontAlgn="base"/>
            <a:r>
              <a:rPr lang="en-US" sz="2000" dirty="0">
                <a:solidFill>
                  <a:schemeClr val="accent6"/>
                </a:solidFill>
                <a:latin typeface="Times" pitchFamily="2" charset="0"/>
              </a:rPr>
              <a:t>    print(odd[</a:t>
            </a:r>
            <a:r>
              <a:rPr lang="en-US" sz="2000" dirty="0" err="1">
                <a:solidFill>
                  <a:schemeClr val="accent6"/>
                </a:solidFill>
                <a:latin typeface="Times" pitchFamily="2" charset="0"/>
              </a:rPr>
              <a:t>i</a:t>
            </a:r>
            <a:r>
              <a:rPr lang="en-US" sz="2000" dirty="0">
                <a:solidFill>
                  <a:schemeClr val="accent6"/>
                </a:solidFill>
                <a:latin typeface="Times" pitchFamily="2" charset="0"/>
              </a:rPr>
              <a:t>])</a:t>
            </a:r>
          </a:p>
        </p:txBody>
      </p:sp>
    </p:spTree>
    <p:extLst>
      <p:ext uri="{BB962C8B-B14F-4D97-AF65-F5344CB8AC3E}">
        <p14:creationId xmlns:p14="http://schemas.microsoft.com/office/powerpoint/2010/main" val="31195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42-7A9F-57F4-610C-E281E228EC6D}"/>
              </a:ext>
            </a:extLst>
          </p:cNvPr>
          <p:cNvSpPr>
            <a:spLocks noGrp="1"/>
          </p:cNvSpPr>
          <p:nvPr>
            <p:ph type="title"/>
          </p:nvPr>
        </p:nvSpPr>
        <p:spPr/>
        <p:txBody>
          <a:bodyPr/>
          <a:lstStyle/>
          <a:p>
            <a:r>
              <a:rPr lang="en-US" dirty="0"/>
              <a:t>Control Flow: For Loop</a:t>
            </a:r>
          </a:p>
        </p:txBody>
      </p:sp>
      <p:sp>
        <p:nvSpPr>
          <p:cNvPr id="3" name="Content Placeholder 2">
            <a:extLst>
              <a:ext uri="{FF2B5EF4-FFF2-40B4-BE49-F238E27FC236}">
                <a16:creationId xmlns:a16="http://schemas.microsoft.com/office/drawing/2014/main" id="{EDB4B17E-9354-65CF-4225-2DF47C3C8817}"/>
              </a:ext>
            </a:extLst>
          </p:cNvPr>
          <p:cNvSpPr>
            <a:spLocks noGrp="1"/>
          </p:cNvSpPr>
          <p:nvPr>
            <p:ph idx="1"/>
          </p:nvPr>
        </p:nvSpPr>
        <p:spPr/>
        <p:txBody>
          <a:bodyPr>
            <a:normAutofit/>
          </a:bodyPr>
          <a:lstStyle/>
          <a:p>
            <a:r>
              <a:rPr lang="en-US" dirty="0"/>
              <a:t>For loop: </a:t>
            </a:r>
            <a:r>
              <a:rPr lang="en-US" b="0" i="0" u="none" strike="noStrike" dirty="0">
                <a:solidFill>
                  <a:srgbClr val="273239"/>
                </a:solidFill>
                <a:effectLst/>
                <a:latin typeface="urw-din"/>
              </a:rPr>
              <a:t> It is used for sequential traversal i.e. it is used for iterating over an </a:t>
            </a:r>
            <a:r>
              <a:rPr lang="en-US" b="0" i="0" u="none" strike="noStrike" dirty="0" err="1">
                <a:solidFill>
                  <a:srgbClr val="273239"/>
                </a:solidFill>
                <a:effectLst/>
                <a:latin typeface="urw-din"/>
              </a:rPr>
              <a:t>iterable</a:t>
            </a:r>
            <a:r>
              <a:rPr lang="en-US" b="0" i="0" u="none" strike="noStrike" dirty="0">
                <a:solidFill>
                  <a:srgbClr val="273239"/>
                </a:solidFill>
                <a:effectLst/>
                <a:latin typeface="urw-din"/>
              </a:rPr>
              <a:t> like String, Tuple, List, Set or Dictionary.</a:t>
            </a:r>
          </a:p>
          <a:p>
            <a:pPr lvl="1" fontAlgn="base"/>
            <a:r>
              <a:rPr lang="en-US" sz="2000" dirty="0">
                <a:solidFill>
                  <a:schemeClr val="accent6"/>
                </a:solidFill>
                <a:latin typeface="Times" pitchFamily="2" charset="0"/>
              </a:rPr>
              <a:t>for number in odd:</a:t>
            </a:r>
          </a:p>
          <a:p>
            <a:pPr lvl="1" fontAlgn="base"/>
            <a:r>
              <a:rPr lang="en-US" sz="2000" dirty="0">
                <a:solidFill>
                  <a:schemeClr val="accent6"/>
                </a:solidFill>
                <a:latin typeface="Times" pitchFamily="2" charset="0"/>
              </a:rPr>
              <a:t>    print(number)</a:t>
            </a:r>
          </a:p>
          <a:p>
            <a:pPr lvl="1" fontAlgn="base"/>
            <a:r>
              <a:rPr lang="en-US" sz="2000" dirty="0" err="1">
                <a:solidFill>
                  <a:schemeClr val="accent6"/>
                </a:solidFill>
                <a:latin typeface="Times" pitchFamily="2" charset="0"/>
              </a:rPr>
              <a:t>Dict</a:t>
            </a:r>
            <a:r>
              <a:rPr lang="en-US" sz="2000" dirty="0">
                <a:solidFill>
                  <a:schemeClr val="accent6"/>
                </a:solidFill>
                <a:latin typeface="Times" pitchFamily="2" charset="0"/>
              </a:rPr>
              <a:t> = {1 : 2, 2 : 0, 3 : 1, 4 : 3, 5 : 5, 6 : -1}</a:t>
            </a:r>
          </a:p>
          <a:p>
            <a:pPr lvl="1" fontAlgn="base"/>
            <a:r>
              <a:rPr lang="en-US" sz="2000" dirty="0">
                <a:solidFill>
                  <a:schemeClr val="accent6"/>
                </a:solidFill>
                <a:latin typeface="Times" pitchFamily="2" charset="0"/>
              </a:rPr>
              <a:t>for key in </a:t>
            </a:r>
            <a:r>
              <a:rPr lang="en-US" sz="2000" dirty="0" err="1">
                <a:solidFill>
                  <a:schemeClr val="accent6"/>
                </a:solidFill>
                <a:latin typeface="Times" pitchFamily="2" charset="0"/>
              </a:rPr>
              <a:t>Dict.keys</a:t>
            </a:r>
            <a:r>
              <a:rPr lang="en-US" sz="2000" dirty="0">
                <a:solidFill>
                  <a:schemeClr val="accent6"/>
                </a:solidFill>
                <a:latin typeface="Times" pitchFamily="2" charset="0"/>
              </a:rPr>
              <a:t>():</a:t>
            </a:r>
          </a:p>
          <a:p>
            <a:pPr lvl="1" fontAlgn="base"/>
            <a:r>
              <a:rPr lang="en-US" sz="2000" dirty="0">
                <a:solidFill>
                  <a:schemeClr val="accent6"/>
                </a:solidFill>
                <a:latin typeface="Times" pitchFamily="2" charset="0"/>
              </a:rPr>
              <a:t>    if </a:t>
            </a:r>
            <a:r>
              <a:rPr lang="en-US" sz="2000" dirty="0" err="1">
                <a:solidFill>
                  <a:schemeClr val="accent6"/>
                </a:solidFill>
                <a:latin typeface="Times" pitchFamily="2" charset="0"/>
              </a:rPr>
              <a:t>Dict</a:t>
            </a:r>
            <a:r>
              <a:rPr lang="en-US" sz="2000" dirty="0">
                <a:solidFill>
                  <a:schemeClr val="accent6"/>
                </a:solidFill>
                <a:latin typeface="Times" pitchFamily="2" charset="0"/>
              </a:rPr>
              <a:t>[key] == key:</a:t>
            </a:r>
          </a:p>
          <a:p>
            <a:pPr lvl="1" fontAlgn="base"/>
            <a:r>
              <a:rPr lang="en-US" sz="2000" dirty="0">
                <a:solidFill>
                  <a:schemeClr val="accent6"/>
                </a:solidFill>
                <a:latin typeface="Times" pitchFamily="2" charset="0"/>
              </a:rPr>
              <a:t>        print(key)</a:t>
            </a:r>
          </a:p>
          <a:p>
            <a:pPr lvl="1" fontAlgn="base"/>
            <a:r>
              <a:rPr lang="en-US" sz="2000" dirty="0">
                <a:solidFill>
                  <a:schemeClr val="accent6"/>
                </a:solidFill>
                <a:latin typeface="Times" pitchFamily="2" charset="0"/>
              </a:rPr>
              <a:t>        break</a:t>
            </a:r>
          </a:p>
        </p:txBody>
      </p:sp>
    </p:spTree>
    <p:extLst>
      <p:ext uri="{BB962C8B-B14F-4D97-AF65-F5344CB8AC3E}">
        <p14:creationId xmlns:p14="http://schemas.microsoft.com/office/powerpoint/2010/main" val="3759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42-7A9F-57F4-610C-E281E228EC6D}"/>
              </a:ext>
            </a:extLst>
          </p:cNvPr>
          <p:cNvSpPr>
            <a:spLocks noGrp="1"/>
          </p:cNvSpPr>
          <p:nvPr>
            <p:ph type="title"/>
          </p:nvPr>
        </p:nvSpPr>
        <p:spPr/>
        <p:txBody>
          <a:bodyPr/>
          <a:lstStyle/>
          <a:p>
            <a:r>
              <a:rPr lang="en-US" dirty="0"/>
              <a:t>Control Flow: While Loop</a:t>
            </a:r>
          </a:p>
        </p:txBody>
      </p:sp>
      <p:sp>
        <p:nvSpPr>
          <p:cNvPr id="3" name="Content Placeholder 2">
            <a:extLst>
              <a:ext uri="{FF2B5EF4-FFF2-40B4-BE49-F238E27FC236}">
                <a16:creationId xmlns:a16="http://schemas.microsoft.com/office/drawing/2014/main" id="{EDB4B17E-9354-65CF-4225-2DF47C3C8817}"/>
              </a:ext>
            </a:extLst>
          </p:cNvPr>
          <p:cNvSpPr>
            <a:spLocks noGrp="1"/>
          </p:cNvSpPr>
          <p:nvPr>
            <p:ph idx="1"/>
          </p:nvPr>
        </p:nvSpPr>
        <p:spPr/>
        <p:txBody>
          <a:bodyPr>
            <a:normAutofit lnSpcReduction="10000"/>
          </a:bodyPr>
          <a:lstStyle/>
          <a:p>
            <a:r>
              <a:rPr lang="en-US" dirty="0"/>
              <a:t>For loop: </a:t>
            </a:r>
            <a:r>
              <a:rPr lang="en-US" b="0" i="0" u="none" strike="noStrike" dirty="0">
                <a:solidFill>
                  <a:srgbClr val="273239"/>
                </a:solidFill>
                <a:effectLst/>
                <a:latin typeface="urw-din"/>
              </a:rPr>
              <a:t> While loop falls under the category of </a:t>
            </a:r>
            <a:r>
              <a:rPr lang="en-US" b="1" i="0" u="none" strike="noStrike" dirty="0">
                <a:solidFill>
                  <a:srgbClr val="273239"/>
                </a:solidFill>
                <a:effectLst/>
                <a:latin typeface="urw-din"/>
              </a:rPr>
              <a:t>indefinite iteration</a:t>
            </a:r>
            <a:r>
              <a:rPr lang="en-US" b="0" i="0" u="none" strike="noStrike" dirty="0">
                <a:solidFill>
                  <a:srgbClr val="273239"/>
                </a:solidFill>
                <a:effectLst/>
                <a:latin typeface="urw-din"/>
              </a:rPr>
              <a:t>. Indefinite iteration means that the number of times the loop is executed isn’t specified explicitly in advance.</a:t>
            </a:r>
          </a:p>
          <a:p>
            <a:pPr lvl="1" fontAlgn="base"/>
            <a:r>
              <a:rPr lang="en-US" sz="2000" dirty="0">
                <a:solidFill>
                  <a:schemeClr val="accent6"/>
                </a:solidFill>
                <a:latin typeface="Times" pitchFamily="2" charset="0"/>
              </a:rPr>
              <a:t>count = 0</a:t>
            </a:r>
          </a:p>
          <a:p>
            <a:pPr lvl="1" fontAlgn="base"/>
            <a:r>
              <a:rPr lang="en-US" sz="2000" dirty="0" err="1">
                <a:solidFill>
                  <a:schemeClr val="accent6"/>
                </a:solidFill>
                <a:latin typeface="Times" pitchFamily="2" charset="0"/>
              </a:rPr>
              <a:t>Dict</a:t>
            </a:r>
            <a:r>
              <a:rPr lang="en-US" sz="2000" dirty="0">
                <a:solidFill>
                  <a:schemeClr val="accent6"/>
                </a:solidFill>
                <a:latin typeface="Times" pitchFamily="2" charset="0"/>
              </a:rPr>
              <a:t> = {1 : -2, 3 : 1, -4 : 3, 6 : -1, 5 : 5}</a:t>
            </a:r>
          </a:p>
          <a:p>
            <a:pPr lvl="1" fontAlgn="base"/>
            <a:r>
              <a:rPr lang="en-US" sz="2000" dirty="0">
                <a:solidFill>
                  <a:schemeClr val="accent6"/>
                </a:solidFill>
                <a:latin typeface="Times" pitchFamily="2" charset="0"/>
              </a:rPr>
              <a:t>while True:</a:t>
            </a:r>
          </a:p>
          <a:p>
            <a:pPr lvl="1" fontAlgn="base"/>
            <a:r>
              <a:rPr lang="en-US" sz="2000" dirty="0">
                <a:solidFill>
                  <a:schemeClr val="accent6"/>
                </a:solidFill>
                <a:latin typeface="Times" pitchFamily="2" charset="0"/>
              </a:rPr>
              <a:t>    count += 1</a:t>
            </a:r>
          </a:p>
          <a:p>
            <a:pPr lvl="1" fontAlgn="base"/>
            <a:r>
              <a:rPr lang="en-US" sz="2000" dirty="0">
                <a:solidFill>
                  <a:schemeClr val="accent6"/>
                </a:solidFill>
                <a:latin typeface="Times" pitchFamily="2" charset="0"/>
              </a:rPr>
              <a:t>    if </a:t>
            </a:r>
            <a:r>
              <a:rPr lang="en-US" sz="2000" dirty="0" err="1">
                <a:solidFill>
                  <a:schemeClr val="accent6"/>
                </a:solidFill>
                <a:latin typeface="Times" pitchFamily="2" charset="0"/>
              </a:rPr>
              <a:t>Dict.get</a:t>
            </a:r>
            <a:r>
              <a:rPr lang="en-US" sz="2000" dirty="0">
                <a:solidFill>
                  <a:schemeClr val="accent6"/>
                </a:solidFill>
                <a:latin typeface="Times" pitchFamily="2" charset="0"/>
              </a:rPr>
              <a:t>(count, 0) &lt; count:</a:t>
            </a:r>
          </a:p>
          <a:p>
            <a:pPr lvl="1" fontAlgn="base"/>
            <a:r>
              <a:rPr lang="en-US" sz="2000" dirty="0">
                <a:solidFill>
                  <a:schemeClr val="accent6"/>
                </a:solidFill>
                <a:latin typeface="Times" pitchFamily="2" charset="0"/>
              </a:rPr>
              <a:t>        continue</a:t>
            </a:r>
          </a:p>
          <a:p>
            <a:pPr lvl="1" fontAlgn="base"/>
            <a:r>
              <a:rPr lang="en-US" sz="2000" dirty="0">
                <a:solidFill>
                  <a:schemeClr val="accent6"/>
                </a:solidFill>
                <a:latin typeface="Times" pitchFamily="2" charset="0"/>
              </a:rPr>
              <a:t>    else:</a:t>
            </a:r>
          </a:p>
          <a:p>
            <a:pPr lvl="1" fontAlgn="base"/>
            <a:r>
              <a:rPr lang="en-US" sz="2000" dirty="0">
                <a:solidFill>
                  <a:schemeClr val="accent6"/>
                </a:solidFill>
                <a:latin typeface="Times" pitchFamily="2" charset="0"/>
              </a:rPr>
              <a:t>        print("key is : ", count)</a:t>
            </a:r>
          </a:p>
          <a:p>
            <a:pPr lvl="1" fontAlgn="base"/>
            <a:r>
              <a:rPr lang="en-US" sz="2000" dirty="0">
                <a:solidFill>
                  <a:schemeClr val="accent6"/>
                </a:solidFill>
                <a:latin typeface="Times" pitchFamily="2" charset="0"/>
              </a:rPr>
              <a:t>        print("value is: ", </a:t>
            </a:r>
            <a:r>
              <a:rPr lang="en-US" sz="2000" dirty="0" err="1">
                <a:solidFill>
                  <a:schemeClr val="accent6"/>
                </a:solidFill>
                <a:latin typeface="Times" pitchFamily="2" charset="0"/>
              </a:rPr>
              <a:t>Dict</a:t>
            </a:r>
            <a:r>
              <a:rPr lang="en-US" sz="2000" dirty="0">
                <a:solidFill>
                  <a:schemeClr val="accent6"/>
                </a:solidFill>
                <a:latin typeface="Times" pitchFamily="2" charset="0"/>
              </a:rPr>
              <a:t>[count])</a:t>
            </a:r>
          </a:p>
          <a:p>
            <a:pPr lvl="1" fontAlgn="base"/>
            <a:r>
              <a:rPr lang="en-US" sz="2000" dirty="0">
                <a:solidFill>
                  <a:schemeClr val="accent6"/>
                </a:solidFill>
                <a:latin typeface="Times" pitchFamily="2" charset="0"/>
              </a:rPr>
              <a:t>        break</a:t>
            </a:r>
          </a:p>
        </p:txBody>
      </p:sp>
    </p:spTree>
    <p:extLst>
      <p:ext uri="{BB962C8B-B14F-4D97-AF65-F5344CB8AC3E}">
        <p14:creationId xmlns:p14="http://schemas.microsoft.com/office/powerpoint/2010/main" val="2260619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903</Words>
  <Application>Microsoft Macintosh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vt:lpstr>
      <vt:lpstr>urw-din</vt:lpstr>
      <vt:lpstr>Office Theme</vt:lpstr>
      <vt:lpstr>INFORMS Workshop: Python Programming 2</vt:lpstr>
      <vt:lpstr>Data Types: Lists and Tuples</vt:lpstr>
      <vt:lpstr>Data Types: Set</vt:lpstr>
      <vt:lpstr>Data Types: Arrays</vt:lpstr>
      <vt:lpstr>Data Types: Dictionary</vt:lpstr>
      <vt:lpstr>Control Flow: If Statement</vt:lpstr>
      <vt:lpstr>Control Flow: For Loop</vt:lpstr>
      <vt:lpstr>Control Flow: For Loop</vt:lpstr>
      <vt:lpstr>Control Flow: While Loop</vt:lpstr>
      <vt:lpstr>Functions</vt:lpstr>
      <vt:lpstr>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INFORMS Workshop: Python Programming 1</dc:title>
  <dc:creator>Hamad, Fadi</dc:creator>
  <cp:lastModifiedBy>Hamad, Fadi</cp:lastModifiedBy>
  <cp:revision>123</cp:revision>
  <dcterms:created xsi:type="dcterms:W3CDTF">2022-09-26T23:04:53Z</dcterms:created>
  <dcterms:modified xsi:type="dcterms:W3CDTF">2022-10-12T21:39:22Z</dcterms:modified>
</cp:coreProperties>
</file>