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Ubuntu Mono"/>
      <p:regular r:id="rId46"/>
      <p:bold r:id="rId47"/>
      <p:italic r:id="rId48"/>
      <p:boldItalic r:id="rId49"/>
    </p:embeddedFont>
    <p:embeddedFont>
      <p:font typeface="Arial Black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UbuntuMon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buntuMono-italic.fntdata"/><Relationship Id="rId47" Type="http://schemas.openxmlformats.org/officeDocument/2006/relationships/font" Target="fonts/UbuntuMono-bold.fntdata"/><Relationship Id="rId49" Type="http://schemas.openxmlformats.org/officeDocument/2006/relationships/font" Target="fonts/Ubuntu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2c55fc66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2c55fc66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47e8d8b8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47e8d8b8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47e8d8b8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47e8d8b8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47e8d8b8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47e8d8b8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47e8d8b8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47e8d8b8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47e8d8b8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47e8d8b8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2c55fc66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2c55fc66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47e8d8b8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47e8d8b8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47e8d8b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47e8d8b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47e8d8b8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47e8d8b8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2fc2591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2fc2591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47e8d8b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47e8d8b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47e8d8b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47e8d8b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47e8d8b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47e8d8b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47e8d8b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47e8d8b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7e8d8b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47e8d8b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47e8d8b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47e8d8b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47e8d8b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47e8d8b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47e8d8b8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047e8d8b8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47e8d8b8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47e8d8b8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47e8d8b8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47e8d8b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32fc2591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32fc2591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47e8d8b8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47e8d8b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47e8d8b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47e8d8b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47e8d8b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47e8d8b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47e8d8b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47e8d8b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47e8d8b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47e8d8b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47e8d8b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47e8d8b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47e8d8b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47e8d8b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47e8d8b8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47e8d8b8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47e8d8b8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47e8d8b8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47e8d8b8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47e8d8b8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2fc2591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32fc2591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47e8d8b8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047e8d8b8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32fc2591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32fc2591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2fc2591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2fc2591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2fc2591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2fc2591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2fc2591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32fc2591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32fc2591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32fc2591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2"/>
          <p:cNvSpPr txBox="1"/>
          <p:nvPr>
            <p:ph idx="3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4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28650" y="3934070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00"/>
              <a:buFont typeface="Ubuntu Mono"/>
              <a:buChar char="•"/>
              <a:defRPr sz="22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492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900"/>
              <a:buFont typeface="Ubuntu Mono"/>
              <a:buChar char="•"/>
              <a:defRPr sz="19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Ubuntu Mono"/>
              <a:buChar char="•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111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111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111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111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111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111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50"/>
              <a:buNone/>
              <a:defRPr sz="12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50"/>
              <a:buNone/>
              <a:defRPr sz="9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50"/>
              <a:buNone/>
              <a:defRPr sz="9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9pPr>
          </a:lstStyle>
          <a:p/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87391" y="387179"/>
            <a:ext cx="46293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37990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437990" y="387178"/>
            <a:ext cx="31410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3887391" y="390153"/>
            <a:ext cx="4629300" cy="40056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37989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37989" y="390152"/>
            <a:ext cx="3141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7"/>
          <p:cNvSpPr/>
          <p:nvPr>
            <p:ph idx="2" type="pic"/>
          </p:nvPr>
        </p:nvSpPr>
        <p:spPr>
          <a:xfrm>
            <a:off x="3887391" y="390153"/>
            <a:ext cx="4629300" cy="4005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37989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37989" y="390152"/>
            <a:ext cx="3141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•"/>
              <a:defRPr sz="18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•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01625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01625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01625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01625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01625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01625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l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387178"/>
            <a:ext cx="78867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 b="0" i="0" sz="33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niversity of Pittsburgh logo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3143" y="4682233"/>
            <a:ext cx="1164202" cy="345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Moore%E2%80%93Penrose_inver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Pitt INFORMS Student Chapter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Sept. 27,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scikit-learn (sklearn)</a:t>
            </a:r>
            <a:endParaRPr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1 = np.array([1,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2 = np.array([4, 5, 6])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p = np.dot(v1, v2) # 32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np.array([[5, 6], [7, 8]])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 = A * B # </a:t>
            </a:r>
            <a:r>
              <a:rPr lang="en"/>
              <a:t>element-wise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 = A @ B # matrix multiplication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print(C) # [[5, 12], [21, 32]]`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print(D) # [[19, 22], [43, 50]]</a:t>
            </a:r>
            <a:endParaRPr/>
          </a:p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Inner product of two </a:t>
            </a:r>
            <a:r>
              <a:rPr lang="en"/>
              <a:t>vectors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Matrix multiplication versus element-wise matrix multiplication</a:t>
            </a:r>
            <a:endParaRPr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product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 = np.array([5, 6])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print(np.dot(A, v)) # [17, 39]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np.array([[3, 1], [1, 2]])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np.array([9, 8])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np.linalg.solve(A, b)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print(x) # [2, 3.5]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Matrix</a:t>
            </a:r>
            <a:r>
              <a:rPr lang="en"/>
              <a:t>-vector product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Solving a linear system (Ax=b)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What if A is singular? (i.e. det(A)=0)</a:t>
            </a:r>
            <a:endParaRPr/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linear system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[2,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= np.array([5, 10])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ry: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= np.linalg.solve(A, b)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xcept np.linalg.LinAlgError as e: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print(f”Cannot solve the linear system: {e}”) # e = “Singular matrix”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print(np.linalg.det(A)) # 0.0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np.linalg.pinv(A) @ b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print(x) # [1, 2]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Throws an exception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Could compute </a:t>
            </a:r>
            <a:r>
              <a:rPr lang="en" u="sng">
                <a:solidFill>
                  <a:schemeClr val="hlink"/>
                </a:solidFill>
                <a:hlinkClick r:id="rId3"/>
              </a:rPr>
              <a:t>pseudo-inverse</a:t>
            </a:r>
            <a:r>
              <a:rPr lang="en"/>
              <a:t> instead</a:t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linear systems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A_inv = np.linalg.inv(A)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print(A_inv) # [[-2., 1.], [1.5, -0.5]]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det_A = np.linalg.det(A)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print(det_A) # -2.0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Use np.linalg.inv to compute the inverse (for singular matrix, computes the least squares approximation)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Use np.linalg.det to compute the determinant of a matrix</a:t>
            </a:r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Inverting a matrix and determinant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eigvals, eigvecs = np.linalg.eig(A)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print(eigvals) # [-0.37, 5.37]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print(eigvecs) # [[-0.82, -0.42], [0.57, -0.91]]</a:t>
            </a:r>
            <a:endParaRPr/>
          </a:p>
        </p:txBody>
      </p:sp>
      <p:sp>
        <p:nvSpPr>
          <p:cNvPr id="194" name="Google Shape;194;p3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np.linalg.eig</a:t>
            </a:r>
            <a:r>
              <a:rPr lang="en"/>
              <a:t>: returns a 2-tuple containing a </a:t>
            </a:r>
            <a:r>
              <a:rPr lang="en"/>
              <a:t>list</a:t>
            </a:r>
            <a:r>
              <a:rPr lang="en"/>
              <a:t> of eigenvalues (in ascending order) and a </a:t>
            </a:r>
            <a:r>
              <a:rPr lang="en"/>
              <a:t>list</a:t>
            </a:r>
            <a:r>
              <a:rPr lang="en"/>
              <a:t> of lists with the corresponding eigenvectors</a:t>
            </a:r>
            <a:endParaRPr/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and eigenvectors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= np.linspace(-1, 1, 1000)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 = np.sin(2 * np.pi * 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plt.plot(x, y)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plt.savefig(‘sin_plot.jpg’)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plt.xlabel(“x values”)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plt.ylabel(“y values”)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plt.title(“Sample plot”)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np.linspace(x,y,n) </a:t>
            </a:r>
            <a:r>
              <a:rPr lang="en"/>
              <a:t>generates n evenly spaced values in the interval [x,y)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matplotlib.pyplot</a:t>
            </a:r>
            <a:r>
              <a:rPr lang="en"/>
              <a:t> is the plotting </a:t>
            </a:r>
            <a:r>
              <a:rPr lang="en"/>
              <a:t>software</a:t>
            </a:r>
            <a:r>
              <a:rPr lang="en"/>
              <a:t> for Python (borrowed from MATLAB)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</a:t>
            </a:r>
            <a:r>
              <a:rPr lang="en"/>
              <a:t>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print(np.arange(0, 100, 1))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print(np.linspace(0, 1, 5))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np.eye(3)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print(A.flatten()) # same as np.flatten(A)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Create an array of even numbers </a:t>
            </a:r>
            <a:r>
              <a:rPr lang="en"/>
              <a:t>between 0 and 100 (excl. 100)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Create an array of 5 equally spaced values in [0, 1).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Create a 3x3 identity matrix.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Convert the matrix to a single-dim vector.</a:t>
            </a:r>
            <a:endParaRPr/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exercises using NumPy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np.array([[1,2], [3,4]])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print(np.argmax(A))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print(np.cumsum(A))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print(np.random.rand(4,4))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print(np.mean(A))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print(np.zeros((3,3)))</a:t>
            </a:r>
            <a:endParaRPr/>
          </a:p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Find index of maximum element of array 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Generate a 4x4 array with values between 0 and 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Find mean of elements of an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Create a 3x3 array of zeros.</a:t>
            </a:r>
            <a:endParaRPr/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exercises using NumPy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1], [3, 2]])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print(np.std(A))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print(np.unique(A))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print(A.T) # = np.transpose(A)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np.array([[5, 6], [7, 8]])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print(np.concatenate((A, B), axis = 0))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Find standard deviation of an array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Find unique elements of array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Print the transpose of a matrix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Concatenate two arrays along the first axis / dimension</a:t>
            </a:r>
            <a:endParaRPr/>
          </a:p>
        </p:txBody>
      </p:sp>
      <p:sp>
        <p:nvSpPr>
          <p:cNvPr id="223" name="Google Shape;223;p3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exercises using NumPy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Workshop 1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Algebra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Descent using NumPy and 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 using scikit-learn</a:t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Gradient Descent using NumPy and matplotlib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matplotlib.pyplot as plt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typing import List, Tuple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f(x):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x</a:t>
            </a:r>
            <a:r>
              <a:rPr lang="en"/>
              <a:t>1, x2 = x[0], x[1]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3*x1**2 + 2*x2**2 + 7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grad(x):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x1, x2 = x[0], x[1]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grad_x1 = 6*x1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g</a:t>
            </a:r>
            <a:r>
              <a:rPr lang="en"/>
              <a:t>rad_x2 = 4*x2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r</a:t>
            </a:r>
            <a:r>
              <a:rPr lang="en"/>
              <a:t>eturn np.array([grad_x1, grad_x2])</a:t>
            </a:r>
            <a:endParaRPr/>
          </a:p>
        </p:txBody>
      </p:sp>
      <p:sp>
        <p:nvSpPr>
          <p:cNvPr id="235" name="Google Shape;235;p3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Define the function of two variables, f(x) = 3x1^2+2x2^2+7, and its gradient, </a:t>
            </a:r>
            <a:r>
              <a:rPr lang="en"/>
              <a:t>grad(x)=[6x1, 4x2]</a:t>
            </a:r>
            <a:endParaRPr/>
          </a:p>
        </p:txBody>
      </p:sp>
      <p:sp>
        <p:nvSpPr>
          <p:cNvPr id="236" name="Google Shape;236;p3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Lr: float = 0.1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X_current: np.ndarray = np.array([0, 0])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Threshold: float = 1e-6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Max_iter: int = 1000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istory: List[Tuple[float, float]] = []</a:t>
            </a:r>
            <a:endParaRPr/>
          </a:p>
        </p:txBody>
      </p:sp>
      <p:sp>
        <p:nvSpPr>
          <p:cNvPr id="242" name="Google Shape;242;p4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Set learning rate, </a:t>
            </a:r>
            <a:r>
              <a:rPr lang="en"/>
              <a:t>initial</a:t>
            </a:r>
            <a:r>
              <a:rPr lang="en"/>
              <a:t> value of x, maximum number of iterations for gradient descent, and history of iterates along with its function value i.e. list of 2-tuples: (x,f(x)) for each iterate.</a:t>
            </a:r>
            <a:endParaRPr/>
          </a:p>
        </p:txBody>
      </p:sp>
      <p:sp>
        <p:nvSpPr>
          <p:cNvPr id="243" name="Google Shape;243;p4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parameters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i in range(max_iter):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x_new: float = x_current - lr * grad(x_current)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      history.append((x_current.copy(), f(x_current))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if np.linalg.norm(x_new - x_current, ord = 2) &lt; threshold: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x_current: float = x_new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x_{n+1}=x_n-learning rate * grad(x_n)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Append the tuple (x_n, f(x_n)) to the history 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Check for convergence based on Euclidean (L2-) norm between successive iterates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Update </a:t>
            </a:r>
            <a:r>
              <a:rPr lang="en"/>
              <a:t>current</a:t>
            </a:r>
            <a:r>
              <a:rPr lang="en"/>
              <a:t> iterate to next iterate</a:t>
            </a:r>
            <a:endParaRPr/>
          </a:p>
        </p:txBody>
      </p:sp>
      <p:sp>
        <p:nvSpPr>
          <p:cNvPr id="250" name="Google Shape;250;p4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update rule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history: np.ndarray = np.array(history, dtype = object)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_vals: np.ndarray = np.vstack(history[:, 0])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f_vals: np.ndarray = np.array(history[:, 1])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print(f”Gradient Descent Solution: x = {x_current}, f(x) = {f(x_current):.6f}”)</a:t>
            </a:r>
            <a:endParaRPr/>
          </a:p>
        </p:txBody>
      </p:sp>
      <p:sp>
        <p:nvSpPr>
          <p:cNvPr id="256" name="Google Shape;256;p42"/>
          <p:cNvSpPr txBox="1"/>
          <p:nvPr>
            <p:ph idx="2" type="body"/>
          </p:nvPr>
        </p:nvSpPr>
        <p:spPr>
          <a:xfrm>
            <a:off x="438000" y="1543050"/>
            <a:ext cx="3340200" cy="308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Redefining dimensions for list of x values and corresponding function values using np.vstack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Note</a:t>
            </a:r>
            <a:r>
              <a:rPr lang="en"/>
              <a:t>: Difference between n-dimensional vector and nx1-dimensional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Display </a:t>
            </a:r>
            <a:r>
              <a:rPr lang="en"/>
              <a:t>solution after convergence or max iterations.</a:t>
            </a:r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Reshaping NumPy arrays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1_vals = np.linspace(-3, 3, 400)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2_vals = np.linspace(-3, 3, 400)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Creates a 400x400 grid of points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X1, X2 = np.meshgrid(x1_vals, x2_vals)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Z = f([X1, X2])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Z: np.ndarray = 3 * X1 ** 2 + 2 * X2 ** 2 + 7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np.meshgrid(X, Y) = {(x,y) | x \in X, y \in Y}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Evaluate the </a:t>
            </a:r>
            <a:r>
              <a:rPr lang="en"/>
              <a:t>function for each of the points on the grid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plt.figure(figsize = (10, 8))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plt.contour(X1, X2, Z, levels = 50)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plt.plot(x_vals[:, 0], x_vals[:, 1], ‘r-o’, </a:t>
            </a:r>
            <a:r>
              <a:rPr lang="en"/>
              <a:t>label</a:t>
            </a:r>
            <a:r>
              <a:rPr lang="en"/>
              <a:t> = ‘Gradient Descent Path’)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plt.xlabel(‘$x_1$’)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plt.ylabel(‘$x_2$’)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plt.title(“Gradient Descent Optimization Path”)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Set figure size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Create a contour plot with 50 contour levels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Define labels for x- and y-axis, </a:t>
            </a:r>
            <a:r>
              <a:rPr lang="en"/>
              <a:t>title, and display legend</a:t>
            </a:r>
            <a:endParaRPr/>
          </a:p>
        </p:txBody>
      </p:sp>
      <p:sp>
        <p:nvSpPr>
          <p:cNvPr id="271" name="Google Shape;271;p4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with matplotlib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Estimating Pi using Monte Carlo simulation using NumPy.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Plot the estimate for varying number of samples </a:t>
            </a:r>
            <a:r>
              <a:rPr lang="en"/>
              <a:t>against</a:t>
            </a:r>
            <a:r>
              <a:rPr lang="en"/>
              <a:t> the actual Pi value using matplotlib.</a:t>
            </a:r>
            <a:endParaRPr/>
          </a:p>
        </p:txBody>
      </p:sp>
      <p:sp>
        <p:nvSpPr>
          <p:cNvPr id="278" name="Google Shape;278;p4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estimate_pi(n: int) -&gt; float: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x = np.random.uniform(0, 1, 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y = np.random.uniform(0, 1, 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is_inside = (x ** 2 + y ** 2 &lt;= 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prop = np.cumsum(is_inside) / np.arange(1, n + 1)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result = 4 * prop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return result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n: int = 1e4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pi_estimates = estimate_pi(n)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print(pi_estimates)</a:t>
            </a:r>
            <a:endParaRPr/>
          </a:p>
        </p:txBody>
      </p:sp>
      <p:sp>
        <p:nvSpPr>
          <p:cNvPr id="284" name="Google Shape;284;p4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(Estimation using NumPy)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plt.figure(figsize = (10, 6))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plt.plot(np.arange(1, n + 1), pi_estimates, label = ‘Running Estimate of Pi’, color = ‘blue’)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plt.axhline(y=np.pi, color = ‘red’, linestyle=’--’, label=f”True Pi = {np.pi:.8f}...”)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plt.xlabel(“#Samples (n)”)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plt.ylabel(“Estimate of Pi”)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plt.title(“Monte Carlo Estimation of Pi”)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plt.grid(True)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(Plotting using matplotlib)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Short Workshop 1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Linear Regression using scikit-learn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matplotlib.pyplot as plt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Linear Regression methods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sklearn.model_selection import test_train_split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sklearn.linear_model import LinearRegression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sklearn.metrics import mean_squared_error, r2_score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necessary libraries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# Load the iris dataset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sklearn.datasets import load_iris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iris = load_iris()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= iris.data[:, 2].reshape(-1, 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 = iris.data[:, 3].reshape(-1, 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See structure of data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print(f”First 5 rows of X (Petal length): \n{X[:5]}”)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print(f”First 5 rows of Y (Petal width): \n{y[:5]}”)</a:t>
            </a:r>
            <a:endParaRPr/>
          </a:p>
        </p:txBody>
      </p:sp>
      <p:sp>
        <p:nvSpPr>
          <p:cNvPr id="311" name="Google Shape;311;p5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Feature variable (X): Petal length (cm)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Target variable (y): Petal width (cm)</a:t>
            </a:r>
            <a:endParaRPr/>
          </a:p>
        </p:txBody>
      </p:sp>
      <p:sp>
        <p:nvSpPr>
          <p:cNvPr id="312" name="Google Shape;312;p5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iris dataset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X_train, X_test, y_train, y_test = test_train_split(X, y, test_size = 0.2, random_state = 42)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Shape of feature train and test 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print(f”Training set size: {X_train.shape}, Testing set size: {X_test.shape}”)</a:t>
            </a:r>
            <a:endParaRPr/>
          </a:p>
        </p:txBody>
      </p:sp>
      <p:sp>
        <p:nvSpPr>
          <p:cNvPr id="318" name="Google Shape;318;p5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Split data into test and training sets into 80-20.</a:t>
            </a:r>
            <a:endParaRPr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/>
              <a:t>r</a:t>
            </a:r>
            <a:r>
              <a:rPr lang="en"/>
              <a:t>andom_state: Integer value for seed for reproducing pseudo-randomness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Check the shape of the datasets, np.shape returns 2-tuple: (#rows, #columns)</a:t>
            </a:r>
            <a:endParaRPr/>
          </a:p>
        </p:txBody>
      </p:sp>
      <p:sp>
        <p:nvSpPr>
          <p:cNvPr id="319" name="Google Shape;319;p5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Linear Regression model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lin_reg = LinearRegression()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lin_reg.fit(X_train, y_train)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intercept: float = lin_reg.intercept_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slope: float = lin_reg.coef_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print(f”Intercept: {intercept}, Slope: {slope}”)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Instantiate the model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Fit to training </a:t>
            </a:r>
            <a:r>
              <a:rPr lang="en"/>
              <a:t>features and labels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intercept_</a:t>
            </a:r>
            <a:r>
              <a:rPr lang="en"/>
              <a:t> and </a:t>
            </a:r>
            <a:r>
              <a:rPr b="1" lang="en"/>
              <a:t>coef_ </a:t>
            </a:r>
            <a:r>
              <a:rPr lang="en"/>
              <a:t>attributes of model contain the final parameter values</a:t>
            </a:r>
            <a:endParaRPr/>
          </a:p>
        </p:txBody>
      </p:sp>
      <p:sp>
        <p:nvSpPr>
          <p:cNvPr id="326" name="Google Shape;326;p5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Linear Regression model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y_pred = lin_reg.predict(X_test)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print(f”Predictions: {y_pred}”)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print(f”Actual: {y_test}”)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plt.scatter(X_test, y_test, color = ‘blue’, label = ‘Actual Values’)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plt.plot(X_test, y_pred, color = ‘red’, label = ‘Predicted Values’)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plt.title(“Linear Regression”)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plt.xlabel(“Petal Length (cm)”)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plt.ylabel(“Petal Width (cm)”)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</p:txBody>
      </p:sp>
      <p:sp>
        <p:nvSpPr>
          <p:cNvPr id="332" name="Google Shape;332;p5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predicted labels using predict member </a:t>
            </a:r>
            <a:r>
              <a:rPr lang="en"/>
              <a:t>function</a:t>
            </a:r>
            <a:r>
              <a:rPr lang="en"/>
              <a:t> on test features.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Compare with </a:t>
            </a:r>
            <a:r>
              <a:rPr lang="en"/>
              <a:t>actual</a:t>
            </a:r>
            <a:r>
              <a:rPr lang="en"/>
              <a:t> labels (since this is a supervised setting)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Visualize </a:t>
            </a:r>
            <a:r>
              <a:rPr lang="en"/>
              <a:t>the</a:t>
            </a:r>
            <a:r>
              <a:rPr lang="en"/>
              <a:t> results using a scatter plot</a:t>
            </a:r>
            <a:endParaRPr/>
          </a:p>
        </p:txBody>
      </p:sp>
      <p:sp>
        <p:nvSpPr>
          <p:cNvPr id="333" name="Google Shape;333;p5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predictions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mse: float = mean_squared_error(y_test,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r2: float = r2_score(y_test,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print(f“Mean Squared Error (MSE): {mse}”)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print(f”R-squared: {r2}”)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mae(y, y_hat) -&gt; float: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Return np.mean(np.abs(y - y_hat))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ae: float = mae(y_test,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print(f”Mean Absolute Error (MAE): {mae}”)</a:t>
            </a:r>
            <a:endParaRPr/>
          </a:p>
        </p:txBody>
      </p:sp>
      <p:sp>
        <p:nvSpPr>
          <p:cNvPr id="339" name="Google Shape;339;p5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mean squared error (MSE) and R^2 value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Can also define </a:t>
            </a:r>
            <a:r>
              <a:rPr lang="en"/>
              <a:t>custom evaluation metric like mean absolute error (MAE)</a:t>
            </a:r>
            <a:endParaRPr/>
          </a:p>
        </p:txBody>
      </p:sp>
      <p:sp>
        <p:nvSpPr>
          <p:cNvPr id="340" name="Google Shape;340;p5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5"/>
          <p:cNvSpPr txBox="1"/>
          <p:nvPr>
            <p:ph idx="2" type="body"/>
          </p:nvPr>
        </p:nvSpPr>
        <p:spPr>
          <a:xfrm>
            <a:off x="438000" y="1543050"/>
            <a:ext cx="3340200" cy="30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Build a simple classifier using k-Nearest Neighbors (k-NN) to classify the iris flowers into one of the 3 species (setosa, versicolor, virginica) based on the four features: sepal/petal width/length and compute the accuracy.</a:t>
            </a:r>
            <a:endParaRPr/>
          </a:p>
        </p:txBody>
      </p:sp>
      <p:sp>
        <p:nvSpPr>
          <p:cNvPr id="347" name="Google Shape;347;p5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using sklearn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sklearn.datasets import load_iris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sklearn.model_selection import train_test_split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sklearn.neighbors import KNeighborsClassifier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sklearn.metrics import accuracy_score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ris = load_iris()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X, y = iris.data, iris.target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X_train, X_test, y_train, y_test = train_test_split(X, y, test_size = 0.2, random_state = 42)</a:t>
            </a:r>
            <a:endParaRPr/>
          </a:p>
        </p:txBody>
      </p:sp>
      <p:sp>
        <p:nvSpPr>
          <p:cNvPr id="353" name="Google Shape;353;p5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Import necessary statements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Load iris dataset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Split into test and training data</a:t>
            </a:r>
            <a:endParaRPr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/>
              <a:t>Use random state for reproducibility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nn = KNeighborsClassifier(n_neighbors = 3) # n_neighbors = size of cluster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knn.fit(X_train, y_train)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_pred = knn.predict(X_test)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ccuracy = accuracy_score(y_test,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print(f”Accuracy of k-NN classifier: {100. * accuracy:.2f}”)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Instantiate the k-NN model </a:t>
            </a:r>
            <a:r>
              <a:rPr lang="en"/>
              <a:t>instance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Fit to </a:t>
            </a:r>
            <a:r>
              <a:rPr lang="en"/>
              <a:t>training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Predict on test features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accuracy score between predicted and actual labels</a:t>
            </a:r>
            <a:endParaRPr/>
          </a:p>
        </p:txBody>
      </p:sp>
      <p:sp>
        <p:nvSpPr>
          <p:cNvPr id="361" name="Google Shape;361;p5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(cont.)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Boolean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True / False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Float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String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sklearn.preprocessing import StandardScaler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Useful when </a:t>
            </a:r>
            <a:r>
              <a:rPr lang="en"/>
              <a:t>features are in different orders of magnitude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caler = StandardScaler()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X_train_scaled = scaler.fit_transform(X_train)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X_test_scaled = scaler.transform(X_test)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Fit on X_train_scaled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/>
              <a:t>Predict</a:t>
            </a:r>
            <a:r>
              <a:rPr lang="en"/>
              <a:t> on X_test_scaled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Note difference in accuracy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8"/>
          <p:cNvSpPr txBox="1"/>
          <p:nvPr>
            <p:ph idx="2" type="body"/>
          </p:nvPr>
        </p:nvSpPr>
        <p:spPr>
          <a:xfrm>
            <a:off x="438000" y="894200"/>
            <a:ext cx="3340200" cy="365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Vary the test-train split ratios and random state seed value to see how it affects accuracy.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Also test out different values for k and report the one that produces best test accuracy.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Use StandardScaler from sklearn.preprocessing to see how it affects performance.</a:t>
            </a:r>
            <a:endParaRPr/>
          </a:p>
        </p:txBody>
      </p:sp>
      <p:sp>
        <p:nvSpPr>
          <p:cNvPr id="368" name="Google Shape;368;p5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List: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[]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li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Ordered, 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Set: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{}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set()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Unordered, unique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Dictionary: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{}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dict()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Unordered, unique keys that are associated with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Tuple: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tuple()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Ordered, immutable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Types/Structures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If-else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For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While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Try-except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Python uses indentations instead of brackets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Python is 0-indexing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range()</a:t>
            </a:r>
            <a:r>
              <a:rPr lang="en"/>
              <a:t> and slicing is exclusive of end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List comprehensions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[expression for item in iterable if condition]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Python Things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def my_add(x, y):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return x + 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my_add(2, 3.0) # 5.0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200"/>
              <a:t>&gt;&gt;&gt; import math</a:t>
            </a:r>
            <a:endParaRPr sz="22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200"/>
              <a:t>&gt;&gt;&gt; math.log(2)	# 0.693…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Functions can be defined by the user or imported from existing packages.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Today, we will cover some commonly used packages.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Linear Algebra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