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</p:sldIdLst>
  <p:sldSz cy="5143500" cx="9144000"/>
  <p:notesSz cx="6858000" cy="9144000"/>
  <p:embeddedFontLst>
    <p:embeddedFont>
      <p:font typeface="Ubuntu Mono"/>
      <p:regular r:id="rId87"/>
      <p:bold r:id="rId88"/>
      <p:italic r:id="rId89"/>
      <p:boldItalic r:id="rId90"/>
    </p:embeddedFont>
    <p:embeddedFont>
      <p:font typeface="Arial Black"/>
      <p:regular r:id="rId9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2F6393-F80A-4B74-87C6-2227715177B9}">
  <a:tblStyle styleId="{FD2F6393-F80A-4B74-87C6-2227715177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slide" Target="slides/slide80.xml"/><Relationship Id="rId41" Type="http://schemas.openxmlformats.org/officeDocument/2006/relationships/slide" Target="slides/slide35.xml"/><Relationship Id="rId85" Type="http://schemas.openxmlformats.org/officeDocument/2006/relationships/slide" Target="slides/slide79.xml"/><Relationship Id="rId44" Type="http://schemas.openxmlformats.org/officeDocument/2006/relationships/slide" Target="slides/slide38.xml"/><Relationship Id="rId88" Type="http://schemas.openxmlformats.org/officeDocument/2006/relationships/font" Target="fonts/UbuntuMono-bold.fntdata"/><Relationship Id="rId43" Type="http://schemas.openxmlformats.org/officeDocument/2006/relationships/slide" Target="slides/slide37.xml"/><Relationship Id="rId87" Type="http://schemas.openxmlformats.org/officeDocument/2006/relationships/font" Target="fonts/UbuntuMono-regular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font" Target="fonts/UbuntuMono-italic.fntdata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1" Type="http://schemas.openxmlformats.org/officeDocument/2006/relationships/font" Target="fonts/ArialBlack-regular.fntdata"/><Relationship Id="rId90" Type="http://schemas.openxmlformats.org/officeDocument/2006/relationships/font" Target="fonts/UbuntuMono-boldItalic.fntdata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de34c57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de34c57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de34c579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fde34c579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2af87dcae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2af87dcae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de34c579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fde34c579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fde34c579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fde34c579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fde34c5793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fde34c5793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02af87dcae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02af87dcae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2af87dcae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02af87dcae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02af87dcae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02af87dcae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02af87dcae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02af87dcae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00b740dd4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00b740dd4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de34c57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de34c57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fde34c5793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fde34c5793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02af87dcae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02af87dcae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02af87dcae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02af87dcae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fde34c579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fde34c579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fde34c579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fde34c579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fde34c579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fde34c579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02af87dca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02af87dca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fe6c07ce7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fe6c07ce7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fde34c579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fde34c579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fde34c5793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fde34c5793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de34c579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de34c579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02af87dcae_2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02af87dcae_2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02af87dcae_2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02af87dcae_2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fde34c5793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fde34c5793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02af87dcae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02af87dcae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fe6c07ce7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fe6c07ce7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fe6c07ce7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fe6c07ce7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00b740dd4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00b740dd4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fe6c07ce7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fe6c07ce7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fde34c579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fde34c579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fde34c579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fde34c579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e5647c1c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e5647c1c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02af87dcae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02af87dcae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fe6c07ce7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fe6c07ce7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fe6c07ce7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fe6c07ce7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fe6c07ce7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fe6c07ce7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fe6c07ce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fe6c07ce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02af87dcae_2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02af87dcae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fde34c5793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fde34c5793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fde34c579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fde34c579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fde34c579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fde34c579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02af87dcae_2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02af87dcae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e5647c1c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fe5647c1c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02af87dcae_2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02af87dcae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fde34c5793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fde34c5793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fe6c07ce7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fe6c07ce7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fe6c07ce7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fe6c07ce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02af87dcae_2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02af87dcae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0311fbcd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0311fbcd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fde34c579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fde34c579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02af87dcae_2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02af87dcae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02af87dcae_2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02af87dcae_2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fe6c07ce7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fe6c07ce7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e5647c1c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e5647c1c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02af87dcae_2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02af87dcae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02af87dcae_2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02af87dcae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02af87dcae_2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02af87dcae_2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02af87dcae_2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02af87dcae_2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02af87dcae_2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02af87dcae_2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02af87dcae_2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02af87dcae_2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302af87dcae_2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302af87dcae_2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02af87dcae_2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302af87dcae_2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02af87dcae_2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02af87dcae_2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02af87dcae_2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02af87dcae_2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de34c579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de34c579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302af87dcae_2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302af87dcae_2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fde34c5793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fde34c5793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fde34c5793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fde34c5793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30311fbcd4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30311fbcd4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fe6c07ce7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fe6c07ce7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fde34c5793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fde34c5793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fde34c5793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fde34c5793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fde34c5793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fde34c5793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fde34c5793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fde34c5793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30311fbcd4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30311fbcd4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2af87dc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2af87dc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0311fbcd4a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30311fbcd4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e6c07ce7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e6c07ce7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9" name="Google Shape;59;p11"/>
          <p:cNvSpPr txBox="1"/>
          <p:nvPr>
            <p:ph idx="3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4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1" name="Google Shape;61;p11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bg>
      <p:bgPr>
        <a:solidFill>
          <a:schemeClr val="dk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2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7" name="Google Shape;67;p12"/>
          <p:cNvSpPr txBox="1"/>
          <p:nvPr>
            <p:ph idx="3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4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9" name="Google Shape;69;p12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628650" y="3934070"/>
            <a:ext cx="78867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 Blac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200"/>
              <a:buFont typeface="Ubuntu Mono"/>
              <a:buChar char="•"/>
              <a:defRPr sz="2200">
                <a:latin typeface="Ubuntu Mono"/>
                <a:ea typeface="Ubuntu Mono"/>
                <a:cs typeface="Ubuntu Mono"/>
                <a:sym typeface="Ubuntu Mono"/>
              </a:defRPr>
            </a:lvl1pPr>
            <a:lvl2pPr indent="-3492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900"/>
              <a:buFont typeface="Ubuntu Mono"/>
              <a:buChar char="•"/>
              <a:defRPr sz="1900">
                <a:latin typeface="Ubuntu Mono"/>
                <a:ea typeface="Ubuntu Mono"/>
                <a:cs typeface="Ubuntu Mono"/>
                <a:sym typeface="Ubuntu Mono"/>
              </a:defRPr>
            </a:lvl2pPr>
            <a:lvl3pPr indent="-3302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Font typeface="Ubuntu Mono"/>
              <a:buChar char="•"/>
              <a:defRPr sz="1600">
                <a:latin typeface="Ubuntu Mono"/>
                <a:ea typeface="Ubuntu Mono"/>
                <a:cs typeface="Ubuntu Mono"/>
                <a:sym typeface="Ubuntu Mono"/>
              </a:defRPr>
            </a:lvl3pPr>
            <a:lvl4pPr indent="-3111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00"/>
              <a:buFont typeface="Ubuntu Mono"/>
              <a:buChar char="•"/>
              <a:defRPr sz="1300">
                <a:latin typeface="Ubuntu Mono"/>
                <a:ea typeface="Ubuntu Mono"/>
                <a:cs typeface="Ubuntu Mono"/>
                <a:sym typeface="Ubuntu Mono"/>
              </a:defRPr>
            </a:lvl4pPr>
            <a:lvl5pPr indent="-3111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00"/>
              <a:buFont typeface="Ubuntu Mono"/>
              <a:buChar char="•"/>
              <a:defRPr sz="1300">
                <a:latin typeface="Ubuntu Mono"/>
                <a:ea typeface="Ubuntu Mono"/>
                <a:cs typeface="Ubuntu Mono"/>
                <a:sym typeface="Ubuntu Mono"/>
              </a:defRPr>
            </a:lvl5pPr>
            <a:lvl6pPr indent="-3111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00"/>
              <a:buFont typeface="Ubuntu Mono"/>
              <a:buChar char="•"/>
              <a:defRPr sz="1300">
                <a:latin typeface="Ubuntu Mono"/>
                <a:ea typeface="Ubuntu Mono"/>
                <a:cs typeface="Ubuntu Mono"/>
                <a:sym typeface="Ubuntu Mono"/>
              </a:defRPr>
            </a:lvl6pPr>
            <a:lvl7pPr indent="-3111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00"/>
              <a:buFont typeface="Ubuntu Mono"/>
              <a:buChar char="•"/>
              <a:defRPr sz="1300">
                <a:latin typeface="Ubuntu Mono"/>
                <a:ea typeface="Ubuntu Mono"/>
                <a:cs typeface="Ubuntu Mono"/>
                <a:sym typeface="Ubuntu Mono"/>
              </a:defRPr>
            </a:lvl7pPr>
            <a:lvl8pPr indent="-3111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00"/>
              <a:buFont typeface="Ubuntu Mono"/>
              <a:buChar char="•"/>
              <a:defRPr sz="1300">
                <a:latin typeface="Ubuntu Mono"/>
                <a:ea typeface="Ubuntu Mono"/>
                <a:cs typeface="Ubuntu Mono"/>
                <a:sym typeface="Ubuntu Mono"/>
              </a:defRPr>
            </a:lvl8pPr>
            <a:lvl9pPr indent="-3111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00"/>
              <a:buFont typeface="Ubuntu Mono"/>
              <a:buChar char="•"/>
              <a:defRPr sz="1300">
                <a:latin typeface="Ubuntu Mono"/>
                <a:ea typeface="Ubuntu Mono"/>
                <a:cs typeface="Ubuntu Mono"/>
                <a:sym typeface="Ubuntu Mon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50"/>
              <a:buNone/>
              <a:defRPr sz="12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50"/>
              <a:buNone/>
              <a:defRPr sz="9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50"/>
              <a:buNone/>
              <a:defRPr sz="9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50"/>
              <a:buNone/>
              <a:defRPr sz="9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50"/>
              <a:buNone/>
              <a:defRPr sz="9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50"/>
              <a:buNone/>
              <a:defRPr sz="9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50"/>
              <a:buNone/>
              <a:defRPr sz="950"/>
            </a:lvl9pPr>
          </a:lstStyle>
          <a:p/>
        </p:txBody>
      </p:sp>
      <p:sp>
        <p:nvSpPr>
          <p:cNvPr id="77" name="Google Shape;77;p14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 Black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bg>
      <p:bgPr>
        <a:solidFill>
          <a:schemeClr val="dk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887391" y="387179"/>
            <a:ext cx="4629300" cy="4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82" name="Google Shape;82;p15"/>
          <p:cNvSpPr txBox="1"/>
          <p:nvPr>
            <p:ph idx="2" type="body"/>
          </p:nvPr>
        </p:nvSpPr>
        <p:spPr>
          <a:xfrm>
            <a:off x="437990" y="1543050"/>
            <a:ext cx="3141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437990" y="387178"/>
            <a:ext cx="31410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 Black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6"/>
          <p:cNvSpPr/>
          <p:nvPr>
            <p:ph idx="2" type="pic"/>
          </p:nvPr>
        </p:nvSpPr>
        <p:spPr>
          <a:xfrm>
            <a:off x="3887391" y="390153"/>
            <a:ext cx="4629300" cy="40056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37989" y="1543050"/>
            <a:ext cx="3141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437989" y="390152"/>
            <a:ext cx="3141000" cy="12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 Black"/>
              <a:buNone/>
              <a:defRPr sz="2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bg>
      <p:bgPr>
        <a:solidFill>
          <a:schemeClr val="dk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7"/>
          <p:cNvSpPr/>
          <p:nvPr>
            <p:ph idx="2" type="pic"/>
          </p:nvPr>
        </p:nvSpPr>
        <p:spPr>
          <a:xfrm>
            <a:off x="3887391" y="390153"/>
            <a:ext cx="4629300" cy="40056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37989" y="1543050"/>
            <a:ext cx="3141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437989" y="390152"/>
            <a:ext cx="3141000" cy="12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 Black"/>
              <a:buNone/>
              <a:defRPr sz="2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•"/>
              <a:defRPr sz="1800">
                <a:latin typeface="Ubuntu Mono"/>
                <a:ea typeface="Ubuntu Mono"/>
                <a:cs typeface="Ubuntu Mono"/>
                <a:sym typeface="Ubuntu Mono"/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•"/>
              <a:defRPr sz="1600">
                <a:latin typeface="Ubuntu Mono"/>
                <a:ea typeface="Ubuntu Mono"/>
                <a:cs typeface="Ubuntu Mono"/>
                <a:sym typeface="Ubuntu Mono"/>
              </a:defRPr>
            </a:lvl2pPr>
            <a:lvl3pPr indent="-3111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Ubuntu Mono"/>
              <a:buChar char="•"/>
              <a:defRPr sz="1300">
                <a:latin typeface="Ubuntu Mono"/>
                <a:ea typeface="Ubuntu Mono"/>
                <a:cs typeface="Ubuntu Mono"/>
                <a:sym typeface="Ubuntu Mono"/>
              </a:defRPr>
            </a:lvl3pPr>
            <a:lvl4pPr indent="-301625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Font typeface="Ubuntu Mono"/>
              <a:buChar char="•"/>
              <a:defRPr sz="1150">
                <a:latin typeface="Ubuntu Mono"/>
                <a:ea typeface="Ubuntu Mono"/>
                <a:cs typeface="Ubuntu Mono"/>
                <a:sym typeface="Ubuntu Mono"/>
              </a:defRPr>
            </a:lvl4pPr>
            <a:lvl5pPr indent="-301625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Font typeface="Ubuntu Mono"/>
              <a:buChar char="•"/>
              <a:defRPr sz="1150">
                <a:latin typeface="Ubuntu Mono"/>
                <a:ea typeface="Ubuntu Mono"/>
                <a:cs typeface="Ubuntu Mono"/>
                <a:sym typeface="Ubuntu Mono"/>
              </a:defRPr>
            </a:lvl5pPr>
            <a:lvl6pPr indent="-301625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Font typeface="Ubuntu Mono"/>
              <a:buChar char="•"/>
              <a:defRPr sz="1150">
                <a:latin typeface="Ubuntu Mono"/>
                <a:ea typeface="Ubuntu Mono"/>
                <a:cs typeface="Ubuntu Mono"/>
                <a:sym typeface="Ubuntu Mono"/>
              </a:defRPr>
            </a:lvl6pPr>
            <a:lvl7pPr indent="-301625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Font typeface="Ubuntu Mono"/>
              <a:buChar char="•"/>
              <a:defRPr sz="1150">
                <a:latin typeface="Ubuntu Mono"/>
                <a:ea typeface="Ubuntu Mono"/>
                <a:cs typeface="Ubuntu Mono"/>
                <a:sym typeface="Ubuntu Mono"/>
              </a:defRPr>
            </a:lvl7pPr>
            <a:lvl8pPr indent="-301625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Font typeface="Ubuntu Mono"/>
              <a:buChar char="•"/>
              <a:defRPr sz="1150">
                <a:latin typeface="Ubuntu Mono"/>
                <a:ea typeface="Ubuntu Mono"/>
                <a:cs typeface="Ubuntu Mono"/>
                <a:sym typeface="Ubuntu Mono"/>
              </a:defRPr>
            </a:lvl8pPr>
            <a:lvl9pPr indent="-301625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Font typeface="Ubuntu Mono"/>
              <a:buChar char="•"/>
              <a:defRPr sz="1150">
                <a:latin typeface="Ubuntu Mono"/>
                <a:ea typeface="Ubuntu Mono"/>
                <a:cs typeface="Ubuntu Mono"/>
                <a:sym typeface="Ubuntu Mono"/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solidFill>
          <a:schemeClr val="dk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>
                <a:solidFill>
                  <a:schemeClr val="lt1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628650" y="387178"/>
            <a:ext cx="78867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 Black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1" name="Google Shape;31;p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Font typeface="Ubuntu Mono"/>
              <a:buChar char="•"/>
              <a:defRPr>
                <a:latin typeface="Ubuntu Mono"/>
                <a:ea typeface="Ubuntu Mono"/>
                <a:cs typeface="Ubuntu Mono"/>
                <a:sym typeface="Ubuntu Mono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Ubuntu Mono"/>
              <a:buChar char="•"/>
              <a:defRPr>
                <a:latin typeface="Ubuntu Mono"/>
                <a:ea typeface="Ubuntu Mono"/>
                <a:cs typeface="Ubuntu Mono"/>
                <a:sym typeface="Ubuntu Mono"/>
              </a:defRPr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Ubuntu Mono"/>
              <a:buChar char="•"/>
              <a:defRPr>
                <a:latin typeface="Ubuntu Mono"/>
                <a:ea typeface="Ubuntu Mono"/>
                <a:cs typeface="Ubuntu Mono"/>
                <a:sym typeface="Ubuntu Mono"/>
              </a:defRPr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Ubuntu Mono"/>
              <a:buChar char="•"/>
              <a:defRPr>
                <a:latin typeface="Ubuntu Mono"/>
                <a:ea typeface="Ubuntu Mono"/>
                <a:cs typeface="Ubuntu Mono"/>
                <a:sym typeface="Ubuntu Mono"/>
              </a:defRPr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Ubuntu Mono"/>
              <a:buChar char="•"/>
              <a:defRPr>
                <a:latin typeface="Ubuntu Mono"/>
                <a:ea typeface="Ubuntu Mono"/>
                <a:cs typeface="Ubuntu Mono"/>
                <a:sym typeface="Ubuntu Mono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 Mono"/>
              <a:buChar char="•"/>
              <a:defRPr>
                <a:latin typeface="Ubuntu Mono"/>
                <a:ea typeface="Ubuntu Mono"/>
                <a:cs typeface="Ubuntu Mono"/>
                <a:sym typeface="Ubuntu Mono"/>
              </a:defRPr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 Mono"/>
              <a:buChar char="•"/>
              <a:defRPr>
                <a:latin typeface="Ubuntu Mono"/>
                <a:ea typeface="Ubuntu Mono"/>
                <a:cs typeface="Ubuntu Mono"/>
                <a:sym typeface="Ubuntu Mono"/>
              </a:defRPr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 Mono"/>
              <a:buChar char="•"/>
              <a:defRPr>
                <a:latin typeface="Ubuntu Mono"/>
                <a:ea typeface="Ubuntu Mono"/>
                <a:cs typeface="Ubuntu Mono"/>
                <a:sym typeface="Ubuntu Mono"/>
              </a:defRPr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 Mono"/>
              <a:buChar char="•"/>
              <a:defRPr>
                <a:latin typeface="Ubuntu Mono"/>
                <a:ea typeface="Ubuntu Mono"/>
                <a:cs typeface="Ubuntu Mono"/>
                <a:sym typeface="Ubuntu Mono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solidFill>
          <a:schemeClr val="dk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 Black"/>
              <a:buNone/>
              <a:defRPr b="0" i="0" sz="33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University of Pittsburgh logo"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33143" y="4682233"/>
            <a:ext cx="1164202" cy="34598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n.wikipedia.org/wiki/Floating-point_arithmetic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anaconda.com/download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de.visualstudio.com/download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ython.org/downloads/" TargetMode="External"/><Relationship Id="rId4" Type="http://schemas.openxmlformats.org/officeDocument/2006/relationships/hyperlink" Target="https://pip.pypa.io/en/stable/cli/pip_download/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hyperlink" Target="https://www.hackerrank.com/domains/python" TargetMode="External"/><Relationship Id="rId4" Type="http://schemas.openxmlformats.org/officeDocument/2006/relationships/hyperlink" Target="https://leetcode.com/problems/convert-the-temperature/description/" TargetMode="External"/><Relationship Id="rId9" Type="http://schemas.openxmlformats.org/officeDocument/2006/relationships/hyperlink" Target="https://leetcode.com/problems/sqrtx/description/" TargetMode="External"/><Relationship Id="rId5" Type="http://schemas.openxmlformats.org/officeDocument/2006/relationships/hyperlink" Target="https://leetcode.com/problems/defanging-an-ip-address/description" TargetMode="External"/><Relationship Id="rId6" Type="http://schemas.openxmlformats.org/officeDocument/2006/relationships/hyperlink" Target="https://leetcode.com/problems/build-array-from-permutation/description/" TargetMode="External"/><Relationship Id="rId7" Type="http://schemas.openxmlformats.org/officeDocument/2006/relationships/hyperlink" Target="https://leetcode.com/problems/number-of-good-pairs/description/" TargetMode="External"/><Relationship Id="rId8" Type="http://schemas.openxmlformats.org/officeDocument/2006/relationships/hyperlink" Target="https://leetcode.com/problems/final-value-of-variable-after-performing-operations/description/" TargetMode="Externa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0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Python Workshop 1</a:t>
            </a:r>
            <a:endParaRPr/>
          </a:p>
        </p:txBody>
      </p:sp>
      <p:sp>
        <p:nvSpPr>
          <p:cNvPr id="105" name="Google Shape;105;p19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Pitt INFORMS Student Chapter</a:t>
            </a:r>
            <a:endParaRPr/>
          </a:p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Sept. 20,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 - Basic Syntax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C:\Users\{your username}&gt;python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{now you can type python code}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exit()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{back to terminal}</a:t>
            </a:r>
            <a:endParaRPr/>
          </a:p>
        </p:txBody>
      </p:sp>
      <p:sp>
        <p:nvSpPr>
          <p:cNvPr id="165" name="Google Shape;165;p29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and Exit REPL</a:t>
            </a:r>
            <a:endParaRPr/>
          </a:p>
        </p:txBody>
      </p:sp>
      <p:sp>
        <p:nvSpPr>
          <p:cNvPr id="166" name="Google Shape;166;p29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Open a terminal.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Type </a:t>
            </a:r>
            <a:r>
              <a:rPr lang="en">
                <a:solidFill>
                  <a:schemeClr val="lt2"/>
                </a:solidFill>
              </a:rPr>
              <a:t>python</a:t>
            </a:r>
            <a:r>
              <a:rPr lang="en"/>
              <a:t> and click enter.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To exit the REPL use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exit()</a:t>
            </a:r>
            <a:endParaRPr>
              <a:solidFill>
                <a:schemeClr val="lt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&gt;&gt;&gt; 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2 + 3</a:t>
            </a:r>
            <a:r>
              <a:rPr lang="en"/>
              <a:t>			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# Returns 5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&gt;&gt;&gt; 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9 - 1</a:t>
            </a:r>
            <a:r>
              <a:rPr lang="en"/>
              <a:t>			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# </a:t>
            </a:r>
            <a:r>
              <a:rPr lang="en"/>
              <a:t>Returns 8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&gt;&gt;&gt; 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8 * 2</a:t>
            </a:r>
            <a:r>
              <a:rPr lang="en"/>
              <a:t>			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# Returns 16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8 / 3			# Returns 2.66…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8 // 3		# Returns 2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&gt;&gt;&gt; 2 ** </a:t>
            </a:r>
            <a:r>
              <a:rPr lang="en"/>
              <a:t>3		# Returns 8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9 % 2			# Returns 1</a:t>
            </a:r>
            <a:endParaRPr/>
          </a:p>
        </p:txBody>
      </p:sp>
      <p:sp>
        <p:nvSpPr>
          <p:cNvPr id="172" name="Google Shape;172;p30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Operations</a:t>
            </a:r>
            <a:endParaRPr/>
          </a:p>
        </p:txBody>
      </p:sp>
      <p:sp>
        <p:nvSpPr>
          <p:cNvPr id="173" name="Google Shape;173;p30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Addition:			+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Subtraction:			-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Multiplication:		* 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Division:			/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Integer Division:		//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Power:				**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Remainder:			%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x = 2	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print(x)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x + 3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79" name="Google Shape;179;p31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80" name="Google Shape;180;p31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You can store values in variables and then manipulate those variables.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x = 2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type(x) 	# </a:t>
            </a:r>
            <a:r>
              <a:rPr lang="en"/>
              <a:t>&lt;class 'int'&gt;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y = 3.0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type(y)	# </a:t>
            </a:r>
            <a:r>
              <a:rPr lang="en"/>
              <a:t>&lt;class 'float'&gt;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z = x + y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print(z)	# 5.0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6" name="Google Shape;186;p32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Boolean (bool)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Integer (int)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Float (float)</a:t>
            </a:r>
            <a:endParaRPr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https://en.wikipedia.org/wiki/Floating-point_arithmetic</a:t>
            </a:r>
            <a:r>
              <a:rPr lang="en"/>
              <a:t>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String (str)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2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</a:t>
            </a:r>
            <a:r>
              <a:rPr lang="en"/>
              <a:t>Data Types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not True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False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not(True)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False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True and False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False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True or False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3" name="Google Shape;193;p33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True / False values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Negate using 	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not</a:t>
            </a:r>
            <a:endParaRPr>
              <a:solidFill>
                <a:schemeClr val="lt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And using 		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and</a:t>
            </a:r>
            <a:endParaRPr>
              <a:solidFill>
                <a:schemeClr val="lt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Or using 		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or</a:t>
            </a:r>
            <a:endParaRPr>
              <a:solidFill>
                <a:schemeClr val="lt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Equality using 	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==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All true			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all()</a:t>
            </a:r>
            <a:endParaRPr>
              <a:solidFill>
                <a:schemeClr val="lt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Any true		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any()</a:t>
            </a:r>
            <a:endParaRPr>
              <a:solidFill>
                <a:schemeClr val="lt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3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Data Types - Booleans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1.0 + 1e-15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1.000000000000001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&gt;&gt;&gt; 1.0 + 1e-16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1.0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20.0 + 3e-15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20.000000000000004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20.0 + 2e-15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20.000000000000004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20.0 + 1e-15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20.0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0" name="Google Shape;200;p34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Floating point numbers are how computers represent real numbers.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Not every real number can be represented by computers.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Roughly 16 digits can be accurately represented.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4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Data Types - Float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</a:t>
            </a:r>
            <a:r>
              <a:rPr lang="en"/>
              <a:t> 2+2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2*2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2*2.0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4.0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large_num = 10**100 print(large_num)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7" name="Google Shape;207;p35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Addition, subtraction, and multiplication maintain integer data type, while division does not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Combining an int and a float will result in a float.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Note: </a:t>
            </a:r>
            <a:r>
              <a:rPr lang="en"/>
              <a:t>Python integers can be arbitrarily large, limited only by the memory available.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5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Data Types - Integers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string1 = </a:t>
            </a:r>
            <a:r>
              <a:rPr lang="en"/>
              <a:t>'hello'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string2 = "hello"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string1 == string2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&gt;&gt;&gt; string1+string2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'hellohello'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</a:t>
            </a:r>
            <a:r>
              <a:rPr lang="en"/>
              <a:t>string1*3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'hellohellohello'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4" name="Google Shape;214;p36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The string type in Python is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str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You can use either single ('...') or double ("...") quotes to define a string.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Concatenate using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+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Repeat using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*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6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Data Types - Strings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x = 2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y = 3.0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x + True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z + True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4.0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True + True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2 / 3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0.6666666666666666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1" name="Google Shape;221;p37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Some type casting can happen automatically.</a:t>
            </a:r>
            <a:endParaRPr/>
          </a:p>
        </p:txBody>
      </p:sp>
      <p:sp>
        <p:nvSpPr>
          <p:cNvPr id="222" name="Google Shape;222;p37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Data Types - Type Casting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Basic Syntax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Control Flow and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Command Line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Hello World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Types and Structures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Common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 Practice Problems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x, y = 2, 3.0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print(x + y)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5.0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print(str(x) + str(y))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23.0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int(2.6)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float(int(2.6))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2.0</a:t>
            </a:r>
            <a:endParaRPr/>
          </a:p>
        </p:txBody>
      </p:sp>
      <p:sp>
        <p:nvSpPr>
          <p:cNvPr id="228" name="Google Shape;228;p38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You can also choose to cast data types to other data types.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Information stored changes.</a:t>
            </a:r>
            <a:endParaRPr/>
          </a:p>
        </p:txBody>
      </p:sp>
      <p:sp>
        <p:nvSpPr>
          <p:cNvPr id="229" name="Google Shape;229;p38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Data Types - Type Casting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data type is the result of dividing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8</a:t>
            </a:r>
            <a:r>
              <a:rPr lang="en"/>
              <a:t> by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3</a:t>
            </a:r>
            <a:r>
              <a:rPr lang="en"/>
              <a:t>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about dividing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9</a:t>
            </a:r>
            <a:r>
              <a:rPr lang="en"/>
              <a:t> by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3</a:t>
            </a:r>
            <a:r>
              <a:rPr lang="en"/>
              <a:t>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 the statement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10 &gt; 5 and 3 &lt; 1</a:t>
            </a:r>
            <a:r>
              <a:rPr lang="en"/>
              <a:t> true or false?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the result of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"Python" * 3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will be the result of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float(str(2.0) + str(3))</a:t>
            </a:r>
            <a:r>
              <a:rPr lang="en"/>
              <a:t>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about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float(str(2.) + str(3))</a:t>
            </a:r>
            <a:r>
              <a:rPr lang="en"/>
              <a:t>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x = 10</a:t>
            </a:r>
            <a:r>
              <a:rPr lang="en"/>
              <a:t>, is the statement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x % 2 == 0</a:t>
            </a:r>
            <a:r>
              <a:rPr lang="en"/>
              <a:t> true or false?</a:t>
            </a:r>
            <a:endParaRPr/>
          </a:p>
        </p:txBody>
      </p:sp>
      <p:sp>
        <p:nvSpPr>
          <p:cNvPr id="235" name="Google Shape;235;p39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Problems Set 1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0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4 - Control Flow and Functions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if age &lt; 18:</a:t>
            </a:r>
            <a:endParaRPr/>
          </a:p>
          <a:p>
            <a:pPr indent="45720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print("Minor")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lif age &lt; 21: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	print(</a:t>
            </a:r>
            <a:r>
              <a:rPr lang="en"/>
              <a:t>"Adult no alc")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else:</a:t>
            </a:r>
            <a:endParaRPr/>
          </a:p>
          <a:p>
            <a:pPr indent="45720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print("Adult")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1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Python uses </a:t>
            </a:r>
            <a:r>
              <a:rPr lang="en"/>
              <a:t>indentation</a:t>
            </a:r>
            <a:r>
              <a:rPr lang="en"/>
              <a:t> instead of brackets.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If you do not indent correctly, things will fail.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else if shortened to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elif</a:t>
            </a:r>
            <a:endParaRPr>
              <a:solidFill>
                <a:schemeClr val="lt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48" name="Google Shape;248;p41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Flow: if-else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for i in range(5):</a:t>
            </a:r>
            <a:endParaRPr/>
          </a:p>
          <a:p>
            <a:pPr indent="45720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print(i)</a:t>
            </a:r>
            <a:endParaRPr/>
          </a:p>
          <a:p>
            <a:pPr indent="45720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f i == 2:</a:t>
            </a:r>
            <a:endParaRPr/>
          </a:p>
          <a:p>
            <a:pPr indent="45720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	break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0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1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2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4" name="Google Shape;254;p42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r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ange(n)</a:t>
            </a:r>
            <a:r>
              <a:rPr lang="en"/>
              <a:t> generates sequence of integers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0</a:t>
            </a:r>
            <a:r>
              <a:rPr lang="en"/>
              <a:t> to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n-1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Python is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0</a:t>
            </a:r>
            <a:r>
              <a:rPr lang="en"/>
              <a:t> indexing.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You can use break to exit the loop early if a condition is met.</a:t>
            </a:r>
            <a:endParaRPr/>
          </a:p>
        </p:txBody>
      </p:sp>
      <p:sp>
        <p:nvSpPr>
          <p:cNvPr id="255" name="Google Shape;255;p42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count = 0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while count &lt; 5:</a:t>
            </a:r>
            <a:endParaRPr/>
          </a:p>
          <a:p>
            <a:pPr indent="45720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print(count)</a:t>
            </a:r>
            <a:endParaRPr/>
          </a:p>
          <a:p>
            <a:pPr indent="45720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count += 1</a:t>
            </a:r>
            <a:endParaRPr/>
          </a:p>
        </p:txBody>
      </p:sp>
      <p:sp>
        <p:nvSpPr>
          <p:cNvPr id="261" name="Google Shape;261;p43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Continues the loop while the condition is true.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Can result in infinite loop if done incorrectly.</a:t>
            </a:r>
            <a:endParaRPr/>
          </a:p>
        </p:txBody>
      </p:sp>
      <p:sp>
        <p:nvSpPr>
          <p:cNvPr id="262" name="Google Shape;262;p43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Flow: while loops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count = 0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f</a:t>
            </a:r>
            <a:r>
              <a:rPr lang="en">
                <a:solidFill>
                  <a:schemeClr val="lt2"/>
                </a:solidFill>
              </a:rPr>
              <a:t>or _ in range(1000):</a:t>
            </a:r>
            <a:endParaRPr/>
          </a:p>
          <a:p>
            <a:pPr indent="45720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</a:t>
            </a:r>
            <a:r>
              <a:rPr lang="en">
                <a:solidFill>
                  <a:schemeClr val="lt2"/>
                </a:solidFill>
              </a:rPr>
              <a:t>f not(count &lt; 5):</a:t>
            </a:r>
            <a:endParaRPr>
              <a:solidFill>
                <a:schemeClr val="lt2"/>
              </a:solidFill>
            </a:endParaRPr>
          </a:p>
          <a:p>
            <a:pPr indent="45720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	</a:t>
            </a:r>
            <a:r>
              <a:rPr lang="en">
                <a:solidFill>
                  <a:schemeClr val="lt2"/>
                </a:solidFill>
              </a:rPr>
              <a:t>b</a:t>
            </a:r>
            <a:r>
              <a:rPr lang="en">
                <a:solidFill>
                  <a:schemeClr val="lt2"/>
                </a:solidFill>
              </a:rPr>
              <a:t>rea</a:t>
            </a:r>
            <a:r>
              <a:rPr lang="en">
                <a:solidFill>
                  <a:schemeClr val="lt2"/>
                </a:solidFill>
              </a:rPr>
              <a:t>k</a:t>
            </a:r>
            <a:endParaRPr/>
          </a:p>
          <a:p>
            <a:pPr indent="45720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print(count)</a:t>
            </a:r>
            <a:endParaRPr/>
          </a:p>
          <a:p>
            <a:pPr indent="45720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count += 1</a:t>
            </a:r>
            <a:endParaRPr/>
          </a:p>
        </p:txBody>
      </p:sp>
      <p:sp>
        <p:nvSpPr>
          <p:cNvPr id="268" name="Google Shape;268;p44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To avoid an infinite loop in incorrect while loop, you can equivalently use a for loop with a large maximum number of iterations and a break condition.</a:t>
            </a:r>
            <a:endParaRPr/>
          </a:p>
        </p:txBody>
      </p:sp>
      <p:sp>
        <p:nvSpPr>
          <p:cNvPr id="269" name="Google Shape;269;p44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Flow: while -&gt; for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lang="en"/>
              <a:t> = some value from elsewhere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try: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    result = 10 / x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except ZeroDivisionError: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    print("x can’t be 0")</a:t>
            </a:r>
            <a:endParaRPr/>
          </a:p>
        </p:txBody>
      </p:sp>
      <p:sp>
        <p:nvSpPr>
          <p:cNvPr id="275" name="Google Shape;275;p45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The try block lets you test a block of code for errors.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The except block lets you handle the error.</a:t>
            </a:r>
            <a:endParaRPr/>
          </a:p>
        </p:txBody>
      </p:sp>
      <p:sp>
        <p:nvSpPr>
          <p:cNvPr id="276" name="Google Shape;276;p45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ry except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x = -2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type(x)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print(x)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y = str(x)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y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6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Functions are the workhorse of any programming language.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Functions usually take an input and return an output.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.g.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str(-2)</a:t>
            </a:r>
            <a:r>
              <a:rPr lang="en"/>
              <a:t> takes in the integer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-2</a:t>
            </a:r>
            <a:r>
              <a:rPr lang="en"/>
              <a:t> and returns the string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'-2'</a:t>
            </a:r>
            <a:endParaRPr>
              <a:solidFill>
                <a:schemeClr val="lt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83" name="Google Shape;283;p46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7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log(2)		# Doesn’t work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</a:t>
            </a:r>
            <a:r>
              <a:rPr lang="en"/>
              <a:t>i</a:t>
            </a:r>
            <a:r>
              <a:rPr lang="en"/>
              <a:t>mport math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math.log(2)		# 0.693…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math.log(2, 2)	# 1.0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help(math.log)</a:t>
            </a:r>
            <a:endParaRPr/>
          </a:p>
        </p:txBody>
      </p:sp>
      <p:sp>
        <p:nvSpPr>
          <p:cNvPr id="289" name="Google Shape;289;p47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Functions that other people have made are stored in l</a:t>
            </a:r>
            <a:r>
              <a:rPr lang="en"/>
              <a:t>ibraries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Example: Logarithm is in the “math” </a:t>
            </a:r>
            <a:r>
              <a:rPr lang="en"/>
              <a:t>library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Use “</a:t>
            </a:r>
            <a:r>
              <a:rPr lang="en"/>
              <a:t>help” on functions for how to use them.</a:t>
            </a:r>
            <a:endParaRPr/>
          </a:p>
        </p:txBody>
      </p:sp>
      <p:sp>
        <p:nvSpPr>
          <p:cNvPr id="290" name="Google Shape;290;p47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Anaconda, VS Code, Python</a:t>
            </a:r>
            <a:endParaRPr/>
          </a:p>
        </p:txBody>
      </p:sp>
      <p:sp>
        <p:nvSpPr>
          <p:cNvPr id="117" name="Google Shape;117;p21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/>
              <a:t> - Installation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8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def function_name(parameters):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    """Docstring explaining the function"""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    # code block does stuff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    return value  # (optional)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8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You will often be </a:t>
            </a:r>
            <a:r>
              <a:rPr lang="en"/>
              <a:t>defining</a:t>
            </a:r>
            <a:r>
              <a:rPr lang="en"/>
              <a:t> your own functions.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The docstring is what will show up when you use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help()</a:t>
            </a:r>
            <a:r>
              <a:rPr lang="en"/>
              <a:t>. It is optional, but good practice.</a:t>
            </a:r>
            <a:endParaRPr/>
          </a:p>
        </p:txBody>
      </p:sp>
      <p:sp>
        <p:nvSpPr>
          <p:cNvPr id="297" name="Google Shape;297;p48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def my_add(x, y):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    return x + y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my_add(2, 3.0)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5.0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result = my_add(2, 3.0)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print(result)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5.0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9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An example of a user-defined function.</a:t>
            </a:r>
            <a:endParaRPr/>
          </a:p>
        </p:txBody>
      </p:sp>
      <p:sp>
        <p:nvSpPr>
          <p:cNvPr id="304" name="Google Shape;304;p49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0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50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5 - </a:t>
            </a:r>
            <a:r>
              <a:rPr lang="en"/>
              <a:t>Scripts and </a:t>
            </a:r>
            <a:r>
              <a:rPr lang="en"/>
              <a:t>Command Line Interface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We have been doing things in REPL (Read Evaluate Print Loop)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Most useful</a:t>
            </a:r>
            <a:r>
              <a:rPr lang="en"/>
              <a:t> Python code is done in scripts (essentially text files) where the code is saved and you can re-run the order of commands.</a:t>
            </a:r>
            <a:endParaRPr/>
          </a:p>
        </p:txBody>
      </p:sp>
      <p:sp>
        <p:nvSpPr>
          <p:cNvPr id="316" name="Google Shape;316;p51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 vs. Scripts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Bash is a command-line interface (CLI) and scripting language that allows users to interact with Unix-based operating systems.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Today we will just use it to navigate to a folder and run our scripts.</a:t>
            </a:r>
            <a:endParaRPr/>
          </a:p>
        </p:txBody>
      </p:sp>
      <p:sp>
        <p:nvSpPr>
          <p:cNvPr id="322" name="Google Shape;322;p52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3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Bash Commands</a:t>
            </a:r>
            <a:endParaRPr/>
          </a:p>
        </p:txBody>
      </p:sp>
      <p:graphicFrame>
        <p:nvGraphicFramePr>
          <p:cNvPr id="328" name="Google Shape;328;p53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{FD2F6393-F80A-4B74-87C6-2227715177B9}</a:tableStyleId>
              </a:tblPr>
              <a:tblGrid>
                <a:gridCol w="3619500"/>
                <a:gridCol w="1809725"/>
                <a:gridCol w="1809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Command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Linux/Mac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Windows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List directory contents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ls</a:t>
                      </a:r>
                      <a:endParaRPr sz="2200">
                        <a:solidFill>
                          <a:srgbClr val="FFFFFF"/>
                        </a:solidFill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dir</a:t>
                      </a:r>
                      <a:endParaRPr sz="2200">
                        <a:solidFill>
                          <a:srgbClr val="FFFFFF"/>
                        </a:solidFill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Change directory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cd</a:t>
                      </a:r>
                      <a:endParaRPr sz="2200">
                        <a:solidFill>
                          <a:srgbClr val="FFFFFF"/>
                        </a:solidFill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cd</a:t>
                      </a:r>
                      <a:endParaRPr sz="2200">
                        <a:solidFill>
                          <a:srgbClr val="FFFFFF"/>
                        </a:solidFill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Make directory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mkdir</a:t>
                      </a:r>
                      <a:endParaRPr sz="2200">
                        <a:solidFill>
                          <a:srgbClr val="FFFFFF"/>
                        </a:solidFill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mkdir</a:t>
                      </a:r>
                      <a:endParaRPr sz="2200">
                        <a:solidFill>
                          <a:srgbClr val="FFFFFF"/>
                        </a:solidFill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Print file contents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cat</a:t>
                      </a:r>
                      <a:endParaRPr sz="2200">
                        <a:solidFill>
                          <a:srgbClr val="FFFFFF"/>
                        </a:solidFill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type</a:t>
                      </a:r>
                      <a:endParaRPr sz="2200">
                        <a:solidFill>
                          <a:srgbClr val="FFFFFF"/>
                        </a:solidFill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Current directory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pwd</a:t>
                      </a:r>
                      <a:endParaRPr sz="2200">
                        <a:solidFill>
                          <a:srgbClr val="FFFFFF"/>
                        </a:solidFill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cd</a:t>
                      </a:r>
                      <a:endParaRPr sz="2200">
                        <a:solidFill>
                          <a:srgbClr val="FFFFFF"/>
                        </a:solidFill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329" name="Google Shape;329;p53"/>
          <p:cNvSpPr txBox="1"/>
          <p:nvPr/>
        </p:nvSpPr>
        <p:spPr>
          <a:xfrm>
            <a:off x="1640675" y="4537500"/>
            <a:ext cx="72390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rPr>
              <a:t>Let’s make a directory for this workshop</a:t>
            </a:r>
            <a:endParaRPr sz="2400">
              <a:solidFill>
                <a:schemeClr val="lt2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4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d Documents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kdir Python-Workshop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cd Python-Workshop</a:t>
            </a:r>
            <a:endParaRPr/>
          </a:p>
        </p:txBody>
      </p:sp>
      <p:sp>
        <p:nvSpPr>
          <p:cNvPr id="335" name="Google Shape;335;p54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 Workshop Directory</a:t>
            </a:r>
            <a:endParaRPr/>
          </a:p>
        </p:txBody>
      </p:sp>
      <p:sp>
        <p:nvSpPr>
          <p:cNvPr id="336" name="Google Shape;336;p54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terminal,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Linux: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touch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hello_world.py</a:t>
            </a:r>
            <a:endParaRPr>
              <a:solidFill>
                <a:schemeClr val="lt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Windows: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notepad hello_world.py</a:t>
            </a:r>
            <a:endParaRPr>
              <a:solidFill>
                <a:schemeClr val="lt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document write,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print(“Hello, world”)</a:t>
            </a:r>
            <a:endParaRPr>
              <a:solidFill>
                <a:schemeClr val="lt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From terminal run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python hello_world.py</a:t>
            </a:r>
            <a:endParaRPr>
              <a:solidFill>
                <a:schemeClr val="lt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Note: can look at file contents with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cat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/>
              <a:t>or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type</a:t>
            </a:r>
            <a:endParaRPr>
              <a:solidFill>
                <a:schemeClr val="lt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42" name="Google Shape;342;p55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 from Bash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6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 - Hello Worlds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7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 _ in range(3):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	print("Hello, world")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4" name="Google Shape;354;p57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7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https://www.anaconda.com/download/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Skip registration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Download appropriate version based on your 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Follow instructions on wizard to finish installation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Open Anaconda Navigator</a:t>
            </a:r>
            <a:endParaRPr/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Anaconda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8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def hello_world_loop(i):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	for _ in range(i):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		print("Hello, world")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hello_world_loop(3)</a:t>
            </a:r>
            <a:endParaRPr/>
          </a:p>
        </p:txBody>
      </p:sp>
      <p:sp>
        <p:nvSpPr>
          <p:cNvPr id="361" name="Google Shape;361;p58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8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w/ loop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9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This func in hello_helper.py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def hello_world_loop(i):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	for _ in range(i):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		print("Hello, world")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In REPL or other script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from hello_helper import hello_world_loop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hello_world_loop(4)</a:t>
            </a:r>
            <a:endParaRPr/>
          </a:p>
        </p:txBody>
      </p:sp>
      <p:sp>
        <p:nvSpPr>
          <p:cNvPr id="368" name="Google Shape;368;p59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You can import functions from other scripts.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Be careful of:</a:t>
            </a:r>
            <a:endParaRPr/>
          </a:p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Names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In the same directory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That you have saved </a:t>
            </a:r>
            <a:r>
              <a:rPr lang="en" sz="2200">
                <a:latin typeface="Ubuntu Mono"/>
                <a:ea typeface="Ubuntu Mono"/>
                <a:cs typeface="Ubuntu Mono"/>
                <a:sym typeface="Ubuntu Mono"/>
              </a:rPr>
              <a:t>hello_helper.py</a:t>
            </a:r>
            <a:endParaRPr sz="22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 sz="2200"/>
              <a:t>If you edit the file after importing, need to exit and reenter REPL.</a:t>
            </a:r>
            <a:endParaRPr sz="2200"/>
          </a:p>
        </p:txBody>
      </p:sp>
      <p:sp>
        <p:nvSpPr>
          <p:cNvPr id="369" name="Google Shape;369;p59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function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0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name = input("Enter name: ")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print(f"Hello, {name}!")</a:t>
            </a:r>
            <a:endParaRPr/>
          </a:p>
        </p:txBody>
      </p:sp>
      <p:sp>
        <p:nvSpPr>
          <p:cNvPr id="375" name="Google Shape;375;p60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You can prompt the user for input that can be used.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Note that here we are using an f-string (format string).</a:t>
            </a:r>
            <a:endParaRPr/>
          </a:p>
        </p:txBody>
      </p:sp>
      <p:sp>
        <p:nvSpPr>
          <p:cNvPr id="376" name="Google Shape;376;p60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1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In file </a:t>
            </a:r>
            <a:r>
              <a:rPr lang="en"/>
              <a:t>hello_world_cla.py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import sys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print(f"Hello, {sys.argv[1]}!")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Terminal: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python hello_world_cla.py name</a:t>
            </a:r>
            <a:endParaRPr/>
          </a:p>
        </p:txBody>
      </p:sp>
      <p:sp>
        <p:nvSpPr>
          <p:cNvPr id="382" name="Google Shape;382;p61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With command line arguments, you can give inputs when calling the script known as command line arguments.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These are anything after the name of the file you are running.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See argparse package for more advanced </a:t>
            </a:r>
            <a:r>
              <a:rPr lang="en"/>
              <a:t>usage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61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2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list(</a:t>
            </a:r>
            <a:r>
              <a:rPr lang="en"/>
              <a:t>range(3))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[0, 1, 2]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list(range(2, 5))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[2, 3, 4]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list(range(1, 6, 2))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[1, 3, 5]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list(range(5, 2, -1))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[5, 4, 3]</a:t>
            </a:r>
            <a:endParaRPr/>
          </a:p>
        </p:txBody>
      </p:sp>
      <p:sp>
        <p:nvSpPr>
          <p:cNvPr id="389" name="Google Shape;389;p62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range(start,stop,step)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tart (optional, default 0)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top: goes up to but not including this value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tep (optional, default 1): difference between each number in sequence</a:t>
            </a:r>
            <a:endParaRPr/>
          </a:p>
        </p:txBody>
      </p:sp>
      <p:sp>
        <p:nvSpPr>
          <p:cNvPr id="390" name="Google Shape;390;p62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(Looking ahead)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Structures: range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750"/>
              </a:spcBef>
              <a:spcAft>
                <a:spcPts val="0"/>
              </a:spcAft>
              <a:buSzPts val="1400"/>
              <a:buAutoNum type="arabicPeriod"/>
            </a:pPr>
            <a:r>
              <a:rPr lang="en" sz="2000"/>
              <a:t>Write a function </a:t>
            </a:r>
            <a:r>
              <a:rPr lang="en" sz="2000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is_even(n) </a:t>
            </a:r>
            <a:r>
              <a:rPr lang="en" sz="2000"/>
              <a:t>that takes an integer and returns </a:t>
            </a:r>
            <a:r>
              <a:rPr lang="en" sz="2000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lang="en" sz="2000"/>
              <a:t> if the number is even and </a:t>
            </a:r>
            <a:r>
              <a:rPr lang="en" sz="2000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 sz="2000"/>
              <a:t> if it’s odd. Test the function with the numbers </a:t>
            </a:r>
            <a:r>
              <a:rPr lang="en" sz="2000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4</a:t>
            </a:r>
            <a:r>
              <a:rPr lang="en" sz="2000"/>
              <a:t> and </a:t>
            </a:r>
            <a:r>
              <a:rPr lang="en" sz="2000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7</a:t>
            </a:r>
            <a:r>
              <a:rPr lang="en" sz="2000"/>
              <a:t>.</a:t>
            </a:r>
            <a:endParaRPr sz="20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2000"/>
              <a:t>Write a function </a:t>
            </a:r>
            <a:r>
              <a:rPr lang="en" sz="2000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fizz_buzz(n)</a:t>
            </a:r>
            <a:r>
              <a:rPr lang="en" sz="2000"/>
              <a:t> that prints numbers from </a:t>
            </a:r>
            <a:r>
              <a:rPr lang="en" sz="2000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lang="en" sz="2000"/>
              <a:t> to </a:t>
            </a:r>
            <a:r>
              <a:rPr lang="en" sz="2000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n</a:t>
            </a:r>
            <a:r>
              <a:rPr lang="en" sz="2000"/>
              <a:t>. For multiples of </a:t>
            </a:r>
            <a:r>
              <a:rPr lang="en" sz="2000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3</a:t>
            </a:r>
            <a:r>
              <a:rPr lang="en" sz="2000"/>
              <a:t>, print </a:t>
            </a:r>
            <a:r>
              <a:rPr lang="en" sz="2000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"Fizz"</a:t>
            </a:r>
            <a:r>
              <a:rPr lang="en" sz="2000"/>
              <a:t> instead of the number, for multiples of </a:t>
            </a:r>
            <a:r>
              <a:rPr lang="en" sz="2000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5</a:t>
            </a:r>
            <a:r>
              <a:rPr lang="en" sz="2000"/>
              <a:t>, print </a:t>
            </a:r>
            <a:r>
              <a:rPr lang="en" sz="2000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"Buzz"</a:t>
            </a:r>
            <a:r>
              <a:rPr lang="en" sz="2000"/>
              <a:t>, and for multiples of both, print </a:t>
            </a:r>
            <a:r>
              <a:rPr lang="en" sz="2000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"FizzBuzz"</a:t>
            </a:r>
            <a:r>
              <a:rPr lang="en" sz="2000"/>
              <a:t>.</a:t>
            </a:r>
            <a:endParaRPr sz="20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2000"/>
              <a:t>Write a function </a:t>
            </a:r>
            <a:r>
              <a:rPr lang="en" sz="2000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factorial(n)</a:t>
            </a:r>
            <a:r>
              <a:rPr lang="en" sz="2000"/>
              <a:t> that computes the factorial of a non-negative integer </a:t>
            </a:r>
            <a:r>
              <a:rPr lang="en" sz="2000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n</a:t>
            </a:r>
            <a:r>
              <a:rPr lang="en" sz="2000"/>
              <a:t> using a loop. Raise an error if </a:t>
            </a:r>
            <a:r>
              <a:rPr lang="en" sz="2000">
                <a:solidFill>
                  <a:schemeClr val="lt2"/>
                </a:solidFill>
              </a:rPr>
              <a:t>n</a:t>
            </a:r>
            <a:r>
              <a:rPr lang="en" sz="2000"/>
              <a:t> is negative. Test with </a:t>
            </a:r>
            <a:r>
              <a:rPr lang="en" sz="2000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3</a:t>
            </a:r>
            <a:r>
              <a:rPr lang="en" sz="2000"/>
              <a:t>, </a:t>
            </a:r>
            <a:r>
              <a:rPr lang="en" sz="2000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5</a:t>
            </a:r>
            <a:r>
              <a:rPr lang="en" sz="2000"/>
              <a:t>, </a:t>
            </a:r>
            <a:r>
              <a:rPr lang="en" sz="2000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0</a:t>
            </a:r>
            <a:r>
              <a:rPr lang="en" sz="2000"/>
              <a:t>, and </a:t>
            </a:r>
            <a:r>
              <a:rPr lang="en" sz="2000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-2</a:t>
            </a:r>
            <a:r>
              <a:rPr lang="en" sz="2000"/>
              <a:t>.</a:t>
            </a:r>
            <a:endParaRPr sz="2000"/>
          </a:p>
        </p:txBody>
      </p:sp>
      <p:sp>
        <p:nvSpPr>
          <p:cNvPr id="396" name="Google Shape;396;p63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Problems Set 2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4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6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 - Data Types and Structures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5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x </a:t>
            </a:r>
            <a:r>
              <a:rPr lang="en"/>
              <a:t>= [] 	# List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x = {} 	# Set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x </a:t>
            </a:r>
            <a:r>
              <a:rPr lang="en"/>
              <a:t>= {} 	# Dictionary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x </a:t>
            </a:r>
            <a:r>
              <a:rPr lang="en"/>
              <a:t>= () 	# Tuple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65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Range (range)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List (list)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Set (set)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Dictionary (dict)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Tuple (tuple)</a:t>
            </a:r>
            <a:endParaRPr/>
          </a:p>
        </p:txBody>
      </p:sp>
      <p:sp>
        <p:nvSpPr>
          <p:cNvPr id="409" name="Google Shape;409;p65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Data Types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6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</a:t>
            </a:r>
            <a:r>
              <a:rPr lang="en"/>
              <a:t>fruits = ["apple", "banana", "cherry", 12]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print(fruits[0])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'apple'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print(fruits[2:3])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[</a:t>
            </a:r>
            <a:r>
              <a:rPr lang="en"/>
              <a:t>'cherry']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print(fruits[2:4])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['cherry', 12]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66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 list is an ordered, mutable collection of items.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 list can hold items of different data types.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You can access elements with indexing.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Note: Slicing is exclusive of end of range</a:t>
            </a:r>
            <a:endParaRPr/>
          </a:p>
        </p:txBody>
      </p:sp>
      <p:sp>
        <p:nvSpPr>
          <p:cNvPr id="416" name="Google Shape;416;p66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Structures: lists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7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my_list = ["a", 1.0, 1]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</a:t>
            </a:r>
            <a:r>
              <a:rPr lang="en"/>
              <a:t>my_list</a:t>
            </a:r>
            <a:r>
              <a:rPr lang="en"/>
              <a:t>.append("d")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print(</a:t>
            </a:r>
            <a:r>
              <a:rPr lang="en"/>
              <a:t>my_list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['a', 1.0, 1, 'd']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</a:t>
            </a:r>
            <a:r>
              <a:rPr lang="en"/>
              <a:t>my_list</a:t>
            </a:r>
            <a:r>
              <a:rPr lang="en"/>
              <a:t>.remove()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print(my_list)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['a', 1.0, 1]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67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append(item)</a:t>
            </a:r>
            <a:r>
              <a:rPr lang="en"/>
              <a:t> appends the item to the end of the list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remove(item)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 removes the last item of the list</a:t>
            </a:r>
            <a:endParaRPr/>
          </a:p>
        </p:txBody>
      </p:sp>
      <p:sp>
        <p:nvSpPr>
          <p:cNvPr id="423" name="Google Shape;423;p67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Structures: list operations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https://code.visualstudio.com/download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Download appropriate version for your 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After installation, install Python and GitHub extensions via the search panel on the left side of the screen</a:t>
            </a:r>
            <a:endParaRPr/>
          </a:p>
        </p:txBody>
      </p:sp>
      <p:sp>
        <p:nvSpPr>
          <p:cNvPr id="129" name="Google Shape;129;p23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 Code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8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my_list = ["a", 1.0, 1]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my_list.insert(2, "d")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print(my_list)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['a', </a:t>
            </a:r>
            <a:r>
              <a:rPr lang="en"/>
              <a:t>1.0, 'd'</a:t>
            </a:r>
            <a:r>
              <a:rPr lang="en"/>
              <a:t>, 1]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last = my_list.pop()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print(last)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print(my_list)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['a', 1.0, </a:t>
            </a:r>
            <a:r>
              <a:rPr lang="en"/>
              <a:t>'d'</a:t>
            </a:r>
            <a:r>
              <a:rPr lang="en"/>
              <a:t>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68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insert(i, item)</a:t>
            </a:r>
            <a:r>
              <a:rPr lang="en"/>
              <a:t> inserts the item into the ith position in the list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pop(item)</a:t>
            </a:r>
            <a:r>
              <a:rPr lang="en"/>
              <a:t> is like remove but also returns the element removed</a:t>
            </a:r>
            <a:endParaRPr/>
          </a:p>
        </p:txBody>
      </p:sp>
      <p:sp>
        <p:nvSpPr>
          <p:cNvPr id="430" name="Google Shape;430;p68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Structures: list operations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9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my_list = ["a", 1.0, 1]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for x in </a:t>
            </a:r>
            <a:r>
              <a:rPr lang="en"/>
              <a:t>my_list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  print(x)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</a:t>
            </a:r>
            <a:r>
              <a:rPr lang="en"/>
              <a:t>'a'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1.0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1</a:t>
            </a:r>
            <a:endParaRPr/>
          </a:p>
        </p:txBody>
      </p:sp>
      <p:sp>
        <p:nvSpPr>
          <p:cNvPr id="436" name="Google Shape;436;p69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When iterating </a:t>
            </a:r>
            <a:r>
              <a:rPr lang="en"/>
              <a:t>through</a:t>
            </a:r>
            <a:r>
              <a:rPr lang="en"/>
              <a:t> a list in Python, the index can be the items of the list.</a:t>
            </a:r>
            <a:endParaRPr/>
          </a:p>
        </p:txBody>
      </p:sp>
      <p:sp>
        <p:nvSpPr>
          <p:cNvPr id="437" name="Google Shape;437;p69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 pt. 2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0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Traditional way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sq = []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for x in range(</a:t>
            </a:r>
            <a:r>
              <a:rPr lang="en"/>
              <a:t>10</a:t>
            </a:r>
            <a:r>
              <a:rPr lang="en"/>
              <a:t>):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    sq.append(x**2)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Pythonic way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sq = [x*</a:t>
            </a:r>
            <a:r>
              <a:rPr lang="en"/>
              <a:t>*</a:t>
            </a:r>
            <a:r>
              <a:rPr lang="en"/>
              <a:t>2 for x in range(</a:t>
            </a:r>
            <a:r>
              <a:rPr lang="en"/>
              <a:t>10</a:t>
            </a:r>
            <a:r>
              <a:rPr lang="en"/>
              <a:t>)]</a:t>
            </a:r>
            <a:endParaRPr/>
          </a:p>
        </p:txBody>
      </p:sp>
      <p:sp>
        <p:nvSpPr>
          <p:cNvPr id="443" name="Google Shape;443;p70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Another neat thing that you can do with Python is list comprehensions which simplify a </a:t>
            </a:r>
            <a:r>
              <a:rPr lang="en"/>
              <a:t>for loop.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Format: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[expression for item in iterable if condition]</a:t>
            </a:r>
            <a:endParaRPr>
              <a:solidFill>
                <a:schemeClr val="lt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44" name="Google Shape;444;p70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ist </a:t>
            </a:r>
            <a:r>
              <a:rPr lang="en"/>
              <a:t>C</a:t>
            </a:r>
            <a:r>
              <a:rPr lang="en"/>
              <a:t>omprehension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1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my_list = [1, 2, 2, 3]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</a:t>
            </a:r>
            <a:r>
              <a:rPr lang="en"/>
              <a:t>my_set = set(my_list)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my_set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{1, 2, 3}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my_set.add(5)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{1, 2, 3, 5}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my_set.remove(2)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{1, 3, 5}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3 in my_set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71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 set is an </a:t>
            </a:r>
            <a:r>
              <a:rPr i="1" lang="en" u="sng"/>
              <a:t>unordered </a:t>
            </a:r>
            <a:r>
              <a:rPr lang="en"/>
              <a:t>collection of </a:t>
            </a:r>
            <a:r>
              <a:rPr i="1" lang="en" u="sng"/>
              <a:t>unique </a:t>
            </a:r>
            <a:r>
              <a:rPr lang="en"/>
              <a:t>elements (hash table behind the scenes).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Efficient for checking if an item is in a collection.</a:t>
            </a:r>
            <a:endParaRPr/>
          </a:p>
        </p:txBody>
      </p:sp>
      <p:sp>
        <p:nvSpPr>
          <p:cNvPr id="451" name="Google Shape;451;p71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Structures: set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2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{1, 2} | {2, 3}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{1, 2, 3}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{1, 2} &amp; {2, 3}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{2}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{1, 2} - {2, 3}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{1}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{1, 2} ^ {2, 3}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{1, 3}</a:t>
            </a:r>
            <a:endParaRPr/>
          </a:p>
        </p:txBody>
      </p:sp>
      <p:sp>
        <p:nvSpPr>
          <p:cNvPr id="457" name="Google Shape;457;p72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Union:				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|</a:t>
            </a:r>
            <a:endParaRPr>
              <a:solidFill>
                <a:schemeClr val="lt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Intersection:		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&amp;</a:t>
            </a:r>
            <a:endParaRPr>
              <a:solidFill>
                <a:schemeClr val="lt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Difference:			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-</a:t>
            </a:r>
            <a:endParaRPr>
              <a:solidFill>
                <a:schemeClr val="lt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Symmetric Diff.:		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^</a:t>
            </a:r>
            <a:endParaRPr>
              <a:solidFill>
                <a:schemeClr val="lt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72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Structures: set operations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3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def unique_list(x):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	return list(set(x))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y = unique_list([1, 2, 2, 3])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print(y)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[1, 2, 3]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64" name="Google Shape;464;p73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Sets are most useful for getting unique elements. </a:t>
            </a:r>
            <a:endParaRPr/>
          </a:p>
        </p:txBody>
      </p:sp>
      <p:sp>
        <p:nvSpPr>
          <p:cNvPr id="465" name="Google Shape;465;p73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4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</a:t>
            </a:r>
            <a:r>
              <a:rPr lang="en"/>
              <a:t>phonebook = {"John":123, "Jack":456, "Jill":789</a:t>
            </a: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phonebook[</a:t>
            </a:r>
            <a:r>
              <a:rPr lang="en"/>
              <a:t>"John"]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123</a:t>
            </a:r>
            <a:endParaRPr/>
          </a:p>
        </p:txBody>
      </p:sp>
      <p:sp>
        <p:nvSpPr>
          <p:cNvPr id="471" name="Google Shape;471;p74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 dictionary is an </a:t>
            </a:r>
            <a:r>
              <a:rPr i="1" lang="en" u="sng"/>
              <a:t>unordered</a:t>
            </a:r>
            <a:r>
              <a:rPr lang="en"/>
              <a:t> collection of key-value pairs, where each key is </a:t>
            </a:r>
            <a:r>
              <a:rPr i="1" lang="en" u="sng"/>
              <a:t>unique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Access a value by its key using square brackets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[]</a:t>
            </a:r>
            <a:endParaRPr>
              <a:solidFill>
                <a:schemeClr val="lt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72" name="Google Shape;472;p74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Structures: dictionaries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5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phonebook = {"John":123, "Jack":456, "Jill":789}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phonebook["me"] = "great"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phonebook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{'John': 123, 'Jack': 456, 'Jill': 789, 'me': 'great'}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&gt;&gt;&gt; del phonebook["me"]</a:t>
            </a:r>
            <a:endParaRPr/>
          </a:p>
        </p:txBody>
      </p:sp>
      <p:sp>
        <p:nvSpPr>
          <p:cNvPr id="478" name="Google Shape;478;p75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Add a new key-value pair or update an existing key's value by assigning value.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d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e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l</a:t>
            </a:r>
            <a:r>
              <a:rPr lang="en"/>
              <a:t> to delete entry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75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6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Prints the keys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for k in phonebook: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    print(k)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# Prints the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v in </a:t>
            </a:r>
            <a:r>
              <a:rPr lang="en"/>
              <a:t>phonebook</a:t>
            </a:r>
            <a:r>
              <a:rPr lang="en"/>
              <a:t>.values():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print(v)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Prints key, value pairs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for k, v in </a:t>
            </a:r>
            <a:r>
              <a:rPr lang="en"/>
              <a:t>phonebook</a:t>
            </a:r>
            <a:r>
              <a:rPr lang="en"/>
              <a:t>.items():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print(f"{k}: {v}")</a:t>
            </a:r>
            <a:endParaRPr/>
          </a:p>
        </p:txBody>
      </p:sp>
      <p:sp>
        <p:nvSpPr>
          <p:cNvPr id="485" name="Google Shape;485;p76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It is easy to iterate through a dictionary.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.keys()</a:t>
            </a:r>
            <a:r>
              <a:rPr lang="en"/>
              <a:t> returns keys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.values()</a:t>
            </a:r>
            <a:r>
              <a:rPr lang="en"/>
              <a:t> returns values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.items()</a:t>
            </a:r>
            <a:r>
              <a:rPr lang="en"/>
              <a:t> returns pairs</a:t>
            </a:r>
            <a:endParaRPr/>
          </a:p>
        </p:txBody>
      </p:sp>
      <p:sp>
        <p:nvSpPr>
          <p:cNvPr id="486" name="Google Shape;486;p76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7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my_tuple = (1, </a:t>
            </a:r>
            <a:r>
              <a:rPr lang="en"/>
              <a:t>'a'</a:t>
            </a:r>
            <a:r>
              <a:rPr lang="en"/>
              <a:t>, 3)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my_tuple[0] = 10 # ERROR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x, y, z = my_tuple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x </a:t>
            </a:r>
            <a:r>
              <a:rPr lang="en"/>
              <a:t>now</a:t>
            </a:r>
            <a:r>
              <a:rPr lang="en"/>
              <a:t> 1, y now </a:t>
            </a:r>
            <a:r>
              <a:rPr lang="en"/>
              <a:t>'a', z now 3</a:t>
            </a:r>
            <a:endParaRPr/>
          </a:p>
        </p:txBody>
      </p:sp>
      <p:sp>
        <p:nvSpPr>
          <p:cNvPr id="492" name="Google Shape;492;p77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 tuple is an </a:t>
            </a:r>
            <a:r>
              <a:rPr i="1" lang="en" u="sng"/>
              <a:t>ordered</a:t>
            </a:r>
            <a:r>
              <a:rPr lang="en"/>
              <a:t>, </a:t>
            </a:r>
            <a:r>
              <a:rPr i="1" lang="en" u="sng"/>
              <a:t>immutable</a:t>
            </a:r>
            <a:r>
              <a:rPr lang="en"/>
              <a:t> collection of elements. It can hold items of different data types.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Indexing and slicing as in lists.</a:t>
            </a:r>
            <a:endParaRPr/>
          </a:p>
        </p:txBody>
      </p:sp>
      <p:sp>
        <p:nvSpPr>
          <p:cNvPr id="493" name="Google Shape;493;p77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Structures: tuple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https://www.python.org/downloads/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Download any version 3.x.x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Pip (Preferred Installer Program): Package manager for python to download libraries not part of base Python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https://pip.pypa.io/en/stable/cli/pip_download/</a:t>
            </a:r>
            <a:endParaRPr/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8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locations = {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(40.7128, -74.0060): "NYC", (34.0522, -118.2437): "LA"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def get_min_max(ns):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min(ns), max(ns)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min_n, max_n = get_min_max([1, 2, 3])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78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Due to immutability, tuples can even be used as keys in dictionary unlike lists.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Tuple unpacking can be useful when return from a function.</a:t>
            </a:r>
            <a:endParaRPr/>
          </a:p>
        </p:txBody>
      </p:sp>
      <p:sp>
        <p:nvSpPr>
          <p:cNvPr id="500" name="Google Shape;500;p78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Structures: tuple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7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Generate the square root of the numbers from 0 to 99 that end in a 7 using a list comprehension.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Create a set of all unique elements from the following lists, but only include even numbers.</a:t>
            </a:r>
            <a:endParaRPr sz="2000"/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list1 = [1, 2, 3, 4, 5, 6] </a:t>
            </a:r>
            <a:endParaRPr sz="2000">
              <a:solidFill>
                <a:schemeClr val="lt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list2 = [4, 5, 6, 7, 8]</a:t>
            </a:r>
            <a:endParaRPr sz="2000"/>
          </a:p>
        </p:txBody>
      </p:sp>
      <p:sp>
        <p:nvSpPr>
          <p:cNvPr id="506" name="Google Shape;506;p79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Problems Set 3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80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80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8 - Common Functions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1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x = [2, 3, 1]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</a:t>
            </a:r>
            <a:r>
              <a:rPr lang="en"/>
              <a:t>y</a:t>
            </a:r>
            <a:r>
              <a:rPr lang="en"/>
              <a:t> = sorted(x)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x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[2, 3, 1]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</a:t>
            </a:r>
            <a:r>
              <a:rPr lang="en"/>
              <a:t>y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[1, 2, 3]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z = sorted(x, reverse=True)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z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[3, 2, 1]</a:t>
            </a:r>
            <a:endParaRPr/>
          </a:p>
        </p:txBody>
      </p:sp>
      <p:sp>
        <p:nvSpPr>
          <p:cNvPr id="518" name="Google Shape;518;p81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Used to sort any iterable (like lists, tuples, or strings) and returns a new sorted list, leaving the original iterable unchanged.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sorted(iterable, key=None, reverse=False)</a:t>
            </a:r>
            <a:endParaRPr>
              <a:solidFill>
                <a:schemeClr val="lt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19" name="Google Shape;519;p81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sorted()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2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x = [2, 3, 1]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x.sort()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x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[1, 2, 3]</a:t>
            </a:r>
            <a:endParaRPr/>
          </a:p>
        </p:txBody>
      </p:sp>
      <p:sp>
        <p:nvSpPr>
          <p:cNvPr id="525" name="Google Shape;525;p82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Python is an object-oriented programming language. Classes can have </a:t>
            </a:r>
            <a:r>
              <a:rPr lang="en"/>
              <a:t>their</a:t>
            </a:r>
            <a:r>
              <a:rPr lang="en"/>
              <a:t> own functions.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Lists have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.sort()</a:t>
            </a:r>
            <a:r>
              <a:rPr lang="en"/>
              <a:t> which sorts the list </a:t>
            </a:r>
            <a:r>
              <a:rPr i="1" lang="en" u="sng"/>
              <a:t>in place</a:t>
            </a:r>
            <a:r>
              <a:rPr lang="en"/>
              <a:t>.</a:t>
            </a:r>
            <a:endParaRPr/>
          </a:p>
        </p:txBody>
      </p:sp>
      <p:sp>
        <p:nvSpPr>
          <p:cNvPr id="526" name="Google Shape;526;p82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list.sort()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83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nums = [2, 3, 1]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max(nums)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fruits </a:t>
            </a:r>
            <a:r>
              <a:rPr lang="en"/>
              <a:t>= ["apple", "banana", "cherry"]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max(</a:t>
            </a:r>
            <a:r>
              <a:rPr lang="en"/>
              <a:t>fruits</a:t>
            </a:r>
            <a:r>
              <a:rPr lang="en"/>
              <a:t>, key=len)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'banana'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83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max()</a:t>
            </a:r>
            <a:r>
              <a:rPr lang="en"/>
              <a:t> gets the maximum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min()</a:t>
            </a:r>
            <a:r>
              <a:rPr lang="en"/>
              <a:t> gets the minimum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Like sort, their is an optional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key</a:t>
            </a:r>
            <a:r>
              <a:rPr lang="en"/>
              <a:t> argument takes in a function which is applied to each item. 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83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max() and min()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84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text = "Hello, World!"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print(len(text))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nums = [1, 2, 2, 3]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len(nums)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len(set(nums))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39" name="Google Shape;539;p84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len()</a:t>
            </a:r>
            <a:r>
              <a:rPr lang="en"/>
              <a:t> is a </a:t>
            </a:r>
            <a:r>
              <a:rPr lang="en"/>
              <a:t>function that returns the length (the number of items) of an object.</a:t>
            </a:r>
            <a:endParaRPr/>
          </a:p>
        </p:txBody>
      </p:sp>
      <p:sp>
        <p:nvSpPr>
          <p:cNvPr id="540" name="Google Shape;540;p84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len()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85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nums = [2, 3, 1]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sum(nums)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46" name="Google Shape;546;p85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s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um()</a:t>
            </a:r>
            <a:r>
              <a:rPr lang="en"/>
              <a:t> sums up the elements of the iterable.</a:t>
            </a:r>
            <a:endParaRPr/>
          </a:p>
        </p:txBody>
      </p:sp>
      <p:sp>
        <p:nvSpPr>
          <p:cNvPr id="547" name="Google Shape;547;p85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sum()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86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fruits = ["apple", "banana", "cherry"]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for index, fruit in enumerate(fruits):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    print(index, fruit)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0 apple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1 banana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2 cherry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86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enumerate()</a:t>
            </a:r>
            <a:r>
              <a:rPr lang="en"/>
              <a:t> is a built-in function that adds a counter to an iterable and returns it as an enumerate object.</a:t>
            </a:r>
            <a:endParaRPr/>
          </a:p>
        </p:txBody>
      </p:sp>
      <p:sp>
        <p:nvSpPr>
          <p:cNvPr id="554" name="Google Shape;554;p86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enumerate()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87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</a:t>
            </a:r>
            <a:r>
              <a:rPr lang="en"/>
              <a:t>list1 = [1, 2, 3]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list2 = ['a', 'b', 'c']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zipped = zip(list1, list2)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print(list(zipped))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[(1, 'a'), (2, 'b'), (3, 'c')]</a:t>
            </a:r>
            <a:endParaRPr/>
          </a:p>
        </p:txBody>
      </p:sp>
      <p:sp>
        <p:nvSpPr>
          <p:cNvPr id="560" name="Google Shape;560;p87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zip()</a:t>
            </a:r>
            <a:r>
              <a:rPr lang="en"/>
              <a:t> is a function that takes two or more iterables and aggregates them into tuples, "zipping" them together.</a:t>
            </a:r>
            <a:endParaRPr/>
          </a:p>
        </p:txBody>
      </p:sp>
      <p:sp>
        <p:nvSpPr>
          <p:cNvPr id="561" name="Google Shape;561;p87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zip()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2 - Background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8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Turn the following list of names and scores into a dictionary where the names are keys and the scores are values:</a:t>
            </a:r>
            <a:endParaRPr sz="2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student_names = ["Alice", "Bob", "Charlie"]</a:t>
            </a:r>
            <a:endParaRPr sz="2000">
              <a:solidFill>
                <a:schemeClr val="lt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student_scores = [85, 90, 78]</a:t>
            </a:r>
            <a:endParaRPr sz="2000">
              <a:solidFill>
                <a:schemeClr val="lt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Return in a list the indices of the first </a:t>
            </a:r>
            <a:r>
              <a:rPr lang="en" sz="2000"/>
              <a:t>occurrence</a:t>
            </a:r>
            <a:r>
              <a:rPr lang="en" sz="2000"/>
              <a:t> of each character in the following string: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</a:t>
            </a:r>
            <a:r>
              <a:rPr lang="en" sz="2000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m</a:t>
            </a:r>
            <a:r>
              <a:rPr lang="en" sz="2000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y_string = </a:t>
            </a:r>
            <a:r>
              <a:rPr lang="en" sz="2000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"alicebobcharlie"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Expected Result: [0, 1, 2, 3, 4, 5, 6, 9, 11]</a:t>
            </a:r>
            <a:endParaRPr sz="2000"/>
          </a:p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Create</a:t>
            </a:r>
            <a:r>
              <a:rPr lang="en" sz="2000"/>
              <a:t> a function that takes in two strings and determines if they are anagrams of each other. An anagram is a word or phrase formed by rearranging the letters of a different word or phrase.</a:t>
            </a:r>
            <a:endParaRPr sz="2000"/>
          </a:p>
        </p:txBody>
      </p:sp>
      <p:sp>
        <p:nvSpPr>
          <p:cNvPr id="567" name="Google Shape;567;p88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Problems Set 4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89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89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</a:t>
            </a:r>
            <a:r>
              <a:rPr lang="en"/>
              <a:t> Practice Problems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9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Given an array of integers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nums</a:t>
            </a:r>
            <a:r>
              <a:rPr lang="en"/>
              <a:t> and an integer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target</a:t>
            </a:r>
            <a:r>
              <a:rPr lang="en"/>
              <a:t>, return indices of the two numbers such that they add up to target.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You may assume that each input would have exactly one solution, and you may not use the same element twice.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You can return the answer in any order.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.g. [1, 5, 4, 9, 7] with target 10 should return [0, 3]</a:t>
            </a:r>
            <a:endParaRPr/>
          </a:p>
        </p:txBody>
      </p:sp>
      <p:sp>
        <p:nvSpPr>
          <p:cNvPr id="579" name="Google Shape;579;p90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Two Sum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9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Write a function that generates the Fibonacci sequence up to a given number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n</a:t>
            </a:r>
            <a:r>
              <a:rPr lang="en"/>
              <a:t>. The Fibonacci sequence is a series of numbers where each number is the sum of the two preceding ones, starting with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0</a:t>
            </a:r>
            <a:r>
              <a:rPr lang="en"/>
              <a:t> and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E.g.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n=10</a:t>
            </a:r>
            <a:r>
              <a:rPr lang="en"/>
              <a:t> should return [0, 1, 1, 2, 3, 5, 8, 13, 21, 34]</a:t>
            </a:r>
            <a:endParaRPr/>
          </a:p>
        </p:txBody>
      </p:sp>
      <p:sp>
        <p:nvSpPr>
          <p:cNvPr id="585" name="Google Shape;585;p91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2 - Fibonacci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9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Easiest:</a:t>
            </a:r>
            <a:endParaRPr/>
          </a:p>
          <a:p>
            <a:pPr indent="-317500" lvl="0" marL="457200" rtl="0" algn="l">
              <a:spcBef>
                <a:spcPts val="750"/>
              </a:spcBef>
              <a:spcAft>
                <a:spcPts val="0"/>
              </a:spcAft>
              <a:buSzPts val="1400"/>
              <a:buChar char="•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https://www.hackerrank.com/domains/python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Chill:</a:t>
            </a:r>
            <a:endParaRPr/>
          </a:p>
          <a:p>
            <a:pPr indent="-317500" lvl="0" marL="457200" rtl="0" algn="l">
              <a:spcBef>
                <a:spcPts val="750"/>
              </a:spcBef>
              <a:spcAft>
                <a:spcPts val="0"/>
              </a:spcAft>
              <a:buSzPts val="1400"/>
              <a:buChar char="•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https://leetcode.com/problems/convert-the-temperature/description</a:t>
            </a:r>
            <a:r>
              <a:rPr lang="en" sz="1400"/>
              <a:t>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https://leetcode.com/problems/defanging-an-ip-address/description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Tricky:</a:t>
            </a:r>
            <a:endParaRPr/>
          </a:p>
          <a:p>
            <a:pPr indent="-317500" lvl="0" marL="457200" rtl="0" algn="l">
              <a:spcBef>
                <a:spcPts val="750"/>
              </a:spcBef>
              <a:spcAft>
                <a:spcPts val="0"/>
              </a:spcAft>
              <a:buSzPts val="1400"/>
              <a:buChar char="•"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https://leetcode.com/problems/build-array-from-permutation/description/</a:t>
            </a:r>
            <a:r>
              <a:rPr lang="en" sz="1400"/>
              <a:t>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 u="sng">
                <a:solidFill>
                  <a:schemeClr val="hlink"/>
                </a:solidFill>
                <a:hlinkClick r:id="rId7"/>
              </a:rPr>
              <a:t>https://leetcode.com/problems/number-of-good-pairs/description/</a:t>
            </a:r>
            <a:r>
              <a:rPr lang="en" sz="1400"/>
              <a:t>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 u="sng">
                <a:solidFill>
                  <a:schemeClr val="hlink"/>
                </a:solidFill>
                <a:hlinkClick r:id="rId8"/>
              </a:rPr>
              <a:t>https://leetcode.com/problems/final-value-of-variable-after-performing-operations/description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Extra Tricky:</a:t>
            </a:r>
            <a:endParaRPr/>
          </a:p>
          <a:p>
            <a:pPr indent="-317500" lvl="0" marL="457200" rtl="0" algn="l">
              <a:spcBef>
                <a:spcPts val="750"/>
              </a:spcBef>
              <a:spcAft>
                <a:spcPts val="0"/>
              </a:spcAft>
              <a:buSzPts val="1400"/>
              <a:buChar char="•"/>
            </a:pPr>
            <a:r>
              <a:rPr lang="en" sz="1400" u="sng">
                <a:solidFill>
                  <a:schemeClr val="hlink"/>
                </a:solidFill>
                <a:hlinkClick r:id="rId9"/>
              </a:rPr>
              <a:t>https://leetcode.com/problems/sqrtx/description/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92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Outside Sources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93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93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Practice Problems Solutions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two_sum(nums, target): # O(1) auxiliary memory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f</a:t>
            </a:r>
            <a:r>
              <a:rPr lang="en"/>
              <a:t>or i in range(len(nums)): # Loop over every pair: N(N-1)/2 = O(N^2)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/>
              <a:t>f</a:t>
            </a:r>
            <a:r>
              <a:rPr lang="en"/>
              <a:t>or j in range(i):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r>
              <a:rPr lang="en"/>
              <a:t>i</a:t>
            </a:r>
            <a:r>
              <a:rPr lang="en"/>
              <a:t>f nums[i] + nums[j] == target: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r>
              <a:rPr lang="en"/>
              <a:t>r</a:t>
            </a:r>
            <a:r>
              <a:rPr lang="en"/>
              <a:t>eturn [i, j]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r</a:t>
            </a:r>
            <a:r>
              <a:rPr lang="en"/>
              <a:t>eturn []</a:t>
            </a:r>
            <a:endParaRPr/>
          </a:p>
        </p:txBody>
      </p:sp>
      <p:sp>
        <p:nvSpPr>
          <p:cNvPr id="603" name="Google Shape;603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Two Sum, O(N</a:t>
            </a:r>
            <a:r>
              <a:rPr baseline="30000" lang="en"/>
              <a:t>2</a:t>
            </a:r>
            <a:r>
              <a:rPr lang="en"/>
              <a:t>) Solution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two_sum(nums, target):</a:t>
            </a:r>
            <a:r>
              <a:rPr lang="en"/>
              <a:t>  </a:t>
            </a:r>
            <a:r>
              <a:rPr lang="en"/>
              <a:t># O(1) auxiliary memory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nums.sort(key = lambda x: x[1])  # Sort by value: O(N*log(N))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left, right = 0, len(nums) - 1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left &lt; right:</a:t>
            </a:r>
            <a:r>
              <a:rPr lang="en"/>
              <a:t>  </a:t>
            </a:r>
            <a:r>
              <a:rPr lang="en"/>
              <a:t># Binary search (requires sorted arr): O(log N)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current_sum = nums[left][1] + nums[right][1]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current_sum == target: 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[nums[left][0], nums[right][0]]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elif current_sum &lt; target: 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+= 1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else: 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-= 1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[]</a:t>
            </a:r>
            <a:endParaRPr/>
          </a:p>
        </p:txBody>
      </p:sp>
      <p:sp>
        <p:nvSpPr>
          <p:cNvPr id="609" name="Google Shape;609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</a:t>
            </a:r>
            <a:r>
              <a:rPr lang="en"/>
              <a:t>Two Sum, O(N*log(N)) Solution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two_sum(nums, target):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hash_map = {}</a:t>
            </a:r>
            <a:r>
              <a:rPr lang="en"/>
              <a:t>  </a:t>
            </a:r>
            <a:r>
              <a:rPr lang="en"/>
              <a:t># O(n) auxiliary memory to store index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i, num in enumerate(nums):</a:t>
            </a:r>
            <a:r>
              <a:rPr lang="en"/>
              <a:t>  </a:t>
            </a:r>
            <a:r>
              <a:rPr lang="en"/>
              <a:t># Loop over all elements: O(n)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complement = target - num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complement in hash_map:</a:t>
            </a:r>
            <a:r>
              <a:rPr lang="en"/>
              <a:t>  </a:t>
            </a:r>
            <a:r>
              <a:rPr lang="en"/>
              <a:t># Hash maps provide O(1) lookup 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[hash_map[complement],i]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hash_map[num] </a:t>
            </a:r>
            <a:r>
              <a:rPr lang="en"/>
              <a:t>= i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[]</a:t>
            </a:r>
            <a:endParaRPr/>
          </a:p>
        </p:txBody>
      </p:sp>
      <p:sp>
        <p:nvSpPr>
          <p:cNvPr id="615" name="Google Shape;615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Two Sum, O(N) Solution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2 - Loop Solution</a:t>
            </a:r>
            <a:endParaRPr/>
          </a:p>
        </p:txBody>
      </p:sp>
      <p:sp>
        <p:nvSpPr>
          <p:cNvPr id="621" name="Google Shape;621;p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fibonacci_loop(n: int) -&gt; list: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if n &lt;= 0: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return []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elif n == 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return [0]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fib_sequence = [0, 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for _ in range(2, n):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next_fib = fib_sequence[-1] + fib_sequence[-2]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fib_sequence.append(next_fib)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return fib_sequence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b="1" lang="en">
                <a:solidFill>
                  <a:schemeClr val="lt2"/>
                </a:solidFill>
              </a:rPr>
              <a:t>Easy to Learn</a:t>
            </a:r>
            <a:r>
              <a:rPr lang="en"/>
              <a:t>: Simple syntax, similar to English.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">
                <a:solidFill>
                  <a:schemeClr val="lt2"/>
                </a:solidFill>
              </a:rPr>
              <a:t>Interpreted Language</a:t>
            </a:r>
            <a:r>
              <a:rPr lang="en"/>
              <a:t>: No need to compile code; executed line by line.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">
                <a:solidFill>
                  <a:schemeClr val="lt2"/>
                </a:solidFill>
              </a:rPr>
              <a:t>Versatile</a:t>
            </a:r>
            <a:r>
              <a:rPr lang="en"/>
              <a:t>: Supports multiple programming paradigms—procedural, object-oriented, and functional programming.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">
                <a:solidFill>
                  <a:schemeClr val="lt2"/>
                </a:solidFill>
              </a:rPr>
              <a:t>Extensive Libraries</a:t>
            </a:r>
            <a:r>
              <a:rPr lang="en"/>
              <a:t>: Rich ecosystem of libraries and frameworks</a:t>
            </a:r>
            <a:endParaRPr/>
          </a:p>
        </p:txBody>
      </p:sp>
      <p:sp>
        <p:nvSpPr>
          <p:cNvPr id="147" name="Google Shape;147;p26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Key Features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2 - Recursion Solution</a:t>
            </a:r>
            <a:endParaRPr/>
          </a:p>
        </p:txBody>
      </p:sp>
      <p:sp>
        <p:nvSpPr>
          <p:cNvPr id="627" name="Google Shape;627;p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fibonacci_recursive(n: int) -&gt; list: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if n &lt;= 0: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return []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elif n == 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return [0]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elif n == 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return [0, 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fib_sequence = fibonacci_recursive(n - 1)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fib_sequence.append(fib_sequence[-1] + fib_sequence[-2])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return fib_sequence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b="1" lang="en">
                <a:solidFill>
                  <a:schemeClr val="lt2"/>
                </a:solidFill>
              </a:rPr>
              <a:t>Data Science &amp; Analytics</a:t>
            </a:r>
            <a:endParaRPr b="1">
              <a:solidFill>
                <a:schemeClr val="l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Libraries: TensorFlow, PyTorch, Scikit-learn, Keras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">
                <a:solidFill>
                  <a:schemeClr val="lt2"/>
                </a:solidFill>
              </a:rPr>
              <a:t>Machine Learning &amp; Artificial Intelligence</a:t>
            </a:r>
            <a:endParaRPr b="1">
              <a:solidFill>
                <a:schemeClr val="l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Libraries: Pandas, NumPy, Matplotlib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">
                <a:solidFill>
                  <a:schemeClr val="lt2"/>
                </a:solidFill>
              </a:rPr>
              <a:t>Web Development</a:t>
            </a:r>
            <a:endParaRPr b="1">
              <a:solidFill>
                <a:schemeClr val="l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Frameworks: Django, Flask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">
                <a:solidFill>
                  <a:schemeClr val="lt2"/>
                </a:solidFill>
              </a:rPr>
              <a:t>Automation &amp; Scripting</a:t>
            </a:r>
            <a:endParaRPr b="1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">
                <a:solidFill>
                  <a:schemeClr val="lt2"/>
                </a:solidFill>
              </a:rPr>
              <a:t>Scientific Computing</a:t>
            </a:r>
            <a:endParaRPr b="1">
              <a:solidFill>
                <a:schemeClr val="l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Libraries: SciPy, SymPy</a:t>
            </a:r>
            <a:endParaRPr/>
          </a:p>
        </p:txBody>
      </p:sp>
      <p:sp>
        <p:nvSpPr>
          <p:cNvPr id="153" name="Google Shape;153;p27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Python Used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8">
      <a:dk1>
        <a:srgbClr val="003493"/>
      </a:dk1>
      <a:lt1>
        <a:srgbClr val="FFFFFF"/>
      </a:lt1>
      <a:dk2>
        <a:srgbClr val="00205B"/>
      </a:dk2>
      <a:lt2>
        <a:srgbClr val="FFB71B"/>
      </a:lt2>
      <a:accent1>
        <a:srgbClr val="B48400"/>
      </a:accent1>
      <a:accent2>
        <a:srgbClr val="49C1E0"/>
      </a:accent2>
      <a:accent3>
        <a:srgbClr val="96989A"/>
      </a:accent3>
      <a:accent4>
        <a:srgbClr val="000000"/>
      </a:accent4>
      <a:accent5>
        <a:srgbClr val="DB5729"/>
      </a:accent5>
      <a:accent6>
        <a:srgbClr val="008163"/>
      </a:accent6>
      <a:hlink>
        <a:srgbClr val="05E6FF"/>
      </a:hlink>
      <a:folHlink>
        <a:srgbClr val="00C8C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