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</p:sldIdLst>
  <p:sldSz cy="5143500" cx="9144000"/>
  <p:notesSz cx="6858000" cy="9144000"/>
  <p:embeddedFontLst>
    <p:embeddedFont>
      <p:font typeface="Ubuntu Mono"/>
      <p:regular r:id="rId80"/>
      <p:bold r:id="rId81"/>
      <p:italic r:id="rId82"/>
      <p:boldItalic r:id="rId83"/>
    </p:embeddedFont>
    <p:embeddedFont>
      <p:font typeface="Arial Black"/>
      <p:regular r:id="rId8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font" Target="fonts/ArialBlack-regular.fntdata"/><Relationship Id="rId83" Type="http://schemas.openxmlformats.org/officeDocument/2006/relationships/font" Target="fonts/UbuntuMono-boldItalic.fntdata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font" Target="fonts/UbuntuMono-regular.fntdata"/><Relationship Id="rId82" Type="http://schemas.openxmlformats.org/officeDocument/2006/relationships/font" Target="fonts/UbuntuMono-italic.fntdata"/><Relationship Id="rId81" Type="http://schemas.openxmlformats.org/officeDocument/2006/relationships/font" Target="fonts/UbuntuMon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slide" Target="slides/slide74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047e8d8b88_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047e8d8b88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047e8d8b88_6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047e8d8b88_6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047e8d8b88_6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047e8d8b88_6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047e8d8b88_6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047e8d8b88_6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047e8d8b88_6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047e8d8b88_6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047e8d8b88_6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047e8d8b88_6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047e8d8b88_6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047e8d8b88_6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047e8d8b88_6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047e8d8b88_6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047e8d8b88_6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047e8d8b88_6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047e8d8b88_6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047e8d8b88_6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032fc2591f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032fc2591f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063fcbb3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063fcbb3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047e8d8b88_6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047e8d8b88_6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047e8d8b88_6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047e8d8b88_6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047e8d8b88_6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047e8d8b88_6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047e8d8b88_6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047e8d8b88_6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063fcbb3b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063fcbb3b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06e9636c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06e9636c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047e8d8b88_6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047e8d8b88_6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047e8d8b88_6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047e8d8b88_6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047e8d8b88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047e8d8b88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032fc2591f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032fc2591f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047e8d8b88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047e8d8b88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063fcbb3b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063fcbb3b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047e8d8b88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047e8d8b88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047e8d8b88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047e8d8b88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06e9636ce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06e9636ce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06e9636ce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06e9636ce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047e8d8b88_6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047e8d8b88_6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047e8d8b88_6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047e8d8b88_6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047e8d8b88_6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047e8d8b88_6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047e8d8b88_6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047e8d8b88_6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032fc2591f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032fc2591f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063fcbb3b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063fcbb3b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047e8d8b88_6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047e8d8b88_6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063fcbb3ba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063fcbb3b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047e8d8b88_6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047e8d8b88_6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06e9636cef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06e9636cef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06e9636ce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06e9636ce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06e9636cef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06e9636ce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306e9636cef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306e9636cef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306e9636ce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306e9636ce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06e9636cef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306e9636ce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032fc2591f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032fc2591f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06e9636cef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06e9636cef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306e9636cef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306e9636cef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06e9636cef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06e9636cef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306e9636cef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306e9636cef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306e9636ce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306e9636ce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306e9636cef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306e9636cef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306e9636cef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306e9636cef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059919a77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059919a77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047e8d8b88_6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3047e8d8b88_6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3047e8d8b88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3047e8d8b88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032fc2591f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032fc2591f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3047e8d8b88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3047e8d8b88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3047e8d8b88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3047e8d8b8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3047e8d8b88_6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3047e8d8b88_6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3047e8d8b88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3047e8d8b8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3047e8d8b8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3047e8d8b8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047e8d8b8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047e8d8b8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3047e8d8b88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3047e8d8b8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3047e8d8b88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3047e8d8b88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3047e8d8b88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3047e8d8b8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3047e8d8b88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3047e8d8b88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32fc2591f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32fc2591f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3047e8d8b88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3047e8d8b88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3047e8d8b88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3047e8d8b88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3047e8d8b88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3047e8d8b88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047e8d8b88_6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047e8d8b88_6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3047e8d8b88_6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3047e8d8b88_6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032fc2591f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032fc2591f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047e8d8b88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047e8d8b88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0"/>
              <a:buFont typeface="Arial Black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1"/>
          <p:cNvSpPr txBox="1"/>
          <p:nvPr>
            <p:ph idx="2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9" name="Google Shape;59;p11"/>
          <p:cNvSpPr txBox="1"/>
          <p:nvPr>
            <p:ph idx="3" type="body"/>
          </p:nvPr>
        </p:nvSpPr>
        <p:spPr>
          <a:xfrm>
            <a:off x="629842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4" type="body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61" name="Google Shape;61;p11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">
  <p:cSld name="1_Comparison">
    <p:bg>
      <p:bgPr>
        <a:solidFill>
          <a:schemeClr val="dk2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2"/>
          <p:cNvSpPr txBox="1"/>
          <p:nvPr>
            <p:ph idx="1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2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67" name="Google Shape;67;p12"/>
          <p:cNvSpPr txBox="1"/>
          <p:nvPr>
            <p:ph idx="3" type="body"/>
          </p:nvPr>
        </p:nvSpPr>
        <p:spPr>
          <a:xfrm>
            <a:off x="629842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2"/>
          <p:cNvSpPr txBox="1"/>
          <p:nvPr>
            <p:ph idx="4" type="body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69" name="Google Shape;69;p12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type="title"/>
          </p:nvPr>
        </p:nvSpPr>
        <p:spPr>
          <a:xfrm>
            <a:off x="628650" y="3934070"/>
            <a:ext cx="7886700" cy="8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 Black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4150475" y="-125"/>
            <a:ext cx="49935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000"/>
              <a:buFont typeface="Ubuntu Mono"/>
              <a:buChar char="•"/>
              <a:defRPr sz="2000">
                <a:latin typeface="Ubuntu Mono"/>
                <a:ea typeface="Ubuntu Mono"/>
                <a:cs typeface="Ubuntu Mono"/>
                <a:sym typeface="Ubuntu Mono"/>
              </a:defRPr>
            </a:lvl1pPr>
            <a:lvl2pPr indent="-3365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700"/>
              <a:buFont typeface="Ubuntu Mono"/>
              <a:buChar char="•"/>
              <a:defRPr sz="1700">
                <a:latin typeface="Ubuntu Mono"/>
                <a:ea typeface="Ubuntu Mono"/>
                <a:cs typeface="Ubuntu Mono"/>
                <a:sym typeface="Ubuntu Mono"/>
              </a:defRPr>
            </a:lvl2pPr>
            <a:lvl3pPr indent="-3175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00"/>
              <a:buFont typeface="Ubuntu Mono"/>
              <a:buChar char="•"/>
              <a:defRPr sz="1400">
                <a:latin typeface="Ubuntu Mono"/>
                <a:ea typeface="Ubuntu Mono"/>
                <a:cs typeface="Ubuntu Mono"/>
                <a:sym typeface="Ubuntu Mono"/>
              </a:defRPr>
            </a:lvl3pPr>
            <a:lvl4pPr indent="-2984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100"/>
              <a:buFont typeface="Ubuntu Mono"/>
              <a:buChar char="•"/>
              <a:defRPr sz="1100">
                <a:latin typeface="Ubuntu Mono"/>
                <a:ea typeface="Ubuntu Mono"/>
                <a:cs typeface="Ubuntu Mono"/>
                <a:sym typeface="Ubuntu Mono"/>
              </a:defRPr>
            </a:lvl4pPr>
            <a:lvl5pPr indent="-2984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100"/>
              <a:buFont typeface="Ubuntu Mono"/>
              <a:buChar char="•"/>
              <a:defRPr sz="1100">
                <a:latin typeface="Ubuntu Mono"/>
                <a:ea typeface="Ubuntu Mono"/>
                <a:cs typeface="Ubuntu Mono"/>
                <a:sym typeface="Ubuntu Mono"/>
              </a:defRPr>
            </a:lvl5pPr>
            <a:lvl6pPr indent="-2984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00"/>
              <a:buFont typeface="Ubuntu Mono"/>
              <a:buChar char="•"/>
              <a:defRPr sz="1100">
                <a:latin typeface="Ubuntu Mono"/>
                <a:ea typeface="Ubuntu Mono"/>
                <a:cs typeface="Ubuntu Mono"/>
                <a:sym typeface="Ubuntu Mono"/>
              </a:defRPr>
            </a:lvl6pPr>
            <a:lvl7pPr indent="-2984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00"/>
              <a:buFont typeface="Ubuntu Mono"/>
              <a:buChar char="•"/>
              <a:defRPr sz="1100">
                <a:latin typeface="Ubuntu Mono"/>
                <a:ea typeface="Ubuntu Mono"/>
                <a:cs typeface="Ubuntu Mono"/>
                <a:sym typeface="Ubuntu Mono"/>
              </a:defRPr>
            </a:lvl7pPr>
            <a:lvl8pPr indent="-2984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00"/>
              <a:buFont typeface="Ubuntu Mono"/>
              <a:buChar char="•"/>
              <a:defRPr sz="1100">
                <a:latin typeface="Ubuntu Mono"/>
                <a:ea typeface="Ubuntu Mono"/>
                <a:cs typeface="Ubuntu Mono"/>
                <a:sym typeface="Ubuntu Mono"/>
              </a:defRPr>
            </a:lvl8pPr>
            <a:lvl9pPr indent="-2984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100"/>
              <a:buFont typeface="Ubuntu Mono"/>
              <a:buChar char="•"/>
              <a:defRPr sz="1100">
                <a:latin typeface="Ubuntu Mono"/>
                <a:ea typeface="Ubuntu Mono"/>
                <a:cs typeface="Ubuntu Mono"/>
                <a:sym typeface="Ubuntu Mono"/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2" type="body"/>
          </p:nvPr>
        </p:nvSpPr>
        <p:spPr>
          <a:xfrm>
            <a:off x="438001" y="1543050"/>
            <a:ext cx="33402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50"/>
              <a:buNone/>
              <a:defRPr sz="12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100"/>
              <a:buNone/>
              <a:defRPr sz="11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950"/>
              <a:buNone/>
              <a:defRPr sz="9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950"/>
              <a:buNone/>
              <a:defRPr sz="9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50"/>
              <a:buNone/>
              <a:defRPr sz="9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50"/>
              <a:buNone/>
              <a:defRPr sz="9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50"/>
              <a:buNone/>
              <a:defRPr sz="9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50"/>
              <a:buNone/>
              <a:defRPr sz="950"/>
            </a:lvl9pPr>
          </a:lstStyle>
          <a:p/>
        </p:txBody>
      </p:sp>
      <p:sp>
        <p:nvSpPr>
          <p:cNvPr id="77" name="Google Shape;77;p14"/>
          <p:cNvSpPr txBox="1"/>
          <p:nvPr>
            <p:ph type="title"/>
          </p:nvPr>
        </p:nvSpPr>
        <p:spPr>
          <a:xfrm>
            <a:off x="438000" y="387175"/>
            <a:ext cx="3340200" cy="11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 Black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with Caption">
  <p:cSld name="1_Content with Caption">
    <p:bg>
      <p:bgPr>
        <a:solidFill>
          <a:schemeClr val="dk2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887391" y="387179"/>
            <a:ext cx="4629300" cy="40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82" name="Google Shape;82;p15"/>
          <p:cNvSpPr txBox="1"/>
          <p:nvPr>
            <p:ph idx="2" type="body"/>
          </p:nvPr>
        </p:nvSpPr>
        <p:spPr>
          <a:xfrm>
            <a:off x="437990" y="1543050"/>
            <a:ext cx="3141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83" name="Google Shape;83;p15"/>
          <p:cNvSpPr txBox="1"/>
          <p:nvPr>
            <p:ph type="title"/>
          </p:nvPr>
        </p:nvSpPr>
        <p:spPr>
          <a:xfrm>
            <a:off x="437990" y="387178"/>
            <a:ext cx="3141000" cy="11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 Black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6"/>
          <p:cNvSpPr/>
          <p:nvPr>
            <p:ph idx="2" type="pic"/>
          </p:nvPr>
        </p:nvSpPr>
        <p:spPr>
          <a:xfrm>
            <a:off x="3887391" y="390153"/>
            <a:ext cx="4629300" cy="4005600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437989" y="1543050"/>
            <a:ext cx="3141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89" name="Google Shape;89;p16"/>
          <p:cNvSpPr txBox="1"/>
          <p:nvPr>
            <p:ph type="title"/>
          </p:nvPr>
        </p:nvSpPr>
        <p:spPr>
          <a:xfrm>
            <a:off x="437989" y="390152"/>
            <a:ext cx="3141000" cy="12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 Black"/>
              <a:buNone/>
              <a:defRPr sz="24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Picture with Caption">
  <p:cSld name="1_Picture with Caption">
    <p:bg>
      <p:bgPr>
        <a:solidFill>
          <a:schemeClr val="dk2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" name="Google Shape;92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17"/>
          <p:cNvSpPr/>
          <p:nvPr>
            <p:ph idx="2" type="pic"/>
          </p:nvPr>
        </p:nvSpPr>
        <p:spPr>
          <a:xfrm>
            <a:off x="3887391" y="390153"/>
            <a:ext cx="4629300" cy="400560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437989" y="1543050"/>
            <a:ext cx="3141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95" name="Google Shape;95;p17"/>
          <p:cNvSpPr txBox="1"/>
          <p:nvPr>
            <p:ph type="title"/>
          </p:nvPr>
        </p:nvSpPr>
        <p:spPr>
          <a:xfrm>
            <a:off x="437989" y="390152"/>
            <a:ext cx="3141000" cy="12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 Black"/>
              <a:buNone/>
              <a:defRPr sz="24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accent4"/>
          </a:solidFill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Ubuntu Mono"/>
              <a:buChar char="•"/>
              <a:defRPr sz="1800">
                <a:latin typeface="Ubuntu Mono"/>
                <a:ea typeface="Ubuntu Mono"/>
                <a:cs typeface="Ubuntu Mono"/>
                <a:sym typeface="Ubuntu Mono"/>
              </a:defRPr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Ubuntu Mono"/>
              <a:buChar char="•"/>
              <a:defRPr sz="1600">
                <a:latin typeface="Ubuntu Mono"/>
                <a:ea typeface="Ubuntu Mono"/>
                <a:cs typeface="Ubuntu Mono"/>
                <a:sym typeface="Ubuntu Mono"/>
              </a:defRPr>
            </a:lvl2pPr>
            <a:lvl3pPr indent="-31115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Ubuntu Mono"/>
              <a:buChar char="•"/>
              <a:defRPr sz="1300">
                <a:latin typeface="Ubuntu Mono"/>
                <a:ea typeface="Ubuntu Mono"/>
                <a:cs typeface="Ubuntu Mono"/>
                <a:sym typeface="Ubuntu Mono"/>
              </a:defRPr>
            </a:lvl3pPr>
            <a:lvl4pPr indent="-301625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50"/>
              <a:buFont typeface="Ubuntu Mono"/>
              <a:buChar char="•"/>
              <a:defRPr sz="1150">
                <a:latin typeface="Ubuntu Mono"/>
                <a:ea typeface="Ubuntu Mono"/>
                <a:cs typeface="Ubuntu Mono"/>
                <a:sym typeface="Ubuntu Mono"/>
              </a:defRPr>
            </a:lvl4pPr>
            <a:lvl5pPr indent="-301625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50"/>
              <a:buFont typeface="Ubuntu Mono"/>
              <a:buChar char="•"/>
              <a:defRPr sz="1150">
                <a:latin typeface="Ubuntu Mono"/>
                <a:ea typeface="Ubuntu Mono"/>
                <a:cs typeface="Ubuntu Mono"/>
                <a:sym typeface="Ubuntu Mono"/>
              </a:defRPr>
            </a:lvl5pPr>
            <a:lvl6pPr indent="-301625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50"/>
              <a:buFont typeface="Ubuntu Mono"/>
              <a:buChar char="•"/>
              <a:defRPr sz="1150">
                <a:latin typeface="Ubuntu Mono"/>
                <a:ea typeface="Ubuntu Mono"/>
                <a:cs typeface="Ubuntu Mono"/>
                <a:sym typeface="Ubuntu Mono"/>
              </a:defRPr>
            </a:lvl6pPr>
            <a:lvl7pPr indent="-301625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50"/>
              <a:buFont typeface="Ubuntu Mono"/>
              <a:buChar char="•"/>
              <a:defRPr sz="1150">
                <a:latin typeface="Ubuntu Mono"/>
                <a:ea typeface="Ubuntu Mono"/>
                <a:cs typeface="Ubuntu Mono"/>
                <a:sym typeface="Ubuntu Mono"/>
              </a:defRPr>
            </a:lvl7pPr>
            <a:lvl8pPr indent="-301625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50"/>
              <a:buFont typeface="Ubuntu Mono"/>
              <a:buChar char="•"/>
              <a:defRPr sz="1150">
                <a:latin typeface="Ubuntu Mono"/>
                <a:ea typeface="Ubuntu Mono"/>
                <a:cs typeface="Ubuntu Mono"/>
                <a:sym typeface="Ubuntu Mono"/>
              </a:defRPr>
            </a:lvl8pPr>
            <a:lvl9pPr indent="-301625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50"/>
              <a:buFont typeface="Ubuntu Mono"/>
              <a:buChar char="•"/>
              <a:defRPr sz="1150">
                <a:latin typeface="Ubuntu Mono"/>
                <a:ea typeface="Ubuntu Mono"/>
                <a:cs typeface="Ubuntu Mono"/>
                <a:sym typeface="Ubuntu Mono"/>
              </a:defRPr>
            </a:lvl9pPr>
          </a:lstStyle>
          <a:p/>
        </p:txBody>
      </p:sp>
      <p:sp>
        <p:nvSpPr>
          <p:cNvPr id="99" name="Google Shape;9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" name="Google Shape;16;p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628650" y="384048"/>
            <a:ext cx="7886700" cy="8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bg>
      <p:bgPr>
        <a:solidFill>
          <a:schemeClr val="dk2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Char char="•"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lt1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Char char="•"/>
              <a:defRPr>
                <a:solidFill>
                  <a:schemeClr val="lt1"/>
                </a:solidFill>
              </a:defRPr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•"/>
              <a:defRPr>
                <a:solidFill>
                  <a:schemeClr val="lt1"/>
                </a:solidFill>
              </a:defRPr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type="title"/>
          </p:nvPr>
        </p:nvSpPr>
        <p:spPr>
          <a:xfrm>
            <a:off x="628650" y="387178"/>
            <a:ext cx="78867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Arial Black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bg>
      <p:bgPr>
        <a:solidFill>
          <a:schemeClr val="dk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31" name="Google Shape;31;p6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0"/>
              <a:buFont typeface="Arial Black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" name="Google Shape;34;p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0"/>
              <a:buFont typeface="Arial Black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Header">
  <p:cSld name="1_Section Header">
    <p:bg>
      <p:bgPr>
        <a:solidFill>
          <a:schemeClr val="dk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" name="Google Shape;39;p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" type="body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8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0"/>
              <a:buFont typeface="Arial Black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Font typeface="Ubuntu Mono"/>
              <a:buChar char="•"/>
              <a:defRPr>
                <a:latin typeface="Ubuntu Mono"/>
                <a:ea typeface="Ubuntu Mono"/>
                <a:cs typeface="Ubuntu Mono"/>
                <a:sym typeface="Ubuntu Mono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Font typeface="Ubuntu Mono"/>
              <a:buChar char="•"/>
              <a:defRPr>
                <a:latin typeface="Ubuntu Mono"/>
                <a:ea typeface="Ubuntu Mono"/>
                <a:cs typeface="Ubuntu Mono"/>
                <a:sym typeface="Ubuntu Mono"/>
              </a:defRPr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Font typeface="Ubuntu Mono"/>
              <a:buChar char="•"/>
              <a:defRPr>
                <a:latin typeface="Ubuntu Mono"/>
                <a:ea typeface="Ubuntu Mono"/>
                <a:cs typeface="Ubuntu Mono"/>
                <a:sym typeface="Ubuntu Mono"/>
              </a:defRPr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Font typeface="Ubuntu Mono"/>
              <a:buChar char="•"/>
              <a:defRPr>
                <a:latin typeface="Ubuntu Mono"/>
                <a:ea typeface="Ubuntu Mono"/>
                <a:cs typeface="Ubuntu Mono"/>
                <a:sym typeface="Ubuntu Mono"/>
              </a:defRPr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Font typeface="Ubuntu Mono"/>
              <a:buChar char="•"/>
              <a:defRPr>
                <a:latin typeface="Ubuntu Mono"/>
                <a:ea typeface="Ubuntu Mono"/>
                <a:cs typeface="Ubuntu Mono"/>
                <a:sym typeface="Ubuntu Mono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Ubuntu Mono"/>
              <a:buChar char="•"/>
              <a:defRPr>
                <a:latin typeface="Ubuntu Mono"/>
                <a:ea typeface="Ubuntu Mono"/>
                <a:cs typeface="Ubuntu Mono"/>
                <a:sym typeface="Ubuntu Mono"/>
              </a:defRPr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Ubuntu Mono"/>
              <a:buChar char="•"/>
              <a:defRPr>
                <a:latin typeface="Ubuntu Mono"/>
                <a:ea typeface="Ubuntu Mono"/>
                <a:cs typeface="Ubuntu Mono"/>
                <a:sym typeface="Ubuntu Mono"/>
              </a:defRPr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Ubuntu Mono"/>
              <a:buChar char="•"/>
              <a:defRPr>
                <a:latin typeface="Ubuntu Mono"/>
                <a:ea typeface="Ubuntu Mono"/>
                <a:cs typeface="Ubuntu Mono"/>
                <a:sym typeface="Ubuntu Mono"/>
              </a:defRPr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Ubuntu Mono"/>
              <a:buChar char="•"/>
              <a:defRPr>
                <a:latin typeface="Ubuntu Mono"/>
                <a:ea typeface="Ubuntu Mono"/>
                <a:cs typeface="Ubuntu Mono"/>
                <a:sym typeface="Ubuntu Mono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type="title"/>
          </p:nvPr>
        </p:nvSpPr>
        <p:spPr>
          <a:xfrm>
            <a:off x="628650" y="384048"/>
            <a:ext cx="7886700" cy="8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bg>
      <p:bgPr>
        <a:solidFill>
          <a:schemeClr val="dk2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" name="Google Shape;50;p1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2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type="title"/>
          </p:nvPr>
        </p:nvSpPr>
        <p:spPr>
          <a:xfrm>
            <a:off x="628650" y="384048"/>
            <a:ext cx="7886700" cy="8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2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628650" y="384048"/>
            <a:ext cx="7886700" cy="8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Arial Black"/>
              <a:buNone/>
              <a:defRPr b="0" i="0" sz="3300" u="none" cap="none" strike="noStrike">
                <a:solidFill>
                  <a:schemeClr val="lt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descr="University of Pittsburgh logo" id="8" name="Google Shape;8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33143" y="4682233"/>
            <a:ext cx="1164202" cy="34598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en.wikipedia.org/wiki/Moore%E2%80%93Penrose_inverse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8.gif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0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1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9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Relationship Id="rId3" Type="http://schemas.openxmlformats.org/officeDocument/2006/relationships/hyperlink" Target="https://numpy.org/doc/stable/user/index.html" TargetMode="External"/><Relationship Id="rId4" Type="http://schemas.openxmlformats.org/officeDocument/2006/relationships/hyperlink" Target="https://numpy.org/numpy-tutorials/" TargetMode="External"/><Relationship Id="rId5" Type="http://schemas.openxmlformats.org/officeDocument/2006/relationships/hyperlink" Target="https://docs.scipy.org/doc/scipy/reference/generated/scipy.optimize.bisect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Python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Workshop 2</a:t>
            </a:r>
            <a:endParaRPr/>
          </a:p>
        </p:txBody>
      </p:sp>
      <p:sp>
        <p:nvSpPr>
          <p:cNvPr id="105" name="Google Shape;105;p19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Pitt INFORMS Student Chapter</a:t>
            </a:r>
            <a:endParaRPr/>
          </a:p>
          <a:p>
            <a:pPr indent="0" lvl="0" marL="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Sept. 27, 2024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8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3 - NumPy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75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Fundamental package for numerical computing especially with multi-dimensional arrays.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Highly optimized for performance with operations in C and Fortran under the hood.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Enables element-wise operations and broadcasting.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Extensively used for data processing, simulation, machine learning, and more.</a:t>
            </a:r>
            <a:endParaRPr/>
          </a:p>
        </p:txBody>
      </p:sp>
      <p:sp>
        <p:nvSpPr>
          <p:cNvPr id="166" name="Google Shape;166;p29"/>
          <p:cNvSpPr txBox="1"/>
          <p:nvPr>
            <p:ph type="title"/>
          </p:nvPr>
        </p:nvSpPr>
        <p:spPr>
          <a:xfrm>
            <a:off x="628650" y="384048"/>
            <a:ext cx="7886700" cy="88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NumPy?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75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Memory: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Array: Stored in </a:t>
            </a:r>
            <a:r>
              <a:rPr lang="en" u="sng"/>
              <a:t>contiguous blocks of memory</a:t>
            </a:r>
            <a:r>
              <a:rPr lang="en"/>
              <a:t>, allowing for faster access and efficient memory usage. Needs same data type.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List: Store </a:t>
            </a:r>
            <a:r>
              <a:rPr lang="en" u="sng"/>
              <a:t>pointers to objects in memory</a:t>
            </a:r>
            <a:r>
              <a:rPr lang="en"/>
              <a:t>, making them more flexible but less memory-efficient. Can have multiple data types.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Vectorized Operations: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Array: </a:t>
            </a:r>
            <a:r>
              <a:rPr lang="en" u="sng"/>
              <a:t>Element-wise operations</a:t>
            </a:r>
            <a:r>
              <a:rPr lang="en"/>
              <a:t> and broadcasting.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List: </a:t>
            </a:r>
            <a:r>
              <a:rPr lang="en" u="sng"/>
              <a:t>Require looping</a:t>
            </a:r>
            <a:r>
              <a:rPr lang="en"/>
              <a:t> which is slower and less efficient.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Performance: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Array: Leverages </a:t>
            </a:r>
            <a:r>
              <a:rPr lang="en" u="sng"/>
              <a:t>low-level optimizations (C and Fortran)</a:t>
            </a:r>
            <a:r>
              <a:rPr lang="en"/>
              <a:t>, making them significantly faster for numerical computations.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List: Slower for large datasets due to the lack of these optimizations and memory overhead.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---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These points highlight the differences in memory handling, data consistency, and performance between NumPy arrays and Python lists, making it clear why NumPy arrays are more efficient for numerical computing.</a:t>
            </a:r>
            <a:endParaRPr/>
          </a:p>
        </p:txBody>
      </p:sp>
      <p:sp>
        <p:nvSpPr>
          <p:cNvPr id="172" name="Google Shape;172;p30"/>
          <p:cNvSpPr txBox="1"/>
          <p:nvPr>
            <p:ph type="title"/>
          </p:nvPr>
        </p:nvSpPr>
        <p:spPr>
          <a:xfrm>
            <a:off x="628650" y="384048"/>
            <a:ext cx="7886700" cy="88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NumPy Array vs. Python List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idx="1" type="body"/>
          </p:nvPr>
        </p:nvSpPr>
        <p:spPr>
          <a:xfrm>
            <a:off x="4150475" y="-125"/>
            <a:ext cx="4993500" cy="514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import numpy as np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list1 = [1, 2, 3, 4, 5]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arr1 = np.array(</a:t>
            </a:r>
            <a:r>
              <a:rPr lang="en"/>
              <a:t>list1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print("Python List:", </a:t>
            </a:r>
            <a:r>
              <a:rPr lang="en"/>
              <a:t>list1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print("NumPy Array:", </a:t>
            </a:r>
            <a:r>
              <a:rPr lang="en"/>
              <a:t>arr1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"/>
              <a:t>type(arr1)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1"/>
          <p:cNvSpPr txBox="1"/>
          <p:nvPr>
            <p:ph type="title"/>
          </p:nvPr>
        </p:nvSpPr>
        <p:spPr>
          <a:xfrm>
            <a:off x="438000" y="387175"/>
            <a:ext cx="3340200" cy="115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NumPy: array</a:t>
            </a:r>
            <a:endParaRPr/>
          </a:p>
        </p:txBody>
      </p:sp>
      <p:sp>
        <p:nvSpPr>
          <p:cNvPr id="179" name="Google Shape;179;p31"/>
          <p:cNvSpPr txBox="1"/>
          <p:nvPr>
            <p:ph idx="2" type="body"/>
          </p:nvPr>
        </p:nvSpPr>
        <p:spPr>
          <a:xfrm>
            <a:off x="438001" y="1543050"/>
            <a:ext cx="3340200" cy="28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np.array()</a:t>
            </a:r>
            <a:r>
              <a:rPr lang="en"/>
              <a:t> to convert list into a numpy array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Note that a NumPy array is its own data type called numpy.ndarray which stands for n-dimensional array.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>
            <p:ph idx="1" type="body"/>
          </p:nvPr>
        </p:nvSpPr>
        <p:spPr>
          <a:xfrm>
            <a:off x="4150475" y="-125"/>
            <a:ext cx="4993500" cy="514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arr1 = np.array([1, 2, 3, 4, 5])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type(arr1[0])                        # Output: numpy.int32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type(arr1[0] + 2**32)                # Output: numpy.int64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"/>
              <a:t>arr1 += 2**32                         # Overflow Error</a:t>
            </a:r>
            <a:endParaRPr/>
          </a:p>
        </p:txBody>
      </p:sp>
      <p:sp>
        <p:nvSpPr>
          <p:cNvPr id="185" name="Google Shape;185;p32"/>
          <p:cNvSpPr txBox="1"/>
          <p:nvPr>
            <p:ph idx="2" type="body"/>
          </p:nvPr>
        </p:nvSpPr>
        <p:spPr>
          <a:xfrm>
            <a:off x="438001" y="1543050"/>
            <a:ext cx="3340200" cy="28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The elements of array also numpy objects each with their own properties.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Type conversion is done behind the scenes.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"/>
              <a:t>Reminder: NumPy array has to have same data type.</a:t>
            </a:r>
            <a:endParaRPr/>
          </a:p>
        </p:txBody>
      </p:sp>
      <p:sp>
        <p:nvSpPr>
          <p:cNvPr id="186" name="Google Shape;186;p32"/>
          <p:cNvSpPr txBox="1"/>
          <p:nvPr>
            <p:ph type="title"/>
          </p:nvPr>
        </p:nvSpPr>
        <p:spPr>
          <a:xfrm>
            <a:off x="438000" y="387175"/>
            <a:ext cx="3340200" cy="115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NumPy: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/>
          <p:nvPr>
            <p:ph idx="1" type="body"/>
          </p:nvPr>
        </p:nvSpPr>
        <p:spPr>
          <a:xfrm>
            <a:off x="4150475" y="-125"/>
            <a:ext cx="4993500" cy="514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"/>
              <a:t>list1 = [1, 2, 3, 4, 5]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arr1 = np.array(my_list)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list1_sq = [x**2 for x in list1]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arr1_sq = arr1 ** 2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3"/>
          <p:cNvSpPr txBox="1"/>
          <p:nvPr>
            <p:ph type="title"/>
          </p:nvPr>
        </p:nvSpPr>
        <p:spPr>
          <a:xfrm>
            <a:off x="438000" y="387175"/>
            <a:ext cx="3340200" cy="115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NumPy: element-wise arithmetic</a:t>
            </a:r>
            <a:endParaRPr/>
          </a:p>
        </p:txBody>
      </p:sp>
      <p:sp>
        <p:nvSpPr>
          <p:cNvPr id="193" name="Google Shape;193;p33"/>
          <p:cNvSpPr txBox="1"/>
          <p:nvPr>
            <p:ph idx="2" type="body"/>
          </p:nvPr>
        </p:nvSpPr>
        <p:spPr>
          <a:xfrm>
            <a:off x="438001" y="1543050"/>
            <a:ext cx="3340200" cy="28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When </a:t>
            </a:r>
            <a:r>
              <a:rPr lang="en"/>
              <a:t>performing</a:t>
            </a:r>
            <a:r>
              <a:rPr lang="en"/>
              <a:t> arithmetic, you can write NumPy arrays as if they were ints or floats. The arithmetic will </a:t>
            </a:r>
            <a:r>
              <a:rPr lang="en" u="sng"/>
              <a:t>broadcast</a:t>
            </a:r>
            <a:r>
              <a:rPr lang="en"/>
              <a:t> to every element of the array without the need for a for loop.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/>
          <p:nvPr>
            <p:ph idx="1" type="body"/>
          </p:nvPr>
        </p:nvSpPr>
        <p:spPr>
          <a:xfrm>
            <a:off x="4150475" y="-125"/>
            <a:ext cx="4993500" cy="514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np.arange(0, 10, 2) 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# Output: [0, 2, 4, 6, 8]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np.linspace(0, 1, 3) 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# Output: [0., 0.5, 1.]</a:t>
            </a:r>
            <a:endParaRPr/>
          </a:p>
        </p:txBody>
      </p:sp>
      <p:sp>
        <p:nvSpPr>
          <p:cNvPr id="199" name="Google Shape;199;p34"/>
          <p:cNvSpPr txBox="1"/>
          <p:nvPr>
            <p:ph idx="2" type="body"/>
          </p:nvPr>
        </p:nvSpPr>
        <p:spPr>
          <a:xfrm>
            <a:off x="438001" y="1543050"/>
            <a:ext cx="3340200" cy="28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np.arange(start,</a:t>
            </a: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stop,</a:t>
            </a: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step)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 to </a:t>
            </a: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range()</a:t>
            </a:r>
            <a:r>
              <a:rPr lang="en"/>
              <a:t>, but returns a NumPy array.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np.linspace(start, stop, num)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Generates </a:t>
            </a: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num</a:t>
            </a:r>
            <a:r>
              <a:rPr lang="en"/>
              <a:t> evenly spaced numbers from </a:t>
            </a: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start</a:t>
            </a:r>
            <a:r>
              <a:rPr lang="en"/>
              <a:t> to </a:t>
            </a: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stop</a:t>
            </a:r>
            <a:r>
              <a:rPr lang="en"/>
              <a:t> (inclusive).</a:t>
            </a:r>
            <a:endParaRPr/>
          </a:p>
        </p:txBody>
      </p:sp>
      <p:sp>
        <p:nvSpPr>
          <p:cNvPr id="200" name="Google Shape;200;p34"/>
          <p:cNvSpPr txBox="1"/>
          <p:nvPr>
            <p:ph type="title"/>
          </p:nvPr>
        </p:nvSpPr>
        <p:spPr>
          <a:xfrm>
            <a:off x="438000" y="387175"/>
            <a:ext cx="3340200" cy="115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Numpy: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 Arrays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/>
          <p:nvPr>
            <p:ph idx="1" type="body"/>
          </p:nvPr>
        </p:nvSpPr>
        <p:spPr>
          <a:xfrm>
            <a:off x="4150475" y="-125"/>
            <a:ext cx="4993500" cy="514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np.zeros(3)                          # [0., 0., 0.]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np.ones((2, 3))                       </a:t>
            </a:r>
            <a:r>
              <a:rPr lang="en"/>
              <a:t>#</a:t>
            </a:r>
            <a:r>
              <a:rPr lang="en"/>
              <a:t> [[1., 1., 1.], [1., 1., 1.]]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np.random.rand(3)                    # [0.653, 0.742, 0.503] (random)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np.eye(2)                            # </a:t>
            </a:r>
            <a:r>
              <a:rPr lang="en"/>
              <a:t>[[1., 0.], [0., 1.]]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5"/>
          <p:cNvSpPr txBox="1"/>
          <p:nvPr>
            <p:ph idx="2" type="body"/>
          </p:nvPr>
        </p:nvSpPr>
        <p:spPr>
          <a:xfrm>
            <a:off x="438001" y="1543050"/>
            <a:ext cx="3340200" cy="28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np.zeros()</a:t>
            </a:r>
            <a:r>
              <a:rPr lang="en"/>
              <a:t> generates an array of all 0s with the size specified. For &gt;=2D array, use a tuple.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np.ones()</a:t>
            </a:r>
            <a:r>
              <a:rPr lang="en"/>
              <a:t> does the same thing with all 1s.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np.random.rand()</a:t>
            </a:r>
            <a:r>
              <a:rPr lang="en"/>
              <a:t> samples values from Uniform(0, 1).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np.eye()</a:t>
            </a:r>
            <a:r>
              <a:rPr lang="en"/>
              <a:t> for identity matrix.</a:t>
            </a:r>
            <a:endParaRPr/>
          </a:p>
        </p:txBody>
      </p:sp>
      <p:sp>
        <p:nvSpPr>
          <p:cNvPr id="207" name="Google Shape;207;p35"/>
          <p:cNvSpPr txBox="1"/>
          <p:nvPr>
            <p:ph type="title"/>
          </p:nvPr>
        </p:nvSpPr>
        <p:spPr>
          <a:xfrm>
            <a:off x="438000" y="387175"/>
            <a:ext cx="3340200" cy="115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Numpy: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 Arrays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NumPy Arrays Faster at Arithmetic</a:t>
            </a:r>
            <a:endParaRPr/>
          </a:p>
        </p:txBody>
      </p:sp>
      <p:sp>
        <p:nvSpPr>
          <p:cNvPr id="213" name="Google Shape;213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import numpy as np</a:t>
            </a:r>
            <a:endParaRPr sz="1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import time</a:t>
            </a:r>
            <a:endParaRPr sz="1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size = 10**7  # 10 million elements</a:t>
            </a:r>
            <a:endParaRPr sz="1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py_list, np_array = list(range(size)), np.arange(size)</a:t>
            </a:r>
            <a:endParaRPr sz="1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start_time_list = time.time()</a:t>
            </a:r>
            <a:endParaRPr sz="1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py_list_squared = [x ** 2 for x in py_list]</a:t>
            </a:r>
            <a:endParaRPr sz="1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end_time_list = time.time()</a:t>
            </a:r>
            <a:endParaRPr sz="1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start_time_np = time.time()</a:t>
            </a:r>
            <a:endParaRPr sz="1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np_array_squared = np_array ** 2</a:t>
            </a:r>
            <a:endParaRPr sz="1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end_time_np = time.time()</a:t>
            </a:r>
            <a:endParaRPr sz="1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print(f"Time to square Python list: {end_time_list - start_time_list:.6f} seconds")</a:t>
            </a:r>
            <a:endParaRPr sz="1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print(f"Time to square NumPy array: {end_time_np - start_time_np:.6f} seconds")</a:t>
            </a:r>
            <a:endParaRPr sz="1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7"/>
          <p:cNvSpPr txBox="1"/>
          <p:nvPr>
            <p:ph idx="1" type="body"/>
          </p:nvPr>
        </p:nvSpPr>
        <p:spPr>
          <a:xfrm>
            <a:off x="4150475" y="-125"/>
            <a:ext cx="4993500" cy="514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"/>
              <a:t>v1 = np.array([1, 2, 3])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v2 = np.array([4, 5, 6])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v1 + v2  # Output: [5, 7, 9]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v1 * v2  # Output: [4, 10, 18]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v1 @ v2  # Output: 32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"/>
              <a:t>np.dot(v1, v2)  # Output: 32</a:t>
            </a:r>
            <a:endParaRPr/>
          </a:p>
        </p:txBody>
      </p:sp>
      <p:sp>
        <p:nvSpPr>
          <p:cNvPr id="219" name="Google Shape;219;p37"/>
          <p:cNvSpPr txBox="1"/>
          <p:nvPr>
            <p:ph idx="2" type="body"/>
          </p:nvPr>
        </p:nvSpPr>
        <p:spPr>
          <a:xfrm>
            <a:off x="438001" y="1543050"/>
            <a:ext cx="3340200" cy="28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By default, arithmetic on multiple arrays will be treated element-wise.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For matrix multiplication use @.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Note: This carries over to higher dimension arrays.</a:t>
            </a:r>
            <a:endParaRPr/>
          </a:p>
        </p:txBody>
      </p:sp>
      <p:sp>
        <p:nvSpPr>
          <p:cNvPr id="220" name="Google Shape;220;p37"/>
          <p:cNvSpPr txBox="1"/>
          <p:nvPr>
            <p:ph type="title"/>
          </p:nvPr>
        </p:nvSpPr>
        <p:spPr>
          <a:xfrm>
            <a:off x="438000" y="387175"/>
            <a:ext cx="3340200" cy="115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NumPy: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Arithmetic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75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Short Workshop 1 Review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Installing Packages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NumPy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numpy.linalg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Matplotlib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Demo: Gradient Descent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Scikit</a:t>
            </a:r>
            <a:r>
              <a:rPr lang="en"/>
              <a:t>-learn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Demo: Linear Regression</a:t>
            </a:r>
            <a:endParaRPr/>
          </a:p>
        </p:txBody>
      </p:sp>
      <p:sp>
        <p:nvSpPr>
          <p:cNvPr id="111" name="Google Shape;111;p20"/>
          <p:cNvSpPr txBox="1"/>
          <p:nvPr>
            <p:ph type="title"/>
          </p:nvPr>
        </p:nvSpPr>
        <p:spPr>
          <a:xfrm>
            <a:off x="628650" y="384048"/>
            <a:ext cx="7886700" cy="88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8"/>
          <p:cNvSpPr txBox="1"/>
          <p:nvPr>
            <p:ph type="title"/>
          </p:nvPr>
        </p:nvSpPr>
        <p:spPr>
          <a:xfrm>
            <a:off x="628650" y="384048"/>
            <a:ext cx="7886700" cy="88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NumPy: </a:t>
            </a:r>
            <a:r>
              <a:rPr lang="en"/>
              <a:t>Broadcasting</a:t>
            </a:r>
            <a:endParaRPr/>
          </a:p>
        </p:txBody>
      </p:sp>
      <p:pic>
        <p:nvPicPr>
          <p:cNvPr id="227" name="Google Shape;22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225" y="1369225"/>
            <a:ext cx="4297074" cy="1369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725" y="2840021"/>
            <a:ext cx="4284075" cy="168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7076" y="1369213"/>
            <a:ext cx="3781818" cy="157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04987" y="3125825"/>
            <a:ext cx="2666000" cy="180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9"/>
          <p:cNvSpPr txBox="1"/>
          <p:nvPr>
            <p:ph idx="1" type="body"/>
          </p:nvPr>
        </p:nvSpPr>
        <p:spPr>
          <a:xfrm>
            <a:off x="4150475" y="-125"/>
            <a:ext cx="4993500" cy="514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a = np.array([1, 2, 3])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b = np.array([[1], [2], [3]])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a + b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# Output: [[2, 3, 4],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#          [3, 4, 5],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#          [4, 5, 6]]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9"/>
          <p:cNvSpPr txBox="1"/>
          <p:nvPr>
            <p:ph idx="2" type="body"/>
          </p:nvPr>
        </p:nvSpPr>
        <p:spPr>
          <a:xfrm>
            <a:off x="438001" y="1543050"/>
            <a:ext cx="3340200" cy="28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Broadcasting</a:t>
            </a:r>
            <a:r>
              <a:rPr lang="en"/>
              <a:t> stretches / repeats arrays to then perform element-wise arithmetic.</a:t>
            </a:r>
            <a:endParaRPr/>
          </a:p>
        </p:txBody>
      </p:sp>
      <p:sp>
        <p:nvSpPr>
          <p:cNvPr id="237" name="Google Shape;237;p39"/>
          <p:cNvSpPr txBox="1"/>
          <p:nvPr>
            <p:ph type="title"/>
          </p:nvPr>
        </p:nvSpPr>
        <p:spPr>
          <a:xfrm>
            <a:off x="438000" y="387175"/>
            <a:ext cx="3340200" cy="115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NumPy: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Broadcasting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0"/>
          <p:cNvSpPr txBox="1"/>
          <p:nvPr>
            <p:ph idx="1" type="body"/>
          </p:nvPr>
        </p:nvSpPr>
        <p:spPr>
          <a:xfrm>
            <a:off x="4150475" y="-125"/>
            <a:ext cx="4993500" cy="514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mat</a:t>
            </a:r>
            <a:r>
              <a:rPr lang="en"/>
              <a:t> = np.array([[1, 2, 3], [4, 5, 6], [7, 8, 9]])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print(</a:t>
            </a:r>
            <a:r>
              <a:rPr lang="en"/>
              <a:t>mat[1, 2])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# Output: 6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print(mat[0:2, :])  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# Output: [[1 2 3]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"/>
              <a:t>           </a:t>
            </a:r>
            <a:r>
              <a:rPr lang="en"/>
              <a:t>[4 5 6]]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40"/>
          <p:cNvSpPr txBox="1"/>
          <p:nvPr>
            <p:ph idx="2" type="body"/>
          </p:nvPr>
        </p:nvSpPr>
        <p:spPr>
          <a:xfrm>
            <a:off x="438001" y="1543050"/>
            <a:ext cx="3340200" cy="28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Note:</a:t>
            </a:r>
            <a:endParaRPr/>
          </a:p>
          <a:p>
            <a:pPr indent="-355600" lvl="0" marL="457200" rtl="0" algn="l">
              <a:spcBef>
                <a:spcPts val="75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Python is 0-indexing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Python excludes the end of a </a:t>
            </a:r>
            <a:r>
              <a:rPr lang="en"/>
              <a:t>range</a:t>
            </a:r>
            <a:r>
              <a:rPr lang="en"/>
              <a:t>. </a:t>
            </a:r>
            <a:endParaRPr/>
          </a:p>
        </p:txBody>
      </p:sp>
      <p:sp>
        <p:nvSpPr>
          <p:cNvPr id="244" name="Google Shape;244;p40"/>
          <p:cNvSpPr txBox="1"/>
          <p:nvPr>
            <p:ph type="title"/>
          </p:nvPr>
        </p:nvSpPr>
        <p:spPr>
          <a:xfrm>
            <a:off x="438000" y="387175"/>
            <a:ext cx="3340200" cy="115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NumPy: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Indexing and Slicing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1"/>
          <p:cNvSpPr txBox="1"/>
          <p:nvPr>
            <p:ph idx="1" type="body"/>
          </p:nvPr>
        </p:nvSpPr>
        <p:spPr>
          <a:xfrm>
            <a:off x="4150475" y="-125"/>
            <a:ext cx="4993500" cy="514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a = np.array([1, 2, 3])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print(a &gt; 1]                         # Output: [False  True  True]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print(arr[a &gt; 1])                    # Output: [2, 3]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"/>
              <a:t>print(a[(a &gt; 1) &amp; (a &lt; 3)])               # Output: [2]</a:t>
            </a:r>
            <a:endParaRPr/>
          </a:p>
        </p:txBody>
      </p:sp>
      <p:sp>
        <p:nvSpPr>
          <p:cNvPr id="250" name="Google Shape;250;p41"/>
          <p:cNvSpPr txBox="1"/>
          <p:nvPr>
            <p:ph idx="2" type="body"/>
          </p:nvPr>
        </p:nvSpPr>
        <p:spPr>
          <a:xfrm>
            <a:off x="438001" y="1543050"/>
            <a:ext cx="3340200" cy="28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Note that you can:</a:t>
            </a:r>
            <a:endParaRPr/>
          </a:p>
          <a:p>
            <a:pPr indent="-355600" lvl="0" marL="457200" rtl="0" algn="l">
              <a:spcBef>
                <a:spcPts val="75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Generate a boolean array using conditions.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Index with a boolean array. </a:t>
            </a:r>
            <a:endParaRPr/>
          </a:p>
        </p:txBody>
      </p:sp>
      <p:sp>
        <p:nvSpPr>
          <p:cNvPr id="251" name="Google Shape;251;p41"/>
          <p:cNvSpPr txBox="1"/>
          <p:nvPr>
            <p:ph type="title"/>
          </p:nvPr>
        </p:nvSpPr>
        <p:spPr>
          <a:xfrm>
            <a:off x="438000" y="387175"/>
            <a:ext cx="3340200" cy="115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NumPy: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Indexing with Boolean Arrays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2"/>
          <p:cNvSpPr txBox="1"/>
          <p:nvPr>
            <p:ph idx="1" type="body"/>
          </p:nvPr>
        </p:nvSpPr>
        <p:spPr>
          <a:xfrm>
            <a:off x="4150475" y="-125"/>
            <a:ext cx="4993500" cy="514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a = np.array([[1, 2], [3, 4]])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print(np.sum(a))                     # Output: 10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print(a.sum()))                      # Output: 10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print(np.sum(a, axis=0))             # Output: [4, 6] (sum along cols)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print(np.sum(a, axis=(0,1)))         # Output: 10 </a:t>
            </a:r>
            <a:endParaRPr/>
          </a:p>
        </p:txBody>
      </p:sp>
      <p:sp>
        <p:nvSpPr>
          <p:cNvPr id="257" name="Google Shape;257;p42"/>
          <p:cNvSpPr txBox="1"/>
          <p:nvPr>
            <p:ph idx="2" type="body"/>
          </p:nvPr>
        </p:nvSpPr>
        <p:spPr>
          <a:xfrm>
            <a:off x="438001" y="1543050"/>
            <a:ext cx="3340200" cy="28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NumPy arrays have functions such as </a:t>
            </a: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sum</a:t>
            </a:r>
            <a:r>
              <a:rPr lang="en"/>
              <a:t> and </a:t>
            </a: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mean</a:t>
            </a:r>
            <a:r>
              <a:rPr lang="en"/>
              <a:t> defined for the datatype.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You can use the axis argument to denote which dimensions </a:t>
            </a:r>
            <a:r>
              <a:rPr lang="en"/>
              <a:t>you</a:t>
            </a:r>
            <a:r>
              <a:rPr lang="en"/>
              <a:t> want to aggregate across.</a:t>
            </a:r>
            <a:endParaRPr/>
          </a:p>
        </p:txBody>
      </p:sp>
      <p:sp>
        <p:nvSpPr>
          <p:cNvPr id="258" name="Google Shape;258;p42"/>
          <p:cNvSpPr txBox="1"/>
          <p:nvPr>
            <p:ph type="title"/>
          </p:nvPr>
        </p:nvSpPr>
        <p:spPr>
          <a:xfrm>
            <a:off x="438000" y="387175"/>
            <a:ext cx="3340200" cy="115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NumPy: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Aggregation Functions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3"/>
          <p:cNvSpPr txBox="1"/>
          <p:nvPr>
            <p:ph idx="1" type="body"/>
          </p:nvPr>
        </p:nvSpPr>
        <p:spPr>
          <a:xfrm>
            <a:off x="4150475" y="-125"/>
            <a:ext cx="4993500" cy="514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a = np.array([[1, 2, 3], [4, 5, 6]])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a.reshape(3, 2)     </a:t>
            </a:r>
            <a:r>
              <a:rPr lang="en"/>
              <a:t>                 # Output: [[1, 2], [3, 4], [5, 6]]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a.flatten()             </a:t>
            </a:r>
            <a:r>
              <a:rPr lang="en"/>
              <a:t>             # Output: [1 2 3 4 5 6]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a.transpose()                        # Output: [[1, 2, 3], [4, 5, 6]]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a.T()                                #</a:t>
            </a:r>
            <a:r>
              <a:rPr lang="en"/>
              <a:t> Output: [[1, 2, 3], [4, 5, 6]]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43"/>
          <p:cNvSpPr txBox="1"/>
          <p:nvPr>
            <p:ph idx="2" type="body"/>
          </p:nvPr>
        </p:nvSpPr>
        <p:spPr>
          <a:xfrm>
            <a:off x="438001" y="1543050"/>
            <a:ext cx="3340200" cy="28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reshape()</a:t>
            </a:r>
            <a:r>
              <a:rPr lang="en"/>
              <a:t>: Reshapes array. Product of dimensions must remain the same.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flatten()</a:t>
            </a:r>
            <a:r>
              <a:rPr lang="en"/>
              <a:t>: Converts a multi-dimensional array into a 1D array.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transpose() </a:t>
            </a:r>
            <a:r>
              <a:rPr lang="en"/>
              <a:t>or</a:t>
            </a: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 .T</a:t>
            </a:r>
            <a:r>
              <a:rPr lang="en"/>
              <a:t>: Transposes the array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65" name="Google Shape;265;p43"/>
          <p:cNvSpPr txBox="1"/>
          <p:nvPr>
            <p:ph type="title"/>
          </p:nvPr>
        </p:nvSpPr>
        <p:spPr>
          <a:xfrm>
            <a:off x="438000" y="387175"/>
            <a:ext cx="3340200" cy="115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NumPy: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Reshape and Flatten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4"/>
          <p:cNvSpPr txBox="1"/>
          <p:nvPr>
            <p:ph idx="1" type="body"/>
          </p:nvPr>
        </p:nvSpPr>
        <p:spPr>
          <a:xfrm>
            <a:off x="4150475" y="-125"/>
            <a:ext cx="4993500" cy="514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 = np.array([[1, 2], [3, 4]])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b = np.array([[5, 6]])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# Vertical Stack       np.concatenate((a, b)</a:t>
            </a:r>
            <a:r>
              <a:rPr lang="en"/>
              <a:t>, axis=0</a:t>
            </a:r>
            <a:r>
              <a:rPr lang="en"/>
              <a:t>)       # Output: [[1, 2], [3, 4], [5, 6]]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# Horizontal Stack      np.concatenate((a, b.T), axis=1)     # Output: [[1, 2, 5], [3, 4, 6]]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44"/>
          <p:cNvSpPr txBox="1"/>
          <p:nvPr>
            <p:ph idx="2" type="body"/>
          </p:nvPr>
        </p:nvSpPr>
        <p:spPr>
          <a:xfrm>
            <a:off x="438001" y="1543050"/>
            <a:ext cx="3340200" cy="28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concatenate()</a:t>
            </a:r>
            <a:r>
              <a:rPr lang="en"/>
              <a:t>: used to join two or more arrays along an existing axis.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Arrays must have matching dimensions (except in the concatenation axis).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By default, along the first axis (axis=0), but can specify (e.g., axis=1 for horizontal concatenation).</a:t>
            </a:r>
            <a:endParaRPr/>
          </a:p>
        </p:txBody>
      </p:sp>
      <p:sp>
        <p:nvSpPr>
          <p:cNvPr id="272" name="Google Shape;272;p44"/>
          <p:cNvSpPr txBox="1"/>
          <p:nvPr>
            <p:ph type="title"/>
          </p:nvPr>
        </p:nvSpPr>
        <p:spPr>
          <a:xfrm>
            <a:off x="438000" y="387175"/>
            <a:ext cx="3340200" cy="115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NumPy: Combining Arrays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75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an array of numbers from 0 to 20.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a new array keep only numbers not divisible by 3.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an array of 5 equally spaced values in [0, 1).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Let </a:t>
            </a: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A = </a:t>
            </a: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np.array([[1,2], [3,4]])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Find the sum.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Find the index of the element with maximum value.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Reshape the array to be 1x4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Reshape the array to be 4x1.</a:t>
            </a:r>
            <a:endParaRPr/>
          </a:p>
        </p:txBody>
      </p:sp>
      <p:sp>
        <p:nvSpPr>
          <p:cNvPr id="278" name="Google Shape;278;p45"/>
          <p:cNvSpPr txBox="1"/>
          <p:nvPr>
            <p:ph type="title"/>
          </p:nvPr>
        </p:nvSpPr>
        <p:spPr>
          <a:xfrm>
            <a:off x="628650" y="384048"/>
            <a:ext cx="7886700" cy="88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Problems Set 1 - NumPy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6"/>
          <p:cNvSpPr txBox="1"/>
          <p:nvPr>
            <p:ph idx="1" type="body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46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4 - numpy.linalg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7"/>
          <p:cNvSpPr txBox="1"/>
          <p:nvPr>
            <p:ph idx="1" type="body"/>
          </p:nvPr>
        </p:nvSpPr>
        <p:spPr>
          <a:xfrm>
            <a:off x="4150475" y="-125"/>
            <a:ext cx="4993500" cy="514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A = np.array([[1, 2], [3, 4]])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b = np.array([5, 11])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x</a:t>
            </a:r>
            <a:r>
              <a:rPr lang="en"/>
              <a:t> = np.linalg.solve(A, b)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print(x) 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# Output: [1., 2.]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47"/>
          <p:cNvSpPr txBox="1"/>
          <p:nvPr>
            <p:ph idx="2" type="body"/>
          </p:nvPr>
        </p:nvSpPr>
        <p:spPr>
          <a:xfrm>
            <a:off x="438001" y="1543050"/>
            <a:ext cx="3340200" cy="28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np.linalg.solve()</a:t>
            </a:r>
            <a:r>
              <a:rPr lang="en"/>
              <a:t>:    </a:t>
            </a:r>
            <a:r>
              <a:rPr lang="en"/>
              <a:t>Solves a linear system (Ax=b) and returns the solution to the system.</a:t>
            </a:r>
            <a:endParaRPr/>
          </a:p>
        </p:txBody>
      </p:sp>
      <p:sp>
        <p:nvSpPr>
          <p:cNvPr id="291" name="Google Shape;291;p47"/>
          <p:cNvSpPr txBox="1"/>
          <p:nvPr>
            <p:ph type="title"/>
          </p:nvPr>
        </p:nvSpPr>
        <p:spPr>
          <a:xfrm>
            <a:off x="438000" y="387175"/>
            <a:ext cx="3340200" cy="115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NumPy: Solving a Linear System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1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1 - Short Workshop 1 Review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8"/>
          <p:cNvSpPr txBox="1"/>
          <p:nvPr>
            <p:ph idx="1" type="body"/>
          </p:nvPr>
        </p:nvSpPr>
        <p:spPr>
          <a:xfrm>
            <a:off x="4150475" y="-125"/>
            <a:ext cx="4993500" cy="514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A = np.array([[1, 2], [3, 4]])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A_inv = np.linalg.inv(A)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print(A_inv) 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# Output: [[-2., 1.], [1.5, -0.5]]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"/>
              <a:t>b = np.array([5, 11])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A_inv @ b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# Output: [1., 2.]</a:t>
            </a:r>
            <a:endParaRPr/>
          </a:p>
        </p:txBody>
      </p:sp>
      <p:sp>
        <p:nvSpPr>
          <p:cNvPr id="297" name="Google Shape;297;p48"/>
          <p:cNvSpPr txBox="1"/>
          <p:nvPr>
            <p:ph idx="2" type="body"/>
          </p:nvPr>
        </p:nvSpPr>
        <p:spPr>
          <a:xfrm>
            <a:off x="438001" y="1543050"/>
            <a:ext cx="3340200" cy="28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Use </a:t>
            </a: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np.linalg.inv()</a:t>
            </a:r>
            <a:r>
              <a:rPr lang="en"/>
              <a:t> to compute the inverse (for singular matrix, computes the least squares approximation)</a:t>
            </a:r>
            <a:endParaRPr/>
          </a:p>
        </p:txBody>
      </p:sp>
      <p:sp>
        <p:nvSpPr>
          <p:cNvPr id="298" name="Google Shape;298;p48"/>
          <p:cNvSpPr txBox="1"/>
          <p:nvPr>
            <p:ph type="title"/>
          </p:nvPr>
        </p:nvSpPr>
        <p:spPr>
          <a:xfrm>
            <a:off x="438000" y="387175"/>
            <a:ext cx="3340200" cy="115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NumPy: Inverting a matrix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9"/>
          <p:cNvSpPr txBox="1"/>
          <p:nvPr>
            <p:ph idx="1" type="body"/>
          </p:nvPr>
        </p:nvSpPr>
        <p:spPr>
          <a:xfrm>
            <a:off x="4150475" y="-125"/>
            <a:ext cx="4993500" cy="514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"/>
              <a:t>A = np.array([[1, 2], [3, 4]])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det_A = np.linalg.det(A)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print(det_A) 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# Output: -2.0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49"/>
          <p:cNvSpPr txBox="1"/>
          <p:nvPr>
            <p:ph idx="2" type="body"/>
          </p:nvPr>
        </p:nvSpPr>
        <p:spPr>
          <a:xfrm>
            <a:off x="438001" y="1543050"/>
            <a:ext cx="3340200" cy="28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np.linalg.det()</a:t>
            </a:r>
            <a:r>
              <a:rPr lang="en"/>
              <a:t>: Computes the determinant</a:t>
            </a:r>
            <a:endParaRPr/>
          </a:p>
        </p:txBody>
      </p:sp>
      <p:sp>
        <p:nvSpPr>
          <p:cNvPr id="305" name="Google Shape;305;p49"/>
          <p:cNvSpPr txBox="1"/>
          <p:nvPr>
            <p:ph type="title"/>
          </p:nvPr>
        </p:nvSpPr>
        <p:spPr>
          <a:xfrm>
            <a:off x="438000" y="387175"/>
            <a:ext cx="3340200" cy="115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NumPy: Determinant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0"/>
          <p:cNvSpPr txBox="1"/>
          <p:nvPr>
            <p:ph idx="1" type="body"/>
          </p:nvPr>
        </p:nvSpPr>
        <p:spPr>
          <a:xfrm>
            <a:off x="4150475" y="-125"/>
            <a:ext cx="4993500" cy="514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A = np.array([[1, 2], [2, 4]])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 = np.array([5, 10])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ry:</a:t>
            </a:r>
            <a:endParaRPr/>
          </a:p>
          <a:p>
            <a:pPr indent="45720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x = np.linalg.solve(A, b)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xcept np.linalg.LinAlgError as e: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	print(f"Cannot solve: {e}")</a:t>
            </a:r>
            <a:endParaRPr/>
          </a:p>
          <a:p>
            <a:pPr indent="45720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print("det: {np.linalg.det(A)}")</a:t>
            </a:r>
            <a:endParaRPr/>
          </a:p>
          <a:p>
            <a:pPr indent="45720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x</a:t>
            </a:r>
            <a:r>
              <a:rPr lang="en"/>
              <a:t> = np.linalg.pinv(A) @ b</a:t>
            </a:r>
            <a:endParaRPr/>
          </a:p>
          <a:p>
            <a:pPr indent="45720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print(x) # [1, 2]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311" name="Google Shape;311;p50"/>
          <p:cNvSpPr txBox="1"/>
          <p:nvPr>
            <p:ph idx="2" type="body"/>
          </p:nvPr>
        </p:nvSpPr>
        <p:spPr>
          <a:xfrm>
            <a:off x="438001" y="1543050"/>
            <a:ext cx="3340200" cy="28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An example of how to use try-except. 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n</a:t>
            </a: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p.linalg.solve()</a:t>
            </a:r>
            <a:r>
              <a:rPr lang="en"/>
              <a:t> will return an error if A is singular.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Could compute </a:t>
            </a:r>
            <a:r>
              <a:rPr lang="en" u="sng">
                <a:solidFill>
                  <a:schemeClr val="hlink"/>
                </a:solidFill>
                <a:hlinkClick r:id="rId3"/>
              </a:rPr>
              <a:t>pseudo-inverse</a:t>
            </a:r>
            <a:r>
              <a:rPr lang="en"/>
              <a:t> instead if normal approach fails, using </a:t>
            </a: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np.linalg.pinv()</a:t>
            </a:r>
            <a:r>
              <a:rPr lang="en"/>
              <a:t>.</a:t>
            </a:r>
            <a:endParaRPr/>
          </a:p>
        </p:txBody>
      </p:sp>
      <p:sp>
        <p:nvSpPr>
          <p:cNvPr id="312" name="Google Shape;312;p50"/>
          <p:cNvSpPr txBox="1"/>
          <p:nvPr>
            <p:ph type="title"/>
          </p:nvPr>
        </p:nvSpPr>
        <p:spPr>
          <a:xfrm>
            <a:off x="438000" y="387175"/>
            <a:ext cx="3340200" cy="115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NumPy: Solving Singular Linear Systems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1"/>
          <p:cNvSpPr txBox="1"/>
          <p:nvPr>
            <p:ph idx="1" type="body"/>
          </p:nvPr>
        </p:nvSpPr>
        <p:spPr>
          <a:xfrm>
            <a:off x="4150475" y="-125"/>
            <a:ext cx="4993500" cy="514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"/>
              <a:t>A = np.array([[1, 2], [3, 4]])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eigvals, eigvecs = np.linalg.eig(A)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print(eigvals) # [-0.37, 5.37]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print(eigvecs) # [[-0.82, -0.42], [0.57, -0.91]]</a:t>
            </a:r>
            <a:endParaRPr/>
          </a:p>
        </p:txBody>
      </p:sp>
      <p:sp>
        <p:nvSpPr>
          <p:cNvPr id="318" name="Google Shape;318;p51"/>
          <p:cNvSpPr txBox="1"/>
          <p:nvPr>
            <p:ph idx="2" type="body"/>
          </p:nvPr>
        </p:nvSpPr>
        <p:spPr>
          <a:xfrm>
            <a:off x="438001" y="1543050"/>
            <a:ext cx="3340200" cy="28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np.linalg.eig</a:t>
            </a:r>
            <a:r>
              <a:rPr lang="en"/>
              <a:t>: returns a 2-tuple containing a </a:t>
            </a:r>
            <a:r>
              <a:rPr lang="en"/>
              <a:t>list</a:t>
            </a:r>
            <a:r>
              <a:rPr lang="en"/>
              <a:t> of eigenvalues (in ascending order) and a </a:t>
            </a:r>
            <a:r>
              <a:rPr lang="en"/>
              <a:t>list</a:t>
            </a:r>
            <a:r>
              <a:rPr lang="en"/>
              <a:t> of lists with the corresponding eigenvectors</a:t>
            </a:r>
            <a:endParaRPr/>
          </a:p>
        </p:txBody>
      </p:sp>
      <p:sp>
        <p:nvSpPr>
          <p:cNvPr id="319" name="Google Shape;319;p51"/>
          <p:cNvSpPr txBox="1"/>
          <p:nvPr>
            <p:ph type="title"/>
          </p:nvPr>
        </p:nvSpPr>
        <p:spPr>
          <a:xfrm>
            <a:off x="438000" y="387175"/>
            <a:ext cx="3340200" cy="115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Eigenvalues and eigenvectors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2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Two approaches to </a:t>
            </a:r>
            <a:r>
              <a:rPr lang="en"/>
              <a:t>solving linear regression.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Solve the Normal Equations: (will do with NumPy)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Minimize Sum of Squared Errors: (will do with </a:t>
            </a:r>
            <a:r>
              <a:rPr lang="en"/>
              <a:t>gradient</a:t>
            </a:r>
            <a:r>
              <a:rPr lang="en"/>
              <a:t> descent)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52"/>
          <p:cNvSpPr txBox="1"/>
          <p:nvPr>
            <p:ph type="title"/>
          </p:nvPr>
        </p:nvSpPr>
        <p:spPr>
          <a:xfrm>
            <a:off x="628650" y="384048"/>
            <a:ext cx="7886700" cy="88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Aside on Linear Regression</a:t>
            </a:r>
            <a:endParaRPr/>
          </a:p>
        </p:txBody>
      </p:sp>
      <p:pic>
        <p:nvPicPr>
          <p:cNvPr descr="&#10;\newcommand{\argmin}{\mathop{\mathrm{arg\,min}}}&#10;&#10;&#10;\hat{\theta} = \argmin\limits_{\theta} \sum_{i=1}^{n} \left(y - X \theta \right)^2&#10;%a6b18a41-1034-4ee2-a136-256e7c7bb7c9" id="326" name="Google Shape;32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875" y="3596350"/>
            <a:ext cx="3724275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#10;\hat{\theta} = \left( X^\top X \right)^{-1} X^\top y&#10;%b27d1cb0-c947-491b-959d-551991e4c149" id="327" name="Google Shape;327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0413" y="2347913"/>
            <a:ext cx="2543175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mport numpy as np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 = np.linspace(0, 1, 1000)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"/>
              <a:t>t</a:t>
            </a:r>
            <a:r>
              <a:rPr lang="en"/>
              <a:t>_col = t.reshape(-1, 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ones_col = np.ones((t.shape[0], 1))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= np.concatenate((ones_col, t_col), axis=1)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noise = np.random.normal(0, 1, t.shape)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theta = np.array([4, 3])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Set 2 Setup (making data)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75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Compute y = X</a:t>
            </a:r>
            <a:r>
              <a:rPr baseline="30000" lang="en"/>
              <a:t>T</a:t>
            </a:r>
            <a:r>
              <a:rPr lang="en"/>
              <a:t>(theta)+noise, the simulated </a:t>
            </a:r>
            <a:r>
              <a:rPr lang="en" sz="2300"/>
              <a:t>observations.</a:t>
            </a:r>
            <a:endParaRPr sz="23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2300"/>
              <a:t>Compute theta_hat = (X</a:t>
            </a:r>
            <a:r>
              <a:rPr baseline="30000" lang="en" sz="2300"/>
              <a:t>T</a:t>
            </a:r>
            <a:r>
              <a:rPr lang="en" sz="2300"/>
              <a:t>X)</a:t>
            </a:r>
            <a:r>
              <a:rPr baseline="30000" lang="en" sz="2300"/>
              <a:t>-1</a:t>
            </a:r>
            <a:r>
              <a:rPr lang="en" sz="2300"/>
              <a:t>X</a:t>
            </a:r>
            <a:r>
              <a:rPr baseline="30000" lang="en" sz="2300"/>
              <a:t>T</a:t>
            </a:r>
            <a:r>
              <a:rPr lang="en" sz="2300"/>
              <a:t>y.</a:t>
            </a:r>
            <a:endParaRPr sz="23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2300"/>
              <a:t>Solve the linear system X</a:t>
            </a:r>
            <a:r>
              <a:rPr baseline="30000" lang="en" sz="2300"/>
              <a:t>T</a:t>
            </a:r>
            <a:r>
              <a:rPr lang="en" sz="2300"/>
              <a:t>X(</a:t>
            </a:r>
            <a:r>
              <a:rPr lang="en" sz="2300"/>
              <a:t>theta_hat) </a:t>
            </a:r>
            <a:r>
              <a:rPr lang="en" sz="2300"/>
              <a:t>= X</a:t>
            </a:r>
            <a:r>
              <a:rPr baseline="30000" lang="en" sz="2300"/>
              <a:t>T</a:t>
            </a:r>
            <a:r>
              <a:rPr lang="en" sz="2300"/>
              <a:t>y for theta_hat. (Note: It is much more efficient computationally to solve the linear system directly rather than computing the inverse and then matrix multiplication. i.e. part 3 better than part 2.)</a:t>
            </a:r>
            <a:endParaRPr sz="2300"/>
          </a:p>
        </p:txBody>
      </p:sp>
      <p:sp>
        <p:nvSpPr>
          <p:cNvPr id="339" name="Google Shape;339;p54"/>
          <p:cNvSpPr txBox="1"/>
          <p:nvPr>
            <p:ph type="title"/>
          </p:nvPr>
        </p:nvSpPr>
        <p:spPr>
          <a:xfrm>
            <a:off x="628650" y="384048"/>
            <a:ext cx="7886700" cy="88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Problems Set 2 - linalg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5"/>
          <p:cNvSpPr txBox="1"/>
          <p:nvPr>
            <p:ph idx="1" type="body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55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5 - Matplotlib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75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Popular plotting package based on MATLAB.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Supports a wide range of plot types (line, bar, scatter, histogram, etc.).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Integrates well with NumPy, pandas, and others</a:t>
            </a:r>
            <a:endParaRPr/>
          </a:p>
        </p:txBody>
      </p:sp>
      <p:sp>
        <p:nvSpPr>
          <p:cNvPr id="351" name="Google Shape;351;p56"/>
          <p:cNvSpPr txBox="1"/>
          <p:nvPr>
            <p:ph type="title"/>
          </p:nvPr>
        </p:nvSpPr>
        <p:spPr>
          <a:xfrm>
            <a:off x="628650" y="384048"/>
            <a:ext cx="7886700" cy="88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matplotlib?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7"/>
          <p:cNvSpPr txBox="1"/>
          <p:nvPr>
            <p:ph idx="1" type="body"/>
          </p:nvPr>
        </p:nvSpPr>
        <p:spPr>
          <a:xfrm>
            <a:off x="4150475" y="-125"/>
            <a:ext cx="4993500" cy="514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import matplotlib.pyplot as plt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x</a:t>
            </a:r>
            <a:r>
              <a:rPr lang="en"/>
              <a:t> = [1, 2, 4]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"/>
              <a:t>y</a:t>
            </a:r>
            <a:r>
              <a:rPr lang="en"/>
              <a:t> = [4, 5, 2]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"/>
              <a:t>plt.plot(x, y) # Line plot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plt.show()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plt.scatter(x, y) # Scatter plot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"/>
              <a:t>plt.show()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57"/>
          <p:cNvSpPr txBox="1"/>
          <p:nvPr>
            <p:ph type="title"/>
          </p:nvPr>
        </p:nvSpPr>
        <p:spPr>
          <a:xfrm>
            <a:off x="438000" y="387175"/>
            <a:ext cx="3340200" cy="115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Functionality</a:t>
            </a:r>
            <a:endParaRPr/>
          </a:p>
        </p:txBody>
      </p:sp>
      <p:sp>
        <p:nvSpPr>
          <p:cNvPr id="358" name="Google Shape;358;p57"/>
          <p:cNvSpPr txBox="1"/>
          <p:nvPr>
            <p:ph idx="2" type="body"/>
          </p:nvPr>
        </p:nvSpPr>
        <p:spPr>
          <a:xfrm>
            <a:off x="438001" y="1543050"/>
            <a:ext cx="3340200" cy="28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75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Boolean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True / False 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Integer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Integer values (no issues with too big)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Float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Floating point numbers (double by default)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String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e</a:t>
            </a:r>
            <a:r>
              <a:rPr lang="en"/>
              <a:t>.g. </a:t>
            </a: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“Hello, world!”</a:t>
            </a:r>
            <a:endParaRPr>
              <a:solidFill>
                <a:schemeClr val="lt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2"/>
          <p:cNvSpPr txBox="1"/>
          <p:nvPr>
            <p:ph type="title"/>
          </p:nvPr>
        </p:nvSpPr>
        <p:spPr>
          <a:xfrm>
            <a:off x="628650" y="384048"/>
            <a:ext cx="7886700" cy="88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Data Types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8"/>
          <p:cNvSpPr txBox="1"/>
          <p:nvPr>
            <p:ph idx="1" type="body"/>
          </p:nvPr>
        </p:nvSpPr>
        <p:spPr>
          <a:xfrm>
            <a:off x="4150475" y="-125"/>
            <a:ext cx="4993500" cy="514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plt.plot(x, y, label='1', color='blue')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plt.plot(x, y+1, label='2', color='red', linestyle='--')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plt.title("My Title")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plt.xlabel("My X Label")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plt.ylabel("My Y Label")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plt.legend()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plt.savefig("my_plot.png")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"/>
              <a:t>plt.show()</a:t>
            </a:r>
            <a:endParaRPr/>
          </a:p>
        </p:txBody>
      </p:sp>
      <p:sp>
        <p:nvSpPr>
          <p:cNvPr id="364" name="Google Shape;364;p58"/>
          <p:cNvSpPr txBox="1"/>
          <p:nvPr>
            <p:ph idx="2" type="body"/>
          </p:nvPr>
        </p:nvSpPr>
        <p:spPr>
          <a:xfrm>
            <a:off x="438001" y="1543050"/>
            <a:ext cx="3340200" cy="28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plt.title()</a:t>
            </a:r>
            <a:endParaRPr>
              <a:solidFill>
                <a:schemeClr val="lt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plt.xlabel()</a:t>
            </a:r>
            <a:endParaRPr>
              <a:solidFill>
                <a:schemeClr val="lt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plt.ylabel()</a:t>
            </a:r>
            <a:endParaRPr>
              <a:solidFill>
                <a:schemeClr val="lt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plt.legend()</a:t>
            </a:r>
            <a:endParaRPr>
              <a:solidFill>
                <a:schemeClr val="lt2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plt.savefig()</a:t>
            </a:r>
            <a:endParaRPr>
              <a:solidFill>
                <a:schemeClr val="lt2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65" name="Google Shape;365;p58"/>
          <p:cNvSpPr txBox="1"/>
          <p:nvPr>
            <p:ph type="title"/>
          </p:nvPr>
        </p:nvSpPr>
        <p:spPr>
          <a:xfrm>
            <a:off x="438000" y="387175"/>
            <a:ext cx="3340200" cy="115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Titles and Labels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9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Generate 1000 equally spaced values from -1 to 1 as x.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Compute y = sin(2 * pi * x)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Generate a line plot. You should label the axes and have a title. Save the plot as “sin_fig.jpg”.</a:t>
            </a:r>
            <a:endParaRPr/>
          </a:p>
        </p:txBody>
      </p:sp>
      <p:sp>
        <p:nvSpPr>
          <p:cNvPr id="371" name="Google Shape;371;p59"/>
          <p:cNvSpPr txBox="1"/>
          <p:nvPr>
            <p:ph type="title"/>
          </p:nvPr>
        </p:nvSpPr>
        <p:spPr>
          <a:xfrm>
            <a:off x="628650" y="384048"/>
            <a:ext cx="7886700" cy="88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Problems Set 3 - matplotlib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377" name="Google Shape;377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numpy as np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= np.linspace(-1, 1, 1000)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 = np.sin(2 * np.pi * x)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matplotlib.pyplot as plt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plt.plot(x, y)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plt.xlabel('x values')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plt.ylabel('y values')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plt.title(r'Plot of $\sin(2 \pi x)$ from -1 to 1')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"/>
              <a:t>plt.savefig('sin_plot.jpg')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plt.show()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1"/>
          <p:cNvSpPr txBox="1"/>
          <p:nvPr>
            <p:ph idx="1" type="body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61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6 - Demo: Gradient Descent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2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62"/>
          <p:cNvSpPr txBox="1"/>
          <p:nvPr>
            <p:ph type="title"/>
          </p:nvPr>
        </p:nvSpPr>
        <p:spPr>
          <a:xfrm>
            <a:off x="628650" y="384048"/>
            <a:ext cx="7886700" cy="88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0" name="Google Shape;390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8600" y="1369225"/>
            <a:ext cx="6526800" cy="3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Descent Algorithm</a:t>
            </a:r>
            <a:endParaRPr/>
          </a:p>
        </p:txBody>
      </p:sp>
      <p:sp>
        <p:nvSpPr>
          <p:cNvPr id="396" name="Google Shape;396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def gradient_descent(coef, t, y, lr=1e-4, tolerance=1e-6, max_iter=1000):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   history = []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   for _ in range(max_iter):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       predictions = </a:t>
            </a:r>
            <a:r>
              <a:rPr lang="en" sz="1500">
                <a:solidFill>
                  <a:schemeClr val="lt2"/>
                </a:solidFill>
              </a:rPr>
              <a:t>predict</a:t>
            </a:r>
            <a:r>
              <a:rPr lang="en" sz="1500"/>
              <a:t>(coef, t)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       residuals = y - predictions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       history.append((coef, </a:t>
            </a:r>
            <a:r>
              <a:rPr lang="en" sz="1500">
                <a:solidFill>
                  <a:schemeClr val="lt2"/>
                </a:solidFill>
              </a:rPr>
              <a:t>error_function</a:t>
            </a:r>
            <a:r>
              <a:rPr lang="en" sz="1500"/>
              <a:t>(coef, t, y)))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       coef_new = coef - lr * </a:t>
            </a:r>
            <a:r>
              <a:rPr lang="en" sz="1500">
                <a:solidFill>
                  <a:schemeClr val="lt2"/>
                </a:solidFill>
              </a:rPr>
              <a:t>gradient</a:t>
            </a:r>
            <a:r>
              <a:rPr lang="en" sz="1500"/>
              <a:t>(residuals, t)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       if np.linalg.norm(coef_new - coef) &lt; tolerance: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           break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       coef = coef_new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" sz="1500"/>
              <a:t>    return coef, history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# TODO: Functions for </a:t>
            </a:r>
            <a:r>
              <a:rPr lang="en" sz="1500">
                <a:solidFill>
                  <a:schemeClr val="lt2"/>
                </a:solidFill>
              </a:rPr>
              <a:t>predict()</a:t>
            </a:r>
            <a:r>
              <a:rPr lang="en" sz="1500"/>
              <a:t>, </a:t>
            </a:r>
            <a:r>
              <a:rPr lang="en" sz="1500">
                <a:solidFill>
                  <a:schemeClr val="lt2"/>
                </a:solidFill>
              </a:rPr>
              <a:t>error_function()</a:t>
            </a:r>
            <a:r>
              <a:rPr lang="en" sz="1500"/>
              <a:t>, </a:t>
            </a:r>
            <a:r>
              <a:rPr lang="en" sz="1500">
                <a:solidFill>
                  <a:schemeClr val="lt2"/>
                </a:solidFill>
              </a:rPr>
              <a:t>gradient()</a:t>
            </a:r>
            <a:endParaRPr sz="15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 Explanation</a:t>
            </a:r>
            <a:endParaRPr/>
          </a:p>
        </p:txBody>
      </p:sp>
      <p:sp>
        <p:nvSpPr>
          <p:cNvPr id="402" name="Google Shape;402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" sz="1500"/>
              <a:t>def gradient_descent(coef, t, y, lr=1e-4, tolerance=1e-6, max_iter=1000):</a:t>
            </a:r>
            <a:endParaRPr sz="15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" sz="1500"/>
              <a:t>    history = []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" sz="1500"/>
              <a:t>    for _ in range(max_iter):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       predictions = </a:t>
            </a:r>
            <a:r>
              <a:rPr lang="en" sz="1500">
                <a:solidFill>
                  <a:schemeClr val="lt2"/>
                </a:solidFill>
              </a:rPr>
              <a:t>predict</a:t>
            </a:r>
            <a:r>
              <a:rPr lang="en" sz="1500"/>
              <a:t>(coef, t)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" sz="1500"/>
              <a:t>        residuals = y - predictions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" sz="1500"/>
              <a:t>        history.append((coef, </a:t>
            </a:r>
            <a:r>
              <a:rPr lang="en" sz="1500">
                <a:solidFill>
                  <a:schemeClr val="lt2"/>
                </a:solidFill>
              </a:rPr>
              <a:t>error_function</a:t>
            </a:r>
            <a:r>
              <a:rPr lang="en" sz="1500"/>
              <a:t>(coef, t, y)))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" sz="1500"/>
              <a:t>        </a:t>
            </a:r>
            <a:r>
              <a:rPr lang="en" sz="1500">
                <a:solidFill>
                  <a:srgbClr val="999999"/>
                </a:solidFill>
              </a:rPr>
              <a:t>coef_new = coef - lr * gradient(residuals, t)</a:t>
            </a:r>
            <a:endParaRPr sz="15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999999"/>
                </a:solidFill>
              </a:rPr>
              <a:t>        if np.linalg.norm(coef_new - coef) &lt; tolerance:</a:t>
            </a:r>
            <a:endParaRPr sz="15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999999"/>
                </a:solidFill>
              </a:rPr>
              <a:t>            break</a:t>
            </a:r>
            <a:endParaRPr sz="15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999999"/>
                </a:solidFill>
              </a:rPr>
              <a:t>        coef = coef_new</a:t>
            </a:r>
            <a:endParaRPr sz="15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" sz="1500"/>
              <a:t>    return </a:t>
            </a:r>
            <a:r>
              <a:rPr lang="en" sz="1500">
                <a:solidFill>
                  <a:srgbClr val="999999"/>
                </a:solidFill>
              </a:rPr>
              <a:t>coef,</a:t>
            </a:r>
            <a:r>
              <a:rPr lang="en" sz="1500"/>
              <a:t> history</a:t>
            </a:r>
            <a:endParaRPr sz="15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/>
              <a:t>history 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is a list of tuples. Each tuple contains the current coefficients, a NumPy array, and the sum of 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squared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errors (sse), as calculated with the function </a:t>
            </a:r>
            <a:r>
              <a:rPr lang="en" sz="1500">
                <a:solidFill>
                  <a:schemeClr val="lt2"/>
                </a:solidFill>
              </a:rPr>
              <a:t>error_function</a:t>
            </a:r>
            <a:r>
              <a:rPr lang="en" sz="1500">
                <a:solidFill>
                  <a:schemeClr val="lt2"/>
                </a:solidFill>
              </a:rPr>
              <a:t>()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. Note: It is not necessary to track the complete history nor track sse at each iteration, but we will visualize these.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Descent Explanation</a:t>
            </a:r>
            <a:endParaRPr/>
          </a:p>
        </p:txBody>
      </p:sp>
      <p:sp>
        <p:nvSpPr>
          <p:cNvPr id="408" name="Google Shape;408;p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def gradient_descent(coef, t, y, lr=1e-4, tolerance=1e-6, max_iter=1000):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99999"/>
                </a:solidFill>
              </a:rPr>
              <a:t>    history = []</a:t>
            </a:r>
            <a:endParaRPr sz="15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   for _ in range(max_iter):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       predictions = </a:t>
            </a:r>
            <a:r>
              <a:rPr lang="en" sz="1500">
                <a:solidFill>
                  <a:schemeClr val="lt2"/>
                </a:solidFill>
              </a:rPr>
              <a:t>predict</a:t>
            </a:r>
            <a:r>
              <a:rPr lang="en" sz="1500"/>
              <a:t>(coef, t)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       residuals = y - predictions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99999"/>
                </a:solidFill>
              </a:rPr>
              <a:t>        history.append((coef, error_function(coef, t, y)))</a:t>
            </a:r>
            <a:endParaRPr sz="15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       coef_new = coef - lr * </a:t>
            </a:r>
            <a:r>
              <a:rPr lang="en" sz="1500">
                <a:solidFill>
                  <a:schemeClr val="lt2"/>
                </a:solidFill>
              </a:rPr>
              <a:t>gradient</a:t>
            </a:r>
            <a:r>
              <a:rPr lang="en" sz="1500"/>
              <a:t>(residuals, t)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       if np.linalg.norm(coef_new - coef) &lt; tolerance: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           break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       coef = coef_new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   return coef</a:t>
            </a:r>
            <a:r>
              <a:rPr lang="en" sz="1500">
                <a:solidFill>
                  <a:srgbClr val="999999"/>
                </a:solidFill>
              </a:rPr>
              <a:t>, history</a:t>
            </a:r>
            <a:endParaRPr sz="15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Start with an initial guess of coefficients. Compute the predictions and the residuals. Plug into gradient function to take a gradient step. Adjust our coefficient by moving a fraction (default here is 0.0001) of the gradient. Terminate if our 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gradient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step is sufficiently small.</a:t>
            </a:r>
            <a:endParaRPr sz="15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</a:t>
            </a:r>
            <a:r>
              <a:rPr lang="en"/>
              <a:t> Descent Helper Functions</a:t>
            </a:r>
            <a:endParaRPr/>
          </a:p>
        </p:txBody>
      </p:sp>
      <p:sp>
        <p:nvSpPr>
          <p:cNvPr id="414" name="Google Shape;414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def predict(coef, t):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   return coef[0] + coef[1] * t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# Not necessary for gradient descent in general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def error_function(coef, t, y):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   predictions = predict(coef, t)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   return np.sum((y - predictions)**2)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def gradient(residuals, t):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   grad_intercept = -2 * np.sum(residuals)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   grad_slope = -2 * np.sum(t * residuals)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   return np.array([grad_intercept, grad_slope])</a:t>
            </a:r>
            <a:endParaRPr sz="15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 Example and Run Method</a:t>
            </a:r>
            <a:endParaRPr/>
          </a:p>
        </p:txBody>
      </p:sp>
      <p:sp>
        <p:nvSpPr>
          <p:cNvPr id="420" name="Google Shape;420;p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# Generate data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np.random.seed(123)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n = 100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 = 2 * np.random.rand(n)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y = 4 + 3 * t + np.random.randn(n)  # True intercept=4 and slope=3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# Run gradient descent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coef_init = np.array([0, 0])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final_coef, history = gradient_descent(coef_init, t, y)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print(f"Estimated coefficients (intercept, slope): {final_coef}")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75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List: </a:t>
            </a: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[]</a:t>
            </a:r>
            <a:r>
              <a:rPr lang="en"/>
              <a:t> or </a:t>
            </a: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li</a:t>
            </a: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st()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Ordered, mutable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Set: </a:t>
            </a: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{}</a:t>
            </a:r>
            <a:r>
              <a:rPr lang="en"/>
              <a:t> or </a:t>
            </a: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set()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Unordered, unique items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Dictionary: </a:t>
            </a: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{}</a:t>
            </a:r>
            <a:r>
              <a:rPr lang="en"/>
              <a:t> or </a:t>
            </a: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dict()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Unordered, unique keys that are associated with 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Tuple: </a:t>
            </a: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()</a:t>
            </a:r>
            <a:r>
              <a:rPr lang="en"/>
              <a:t> or </a:t>
            </a: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tuple()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Ordered, immutable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3"/>
          <p:cNvSpPr txBox="1"/>
          <p:nvPr>
            <p:ph type="title"/>
          </p:nvPr>
        </p:nvSpPr>
        <p:spPr>
          <a:xfrm>
            <a:off x="628650" y="384048"/>
            <a:ext cx="7886700" cy="88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Data Types/Structures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 Points and Regression Line</a:t>
            </a:r>
            <a:endParaRPr/>
          </a:p>
        </p:txBody>
      </p:sp>
      <p:sp>
        <p:nvSpPr>
          <p:cNvPr id="426" name="Google Shape;426;p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plt.scatter(t, y, label='Data points')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plt.plot(t, predict(final_coef, t), color='black', label=f'Fitted line: y = {final_coef[0]:.2f} + {final_coef[1]:.2f}*t')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plt.xlabel('t')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plt.ylabel('y')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plt.legend()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plt.title('Linear Regression Fit Using Gradient Descent')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plt.show()</a:t>
            </a:r>
            <a:endParaRPr sz="16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69"/>
          <p:cNvSpPr txBox="1"/>
          <p:nvPr>
            <p:ph type="title"/>
          </p:nvPr>
        </p:nvSpPr>
        <p:spPr>
          <a:xfrm>
            <a:off x="628650" y="384048"/>
            <a:ext cx="7886700" cy="88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"/>
              <a:t>Plot Points and Regression Line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69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3" name="Google Shape;433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8600" y="1369225"/>
            <a:ext cx="6526800" cy="3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 Contours</a:t>
            </a:r>
            <a:endParaRPr/>
          </a:p>
        </p:txBody>
      </p:sp>
      <p:sp>
        <p:nvSpPr>
          <p:cNvPr id="439" name="Google Shape;439;p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history = np.array(history, dtype=object)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coef_vals = np.vstack(history[:, 0])  # Stack for 2D array for coefficients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error_vals = np.array(history[:, 1])  # Array of SSE values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" sz="1600"/>
              <a:t>theta0_vals = np.linspace(-5, 10, 400)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" sz="1600"/>
              <a:t>theta1_vals = np.linspace(-5, 10, 400)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" sz="1600"/>
              <a:t>Theta0, Theta1 = np.meshgrid(theta0_vals, theta1_vals)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" sz="1600"/>
              <a:t>Z = np.array([[error_function([theta0, theta1], t, y) for theta0, theta1 in zip(theta0_row, theta1_row)] for theta0_row, theta1_row in zip(Theta0, Theta1)])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Contour Plot with Descent Path</a:t>
            </a:r>
            <a:endParaRPr/>
          </a:p>
        </p:txBody>
      </p:sp>
      <p:sp>
        <p:nvSpPr>
          <p:cNvPr id="445" name="Google Shape;445;p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plt.contour(Theta0, Theta1, Z, levels=np.logspace(0, 5, 40))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plt.plot(coef_vals[:, 0], coef_vals[:, 1], 'r-o', label='Gradient Descent Path')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plt.xlabel('$theta_0$ (Intercept)')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plt.ylabel('$theta_1$ (Slope)')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plt.title('Contour Plot of Error Function with Gradient Descent Path')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plt.legend()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plt.show()</a:t>
            </a:r>
            <a:endParaRPr sz="16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72"/>
          <p:cNvSpPr txBox="1"/>
          <p:nvPr>
            <p:ph type="title"/>
          </p:nvPr>
        </p:nvSpPr>
        <p:spPr>
          <a:xfrm>
            <a:off x="628650" y="384048"/>
            <a:ext cx="7886700" cy="88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Contour Plot with Descent Path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72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2" name="Google Shape;452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8600" y="1369225"/>
            <a:ext cx="6526800" cy="3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 of SSE Values</a:t>
            </a:r>
            <a:endParaRPr/>
          </a:p>
        </p:txBody>
      </p:sp>
      <p:sp>
        <p:nvSpPr>
          <p:cNvPr id="458" name="Google Shape;458;p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plt.plot(range(len(error_vals)), error_vals, label='Sum of Squared Errors')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plt.xlabel('Iteration')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plt.ylabel('Error')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plt.title('Convergence of Sum of Squared Errors')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plt.legend()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plt.show()</a:t>
            </a:r>
            <a:endParaRPr sz="16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74"/>
          <p:cNvSpPr txBox="1"/>
          <p:nvPr>
            <p:ph type="title"/>
          </p:nvPr>
        </p:nvSpPr>
        <p:spPr>
          <a:xfrm>
            <a:off x="628650" y="384048"/>
            <a:ext cx="7886700" cy="88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 of SSE Values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7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5" name="Google Shape;465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8600" y="1369225"/>
            <a:ext cx="6526800" cy="3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75"/>
          <p:cNvSpPr txBox="1"/>
          <p:nvPr>
            <p:ph idx="1" type="body"/>
          </p:nvPr>
        </p:nvSpPr>
        <p:spPr>
          <a:xfrm>
            <a:off x="4150475" y="-125"/>
            <a:ext cx="4993500" cy="514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rom scipy.optimize import minimize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coef_init = np.array([0, 0])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result = minimize(error_function, coef_init, args=(t,y))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print(f'Solution: x = {x_min:.6f}, f(x) = {f_min:.6f}')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print(result)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75"/>
          <p:cNvSpPr txBox="1"/>
          <p:nvPr>
            <p:ph idx="2" type="body"/>
          </p:nvPr>
        </p:nvSpPr>
        <p:spPr>
          <a:xfrm>
            <a:off x="438001" y="1543050"/>
            <a:ext cx="3340200" cy="28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In the previous example, we coded our own gradient descent function to minimize the objective.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Existing optimizers such as </a:t>
            </a: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scipy.optimize.minimize</a:t>
            </a:r>
            <a:r>
              <a:rPr lang="en"/>
              <a:t> exist and can be used out of the box.</a:t>
            </a:r>
            <a:endParaRPr/>
          </a:p>
        </p:txBody>
      </p:sp>
      <p:sp>
        <p:nvSpPr>
          <p:cNvPr id="472" name="Google Shape;472;p75"/>
          <p:cNvSpPr txBox="1"/>
          <p:nvPr>
            <p:ph type="title"/>
          </p:nvPr>
        </p:nvSpPr>
        <p:spPr>
          <a:xfrm>
            <a:off x="438000" y="387175"/>
            <a:ext cx="3340200" cy="115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SciPy to Minimize Objective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7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 sz="2000"/>
              <a:t>The equation x^2+y^2&lt;= 1 defines a circle centered at the origin with radius 1. Also note that the area of a circle is A=</a:t>
            </a:r>
            <a:r>
              <a:rPr lang="en" sz="2000"/>
              <a:t>𝜋</a:t>
            </a:r>
            <a:r>
              <a:rPr lang="en" sz="2000"/>
              <a:t>*r^2.</a:t>
            </a:r>
            <a:endParaRPr sz="2000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 sz="2000"/>
              <a:t>Step 1: Define a function that </a:t>
            </a:r>
            <a:endParaRPr sz="2000"/>
          </a:p>
          <a:p>
            <a:pPr indent="-355600" lvl="0" marL="457200" rtl="0" algn="l">
              <a:spcBef>
                <a:spcPts val="750"/>
              </a:spcBef>
              <a:spcAft>
                <a:spcPts val="0"/>
              </a:spcAft>
              <a:buSzPts val="2000"/>
              <a:buAutoNum type="romanLcPeriod"/>
            </a:pPr>
            <a:r>
              <a:rPr lang="en" sz="2000"/>
              <a:t>Randomly generate arrays of points x and y uniform on [0, 1].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romanLcPeriod"/>
            </a:pPr>
            <a:r>
              <a:rPr lang="en" sz="2000"/>
              <a:t>Determines whether these points fall inside the quarter circle.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romanLcPeriod"/>
            </a:pPr>
            <a:r>
              <a:rPr lang="en" sz="2000"/>
              <a:t>Determines</a:t>
            </a:r>
            <a:r>
              <a:rPr lang="en" sz="2000"/>
              <a:t> the cumulative number of points in the circle that have been inside the quarter circle up to that point.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romanLcPeriod"/>
            </a:pPr>
            <a:r>
              <a:rPr lang="en" sz="2000"/>
              <a:t>Multiply the array by 4 to estimate 𝜋 and return the array.</a:t>
            </a:r>
            <a:endParaRPr sz="2000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 sz="2000"/>
              <a:t>Step 2: Plot the running estimate of </a:t>
            </a:r>
            <a:r>
              <a:rPr lang="en" sz="2000"/>
              <a:t>𝜋 </a:t>
            </a:r>
            <a:r>
              <a:rPr lang="en" sz="2000"/>
              <a:t>against the number of samples.</a:t>
            </a:r>
            <a:endParaRPr sz="2000"/>
          </a:p>
        </p:txBody>
      </p:sp>
      <p:sp>
        <p:nvSpPr>
          <p:cNvPr id="478" name="Google Shape;478;p76"/>
          <p:cNvSpPr txBox="1"/>
          <p:nvPr>
            <p:ph type="title"/>
          </p:nvPr>
        </p:nvSpPr>
        <p:spPr>
          <a:xfrm>
            <a:off x="628650" y="384048"/>
            <a:ext cx="7886700" cy="88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Problems Set 4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mport numpy as np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ef estimate_pi(n: int) -&gt; float: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x = np.random.uniform(0, 1, 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y = np.random.uniform(0, 1, 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is_inside = (x ** 2 + y ** 2 &lt;= 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prop = np.cumsum(is_inside) / np.arange(1, n + 1)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result = 4 * prop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return result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n: int = 1e4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pi_estimates = estimate_pi(n)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print(pi_estimates)</a:t>
            </a:r>
            <a:endParaRPr/>
          </a:p>
        </p:txBody>
      </p:sp>
      <p:sp>
        <p:nvSpPr>
          <p:cNvPr id="484" name="Google Shape;484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(Estimation using NumPy)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75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If-else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i</a:t>
            </a:r>
            <a:r>
              <a:rPr lang="en"/>
              <a:t>f: elif: else: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For loop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Can index over range object or the </a:t>
            </a:r>
            <a:r>
              <a:rPr lang="en"/>
              <a:t>elements of a </a:t>
            </a:r>
            <a:r>
              <a:rPr lang="en"/>
              <a:t>list.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While loop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Continues while condition is true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Try-except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Tries a piece of code and if error is raised goes to exception block.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4"/>
          <p:cNvSpPr txBox="1"/>
          <p:nvPr>
            <p:ph type="title"/>
          </p:nvPr>
        </p:nvSpPr>
        <p:spPr>
          <a:xfrm>
            <a:off x="628650" y="384048"/>
            <a:ext cx="7886700" cy="88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Flow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plt.plot(np.arange(1, n + 1), pi_estimates, label = ‘Running Est of Pi’)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plt.axhline(y=np.pi</a:t>
            </a:r>
            <a:r>
              <a:rPr lang="en"/>
              <a:t>, linestyle=’--’,</a:t>
            </a:r>
            <a:r>
              <a:rPr lang="en"/>
              <a:t> label=f”True Pi = {np.pi:.8f}...”)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plt.xlabel(“#Samples (n)”)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plt.ylabel(“Estimate of Pi”)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plt.title(“Monte Carlo Estimation of Pi”)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plt.legend()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plt.show()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(Plotting using matplotlib)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79"/>
          <p:cNvSpPr txBox="1"/>
          <p:nvPr>
            <p:ph idx="1" type="body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79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7 - Scikit-learn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80"/>
          <p:cNvSpPr txBox="1"/>
          <p:nvPr>
            <p:ph idx="1" type="body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80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8 - Demo: Linear Regression using scikit-learn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81"/>
          <p:cNvSpPr txBox="1"/>
          <p:nvPr>
            <p:ph idx="1" type="body"/>
          </p:nvPr>
        </p:nvSpPr>
        <p:spPr>
          <a:xfrm>
            <a:off x="4150475" y="-125"/>
            <a:ext cx="4993500" cy="514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mport numpy as np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mport matplotlib.pyplot as plt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# Linear Regression methods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rom sklearn.model_selection import test_train_split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from sklearn.linear_model import LinearRegression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from sklearn.metrics import mean_squared_error, r2_score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81"/>
          <p:cNvSpPr txBox="1"/>
          <p:nvPr>
            <p:ph idx="2" type="body"/>
          </p:nvPr>
        </p:nvSpPr>
        <p:spPr>
          <a:xfrm>
            <a:off x="438001" y="1543050"/>
            <a:ext cx="3340200" cy="28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81"/>
          <p:cNvSpPr txBox="1"/>
          <p:nvPr>
            <p:ph type="title"/>
          </p:nvPr>
        </p:nvSpPr>
        <p:spPr>
          <a:xfrm>
            <a:off x="438000" y="387175"/>
            <a:ext cx="3340200" cy="115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the necessary libraries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82"/>
          <p:cNvSpPr txBox="1"/>
          <p:nvPr>
            <p:ph idx="1" type="body"/>
          </p:nvPr>
        </p:nvSpPr>
        <p:spPr>
          <a:xfrm>
            <a:off x="4150475" y="-125"/>
            <a:ext cx="4993500" cy="514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"/>
              <a:t># Load the iris dataset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from sklearn.datasets import load_iris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iris = load_iris()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X = iris.data[:, 2].reshape(-1, 1)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y = iris.data[:, 3].reshape(-1, 1)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# See structure of data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print(f”First 5 rows of X (Petal length): \n{X[:5]}”)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"/>
              <a:t>print(f”First 5 rows of Y (Petal width): \n{y[:5]}”)</a:t>
            </a:r>
            <a:endParaRPr/>
          </a:p>
        </p:txBody>
      </p:sp>
      <p:sp>
        <p:nvSpPr>
          <p:cNvPr id="515" name="Google Shape;515;p82"/>
          <p:cNvSpPr txBox="1"/>
          <p:nvPr>
            <p:ph idx="2" type="body"/>
          </p:nvPr>
        </p:nvSpPr>
        <p:spPr>
          <a:xfrm>
            <a:off x="438001" y="1543050"/>
            <a:ext cx="3340200" cy="28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75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Feature variable (X): Petal length (cm)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Target variable (y): Petal width (cm)</a:t>
            </a:r>
            <a:endParaRPr/>
          </a:p>
        </p:txBody>
      </p:sp>
      <p:sp>
        <p:nvSpPr>
          <p:cNvPr id="516" name="Google Shape;516;p82"/>
          <p:cNvSpPr txBox="1"/>
          <p:nvPr>
            <p:ph type="title"/>
          </p:nvPr>
        </p:nvSpPr>
        <p:spPr>
          <a:xfrm>
            <a:off x="438000" y="387175"/>
            <a:ext cx="3340200" cy="115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the iris dataset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83"/>
          <p:cNvSpPr txBox="1"/>
          <p:nvPr>
            <p:ph idx="1" type="body"/>
          </p:nvPr>
        </p:nvSpPr>
        <p:spPr>
          <a:xfrm>
            <a:off x="4150475" y="-125"/>
            <a:ext cx="4993500" cy="514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X_train, X_test, y_train, y_test = test_train_split(X, y, test_size = 0.2, random_state = 42)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# Shape of feature train and test set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print(f”Training set size: {X_train.shape}, Testing set size: {X_test.shape}”)</a:t>
            </a:r>
            <a:endParaRPr/>
          </a:p>
        </p:txBody>
      </p:sp>
      <p:sp>
        <p:nvSpPr>
          <p:cNvPr id="522" name="Google Shape;522;p83"/>
          <p:cNvSpPr txBox="1"/>
          <p:nvPr>
            <p:ph idx="2" type="body"/>
          </p:nvPr>
        </p:nvSpPr>
        <p:spPr>
          <a:xfrm>
            <a:off x="438001" y="1543050"/>
            <a:ext cx="3340200" cy="28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75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Split data into test and training sets into 80-20.</a:t>
            </a:r>
            <a:endParaRPr/>
          </a:p>
          <a:p>
            <a:pPr indent="-307975" lvl="1" marL="914400" rtl="0" algn="l">
              <a:spcBef>
                <a:spcPts val="0"/>
              </a:spcBef>
              <a:spcAft>
                <a:spcPts val="0"/>
              </a:spcAft>
              <a:buSzPts val="1250"/>
              <a:buChar char="-"/>
            </a:pPr>
            <a:r>
              <a:rPr lang="en"/>
              <a:t>r</a:t>
            </a:r>
            <a:r>
              <a:rPr lang="en"/>
              <a:t>andom_state: Integer value for seed for reproducing pseudo-randomness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Check the shape of the datasets, np.shape returns 2-tuple: (#rows, #columns)</a:t>
            </a:r>
            <a:endParaRPr/>
          </a:p>
        </p:txBody>
      </p:sp>
      <p:sp>
        <p:nvSpPr>
          <p:cNvPr id="523" name="Google Shape;523;p83"/>
          <p:cNvSpPr txBox="1"/>
          <p:nvPr>
            <p:ph type="title"/>
          </p:nvPr>
        </p:nvSpPr>
        <p:spPr>
          <a:xfrm>
            <a:off x="438000" y="387175"/>
            <a:ext cx="3340200" cy="115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Preparing data for Linear Regression model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84"/>
          <p:cNvSpPr txBox="1"/>
          <p:nvPr>
            <p:ph idx="1" type="body"/>
          </p:nvPr>
        </p:nvSpPr>
        <p:spPr>
          <a:xfrm>
            <a:off x="4150475" y="-125"/>
            <a:ext cx="4993500" cy="514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lin_reg = LinearRegression()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lin_reg.fit(X_train, y_train)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intercept: float = lin_reg.intercept_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slope: float = lin_reg.coef_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print(f”Intercept: {intercept}, Slope: {slope}”)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84"/>
          <p:cNvSpPr txBox="1"/>
          <p:nvPr>
            <p:ph idx="2" type="body"/>
          </p:nvPr>
        </p:nvSpPr>
        <p:spPr>
          <a:xfrm>
            <a:off x="438001" y="1543050"/>
            <a:ext cx="3340200" cy="28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75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Instantiate the model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Fit to training </a:t>
            </a:r>
            <a:r>
              <a:rPr lang="en"/>
              <a:t>features and labels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en"/>
              <a:t>intercept_</a:t>
            </a:r>
            <a:r>
              <a:rPr lang="en"/>
              <a:t> and </a:t>
            </a:r>
            <a:r>
              <a:rPr b="1" lang="en"/>
              <a:t>coef_ </a:t>
            </a:r>
            <a:r>
              <a:rPr lang="en"/>
              <a:t>attributes of model contain the final parameter values</a:t>
            </a:r>
            <a:endParaRPr/>
          </a:p>
        </p:txBody>
      </p:sp>
      <p:sp>
        <p:nvSpPr>
          <p:cNvPr id="530" name="Google Shape;530;p84"/>
          <p:cNvSpPr txBox="1"/>
          <p:nvPr>
            <p:ph type="title"/>
          </p:nvPr>
        </p:nvSpPr>
        <p:spPr>
          <a:xfrm>
            <a:off x="438000" y="387175"/>
            <a:ext cx="3340200" cy="115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the Linear Regression model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85"/>
          <p:cNvSpPr txBox="1"/>
          <p:nvPr>
            <p:ph idx="1" type="body"/>
          </p:nvPr>
        </p:nvSpPr>
        <p:spPr>
          <a:xfrm>
            <a:off x="4150475" y="-125"/>
            <a:ext cx="4993500" cy="514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y_pred = lin_reg.predict(X_test)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print(f”Predictions: {y_pred}”)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print(f”Actual: {y_test}”)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plt.scatter(X_test, y_test, color = ‘blue’, label = ‘Actual Values’)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plt.plot(X_test, y_pred, color = ‘red’, label = ‘Predicted Values’)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plt.title(“Linear Regression”)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plt.xlabel(“Petal Length (cm)”)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plt.ylabel(“Petal Width (cm)”)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plt.legend()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plt.show()</a:t>
            </a:r>
            <a:endParaRPr/>
          </a:p>
        </p:txBody>
      </p:sp>
      <p:sp>
        <p:nvSpPr>
          <p:cNvPr id="536" name="Google Shape;536;p85"/>
          <p:cNvSpPr txBox="1"/>
          <p:nvPr>
            <p:ph idx="2" type="body"/>
          </p:nvPr>
        </p:nvSpPr>
        <p:spPr>
          <a:xfrm>
            <a:off x="438001" y="1543050"/>
            <a:ext cx="3340200" cy="28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75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Compute predicted labels using predict member </a:t>
            </a:r>
            <a:r>
              <a:rPr lang="en"/>
              <a:t>function</a:t>
            </a:r>
            <a:r>
              <a:rPr lang="en"/>
              <a:t> on test features.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Compare with </a:t>
            </a:r>
            <a:r>
              <a:rPr lang="en"/>
              <a:t>actual</a:t>
            </a:r>
            <a:r>
              <a:rPr lang="en"/>
              <a:t> labels (since this is a supervised setting)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Visualize </a:t>
            </a:r>
            <a:r>
              <a:rPr lang="en"/>
              <a:t>the</a:t>
            </a:r>
            <a:r>
              <a:rPr lang="en"/>
              <a:t> results using a scatter plot</a:t>
            </a:r>
            <a:endParaRPr/>
          </a:p>
        </p:txBody>
      </p:sp>
      <p:sp>
        <p:nvSpPr>
          <p:cNvPr id="537" name="Google Shape;537;p85"/>
          <p:cNvSpPr txBox="1"/>
          <p:nvPr>
            <p:ph type="title"/>
          </p:nvPr>
        </p:nvSpPr>
        <p:spPr>
          <a:xfrm>
            <a:off x="438000" y="387175"/>
            <a:ext cx="3340200" cy="115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predictions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86"/>
          <p:cNvSpPr txBox="1"/>
          <p:nvPr>
            <p:ph idx="1" type="body"/>
          </p:nvPr>
        </p:nvSpPr>
        <p:spPr>
          <a:xfrm>
            <a:off x="4150475" y="-125"/>
            <a:ext cx="4993500" cy="514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mse: float = mean_squared_error(y_test, y_pred)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r2: float = r2_score(y_test, y_pred)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print(f“Mean Squared Error (MSE): {mse}”)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print(f”R-squared: {r2}”)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ef mae(y, y_hat) -&gt; float: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	Return np.mean(np.abs(y - y_hat))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/>
              <a:t>ae: float = mae(y_test, y_pred)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print(f”Mean Absolute Error (MAE): {mae}”)</a:t>
            </a:r>
            <a:endParaRPr/>
          </a:p>
        </p:txBody>
      </p:sp>
      <p:sp>
        <p:nvSpPr>
          <p:cNvPr id="543" name="Google Shape;543;p86"/>
          <p:cNvSpPr txBox="1"/>
          <p:nvPr>
            <p:ph idx="2" type="body"/>
          </p:nvPr>
        </p:nvSpPr>
        <p:spPr>
          <a:xfrm>
            <a:off x="438001" y="1543050"/>
            <a:ext cx="3340200" cy="28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75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Compute mean squared error (MSE) and R^2 value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Can also define </a:t>
            </a:r>
            <a:r>
              <a:rPr lang="en"/>
              <a:t>custom evaluation metric like mean absolute error (MAE)</a:t>
            </a:r>
            <a:endParaRPr/>
          </a:p>
        </p:txBody>
      </p:sp>
      <p:sp>
        <p:nvSpPr>
          <p:cNvPr id="544" name="Google Shape;544;p86"/>
          <p:cNvSpPr txBox="1"/>
          <p:nvPr>
            <p:ph type="title"/>
          </p:nvPr>
        </p:nvSpPr>
        <p:spPr>
          <a:xfrm>
            <a:off x="438000" y="387175"/>
            <a:ext cx="3340200" cy="115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87"/>
          <p:cNvSpPr txBox="1"/>
          <p:nvPr>
            <p:ph idx="1" type="body"/>
          </p:nvPr>
        </p:nvSpPr>
        <p:spPr>
          <a:xfrm>
            <a:off x="4150475" y="-125"/>
            <a:ext cx="4993500" cy="514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87"/>
          <p:cNvSpPr txBox="1"/>
          <p:nvPr>
            <p:ph idx="2" type="body"/>
          </p:nvPr>
        </p:nvSpPr>
        <p:spPr>
          <a:xfrm>
            <a:off x="438001" y="1543050"/>
            <a:ext cx="3340200" cy="28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75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Build a simple classifier using k-Nearest Neighbors (k-NN) to classify the iris flowers into one of the 3 species (setosa, versicolor, virginica) based on the four features: sepal/petal width/length and compute the accuracy.</a:t>
            </a:r>
            <a:endParaRPr/>
          </a:p>
        </p:txBody>
      </p:sp>
      <p:sp>
        <p:nvSpPr>
          <p:cNvPr id="551" name="Google Shape;551;p87"/>
          <p:cNvSpPr txBox="1"/>
          <p:nvPr>
            <p:ph type="title"/>
          </p:nvPr>
        </p:nvSpPr>
        <p:spPr>
          <a:xfrm>
            <a:off x="438000" y="387175"/>
            <a:ext cx="3340200" cy="115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Problem using sklearn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75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Python uses indentations instead of brackets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Python is 0-indexing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range()</a:t>
            </a:r>
            <a:r>
              <a:rPr lang="en"/>
              <a:t> and slicing is exclusive of end number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List comprehensions</a:t>
            </a:r>
            <a:endParaRPr/>
          </a:p>
          <a:p>
            <a:pPr indent="45720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Ubuntu Mono"/>
                <a:ea typeface="Ubuntu Mono"/>
                <a:cs typeface="Ubuntu Mono"/>
                <a:sym typeface="Ubuntu Mono"/>
              </a:rPr>
              <a:t>[expression for item in iterable if condition]</a:t>
            </a:r>
            <a:endParaRPr/>
          </a:p>
        </p:txBody>
      </p:sp>
      <p:sp>
        <p:nvSpPr>
          <p:cNvPr id="141" name="Google Shape;141;p25"/>
          <p:cNvSpPr txBox="1"/>
          <p:nvPr>
            <p:ph type="title"/>
          </p:nvPr>
        </p:nvSpPr>
        <p:spPr>
          <a:xfrm>
            <a:off x="628650" y="384048"/>
            <a:ext cx="7886700" cy="88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Miscellaneous Python Things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88"/>
          <p:cNvSpPr txBox="1"/>
          <p:nvPr>
            <p:ph idx="1" type="body"/>
          </p:nvPr>
        </p:nvSpPr>
        <p:spPr>
          <a:xfrm>
            <a:off x="4150475" y="-125"/>
            <a:ext cx="4993500" cy="514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rom sklearn.datasets import load_iris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rom sklearn.model_selection import train_test_split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rom sklearn.neighbors import KNeighborsClassifier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rom sklearn.metrics import accuracy_score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ris = load_iris()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X, y = iris.data, iris.target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X_train, X_test, y_train, y_test = train_test_split(X, y, test_size = 0.2, random_state = 42)</a:t>
            </a:r>
            <a:endParaRPr/>
          </a:p>
        </p:txBody>
      </p:sp>
      <p:sp>
        <p:nvSpPr>
          <p:cNvPr id="557" name="Google Shape;557;p88"/>
          <p:cNvSpPr txBox="1"/>
          <p:nvPr>
            <p:ph idx="2" type="body"/>
          </p:nvPr>
        </p:nvSpPr>
        <p:spPr>
          <a:xfrm>
            <a:off x="438001" y="1543050"/>
            <a:ext cx="3340200" cy="28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75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Import necessary statements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Load iris dataset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Split into test and training data</a:t>
            </a:r>
            <a:endParaRPr/>
          </a:p>
          <a:p>
            <a:pPr indent="-307975" lvl="1" marL="914400" rtl="0" algn="l">
              <a:spcBef>
                <a:spcPts val="0"/>
              </a:spcBef>
              <a:spcAft>
                <a:spcPts val="0"/>
              </a:spcAft>
              <a:buSzPts val="1250"/>
              <a:buChar char="-"/>
            </a:pPr>
            <a:r>
              <a:rPr lang="en"/>
              <a:t>Use random state for reproducibility</a:t>
            </a:r>
            <a:endParaRPr/>
          </a:p>
          <a:p>
            <a:pPr indent="0" lvl="0" marL="45720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88"/>
          <p:cNvSpPr txBox="1"/>
          <p:nvPr>
            <p:ph type="title"/>
          </p:nvPr>
        </p:nvSpPr>
        <p:spPr>
          <a:xfrm>
            <a:off x="438000" y="387175"/>
            <a:ext cx="3340200" cy="115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89"/>
          <p:cNvSpPr txBox="1"/>
          <p:nvPr>
            <p:ph idx="1" type="body"/>
          </p:nvPr>
        </p:nvSpPr>
        <p:spPr>
          <a:xfrm>
            <a:off x="4150475" y="-125"/>
            <a:ext cx="4993500" cy="514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k</a:t>
            </a:r>
            <a:r>
              <a:rPr lang="en"/>
              <a:t>nn = KNeighborsClassifier(n_neighbors = 3) # n_neighbors = size of cluster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knn.fit(X_train, y_train)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y</a:t>
            </a:r>
            <a:r>
              <a:rPr lang="en"/>
              <a:t>_pred = knn.predict(X_test)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ccuracy = accuracy_score(y_test, y_pred)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print(f”Accuracy of k-NN classifier: {100. * accuracy:.2f}”)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89"/>
          <p:cNvSpPr txBox="1"/>
          <p:nvPr>
            <p:ph idx="2" type="body"/>
          </p:nvPr>
        </p:nvSpPr>
        <p:spPr>
          <a:xfrm>
            <a:off x="438001" y="1543050"/>
            <a:ext cx="3340200" cy="28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75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Instantiate the k-NN model </a:t>
            </a:r>
            <a:r>
              <a:rPr lang="en"/>
              <a:t>instance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Fit to </a:t>
            </a:r>
            <a:r>
              <a:rPr lang="en"/>
              <a:t>training data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Predict on test features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Compute accuracy score between predicted and actual labels</a:t>
            </a:r>
            <a:endParaRPr/>
          </a:p>
        </p:txBody>
      </p:sp>
      <p:sp>
        <p:nvSpPr>
          <p:cNvPr id="565" name="Google Shape;565;p89"/>
          <p:cNvSpPr txBox="1"/>
          <p:nvPr>
            <p:ph type="title"/>
          </p:nvPr>
        </p:nvSpPr>
        <p:spPr>
          <a:xfrm>
            <a:off x="438000" y="387175"/>
            <a:ext cx="3340200" cy="115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(cont.)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90"/>
          <p:cNvSpPr txBox="1"/>
          <p:nvPr>
            <p:ph idx="1" type="body"/>
          </p:nvPr>
        </p:nvSpPr>
        <p:spPr>
          <a:xfrm>
            <a:off x="4150475" y="-125"/>
            <a:ext cx="4993500" cy="514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rom sklearn.preprocessing import StandardScaler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# Useful when </a:t>
            </a:r>
            <a:r>
              <a:rPr lang="en"/>
              <a:t>features are in different orders of magnitude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caler = StandardScaler()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X_train_scaled = scaler.fit_transform(X_train)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X_test_scaled = scaler.transform(X_test)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# Fit on X_train_scaled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# </a:t>
            </a:r>
            <a:r>
              <a:rPr lang="en"/>
              <a:t>Predict</a:t>
            </a:r>
            <a:r>
              <a:rPr lang="en"/>
              <a:t> on X_test_scaled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# Note difference in accuracy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90"/>
          <p:cNvSpPr txBox="1"/>
          <p:nvPr>
            <p:ph idx="2" type="body"/>
          </p:nvPr>
        </p:nvSpPr>
        <p:spPr>
          <a:xfrm>
            <a:off x="438001" y="1543050"/>
            <a:ext cx="3340200" cy="285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75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Vary the test-train split ratios and random state seed value to see how it affects accuracy.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Also test out different values for k and report the one that produces best test accuracy.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Use StandardScaler from sklearn.preprocessing to see how it affects performance.</a:t>
            </a:r>
            <a:endParaRPr/>
          </a:p>
        </p:txBody>
      </p:sp>
      <p:sp>
        <p:nvSpPr>
          <p:cNvPr id="572" name="Google Shape;572;p90"/>
          <p:cNvSpPr txBox="1"/>
          <p:nvPr>
            <p:ph type="title"/>
          </p:nvPr>
        </p:nvSpPr>
        <p:spPr>
          <a:xfrm>
            <a:off x="438000" y="387175"/>
            <a:ext cx="3340200" cy="115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Practice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91"/>
          <p:cNvSpPr txBox="1"/>
          <p:nvPr>
            <p:ph idx="1" type="body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91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Resources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92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75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https://numpy.org/doc/stable/user/index.html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https://numpy.org/numpy-tutorials/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https://docs.scipy.org/doc/scipy/reference/generated/scipy.optimize.bisect.html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92"/>
          <p:cNvSpPr txBox="1"/>
          <p:nvPr>
            <p:ph type="title"/>
          </p:nvPr>
        </p:nvSpPr>
        <p:spPr>
          <a:xfrm>
            <a:off x="628650" y="384048"/>
            <a:ext cx="7886700" cy="88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def my_add(x, y):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    return x + y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&gt;&gt;&gt; my_add(2, 3.0) # 5.0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" sz="2200"/>
              <a:t>&gt;&gt;&gt; import math</a:t>
            </a:r>
            <a:endParaRPr sz="2200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</a:pPr>
            <a:r>
              <a:rPr lang="en" sz="2200"/>
              <a:t>&gt;&gt;&gt; math.log(2)	# 0.693…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6"/>
          <p:cNvSpPr txBox="1"/>
          <p:nvPr>
            <p:ph type="title"/>
          </p:nvPr>
        </p:nvSpPr>
        <p:spPr>
          <a:xfrm>
            <a:off x="628650" y="384048"/>
            <a:ext cx="7886700" cy="88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148" name="Google Shape;148;p26"/>
          <p:cNvSpPr txBox="1"/>
          <p:nvPr>
            <p:ph idx="2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Functions can be defined by the user or imported from existing packages.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Today, we will cover some commonly used packages.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ip/conda install &lt;package&gt;</a:t>
            </a:r>
            <a:endParaRPr/>
          </a:p>
        </p:txBody>
      </p:sp>
      <p:sp>
        <p:nvSpPr>
          <p:cNvPr id="154" name="Google Shape;154;p27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2 - Installing Packages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18">
      <a:dk1>
        <a:srgbClr val="003493"/>
      </a:dk1>
      <a:lt1>
        <a:srgbClr val="FFFFFF"/>
      </a:lt1>
      <a:dk2>
        <a:srgbClr val="00205B"/>
      </a:dk2>
      <a:lt2>
        <a:srgbClr val="FFB71B"/>
      </a:lt2>
      <a:accent1>
        <a:srgbClr val="B48400"/>
      </a:accent1>
      <a:accent2>
        <a:srgbClr val="49C1E0"/>
      </a:accent2>
      <a:accent3>
        <a:srgbClr val="96989A"/>
      </a:accent3>
      <a:accent4>
        <a:srgbClr val="000000"/>
      </a:accent4>
      <a:accent5>
        <a:srgbClr val="DB5729"/>
      </a:accent5>
      <a:accent6>
        <a:srgbClr val="008163"/>
      </a:accent6>
      <a:hlink>
        <a:srgbClr val="05E6FF"/>
      </a:hlink>
      <a:folHlink>
        <a:srgbClr val="00C8C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