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80" r:id="rId4"/>
    <p:sldId id="262" r:id="rId5"/>
    <p:sldId id="281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58" r:id="rId14"/>
    <p:sldId id="271" r:id="rId15"/>
    <p:sldId id="270" r:id="rId16"/>
    <p:sldId id="273" r:id="rId17"/>
    <p:sldId id="277" r:id="rId18"/>
    <p:sldId id="278" r:id="rId19"/>
    <p:sldId id="279" r:id="rId20"/>
    <p:sldId id="276" r:id="rId21"/>
    <p:sldId id="272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78095"/>
  </p:normalViewPr>
  <p:slideViewPr>
    <p:cSldViewPr snapToGrid="0">
      <p:cViewPr varScale="1">
        <p:scale>
          <a:sx n="83" d="100"/>
          <a:sy n="83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20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1,'97'0,"-43"0,-1 0,34 0,-28 0,1 0,1 0,3 0,4 0,5 0,-1 0,17 0,4 0,-11 0,7 0,-10 0,-6 0,-5 0,25 0,1 0,-18 0,-1 0,6 0,0 0,-6 0,-5 0,9 0,-14 0,-7 0,7 0,-4 0,-11 0,-10 0,-6 0,-7 0,-5 0,-2 0,-4 0,0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9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0,'76'0,"2"0,-7 0,0 0,-5 0,-10 0,-11 0,5 0,0 0,3 0,-4 0,1 0,11 0,20 0,-15 0,12 0,-27 0,3 0,-5 0,3 0,-1 0,-4 0,-6 0,-8 0,-2 0,10 0,2 0,-11 0,4 0,-7 0,1 0,-5 0,-10 0,-3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1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1,'51'4,"5"0,-9-4,12 0,1 0,4 0,-4 0,10 0,3 0,-21 0,2 0,40 0,-2 0,-5 0,2 0,-45 0,-13 0,5 0,-5 0,6 0,-1 0,-9 0,-2 0,4 0,5 0,1 0,-5 0,-3 0,1 0,-1 0,1 0,-1 0,-2 0,-2 0,0 0,0 0,5 0,-9 0,5 0,-12 0,3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2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1,'73'0,"-5"0,-15 0,3 0,20 0,-26 0,6 0,14 0,1 0,-4 0,-1 0,0 0,-3 0,23 0,-27 0,8 0,-11 0,15 0,10 0,-4 0,-12 0,-19 0,-17 0,-6 0,-3 0,-4 0,0 0,-3 0,5 0,-4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4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1,'49'4,"-1"0,-6-4,4 0,11 0,42 0,-39 0,4 0,5 0,4 0,0 0,2 0,4 1,-2 2,-11-1,-2 2,1 0,-3 0,24 7,-14-3,-4-1,-10 0,-15-4,-9-1,-15-2,2 0,-9 0,1 0,4 0,3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1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0,'48'0,"-1"0,-23 0,10 0,2 0,-1 0,19 0,2 0,-3 0,2 0,-11 0,-7 0,17 0,-3 0,5 0,0 0,-13 0,-12 0,-8 0,1 0,-1 0,4 0,0 0,-7 0,-4 0,0 0,1 0,0 0,-1 0,-2 0,2 0,0 0,1 0,-4 0,2 0,2 0,0 0,-3 0,3 0,-2 0,0 0,6 0,-10 0,5 0,0 0,-2 0,5 0,-2 0,0 0,-3 0,4 0,-6 0,5 0,0 0,-3 0,5 0,-3 0,-1 0,3 0,-2 0,-1 0,2 0,-4 0,5 0,-2 0,-2 0,3 0,-2 0,1 0,0 0,-1 0,-2 0,4 0,-2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8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1,'95'0,"2"0,-11 0,-11 0,-24 0,6 0,11 0,6 0,-6 0,5 0,-3 0,16 0,-3 0,-3 0,-9 0,-4 0,-8 0,-3 0,2 0,-3 0,-6 0,-4 0,-7 0,-2 0,-12 0,-4 0,-7 0,1 0,4 0,-4 0,8 0,-6 0,5 0,-7 0,2 0,-2 0,3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4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1,'64'0,"12"0,-10 0,29 0,-38 0,2 0,12 0,1 0,-1 0,-1 0,-7 0,-5 0,35 0,-23 0,-2 0,-8 0,-4 0,11 0,8 0,3 0,-5 0,-10 0,-8 0,3 0,-2 0,0 0,1 0,-7 0,-5 0,-7 0,-2 0,8 0,2 0,-2 0,-5 0,-8 0,2 0,-3 0,4 0,-3 0,1 0,-3 0,-5 0,-4 0,-4 0,-3 0,6 0,-4 0,1 0,4 0,-9 0,7 0,-3 0,-3 0,7 0,-6 0,3 0,1 0,-2 0,0 0,3 0,-5 0,3 0,1 0,-4 0,5 0,-3 0,-1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7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1,'62'0,"6"0,-14 0,10 0,-2 0,2 0,9 0,2 0,3 0,9 0,1 0,-13 0,-5 0,11 0,-17 0,-4 0,-4 0,0 0,-12 0,-4 0,-7 0,2 0,-11 0,6 0,-5 0,-2 0,-1 0,-6 0,-4 0,4 1,-3 2,5-1,-4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53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18,'64'0,"-8"0,-24 0,0 0,5 0,4 0,5 0,9 0,3 0,30 0,-23 0,-1 0,6 0,-21 0,-20 0,0 0,-7 0,5 0,-5 0,0 0,-2 0,-7 0,4 0,-3 0,5 0,1 0,-4 0,0 0,0 0,-2 0,6 0,-6 0,3 0,-2 0,2 0,-3 0,5 0,-6 0,2 0,2 0,-3 0,2-3,-2-2,0 0,2 1,0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03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20,'50'0,"-1"0,-13 0,5 0,-1 0,1 0,48 0,-32 0,-5 0,2 0,21 0,4 0,-11 0,-19 0,-17 0,0 0,1 0,-1 0,-2 0,1 0,0 0,-3 0,-3 0,-1 0,3 0,0 0,-8 0,-3 0,-2 0,4 0,-4 0,8 0,-12 0,6 0,1 0,-4 0,6 0,-4 0,-1 0,5 0,-5 0,1 0,2 0,-5 0,7 0,-3 0,0-4,1-2,-2 1,0 0,2 5,-2 0,0 0,-1 0,2 0,-1 0,2 0,-1 0,0 2,-1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4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1,'52'0,"1"0,6 0,-1 0,37 0,-41 0,4 0,9 0,0 0,-1 0,-5 0,28 0,-13 3,-18 5,-3 2,-2 0,-21-4,-3-4,-3-2,-3 2,-4 1,-5 0,4-1,-3-1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14.64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1,'58'0,"-3"0,-19 0,3 0,7 0,0 0,18 0,9 0,16 0,1 0,-15 0,-9 0,-10 0,3 0,2 0,1 0,0 0,-11 0,-10 0,-3 0,-1 0,7 0,0 0,-1 0,-3 0,-5 0,-4 0,-2 0,-2 0,2 0,-3 0,-7 0,-3 0,1 0,0 0,3 0,2 0,-4 0,4 0,1 0,3 0,-2 0,-7 0,-4 0,2 0,2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4.6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1,'49'0,"-6"0,-17 0,2 0,6 0,2 0,0 0,-1 0,1 0,0 0,0 0,0 0,1 0,-1 0,8 0,2 0,1 0,6 0,-9 0,3 0,-8 0,-1 0,6 0,3 0,-1 0,-2 0,-8 0,-6 0,-3 0,-2 0,-2 0,-2 0,-1 0,-1 0,0 0,1 0,-1 0,-2 0,-1 0,1 0,-1 0,0 0,0 0,4 0,4 0,-5 0,1 0,-3 0,0 0,1 0,1 0,-5 0,2 0,0 0,-2 0,5 0,-5 0,4 0,-3 0,0 0,2 0,-4 0,3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6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1,'56'0,"2"0,-24 0,13 0,8 0,12 0,8 0,23 0,-14 0,-29 0,0 0,35 0,-4 0,-20 0,-21 0,2 0,0 0,3 0,1 0,10 0,-22 0,10 0,-20 0,-1 0,3 0,-6 0,-1 0,-9 0,1 0,-2 0,7 0,9 0,-12 0,5 0,-12 0,-1 0,11 0,-7 0,6 0,-7 0,2 0,0 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1.7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0,'52'0,"-2"0,5 0,1 0,10 0,1 0,-7 0,-2 0,38 0,-25 0,-25 0,11 0,5 0,-6 0,-5 0,-8 0,14 0,-12 0,10 0,-20 0,-1 0,-2 0,1 0,-3 0,0 0,-3 0,-3 0,-1 0,-4 0,-1 0,0 0,3 0,-4 0,3 0,-6 0,3 0,-1 0,-1 0,-1 0,3 0,-3 0,4 0,-4 0,4 0,-2 0,1 0,-2 0,0 0,0 0,3 0,-2 0,0 0,2 0,-4 0,5 0,-6 0,3 0,0 4,0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6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9,'80'-4,"-1"0,-13 4,2 0,-2 0,-8 0,-7 0,3 0,5 0,23 0,-17 0,-1 0,1 0,-15 0,-18 0,-8 0,0 0,3 0,0 0,-1 0,-3 0,-6 0,-1 0,3 0,4 0,-2 0,3 0,-6 0,1 0,-4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57.7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1,'52'0,"-3"0,-22 0,10 0,9 0,-3 0,15 0,5 0,9 0,-1 0,23 0,-7 0,0 0,-9 0,-30 0,-3 0,-5 0,-4 0,-3 0,-2 0,-3 0,-1 0,-2 0,-2 0,-4 0,-3 0,-2 0,5 0,-1 0,2 0,-7 0,2 0,1 0,1 0,-2 0,1 0,-1 0,-1 0,4 0,-4 0,1 0,2 0,-3 0,2 0,1 0,-3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3:15.5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0,'55'0,"-5"0,-19 0,1 0,0 0,1 0,3 0,18 0,16 0,-4 0,11 0,-15 0,3 0,-4 0,-6 0,-11 0,-5 0,-3 0,0 0,5 0,-7 0,10 0,-5 0,6 0,-1 0,-13 0,-6 0,-6 0,-1 0,-2 0,-2 0,6 0,-3 0,6 0,-7 0,-1 0,1 0,-2 0,2 0,1 0,-3 0,4 0,-4 0,1 0,2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8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0,'57'0,"-5"0,-7 0,1 0,-1 0,7 0,-2 0,40 0,7 0,1 0,1 0,-4 0,-23 0,-12 0,-7 0,-11 0,-10 0,-10 0,-6 0,-2 0,6 0,-3 0,2 0,-5 0,0 0,1 0,4 0,-5 0,2 0,0 0,-2 0,6 0,-7 0,3 0,1 0,-2 0,0 0,2 0,-3 0,2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0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1,'52'0,"-5"0,-20 0,9 0,5 0,14 0,11 0,-4 0,11 0,-12 0,7 0,-1 0,-11 0,-5 0,-4 0,-2 0,2 0,-2 0,-6 0,-4 0,12 0,-18 0,7 0,-19 0,1 0,-3 0,3 0,-3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4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1,'77'0,"12"0,-9 0,0 0,-19 0,-12 0,-12 0,39 0,-26 0,20 0,-28 0,-3 0,1 0,-10 0,-7 0,0 0,11 0,3 0,-2 0,-3 0,-2 0,-1 0,8 0,3 0,-10 0,15 0,-4 0,5 0,1 0,-16 0,-8 0,-9 0,0 0,0 0,4 0,-2 0,-2 0,3 0,0 0,-2 0,0 0,-1 0,3 0,-2 0,0 0,0 0,0 0,2 0,-3 0,3 0,-4 0,4 0,-2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0,'59'0,"-6"0,-21 0,-1 0,1 0,-4 0,25 0,3 0,-4 0,8 0,-1 0,-18 0,22 0,0 0,-1 0,-7 0,-14 0,-7 0,8 0,0 0,5 0,2 0,-7 0,-5 0,5 0,-2 0,-4 0,-4 0,-1 0,4 0,0 0,-9 0,-10 0,-5 0,7 0,-5 0,8 0,-9 0,6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6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1,'57'4,"1"-1,-17-3,9 0,-1 0,8 0,24 0,8 0,-36 0,3 0,11 0,8 0,-5 0,-5 0,-4 0,-2 0,0 0,-3 0,-4 0,32 0,-27 0,-1 0,-16 0,0 0,1 0,-3 0,-2 0,-10 0,-6 0,-3 0,0 0,2 0,1 0,-5 0,1 0,-2 0,2 0,0 0,-2 0,4 0,-5 0,4 0,-2 0,-1 0,2 0,-1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1,'57'0,"2"0,-21 0,17 0,4 0,17 0,5 0,-9 0,-10 0,-11 0,7 0,1 0,-10 0,-3 0,-14 0,6 0,2 0,-2 0,-2 0,-3 0,-1 0,-3 0,-3 0,-5 0,-2 0,-2 0,-2 0,3 0,-2 0,0 0,-2 0,-1 0,5 0,-3 0,2 0,-4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7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0,'62'0,"-1"0,-15 0,6 0,5 0,4 0,-1 0,12 0,2 0,20 0,-6 0,-1 0,-11 0,1 0,-25 0,-12 0,6 0,0 0,2 0,-3 0,-12 0,-9 0,-8 0,0 0,-1 0,0 0,2 0,-3 0,1 0,0 0,-1 0,3 0,-2 0,0 0,1 0,-1 0,0 0,1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E806-7C49-B844-86C7-027205F85293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D1E8-63F1-A343-A094-4032FF28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define programming</a:t>
            </a:r>
          </a:p>
          <a:p>
            <a:r>
              <a:rPr lang="en-US" dirty="0"/>
              <a:t>Motivation: Why learn programming?</a:t>
            </a:r>
          </a:p>
          <a:p>
            <a:pPr lvl="1"/>
            <a:r>
              <a:rPr lang="en-US" dirty="0"/>
              <a:t>to be a programmer</a:t>
            </a:r>
          </a:p>
          <a:p>
            <a:pPr lvl="1"/>
            <a:r>
              <a:rPr lang="en-US" dirty="0"/>
              <a:t>to apply computational tools to problems</a:t>
            </a:r>
          </a:p>
          <a:p>
            <a:pPr lvl="1"/>
            <a:r>
              <a:rPr lang="en-US" dirty="0"/>
              <a:t>to think computationally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(and also, a bit of a course roadmap)</a:t>
            </a:r>
          </a:p>
          <a:p>
            <a:r>
              <a:rPr lang="en-US" dirty="0"/>
              <a:t>Plotting, data exploration, DNA/RNA sequencing data</a:t>
            </a:r>
          </a:p>
          <a:p>
            <a:r>
              <a:rPr lang="en-US" dirty="0"/>
              <a:t>Large-scale image processing</a:t>
            </a:r>
          </a:p>
          <a:p>
            <a:r>
              <a:rPr lang="en-US" dirty="0"/>
              <a:t>Simulations, machine learning,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--&gt; programming language</a:t>
            </a:r>
          </a:p>
          <a:p>
            <a:r>
              <a:rPr lang="en-US" dirty="0"/>
              <a:t>then discuss different possible languages, pros and cons of python.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too much information, show these things 1 by 1</a:t>
            </a:r>
          </a:p>
          <a:p>
            <a:endParaRPr lang="en-US" dirty="0"/>
          </a:p>
          <a:p>
            <a:r>
              <a:rPr lang="en-US" dirty="0"/>
              <a:t>Show math notation (</a:t>
            </a:r>
            <a:r>
              <a:rPr lang="en-US" dirty="0" err="1"/>
              <a:t>Latec</a:t>
            </a:r>
            <a:r>
              <a:rPr lang="en-US" dirty="0"/>
              <a:t>), then show the python version</a:t>
            </a:r>
          </a:p>
          <a:p>
            <a:r>
              <a:rPr lang="en-US" dirty="0"/>
              <a:t>1 slide and 1 </a:t>
            </a:r>
            <a:r>
              <a:rPr lang="en-US" dirty="0" err="1"/>
              <a:t>CoLab</a:t>
            </a:r>
            <a:r>
              <a:rPr lang="en-US" dirty="0"/>
              <a:t> cell per new operation</a:t>
            </a:r>
          </a:p>
          <a:p>
            <a:endParaRPr lang="en-US" dirty="0"/>
          </a:p>
          <a:p>
            <a:r>
              <a:rPr lang="en-US" dirty="0"/>
              <a:t>Variable type --&gt; Operation on variable</a:t>
            </a:r>
          </a:p>
          <a:p>
            <a:endParaRPr lang="en-US" dirty="0"/>
          </a:p>
          <a:p>
            <a:r>
              <a:rPr lang="en-US" dirty="0"/>
              <a:t>PEMDAS</a:t>
            </a:r>
          </a:p>
          <a:p>
            <a:r>
              <a:rPr lang="en-US" dirty="0"/>
              <a:t>string addition + multiplication</a:t>
            </a:r>
          </a:p>
          <a:p>
            <a:r>
              <a:rPr lang="en-US" dirty="0"/>
              <a:t>Booleans --&gt; Logical statements --&gt; "show the logic table"</a:t>
            </a:r>
          </a:p>
          <a:p>
            <a:r>
              <a:rPr lang="en-US" dirty="0"/>
              <a:t>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simpler function</a:t>
            </a:r>
          </a:p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():</a:t>
            </a:r>
          </a:p>
          <a:p>
            <a:r>
              <a:rPr lang="en-US" dirty="0"/>
              <a:t>	print("The function just ran!")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if you just want one thing:</a:t>
            </a:r>
          </a:p>
          <a:p>
            <a:r>
              <a:rPr lang="en-US" dirty="0"/>
              <a:t>from math import pi</a:t>
            </a:r>
          </a:p>
          <a:p>
            <a:endParaRPr lang="en-US" dirty="0"/>
          </a:p>
          <a:p>
            <a:r>
              <a:rPr lang="en-US" dirty="0"/>
              <a:t>get the </a:t>
            </a:r>
            <a:r>
              <a:rPr lang="en-US" dirty="0" err="1"/>
              <a:t>cosin</a:t>
            </a:r>
            <a:r>
              <a:rPr lang="en-US" dirty="0"/>
              <a:t> function and use 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time import sleep to make the turtle go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F3D-0884-8A14-E54B-209A68B7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4C9C-7166-E77E-B9E8-CDB4F2AF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7A37-D93A-3EEC-672E-EF60306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F2F2-1ABC-2163-D46D-DB192C8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A672-24AD-CD1C-4E22-6372142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2B27-EF02-C933-B07D-6EA85B1B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DFD9-ECD2-77B6-3165-0480B053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7830-6BEE-F273-0540-704F9200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1D6E-178A-BECB-ED09-51B5AE4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3310-C3FE-05AB-3B14-0333A16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3F470-23CF-482C-3B03-AD985C27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7CC43-08E6-34EC-DDA0-6B5C7BC1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9975-7632-39A7-8EA8-5240D2FB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2989-8885-3C29-2D3D-B8F7FFF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4856-FFBD-C530-A8DA-9F43E63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C28-6D25-12FD-ADE2-A87D60C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D2C-5E22-EDA6-1D15-CA0D8B47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4457-06D1-FA76-91C3-042BF1C8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3BE0-3BB0-D108-63EC-5B2C1EA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3C44-CA15-C8ED-F06F-03F5CA5B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3D3C-DA0B-D1FE-C4E9-E0195B2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E39A-9585-7E5B-D10D-78319799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A821-FDDD-7A71-98BC-DDC77719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51CD-4CF4-C3C1-C88E-7C70480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8817-BF8B-C0A6-661F-3370AE06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A6D4-D0ED-4C13-EBDB-4666F1C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B240-7D5A-ACDB-D0F5-BF676633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C8191-DB42-04AF-2345-E3256B5C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3183-227E-A72C-02B2-2FA54215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DDB9-19AC-1AF7-65B4-CD5D9BE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D82C-4F42-8F8F-8DE2-4055EA2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CBA0-6B6F-36CA-87BB-7185685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96B0-B92A-9631-0747-6037A969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2E763-6BC4-FE2A-9CA3-A518DDA5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864BC-8A7E-C73D-B6C2-FC7B8FEA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76AB-188D-F214-7985-B7E43CEB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ED65-44AC-CF95-5324-809B7A64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04B5D-2A72-3B7C-1D83-F36BABEE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C123-70E5-3F23-58AD-0A9F55B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BD1A-78C4-DDA9-7C13-99C562E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7DF0-9806-5F5A-5F72-9E86667C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3C6F0-DF01-10BB-4DE7-8FB2EE0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7C7F-AA18-A80E-346A-F670A6F0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07CD-0208-3C11-1A39-CFC1DCE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BFB71-0468-5052-8634-0CBADF5E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9A34-D508-868C-9C8C-D72192D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23E-A86B-76D9-792A-173FB26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71FC-6626-602B-D2A2-4728EEA0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6AE0-A72D-D2B5-53A0-F3F5325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7737-D322-7904-9B62-97E0954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F37D-A2F8-5129-DB30-3193BA9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6D6D5-BDE9-1D4D-8A9C-E770BC3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11E-7ED1-6D4C-78DC-76C3BF6B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0F7B0-4486-97B5-CD95-A7985F30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A983D-7AE2-F35D-1D92-BD88045F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E657-4BE0-3733-74F2-BDC44B90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43AF-99D0-6B60-1871-2D50C50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FB22-5813-6CF8-6779-7410CE8B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5C602-9CED-7591-BE1C-8E1252BC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653A-1AE2-B2C5-8E1F-6AA998EB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DB6F-F794-5F48-5E24-A9C29FC1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D5F69-6ABA-2F4A-A893-539509823620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EC48-A881-5A8F-1539-BAB32F50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A3E8-CC5D-89B7-E343-B293CD32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23.xml"/><Relationship Id="rId50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18.xml"/><Relationship Id="rId40" Type="http://schemas.openxmlformats.org/officeDocument/2006/relationships/image" Target="../media/image3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9.png"/><Relationship Id="rId8" Type="http://schemas.openxmlformats.org/officeDocument/2006/relationships/image" Target="../media/image19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image" Target="../media/image25.png"/><Relationship Id="rId41" Type="http://schemas.openxmlformats.org/officeDocument/2006/relationships/customXml" Target="../ink/ink20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C2j5L3Utm9yFWAL_RpIGMmmbCjdsnyym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I: 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046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In-Built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6F1C-F2E4-6EEA-5B0F-3BCE5798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2083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371B5-D5D5-33DE-2F59-0C2BA99FE6BF}"/>
              </a:ext>
            </a:extLst>
          </p:cNvPr>
          <p:cNvGrpSpPr/>
          <p:nvPr/>
        </p:nvGrpSpPr>
        <p:grpSpPr>
          <a:xfrm>
            <a:off x="5778035" y="405515"/>
            <a:ext cx="5815251" cy="5954010"/>
            <a:chOff x="5778035" y="365125"/>
            <a:chExt cx="5854700" cy="5994400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B06444D2-7778-1EB6-6C3A-68681184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035" y="365125"/>
              <a:ext cx="5854700" cy="59944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14:cNvPr>
                <p14:cNvContentPartPr/>
                <p14:nvPr/>
              </p14:nvContentPartPr>
              <p14:xfrm>
                <a:off x="7407096" y="2060256"/>
                <a:ext cx="9165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2733" y="1952256"/>
                  <a:ext cx="102492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14:cNvPr>
                <p14:cNvContentPartPr/>
                <p14:nvPr/>
              </p14:nvContentPartPr>
              <p14:xfrm>
                <a:off x="5927496" y="1675776"/>
                <a:ext cx="434160" cy="1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135" y="1565658"/>
                  <a:ext cx="542519" cy="2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14:cNvPr>
                <p14:cNvContentPartPr/>
                <p14:nvPr/>
              </p14:nvContentPartPr>
              <p14:xfrm>
                <a:off x="8830176" y="1306056"/>
                <a:ext cx="533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5809" y="1198056"/>
                  <a:ext cx="64189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14:cNvPr>
                <p14:cNvContentPartPr/>
                <p14:nvPr/>
              </p14:nvContentPartPr>
              <p14:xfrm>
                <a:off x="8808576" y="1095096"/>
                <a:ext cx="447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4226" y="987096"/>
                  <a:ext cx="55545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14:cNvPr>
                <p14:cNvContentPartPr/>
                <p14:nvPr/>
              </p14:nvContentPartPr>
              <p14:xfrm>
                <a:off x="10207896" y="1107696"/>
                <a:ext cx="6418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3530" y="999696"/>
                  <a:ext cx="75024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14:cNvPr>
                <p14:cNvContentPartPr/>
                <p14:nvPr/>
              </p14:nvContentPartPr>
              <p14:xfrm>
                <a:off x="10195656" y="3434736"/>
                <a:ext cx="5572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41270" y="3326736"/>
                  <a:ext cx="66569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14:cNvPr>
                <p14:cNvContentPartPr/>
                <p14:nvPr/>
              </p14:nvContentPartPr>
              <p14:xfrm>
                <a:off x="10197456" y="4204416"/>
                <a:ext cx="68220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43112" y="4082916"/>
                  <a:ext cx="790526" cy="245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14:cNvPr>
                <p14:cNvContentPartPr/>
                <p14:nvPr/>
              </p14:nvContentPartPr>
              <p14:xfrm>
                <a:off x="10172256" y="5592576"/>
                <a:ext cx="4906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17897" y="5484576"/>
                  <a:ext cx="599035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14:cNvPr>
                <p14:cNvContentPartPr/>
                <p14:nvPr/>
              </p14:nvContentPartPr>
              <p14:xfrm>
                <a:off x="8789496" y="4229616"/>
                <a:ext cx="56592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35115" y="4121616"/>
                  <a:ext cx="67431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14:cNvPr>
                <p14:cNvContentPartPr/>
                <p14:nvPr/>
              </p14:nvContentPartPr>
              <p14:xfrm>
                <a:off x="8797416" y="3253296"/>
                <a:ext cx="6098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43063" y="3145296"/>
                  <a:ext cx="71818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14:cNvPr>
                <p14:cNvContentPartPr/>
                <p14:nvPr/>
              </p14:nvContentPartPr>
              <p14:xfrm>
                <a:off x="8758176" y="2695656"/>
                <a:ext cx="632520" cy="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03805" y="2587656"/>
                  <a:ext cx="7409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14:cNvPr>
                <p14:cNvContentPartPr/>
                <p14:nvPr/>
              </p14:nvContentPartPr>
              <p14:xfrm>
                <a:off x="8736216" y="2279496"/>
                <a:ext cx="58284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81847" y="2171496"/>
                  <a:ext cx="691216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14:cNvPr>
                <p14:cNvContentPartPr/>
                <p14:nvPr/>
              </p14:nvContentPartPr>
              <p14:xfrm>
                <a:off x="8753136" y="2085456"/>
                <a:ext cx="591480" cy="2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98772" y="1977456"/>
                  <a:ext cx="699846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14:cNvPr>
                <p14:cNvContentPartPr/>
                <p14:nvPr/>
              </p14:nvContentPartPr>
              <p14:xfrm>
                <a:off x="10190256" y="1692696"/>
                <a:ext cx="6462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5893" y="1584696"/>
                  <a:ext cx="75456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14:cNvPr>
                <p14:cNvContentPartPr/>
                <p14:nvPr/>
              </p14:nvContentPartPr>
              <p14:xfrm>
                <a:off x="7393416" y="4373256"/>
                <a:ext cx="6598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9060" y="4265256"/>
                  <a:ext cx="76822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14:cNvPr>
                <p14:cNvContentPartPr/>
                <p14:nvPr/>
              </p14:nvContentPartPr>
              <p14:xfrm>
                <a:off x="7433016" y="1100136"/>
                <a:ext cx="10155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78650" y="992136"/>
                  <a:ext cx="112393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14:cNvPr>
                <p14:cNvContentPartPr/>
                <p14:nvPr/>
              </p14:nvContentPartPr>
              <p14:xfrm>
                <a:off x="7428336" y="1286616"/>
                <a:ext cx="58104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3965" y="1178616"/>
                  <a:ext cx="689419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14:cNvPr>
                <p14:cNvContentPartPr/>
                <p14:nvPr/>
              </p14:nvContentPartPr>
              <p14:xfrm>
                <a:off x="5904456" y="1085016"/>
                <a:ext cx="480240" cy="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0089" y="971016"/>
                  <a:ext cx="588611" cy="234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14:cNvPr>
                <p14:cNvContentPartPr/>
                <p14:nvPr/>
              </p14:nvContentPartPr>
              <p14:xfrm>
                <a:off x="5887896" y="5585376"/>
                <a:ext cx="605160" cy="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33573" y="5477376"/>
                  <a:ext cx="713444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14:cNvPr>
                <p14:cNvContentPartPr/>
                <p14:nvPr/>
              </p14:nvContentPartPr>
              <p14:xfrm>
                <a:off x="8799120" y="5207376"/>
                <a:ext cx="666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4768" y="5099376"/>
                  <a:ext cx="77470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14:cNvPr>
                <p14:cNvContentPartPr/>
                <p14:nvPr/>
              </p14:nvContentPartPr>
              <p14:xfrm>
                <a:off x="7393416" y="5594318"/>
                <a:ext cx="6314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39044" y="5486318"/>
                  <a:ext cx="73982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14:cNvPr>
                <p14:cNvContentPartPr/>
                <p14:nvPr/>
              </p14:nvContentPartPr>
              <p14:xfrm>
                <a:off x="5892216" y="2841816"/>
                <a:ext cx="62568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37809" y="2733816"/>
                  <a:ext cx="73413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14:cNvPr>
                <p14:cNvContentPartPr/>
                <p14:nvPr/>
              </p14:nvContentPartPr>
              <p14:xfrm>
                <a:off x="7407096" y="2290646"/>
                <a:ext cx="682200" cy="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2723" y="2182646"/>
                  <a:ext cx="79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14:cNvPr>
                <p14:cNvContentPartPr/>
                <p14:nvPr/>
              </p14:nvContentPartPr>
              <p14:xfrm>
                <a:off x="10207896" y="3250056"/>
                <a:ext cx="474120" cy="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53524" y="3142056"/>
                  <a:ext cx="582501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14:cNvPr>
                <p14:cNvContentPartPr/>
                <p14:nvPr/>
              </p14:nvContentPartPr>
              <p14:xfrm>
                <a:off x="5869176" y="4218456"/>
                <a:ext cx="5630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14794" y="4110456"/>
                  <a:ext cx="67144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14:cNvPr>
                <p14:cNvContentPartPr/>
                <p14:nvPr/>
              </p14:nvContentPartPr>
              <p14:xfrm>
                <a:off x="10190256" y="4458600"/>
                <a:ext cx="5626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35838" y="4350600"/>
                  <a:ext cx="671153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1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6737D26C-DE5F-A038-C143-AB47FF887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70715"/>
            <a:ext cx="10515600" cy="2261157"/>
          </a:xfrm>
        </p:spPr>
      </p:pic>
    </p:spTree>
    <p:extLst>
      <p:ext uri="{BB962C8B-B14F-4D97-AF65-F5344CB8AC3E}">
        <p14:creationId xmlns:p14="http://schemas.microsoft.com/office/powerpoint/2010/main" val="96734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F7B0-6133-5568-B012-E59CF9BE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9E5F-9BBE-D630-6479-B043125C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6968"/>
            <a:ext cx="7772400" cy="23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II: </a:t>
            </a:r>
            <a:r>
              <a:rPr lang="en-US" dirty="0" err="1"/>
              <a:t>Dataframes</a:t>
            </a:r>
            <a:r>
              <a:rPr lang="en-US" dirty="0"/>
              <a:t> &amp; Sequencing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5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0187-0064-F0E8-E3E5-C85ED759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1.0 –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DEC45-FC11-7F42-298B-FF083F5E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43301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2DC-56F3-60CF-6DEF-A7DB90F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4E-8394-193B-D97F-6F18D4BC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 sequencing data</a:t>
            </a:r>
          </a:p>
        </p:txBody>
      </p:sp>
      <p:pic>
        <p:nvPicPr>
          <p:cNvPr id="4" name="Picture 14" descr="Rna Seq Pca">
            <a:extLst>
              <a:ext uri="{FF2B5EF4-FFF2-40B4-BE49-F238E27FC236}">
                <a16:creationId xmlns:a16="http://schemas.microsoft.com/office/drawing/2014/main" id="{8F1C1390-E52E-8D91-13DB-6AC418C22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1351427"/>
            <a:ext cx="6047133" cy="51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8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A2DC-56F3-60CF-6DEF-A7DB90F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1.1 -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844E-8394-193B-D97F-6F18D4BC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60471" cy="45261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RNA sequencing data</a:t>
            </a:r>
          </a:p>
          <a:p>
            <a:endParaRPr lang="en-US" dirty="0"/>
          </a:p>
          <a:p>
            <a:r>
              <a:rPr lang="en-US" dirty="0"/>
              <a:t>Understand conditional statements</a:t>
            </a:r>
          </a:p>
          <a:p>
            <a:r>
              <a:rPr lang="en-US" dirty="0"/>
              <a:t>Understand a common scientific data type: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Work with and plot real RNA sequencing data</a:t>
            </a:r>
          </a:p>
        </p:txBody>
      </p:sp>
      <p:pic>
        <p:nvPicPr>
          <p:cNvPr id="4" name="Picture 14" descr="Rna Seq Pca">
            <a:extLst>
              <a:ext uri="{FF2B5EF4-FFF2-40B4-BE49-F238E27FC236}">
                <a16:creationId xmlns:a16="http://schemas.microsoft.com/office/drawing/2014/main" id="{4A893484-3F1B-6D85-DD57-2652A226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57" y="1351427"/>
            <a:ext cx="6047133" cy="518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3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1.4 - Conditionals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F33CEB7-E88B-A8D6-D951-B45B015C0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6315"/>
            <a:ext cx="10515600" cy="3969958"/>
          </a:xfrm>
        </p:spPr>
      </p:pic>
    </p:spTree>
    <p:extLst>
      <p:ext uri="{BB962C8B-B14F-4D97-AF65-F5344CB8AC3E}">
        <p14:creationId xmlns:p14="http://schemas.microsoft.com/office/powerpoint/2010/main" val="217628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1.4 - Conditionals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5A1-BDF6-0F6D-0F09-AD6C0A9F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If statements take a </a:t>
            </a:r>
            <a:r>
              <a:rPr lang="en-US" dirty="0" err="1"/>
              <a:t>boolean</a:t>
            </a:r>
            <a:r>
              <a:rPr lang="en-US" dirty="0"/>
              <a:t> (True/False) value as an argument to decide whether the code inside is executed</a:t>
            </a:r>
          </a:p>
          <a:p>
            <a:r>
              <a:rPr lang="en-US" dirty="0"/>
              <a:t>The argument can be complex, as long as the result is Boolean</a:t>
            </a:r>
          </a:p>
          <a:p>
            <a:endParaRPr lang="en-US" dirty="0"/>
          </a:p>
          <a:p>
            <a:r>
              <a:rPr lang="en-US" dirty="0"/>
              <a:t>Co-lab</a:t>
            </a:r>
          </a:p>
        </p:txBody>
      </p:sp>
    </p:spTree>
    <p:extLst>
      <p:ext uri="{BB962C8B-B14F-4D97-AF65-F5344CB8AC3E}">
        <p14:creationId xmlns:p14="http://schemas.microsoft.com/office/powerpoint/2010/main" val="33350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1.5 -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5A1-BDF6-0F6D-0F09-AD6C0A9F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dataframes</a:t>
            </a:r>
            <a:r>
              <a:rPr lang="en-US" dirty="0"/>
              <a:t> works like a series of if statements: check each row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calculate Boolean </a:t>
            </a:r>
            <a:r>
              <a:rPr lang="en-US" dirty="0">
                <a:sym typeface="Wingdings" pitchFamily="2" charset="2"/>
              </a:rPr>
              <a:t> if True/</a:t>
            </a:r>
            <a:r>
              <a:rPr lang="en-US" dirty="0" err="1">
                <a:sym typeface="Wingdings" pitchFamily="2" charset="2"/>
              </a:rPr>
              <a:t>elif</a:t>
            </a:r>
            <a:r>
              <a:rPr lang="en-US" dirty="0">
                <a:sym typeface="Wingdings" pitchFamily="2" charset="2"/>
              </a:rPr>
              <a:t>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2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21AC-C3E5-985B-6DAE-7AABF32B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en-US" b="1" dirty="0"/>
              <a:t>Computer Programming: </a:t>
            </a:r>
            <a:r>
              <a:rPr lang="en-US" dirty="0"/>
              <a:t>Creating a schedule of events for a computer to follow to complete a task.</a:t>
            </a:r>
          </a:p>
          <a:p>
            <a:r>
              <a:rPr lang="en-US" dirty="0"/>
              <a:t>Why learn programming?</a:t>
            </a:r>
          </a:p>
          <a:p>
            <a:pPr lvl="1"/>
            <a:r>
              <a:rPr lang="en-US" dirty="0"/>
              <a:t>To become a programmer</a:t>
            </a:r>
          </a:p>
          <a:p>
            <a:pPr lvl="1"/>
            <a:r>
              <a:rPr lang="en-US" dirty="0"/>
              <a:t>To think computationally</a:t>
            </a:r>
          </a:p>
          <a:p>
            <a:pPr lvl="1"/>
            <a:r>
              <a:rPr lang="en-US" dirty="0"/>
              <a:t>To apply computational tools to problems</a:t>
            </a:r>
          </a:p>
        </p:txBody>
      </p:sp>
      <p:pic>
        <p:nvPicPr>
          <p:cNvPr id="2050" name="Picture 2" descr="Computer Engineering Languages To Learn / 10 Best Programming Language ...">
            <a:extLst>
              <a:ext uri="{FF2B5EF4-FFF2-40B4-BE49-F238E27FC236}">
                <a16:creationId xmlns:a16="http://schemas.microsoft.com/office/drawing/2014/main" id="{46BC68E0-D72F-45FC-1DBD-6C2365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620"/>
            <a:ext cx="5488668" cy="36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1.5 - Filtering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4BAC-E46D-484A-A74A-8F7DF6CB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conditionals to filter outliers from data</a:t>
            </a:r>
          </a:p>
          <a:p>
            <a:r>
              <a:rPr lang="en-US" dirty="0"/>
              <a:t>Use conditionals to label certain elements of data</a:t>
            </a:r>
          </a:p>
          <a:p>
            <a:pPr lvl="1"/>
            <a:r>
              <a:rPr lang="en-US" dirty="0"/>
              <a:t>Volcano plot</a:t>
            </a:r>
          </a:p>
          <a:p>
            <a:r>
              <a:rPr lang="en-US" dirty="0"/>
              <a:t>Use function definition for filtering</a:t>
            </a:r>
          </a:p>
          <a:p>
            <a:pPr lvl="1"/>
            <a:r>
              <a:rPr lang="en-US" dirty="0"/>
              <a:t>For plotting multiple samples</a:t>
            </a:r>
          </a:p>
        </p:txBody>
      </p:sp>
    </p:spTree>
    <p:extLst>
      <p:ext uri="{BB962C8B-B14F-4D97-AF65-F5344CB8AC3E}">
        <p14:creationId xmlns:p14="http://schemas.microsoft.com/office/powerpoint/2010/main" val="14556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2E81-4F21-9FB6-17B0-A0B4D981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1.2 - Pandas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0262-1923-F996-0419-2A5F69AE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Introduce dataset </a:t>
            </a:r>
            <a:r>
              <a:rPr lang="en-US" dirty="0">
                <a:sym typeface="Wingdings" pitchFamily="2" charset="2"/>
              </a:rPr>
              <a:t> dataset exploration</a:t>
            </a:r>
            <a:endParaRPr lang="en-US" dirty="0"/>
          </a:p>
          <a:p>
            <a:r>
              <a:rPr lang="en-US" dirty="0"/>
              <a:t>Plot data in Co-Lab</a:t>
            </a:r>
          </a:p>
          <a:p>
            <a:pPr lvl="1"/>
            <a:r>
              <a:rPr lang="en-US" dirty="0"/>
              <a:t>New Module: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How do we refine our plot?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2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57E2-7646-C813-10BE-88165D2E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1.3 - RNA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B7BA-7D53-B2F7-9C5A-CBF95CCEF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dataset</a:t>
            </a:r>
          </a:p>
          <a:p>
            <a:r>
              <a:rPr lang="en-US" dirty="0"/>
              <a:t>Introduce dataset</a:t>
            </a:r>
          </a:p>
          <a:p>
            <a:r>
              <a:rPr lang="en-US" dirty="0"/>
              <a:t>Plot data in Co-Lab</a:t>
            </a:r>
          </a:p>
          <a:p>
            <a:pPr lvl="1"/>
            <a:r>
              <a:rPr lang="en-US" dirty="0"/>
              <a:t>New Module: 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How do we refine our plot?</a:t>
            </a:r>
          </a:p>
        </p:txBody>
      </p:sp>
    </p:spTree>
    <p:extLst>
      <p:ext uri="{BB962C8B-B14F-4D97-AF65-F5344CB8AC3E}">
        <p14:creationId xmlns:p14="http://schemas.microsoft.com/office/powerpoint/2010/main" val="20465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30" name="Picture 6" descr="3D cell nuclei segmentation based on gradient flow tracking | BMC Cell ...">
            <a:extLst>
              <a:ext uri="{FF2B5EF4-FFF2-40B4-BE49-F238E27FC236}">
                <a16:creationId xmlns:a16="http://schemas.microsoft.com/office/drawing/2014/main" id="{C4D3237A-2B14-6249-7281-A11EBC56E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8"/>
          <a:stretch/>
        </p:blipFill>
        <p:spPr bwMode="auto">
          <a:xfrm>
            <a:off x="6397663" y="365125"/>
            <a:ext cx="5273970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GPT Logo and symbol, meaning, history, PNG, brand">
            <a:extLst>
              <a:ext uri="{FF2B5EF4-FFF2-40B4-BE49-F238E27FC236}">
                <a16:creationId xmlns:a16="http://schemas.microsoft.com/office/drawing/2014/main" id="{8DFA44D9-B93B-392B-CBE1-32F28833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14" y="4237590"/>
            <a:ext cx="5129496" cy="28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ucture-Based Drug Design (SBDD) | Nano Imaging Services">
            <a:extLst>
              <a:ext uri="{FF2B5EF4-FFF2-40B4-BE49-F238E27FC236}">
                <a16:creationId xmlns:a16="http://schemas.microsoft.com/office/drawing/2014/main" id="{808E2CA6-95CA-CF82-4002-29031C7F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5392"/>
            <a:ext cx="3521969" cy="28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na Seq Pca">
            <a:extLst>
              <a:ext uri="{FF2B5EF4-FFF2-40B4-BE49-F238E27FC236}">
                <a16:creationId xmlns:a16="http://schemas.microsoft.com/office/drawing/2014/main" id="{A3E7437F-D689-FBC5-27BA-1EE8F1EA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3" y="1580665"/>
            <a:ext cx="5791039" cy="49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BB937-1501-9815-D375-B3CFB205F1A2}"/>
              </a:ext>
            </a:extLst>
          </p:cNvPr>
          <p:cNvSpPr txBox="1"/>
          <p:nvPr/>
        </p:nvSpPr>
        <p:spPr>
          <a:xfrm>
            <a:off x="5949162" y="5590306"/>
            <a:ext cx="3961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do </a:t>
            </a:r>
            <a:r>
              <a:rPr lang="en-US" sz="2800" b="1" dirty="0"/>
              <a:t>you</a:t>
            </a:r>
            <a:r>
              <a:rPr lang="en-US" sz="2800" dirty="0"/>
              <a:t> use programming for?</a:t>
            </a:r>
          </a:p>
        </p:txBody>
      </p:sp>
    </p:spTree>
    <p:extLst>
      <p:ext uri="{BB962C8B-B14F-4D97-AF65-F5344CB8AC3E}">
        <p14:creationId xmlns:p14="http://schemas.microsoft.com/office/powerpoint/2010/main" val="6032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u="sng" dirty="0"/>
              <a:t>language</a:t>
            </a:r>
            <a:endParaRPr lang="en-US" dirty="0"/>
          </a:p>
        </p:txBody>
      </p:sp>
      <p:pic>
        <p:nvPicPr>
          <p:cNvPr id="3076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A9FB4B91-B662-C260-4154-5072F42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879" y="1331458"/>
            <a:ext cx="7163037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side the new MacBook Pro - Apple's New Penryn MacBook Pro: Dissected">
            <a:extLst>
              <a:ext uri="{FF2B5EF4-FFF2-40B4-BE49-F238E27FC236}">
                <a16:creationId xmlns:a16="http://schemas.microsoft.com/office/drawing/2014/main" id="{7F53B984-B318-24E8-1BEE-D2B84959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3153">
            <a:off x="5530626" y="749742"/>
            <a:ext cx="3980921" cy="18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1635327" y="2607714"/>
            <a:ext cx="233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“Calculate the energy</a:t>
            </a:r>
          </a:p>
          <a:p>
            <a:r>
              <a:rPr lang="en-US" dirty="0"/>
              <a:t>of a protein in this</a:t>
            </a:r>
          </a:p>
          <a:p>
            <a:r>
              <a:rPr lang="en-US" dirty="0"/>
              <a:t>conformation.”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8249189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</p:spTree>
    <p:extLst>
      <p:ext uri="{BB962C8B-B14F-4D97-AF65-F5344CB8AC3E}">
        <p14:creationId xmlns:p14="http://schemas.microsoft.com/office/powerpoint/2010/main" val="28527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u="sng" dirty="0"/>
              <a:t>language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3D6D-CAC7-7476-2988-097974923A03}"/>
              </a:ext>
            </a:extLst>
          </p:cNvPr>
          <p:cNvGrpSpPr/>
          <p:nvPr/>
        </p:nvGrpSpPr>
        <p:grpSpPr>
          <a:xfrm>
            <a:off x="9295989" y="1690688"/>
            <a:ext cx="2761610" cy="3528344"/>
            <a:chOff x="8084664" y="749742"/>
            <a:chExt cx="4148288" cy="5300020"/>
          </a:xfrm>
        </p:grpSpPr>
        <p:pic>
          <p:nvPicPr>
            <p:cNvPr id="3076" name="Picture 4" descr="Two Business People Talking To Each Stock Photo - Image of team ...">
              <a:extLst>
                <a:ext uri="{FF2B5EF4-FFF2-40B4-BE49-F238E27FC236}">
                  <a16:creationId xmlns:a16="http://schemas.microsoft.com/office/drawing/2014/main" id="{A9FB4B91-B662-C260-4154-5072F4215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18"/>
            <a:stretch/>
          </p:blipFill>
          <p:spPr bwMode="auto">
            <a:xfrm flipH="1">
              <a:off x="9419196" y="1331458"/>
              <a:ext cx="2813756" cy="471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nside the new MacBook Pro - Apple's New Penryn MacBook Pro: Dissected">
              <a:extLst>
                <a:ext uri="{FF2B5EF4-FFF2-40B4-BE49-F238E27FC236}">
                  <a16:creationId xmlns:a16="http://schemas.microsoft.com/office/drawing/2014/main" id="{7F53B984-B318-24E8-1BEE-D2B84959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73153">
              <a:off x="8084664" y="749742"/>
              <a:ext cx="3980921" cy="188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10803227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  <p:pic>
        <p:nvPicPr>
          <p:cNvPr id="3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F4971324-4B55-F4DE-7D1E-B28181426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/>
          <a:stretch/>
        </p:blipFill>
        <p:spPr bwMode="auto">
          <a:xfrm flipH="1">
            <a:off x="160655" y="1667980"/>
            <a:ext cx="2597829" cy="36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-39887" y="1635375"/>
            <a:ext cx="171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“Calculate the energy of a protein in this</a:t>
            </a:r>
          </a:p>
          <a:p>
            <a:r>
              <a:rPr lang="en-US" dirty="0"/>
              <a:t>conformation.”</a:t>
            </a:r>
          </a:p>
        </p:txBody>
      </p:sp>
      <p:pic>
        <p:nvPicPr>
          <p:cNvPr id="9" name="Picture 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F34E8E9-B424-9CC4-7F2D-9779588A4F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"/>
          <a:stretch/>
        </p:blipFill>
        <p:spPr>
          <a:xfrm>
            <a:off x="5078875" y="3183355"/>
            <a:ext cx="2047472" cy="21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893BD-2572-4CB6-5829-89B88397AF36}"/>
              </a:ext>
            </a:extLst>
          </p:cNvPr>
          <p:cNvSpPr txBox="1"/>
          <p:nvPr/>
        </p:nvSpPr>
        <p:spPr>
          <a:xfrm>
            <a:off x="659994" y="5473764"/>
            <a:ext cx="117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Language        &gt;          Programmer      &gt;          Python         &gt;        Python Interpreter       &gt;       Machine Language</a:t>
            </a:r>
          </a:p>
        </p:txBody>
      </p:sp>
      <p:pic>
        <p:nvPicPr>
          <p:cNvPr id="4100" name="Picture 4" descr="Python Logo, symbol, meaning, history, PNG">
            <a:extLst>
              <a:ext uri="{FF2B5EF4-FFF2-40B4-BE49-F238E27FC236}">
                <a16:creationId xmlns:a16="http://schemas.microsoft.com/office/drawing/2014/main" id="{E6F1DF09-FBF6-C9F4-E73F-152AC047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r="30410" b="35000"/>
          <a:stretch/>
        </p:blipFill>
        <p:spPr bwMode="auto">
          <a:xfrm>
            <a:off x="7471324" y="3429000"/>
            <a:ext cx="1713245" cy="157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erson with her hand on her head&#10;&#10;Description automatically generated">
            <a:extLst>
              <a:ext uri="{FF2B5EF4-FFF2-40B4-BE49-F238E27FC236}">
                <a16:creationId xmlns:a16="http://schemas.microsoft.com/office/drawing/2014/main" id="{52B636BD-8A4F-B82A-96B3-C3233678E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297" y="3647601"/>
            <a:ext cx="1447800" cy="140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70AD74-15F8-9468-1C4D-757A64D607D4}"/>
              </a:ext>
            </a:extLst>
          </p:cNvPr>
          <p:cNvSpPr txBox="1"/>
          <p:nvPr/>
        </p:nvSpPr>
        <p:spPr>
          <a:xfrm>
            <a:off x="3405096" y="5104432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(You are here)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93203-840D-E5A7-AF56-876C02DEDCC8}"/>
              </a:ext>
            </a:extLst>
          </p:cNvPr>
          <p:cNvSpPr txBox="1"/>
          <p:nvPr/>
        </p:nvSpPr>
        <p:spPr>
          <a:xfrm>
            <a:off x="5573550" y="5889262"/>
            <a:ext cx="310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easy to pick up</a:t>
            </a:r>
          </a:p>
          <a:p>
            <a:r>
              <a:rPr lang="en-US" dirty="0"/>
              <a:t>- slower than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57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3B44-5D09-F5BD-6E44-143350ED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Colab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F393-2154-6872-45AD-57CA41FB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80"/>
          <a:stretch/>
        </p:blipFill>
        <p:spPr>
          <a:xfrm>
            <a:off x="838200" y="2523549"/>
            <a:ext cx="10515600" cy="43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278E535-C2F8-3D78-6276-F7D0B111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39" y="2081893"/>
            <a:ext cx="8134121" cy="2694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ED2A20-E678-EC49-446B-B1F02D7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3"/>
            <a:ext cx="10515600" cy="625249"/>
          </a:xfrm>
        </p:spPr>
        <p:txBody>
          <a:bodyPr/>
          <a:lstStyle/>
          <a:p>
            <a:r>
              <a:rPr lang="en-US" dirty="0"/>
              <a:t>Now we can fix our bug!</a:t>
            </a:r>
          </a:p>
        </p:txBody>
      </p:sp>
    </p:spTree>
    <p:extLst>
      <p:ext uri="{BB962C8B-B14F-4D97-AF65-F5344CB8AC3E}">
        <p14:creationId xmlns:p14="http://schemas.microsoft.com/office/powerpoint/2010/main" val="11275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7" name="Content Placeholder 6" descr="A white shee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B913A6-A2A7-6A72-3E82-993B94BB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39947"/>
          <a:stretch/>
        </p:blipFill>
        <p:spPr>
          <a:xfrm>
            <a:off x="1260542" y="2054847"/>
            <a:ext cx="9670915" cy="3196375"/>
          </a:xfrm>
        </p:spPr>
      </p:pic>
    </p:spTree>
    <p:extLst>
      <p:ext uri="{BB962C8B-B14F-4D97-AF65-F5344CB8AC3E}">
        <p14:creationId xmlns:p14="http://schemas.microsoft.com/office/powerpoint/2010/main" val="131493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F361B7-28C9-6975-CEF8-51A8FEFD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8629"/>
          <a:stretch/>
        </p:blipFill>
        <p:spPr>
          <a:xfrm>
            <a:off x="1204598" y="1836007"/>
            <a:ext cx="9782803" cy="40379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168B7-D047-74B7-622A-48E1CC3A3E36}"/>
              </a:ext>
            </a:extLst>
          </p:cNvPr>
          <p:cNvSpPr txBox="1"/>
          <p:nvPr/>
        </p:nvSpPr>
        <p:spPr>
          <a:xfrm>
            <a:off x="2596242" y="6019295"/>
            <a:ext cx="469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predict what this line of code will do?</a:t>
            </a:r>
          </a:p>
        </p:txBody>
      </p:sp>
    </p:spTree>
    <p:extLst>
      <p:ext uri="{BB962C8B-B14F-4D97-AF65-F5344CB8AC3E}">
        <p14:creationId xmlns:p14="http://schemas.microsoft.com/office/powerpoint/2010/main" val="363762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623</Words>
  <Application>Microsoft Macintosh PowerPoint</Application>
  <PresentationFormat>Widescreen</PresentationFormat>
  <Paragraphs>138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Intro to Programming I: Intro to Python</vt:lpstr>
      <vt:lpstr>Motivation</vt:lpstr>
      <vt:lpstr>Motivation</vt:lpstr>
      <vt:lpstr>Python is a language</vt:lpstr>
      <vt:lpstr>Python is a language</vt:lpstr>
      <vt:lpstr>Let’s try Python!</vt:lpstr>
      <vt:lpstr>Variables</vt:lpstr>
      <vt:lpstr>Operators</vt:lpstr>
      <vt:lpstr>Functions</vt:lpstr>
      <vt:lpstr>In-Built Functions</vt:lpstr>
      <vt:lpstr>Modules</vt:lpstr>
      <vt:lpstr>Turtles!!!</vt:lpstr>
      <vt:lpstr>Intro to Programming II: Dataframes &amp; Sequencing</vt:lpstr>
      <vt:lpstr>1.0 – Review</vt:lpstr>
      <vt:lpstr>1.1 - Learning Objectives</vt:lpstr>
      <vt:lpstr>1.1 - Learning Objectives</vt:lpstr>
      <vt:lpstr>1.4 - Conditionals</vt:lpstr>
      <vt:lpstr>1.4 - Conditionals</vt:lpstr>
      <vt:lpstr>1.5 - Filtering</vt:lpstr>
      <vt:lpstr>1.5 - Filtering</vt:lpstr>
      <vt:lpstr>1.2 - Pandas Dataframes</vt:lpstr>
      <vt:lpstr>1.3 - RNA Sequencing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I: Intro to Python</dc:title>
  <dc:creator>Morii-Sciolla, Christopher</dc:creator>
  <cp:lastModifiedBy>Morii-Sciolla, Christopher</cp:lastModifiedBy>
  <cp:revision>27</cp:revision>
  <dcterms:created xsi:type="dcterms:W3CDTF">2024-05-13T13:15:43Z</dcterms:created>
  <dcterms:modified xsi:type="dcterms:W3CDTF">2024-05-28T17:21:16Z</dcterms:modified>
</cp:coreProperties>
</file>