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80" r:id="rId4"/>
    <p:sldId id="262" r:id="rId5"/>
    <p:sldId id="281" r:id="rId6"/>
    <p:sldId id="263" r:id="rId7"/>
    <p:sldId id="282" r:id="rId8"/>
    <p:sldId id="264" r:id="rId9"/>
    <p:sldId id="265" r:id="rId10"/>
    <p:sldId id="266" r:id="rId11"/>
    <p:sldId id="269" r:id="rId12"/>
    <p:sldId id="267" r:id="rId13"/>
    <p:sldId id="268" r:id="rId14"/>
    <p:sldId id="258" r:id="rId15"/>
    <p:sldId id="271" r:id="rId16"/>
    <p:sldId id="270" r:id="rId17"/>
    <p:sldId id="273" r:id="rId18"/>
    <p:sldId id="277" r:id="rId19"/>
    <p:sldId id="278" r:id="rId20"/>
    <p:sldId id="279" r:id="rId21"/>
    <p:sldId id="276" r:id="rId22"/>
    <p:sldId id="272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16"/>
    <p:restoredTop sz="78095"/>
  </p:normalViewPr>
  <p:slideViewPr>
    <p:cSldViewPr snapToGrid="0">
      <p:cViewPr>
        <p:scale>
          <a:sx n="78" d="100"/>
          <a:sy n="78" d="100"/>
        </p:scale>
        <p:origin x="37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20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1,'97'0,"-43"0,-1 0,34 0,-28 0,1 0,1 0,3 0,4 0,5 0,-1 0,17 0,4 0,-11 0,7 0,-10 0,-6 0,-5 0,25 0,1 0,-18 0,-1 0,6 0,0 0,-6 0,-5 0,9 0,-14 0,-7 0,7 0,-4 0,-11 0,-10 0,-6 0,-7 0,-5 0,-2 0,-4 0,0 0,-7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9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0,'76'0,"2"0,-7 0,0 0,-5 0,-10 0,-11 0,5 0,0 0,3 0,-4 0,1 0,11 0,20 0,-15 0,12 0,-27 0,3 0,-5 0,3 0,-1 0,-4 0,-6 0,-8 0,-2 0,10 0,2 0,-11 0,4 0,-7 0,1 0,-5 0,-10 0,-3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1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1,'51'4,"5"0,-9-4,12 0,1 0,4 0,-4 0,10 0,3 0,-21 0,2 0,40 0,-2 0,-5 0,2 0,-45 0,-13 0,5 0,-5 0,6 0,-1 0,-9 0,-2 0,4 0,5 0,1 0,-5 0,-3 0,1 0,-1 0,1 0,-1 0,-2 0,-2 0,0 0,0 0,5 0,-9 0,5 0,-12 0,3 0,-3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2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1,'73'0,"-5"0,-15 0,3 0,20 0,-26 0,6 0,14 0,1 0,-4 0,-1 0,0 0,-3 0,23 0,-27 0,8 0,-11 0,15 0,10 0,-4 0,-12 0,-19 0,-17 0,-6 0,-3 0,-4 0,0 0,-3 0,5 0,-4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4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1,'49'4,"-1"0,-6-4,4 0,11 0,42 0,-39 0,4 0,5 0,4 0,0 0,2 0,4 1,-2 2,-11-1,-2 2,1 0,-3 0,24 7,-14-3,-4-1,-10 0,-15-4,-9-1,-15-2,2 0,-9 0,1 0,4 0,3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31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0,'48'0,"-1"0,-23 0,10 0,2 0,-1 0,19 0,2 0,-3 0,2 0,-11 0,-7 0,17 0,-3 0,5 0,0 0,-13 0,-12 0,-8 0,1 0,-1 0,4 0,0 0,-7 0,-4 0,0 0,1 0,0 0,-1 0,-2 0,2 0,0 0,1 0,-4 0,2 0,2 0,0 0,-3 0,3 0,-2 0,0 0,6 0,-10 0,5 0,0 0,-2 0,5 0,-2 0,0 0,-3 0,4 0,-6 0,5 0,0 0,-3 0,5 0,-3 0,-1 0,3 0,-2 0,-1 0,2 0,-4 0,5 0,-2 0,-2 0,3 0,-2 0,1 0,0 0,-1 0,-2 0,4 0,-2 0,1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38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1,'95'0,"2"0,-11 0,-11 0,-24 0,6 0,11 0,6 0,-6 0,5 0,-3 0,16 0,-3 0,-3 0,-9 0,-4 0,-8 0,-3 0,2 0,-3 0,-6 0,-4 0,-7 0,-2 0,-12 0,-4 0,-7 0,1 0,4 0,-4 0,8 0,-6 0,5 0,-7 0,2 0,-2 0,3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44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1,'64'0,"12"0,-10 0,29 0,-38 0,2 0,12 0,1 0,-1 0,-1 0,-7 0,-5 0,35 0,-23 0,-2 0,-8 0,-4 0,11 0,8 0,3 0,-5 0,-10 0,-8 0,3 0,-2 0,0 0,1 0,-7 0,-5 0,-7 0,-2 0,8 0,2 0,-2 0,-5 0,-8 0,2 0,-3 0,4 0,-3 0,1 0,-3 0,-5 0,-4 0,-4 0,-3 0,6 0,-4 0,1 0,4 0,-9 0,7 0,-3 0,-3 0,7 0,-6 0,3 0,1 0,-2 0,0 0,3 0,-5 0,3 0,1 0,-4 0,5 0,-3 0,-1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47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1,'62'0,"6"0,-14 0,10 0,-2 0,2 0,9 0,2 0,3 0,9 0,1 0,-13 0,-5 0,11 0,-17 0,-4 0,-4 0,0 0,-12 0,-4 0,-7 0,2 0,-11 0,6 0,-5 0,-2 0,-1 0,-6 0,-4 0,4 1,-3 2,5-1,-4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53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18,'64'0,"-8"0,-24 0,0 0,5 0,4 0,5 0,9 0,3 0,30 0,-23 0,-1 0,6 0,-21 0,-20 0,0 0,-7 0,5 0,-5 0,0 0,-2 0,-7 0,4 0,-3 0,5 0,1 0,-4 0,0 0,0 0,-2 0,6 0,-6 0,3 0,-2 0,2 0,-3 0,5 0,-6 0,2 0,2 0,-3 0,2-3,-2-2,0 0,2 1,0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03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20,'50'0,"-1"0,-13 0,5 0,-1 0,1 0,48 0,-32 0,-5 0,2 0,21 0,4 0,-11 0,-19 0,-17 0,0 0,1 0,-1 0,-2 0,1 0,0 0,-3 0,-3 0,-1 0,3 0,0 0,-8 0,-3 0,-2 0,4 0,-4 0,8 0,-12 0,6 0,1 0,-4 0,6 0,-4 0,-1 0,5 0,-5 0,1 0,2 0,-5 0,7 0,-3 0,0-4,1-2,-2 1,0 0,2 5,-2 0,0 0,-1 0,2 0,-1 0,2 0,-1 0,0 2,-1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44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1,'52'0,"1"0,6 0,-1 0,37 0,-41 0,4 0,9 0,0 0,-1 0,-5 0,28 0,-13 3,-18 5,-3 2,-2 0,-21-4,-3-4,-3-2,-3 2,-4 1,-5 0,4-1,-3-1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14.64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1,'58'0,"-3"0,-19 0,3 0,7 0,0 0,18 0,9 0,16 0,1 0,-15 0,-9 0,-10 0,3 0,2 0,1 0,0 0,-11 0,-10 0,-3 0,-1 0,7 0,0 0,-1 0,-3 0,-5 0,-4 0,-2 0,-2 0,2 0,-3 0,-7 0,-3 0,1 0,0 0,3 0,2 0,-4 0,4 0,1 0,3 0,-2 0,-7 0,-4 0,2 0,2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34.6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1,'49'0,"-6"0,-17 0,2 0,6 0,2 0,0 0,-1 0,1 0,0 0,0 0,0 0,1 0,-1 0,8 0,2 0,1 0,6 0,-9 0,3 0,-8 0,-1 0,6 0,3 0,-1 0,-2 0,-8 0,-6 0,-3 0,-2 0,-2 0,-2 0,-1 0,-1 0,0 0,1 0,-1 0,-2 0,-1 0,1 0,-1 0,0 0,0 0,4 0,4 0,-5 0,1 0,-3 0,0 0,1 0,1 0,-5 0,2 0,0 0,-2 0,5 0,-5 0,4 0,-3 0,0 0,2 0,-4 0,3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36.7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1,'56'0,"2"0,-24 0,13 0,8 0,12 0,8 0,23 0,-14 0,-29 0,0 0,35 0,-4 0,-20 0,-21 0,2 0,0 0,3 0,1 0,10 0,-22 0,10 0,-20 0,-1 0,3 0,-6 0,-1 0,-9 0,1 0,-2 0,7 0,9 0,-12 0,5 0,-12 0,-1 0,11 0,-7 0,6 0,-7 0,2 0,0 0,1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41.7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0,'52'0,"-2"0,5 0,1 0,10 0,1 0,-7 0,-2 0,38 0,-25 0,-25 0,11 0,5 0,-6 0,-5 0,-8 0,14 0,-12 0,10 0,-20 0,-1 0,-2 0,1 0,-3 0,0 0,-3 0,-3 0,-1 0,-4 0,-1 0,0 0,3 0,-4 0,3 0,-6 0,3 0,-1 0,-1 0,-1 0,3 0,-3 0,4 0,-4 0,4 0,-2 0,1 0,-2 0,0 0,0 0,3 0,-2 0,0 0,2 0,-4 0,5 0,-6 0,3 0,0 4,0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46.2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9,'80'-4,"-1"0,-13 4,2 0,-2 0,-8 0,-7 0,3 0,5 0,23 0,-17 0,-1 0,1 0,-15 0,-18 0,-8 0,0 0,3 0,0 0,-1 0,-3 0,-6 0,-1 0,3 0,4 0,-2 0,3 0,-6 0,1 0,-4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57.7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1,'52'0,"-3"0,-22 0,10 0,9 0,-3 0,15 0,5 0,9 0,-1 0,23 0,-7 0,0 0,-9 0,-30 0,-3 0,-5 0,-4 0,-3 0,-2 0,-3 0,-1 0,-2 0,-2 0,-4 0,-3 0,-2 0,5 0,-1 0,2 0,-7 0,2 0,1 0,1 0,-2 0,1 0,-1 0,-1 0,4 0,-4 0,1 0,2 0,-3 0,2 0,1 0,-3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3:15.5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0,'55'0,"-5"0,-19 0,1 0,0 0,1 0,3 0,18 0,16 0,-4 0,11 0,-15 0,3 0,-4 0,-6 0,-11 0,-5 0,-3 0,0 0,5 0,-7 0,10 0,-5 0,6 0,-1 0,-13 0,-6 0,-6 0,-1 0,-2 0,-2 0,6 0,-3 0,6 0,-7 0,-1 0,1 0,-2 0,2 0,1 0,-3 0,4 0,-4 0,1 0,2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48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0,'57'0,"-5"0,-7 0,1 0,-1 0,7 0,-2 0,40 0,7 0,1 0,1 0,-4 0,-23 0,-12 0,-7 0,-11 0,-10 0,-10 0,-6 0,-2 0,6 0,-3 0,2 0,-5 0,0 0,1 0,4 0,-5 0,2 0,0 0,-2 0,6 0,-7 0,3 0,1 0,-2 0,0 0,2 0,-3 0,2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50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1,'52'0,"-5"0,-20 0,9 0,5 0,14 0,11 0,-4 0,11 0,-12 0,7 0,-1 0,-11 0,-5 0,-4 0,-2 0,2 0,-2 0,-6 0,-4 0,12 0,-18 0,7 0,-19 0,1 0,-3 0,3 0,-3 0,3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54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1,'77'0,"12"0,-9 0,0 0,-19 0,-12 0,-12 0,39 0,-26 0,20 0,-28 0,-3 0,1 0,-10 0,-7 0,0 0,11 0,3 0,-2 0,-3 0,-2 0,-1 0,8 0,3 0,-10 0,15 0,-4 0,5 0,1 0,-16 0,-8 0,-9 0,0 0,0 0,4 0,-2 0,-2 0,3 0,0 0,-2 0,0 0,-1 0,3 0,-2 0,0 0,0 0,0 0,2 0,-3 0,3 0,-4 0,4 0,-2 0,0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00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0,'59'0,"-6"0,-21 0,-1 0,1 0,-4 0,25 0,3 0,-4 0,8 0,-1 0,-18 0,22 0,0 0,-1 0,-7 0,-14 0,-7 0,8 0,0 0,5 0,2 0,-7 0,-5 0,5 0,-2 0,-4 0,-4 0,-1 0,4 0,0 0,-9 0,-10 0,-5 0,7 0,-5 0,8 0,-9 0,6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06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1,'57'4,"1"-1,-17-3,9 0,-1 0,8 0,24 0,8 0,-36 0,3 0,11 0,8 0,-5 0,-5 0,-4 0,-2 0,0 0,-3 0,-4 0,32 0,-27 0,-1 0,-16 0,0 0,1 0,-3 0,-2 0,-10 0,-6 0,-3 0,0 0,2 0,1 0,-5 0,1 0,-2 0,2 0,0 0,-2 0,4 0,-5 0,4 0,-2 0,-1 0,2 0,-1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0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1,'57'0,"2"0,-21 0,17 0,4 0,17 0,5 0,-9 0,-10 0,-11 0,7 0,1 0,-10 0,-3 0,-14 0,6 0,2 0,-2 0,-2 0,-3 0,-1 0,-3 0,-3 0,-5 0,-2 0,-2 0,-2 0,3 0,-2 0,0 0,-2 0,-1 0,5 0,-3 0,2 0,-4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7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0,'62'0,"-1"0,-15 0,6 0,5 0,4 0,-1 0,12 0,2 0,20 0,-6 0,-1 0,-11 0,1 0,-25 0,-12 0,6 0,0 0,2 0,-3 0,-12 0,-9 0,-8 0,0 0,-1 0,0 0,2 0,-3 0,1 0,0 0,-1 0,3 0,-2 0,0 0,1 0,-1 0,0 0,1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5E806-7C49-B844-86C7-027205F85293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D1E8-63F1-A343-A094-4032FF28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thinkcs/python/english3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thinkcs/python/english3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define programming</a:t>
            </a:r>
          </a:p>
          <a:p>
            <a:r>
              <a:rPr lang="en-US" dirty="0"/>
              <a:t>Motivation: Why learn programming?</a:t>
            </a:r>
          </a:p>
          <a:p>
            <a:pPr lvl="1"/>
            <a:r>
              <a:rPr lang="en-US" dirty="0"/>
              <a:t>to be a programmer</a:t>
            </a:r>
          </a:p>
          <a:p>
            <a:pPr lvl="1"/>
            <a:r>
              <a:rPr lang="en-US" dirty="0"/>
              <a:t>to apply computational tools to problems</a:t>
            </a:r>
          </a:p>
          <a:p>
            <a:pPr lvl="1"/>
            <a:r>
              <a:rPr lang="en-US" dirty="0"/>
              <a:t>to think computationally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(and also, a bit of a course roadmap)</a:t>
            </a:r>
          </a:p>
          <a:p>
            <a:r>
              <a:rPr lang="en-US" dirty="0"/>
              <a:t>Plotting, data exploration, DNA/RNA sequencing data</a:t>
            </a:r>
          </a:p>
          <a:p>
            <a:r>
              <a:rPr lang="en-US" dirty="0"/>
              <a:t>Large-scale image processing</a:t>
            </a:r>
          </a:p>
          <a:p>
            <a:r>
              <a:rPr lang="en-US" dirty="0"/>
              <a:t>Simulations, machine learning,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  <a:p>
            <a:r>
              <a:rPr lang="en-US" dirty="0"/>
              <a:t>…read by an interpreter…</a:t>
            </a:r>
          </a:p>
          <a:p>
            <a:r>
              <a:rPr lang="en-US" dirty="0"/>
              <a:t>…to create an output.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http://www.openbookproject.net/thinkcs/python/english3e/</a:t>
            </a:r>
            <a:endParaRPr lang="en-US" dirty="0"/>
          </a:p>
          <a:p>
            <a:r>
              <a:rPr lang="en-US" dirty="0">
                <a:hlinkClick r:id="rId4"/>
              </a:rPr>
              <a:t>https://docs.python.org/3/tutorial/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1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  <a:p>
            <a:r>
              <a:rPr lang="en-US" dirty="0"/>
              <a:t>…read by an interpreter…</a:t>
            </a:r>
          </a:p>
          <a:p>
            <a:r>
              <a:rPr lang="en-US" dirty="0"/>
              <a:t>…to create an output.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http://www.openbookproject.net/thinkcs/python/english3e/</a:t>
            </a:r>
            <a:endParaRPr lang="en-US" dirty="0"/>
          </a:p>
          <a:p>
            <a:r>
              <a:rPr lang="en-US" dirty="0">
                <a:hlinkClick r:id="rId4"/>
              </a:rPr>
              <a:t>https://docs.python.org/3/tutorial/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4F3D-0884-8A14-E54B-209A68B73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44C9C-7166-E77E-B9E8-CDB4F2AF7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7A37-D93A-3EEC-672E-EF60306D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F2F2-1ABC-2163-D46D-DB192C8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A672-24AD-CD1C-4E22-63721424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2B27-EF02-C933-B07D-6EA85B1B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DFD9-ECD2-77B6-3165-0480B053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7830-6BEE-F273-0540-704F9200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1D6E-178A-BECB-ED09-51B5AE4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3310-C3FE-05AB-3B14-0333A16A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3F470-23CF-482C-3B03-AD985C27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7CC43-08E6-34EC-DDA0-6B5C7BC1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9975-7632-39A7-8EA8-5240D2FB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2989-8885-3C29-2D3D-B8F7FFF1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4856-FFBD-C530-A8DA-9F43E639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DC28-6D25-12FD-ADE2-A87D60C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D2C-5E22-EDA6-1D15-CA0D8B47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4457-06D1-FA76-91C3-042BF1C8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3BE0-3BB0-D108-63EC-5B2C1EAD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3C44-CA15-C8ED-F06F-03F5CA5B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3D3C-DA0B-D1FE-C4E9-E0195B27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E39A-9585-7E5B-D10D-78319799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A821-FDDD-7A71-98BC-DDC77719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51CD-4CF4-C3C1-C88E-7C704805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8817-BF8B-C0A6-661F-3370AE06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A6D4-D0ED-4C13-EBDB-4666F1C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B240-7D5A-ACDB-D0F5-BF676633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C8191-DB42-04AF-2345-E3256B5C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3183-227E-A72C-02B2-2FA54215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DDB9-19AC-1AF7-65B4-CD5D9BE8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D82C-4F42-8F8F-8DE2-4055EA2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CBA0-6B6F-36CA-87BB-7185685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96B0-B92A-9631-0747-6037A969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2E763-6BC4-FE2A-9CA3-A518DDA5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864BC-8A7E-C73D-B6C2-FC7B8FEA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D76AB-188D-F214-7985-B7E43CEB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ED65-44AC-CF95-5324-809B7A64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04B5D-2A72-3B7C-1D83-F36BABEE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5C123-70E5-3F23-58AD-0A9F55B7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BD1A-78C4-DDA9-7C13-99C562E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27DF0-9806-5F5A-5F72-9E86667C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3C6F0-DF01-10BB-4DE7-8FB2EE0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7C7F-AA18-A80E-346A-F670A6F0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07CD-0208-3C11-1A39-CFC1DCE0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BFB71-0468-5052-8634-0CBADF5E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9A34-D508-868C-9C8C-D72192D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623E-A86B-76D9-792A-173FB26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71FC-6626-602B-D2A2-4728EEA0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6AE0-A72D-D2B5-53A0-F3F5325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77737-D322-7904-9B62-97E09548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F37D-A2F8-5129-DB30-3193BA9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6D6D5-BDE9-1D4D-8A9C-E770BC39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F11E-7ED1-6D4C-78DC-76C3BF6B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0F7B0-4486-97B5-CD95-A7985F30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A983D-7AE2-F35D-1D92-BD88045F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E657-4BE0-3733-74F2-BDC44B90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A43AF-99D0-6B60-1871-2D50C50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FB22-5813-6CF8-6779-7410CE8B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5C602-9CED-7591-BE1C-8E1252BC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5653A-1AE2-B2C5-8E1F-6AA998EB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DB6F-F794-5F48-5E24-A9C29FC12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D5F69-6ABA-2F4A-A893-539509823620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EC48-A881-5A8F-1539-BAB32F50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A3E8-CC5D-89B7-E343-B293CD32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47" Type="http://schemas.openxmlformats.org/officeDocument/2006/relationships/customXml" Target="../ink/ink23.xml"/><Relationship Id="rId50" Type="http://schemas.openxmlformats.org/officeDocument/2006/relationships/image" Target="../media/image40.png"/><Relationship Id="rId7" Type="http://schemas.openxmlformats.org/officeDocument/2006/relationships/customXml" Target="../ink/ink3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18.xml"/><Relationship Id="rId40" Type="http://schemas.openxmlformats.org/officeDocument/2006/relationships/image" Target="../media/image3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3.xml"/><Relationship Id="rId30" Type="http://schemas.openxmlformats.org/officeDocument/2006/relationships/image" Target="../media/image3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9.png"/><Relationship Id="rId8" Type="http://schemas.openxmlformats.org/officeDocument/2006/relationships/image" Target="../media/image19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20" Type="http://schemas.openxmlformats.org/officeDocument/2006/relationships/image" Target="../media/image25.png"/><Relationship Id="rId41" Type="http://schemas.openxmlformats.org/officeDocument/2006/relationships/customXml" Target="../ink/ink20.xml"/><Relationship Id="rId5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drive/1C2j5L3Utm9yFWAL_RpIGMmmbCjdsnyym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247B-A75F-F9EA-03EE-17D5C878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 I: 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226E-D055-F2B8-026F-72B873431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20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046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1.4 - Functions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F361B7-28C9-6975-CEF8-51A8FEFD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629"/>
          <a:stretch/>
        </p:blipFill>
        <p:spPr>
          <a:xfrm>
            <a:off x="1204598" y="1836007"/>
            <a:ext cx="9782803" cy="40379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168B7-D047-74B7-622A-48E1CC3A3E36}"/>
              </a:ext>
            </a:extLst>
          </p:cNvPr>
          <p:cNvSpPr txBox="1"/>
          <p:nvPr/>
        </p:nvSpPr>
        <p:spPr>
          <a:xfrm>
            <a:off x="2596242" y="6019295"/>
            <a:ext cx="469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predict what this line of code will do?</a:t>
            </a:r>
          </a:p>
        </p:txBody>
      </p:sp>
    </p:spTree>
    <p:extLst>
      <p:ext uri="{BB962C8B-B14F-4D97-AF65-F5344CB8AC3E}">
        <p14:creationId xmlns:p14="http://schemas.microsoft.com/office/powerpoint/2010/main" val="363762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1.4 -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6F1C-F2E4-6EEA-5B0F-3BCE5798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2083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371B5-D5D5-33DE-2F59-0C2BA99FE6BF}"/>
              </a:ext>
            </a:extLst>
          </p:cNvPr>
          <p:cNvGrpSpPr/>
          <p:nvPr/>
        </p:nvGrpSpPr>
        <p:grpSpPr>
          <a:xfrm>
            <a:off x="5778035" y="405515"/>
            <a:ext cx="5815251" cy="5954010"/>
            <a:chOff x="5778035" y="365125"/>
            <a:chExt cx="5854700" cy="5994400"/>
          </a:xfrm>
        </p:grpSpPr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B06444D2-7778-1EB6-6C3A-68681184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035" y="365125"/>
              <a:ext cx="5854700" cy="5994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FEDEE1-BAD2-94AA-387B-AF1CD3D427B2}"/>
                    </a:ext>
                  </a:extLst>
                </p14:cNvPr>
                <p14:cNvContentPartPr/>
                <p14:nvPr/>
              </p14:nvContentPartPr>
              <p14:xfrm>
                <a:off x="7407096" y="2060256"/>
                <a:ext cx="9165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FEDEE1-BAD2-94AA-387B-AF1CD3D427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2733" y="1952256"/>
                  <a:ext cx="102492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5F3FF2-E1AE-173A-9B15-44EF77E9A9FC}"/>
                    </a:ext>
                  </a:extLst>
                </p14:cNvPr>
                <p14:cNvContentPartPr/>
                <p14:nvPr/>
              </p14:nvContentPartPr>
              <p14:xfrm>
                <a:off x="5927496" y="1675776"/>
                <a:ext cx="434160" cy="1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5F3FF2-E1AE-173A-9B15-44EF77E9A9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3135" y="1565658"/>
                  <a:ext cx="542519" cy="2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99E2C4-5302-2ED2-E32D-1A9B93C37910}"/>
                    </a:ext>
                  </a:extLst>
                </p14:cNvPr>
                <p14:cNvContentPartPr/>
                <p14:nvPr/>
              </p14:nvContentPartPr>
              <p14:xfrm>
                <a:off x="8830176" y="1306056"/>
                <a:ext cx="53352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99E2C4-5302-2ED2-E32D-1A9B93C379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75809" y="1198056"/>
                  <a:ext cx="64189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F5D3CB-B8E8-D882-EB7C-7839805768AC}"/>
                    </a:ext>
                  </a:extLst>
                </p14:cNvPr>
                <p14:cNvContentPartPr/>
                <p14:nvPr/>
              </p14:nvContentPartPr>
              <p14:xfrm>
                <a:off x="8808576" y="1095096"/>
                <a:ext cx="44712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F5D3CB-B8E8-D882-EB7C-7839805768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54226" y="987096"/>
                  <a:ext cx="555458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6FF499-E165-7034-5DD4-F64BED55C2B3}"/>
                    </a:ext>
                  </a:extLst>
                </p14:cNvPr>
                <p14:cNvContentPartPr/>
                <p14:nvPr/>
              </p14:nvContentPartPr>
              <p14:xfrm>
                <a:off x="10207896" y="1107696"/>
                <a:ext cx="64188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6FF499-E165-7034-5DD4-F64BED55C2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3530" y="999696"/>
                  <a:ext cx="75024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ECFC12-66FB-E247-6689-1DC506BD8D2B}"/>
                    </a:ext>
                  </a:extLst>
                </p14:cNvPr>
                <p14:cNvContentPartPr/>
                <p14:nvPr/>
              </p14:nvContentPartPr>
              <p14:xfrm>
                <a:off x="10195656" y="3434736"/>
                <a:ext cx="55728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ECFC12-66FB-E247-6689-1DC506BD8D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41270" y="3326736"/>
                  <a:ext cx="66569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8C9F86-DDD4-AC13-844F-74E6EA84D34D}"/>
                    </a:ext>
                  </a:extLst>
                </p14:cNvPr>
                <p14:cNvContentPartPr/>
                <p14:nvPr/>
              </p14:nvContentPartPr>
              <p14:xfrm>
                <a:off x="10197456" y="4204416"/>
                <a:ext cx="682200" cy="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8C9F86-DDD4-AC13-844F-74E6EA84D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43112" y="4082916"/>
                  <a:ext cx="790526" cy="245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44BC78-3704-6374-A343-6F2ED4FF8A19}"/>
                    </a:ext>
                  </a:extLst>
                </p14:cNvPr>
                <p14:cNvContentPartPr/>
                <p14:nvPr/>
              </p14:nvContentPartPr>
              <p14:xfrm>
                <a:off x="10172256" y="5592576"/>
                <a:ext cx="49068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44BC78-3704-6374-A343-6F2ED4FF8A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17897" y="5484576"/>
                  <a:ext cx="599035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0CB62B-8176-4877-2E7A-4F0C1F5AE295}"/>
                    </a:ext>
                  </a:extLst>
                </p14:cNvPr>
                <p14:cNvContentPartPr/>
                <p14:nvPr/>
              </p14:nvContentPartPr>
              <p14:xfrm>
                <a:off x="8789496" y="4229616"/>
                <a:ext cx="56592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0CB62B-8176-4877-2E7A-4F0C1F5AE2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35115" y="4121616"/>
                  <a:ext cx="67431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CD6283-500B-BB55-7C1D-F4568EA16AB8}"/>
                    </a:ext>
                  </a:extLst>
                </p14:cNvPr>
                <p14:cNvContentPartPr/>
                <p14:nvPr/>
              </p14:nvContentPartPr>
              <p14:xfrm>
                <a:off x="8797416" y="3253296"/>
                <a:ext cx="60984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CD6283-500B-BB55-7C1D-F4568EA16A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43063" y="3145296"/>
                  <a:ext cx="71818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99D7BF-0B8E-026A-AB82-0F511037586B}"/>
                    </a:ext>
                  </a:extLst>
                </p14:cNvPr>
                <p14:cNvContentPartPr/>
                <p14:nvPr/>
              </p14:nvContentPartPr>
              <p14:xfrm>
                <a:off x="8758176" y="2695656"/>
                <a:ext cx="632520" cy="3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99D7BF-0B8E-026A-AB82-0F51103758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03805" y="2587656"/>
                  <a:ext cx="7409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1C2B47-37BE-0950-39E0-9C3E0D6E17B9}"/>
                    </a:ext>
                  </a:extLst>
                </p14:cNvPr>
                <p14:cNvContentPartPr/>
                <p14:nvPr/>
              </p14:nvContentPartPr>
              <p14:xfrm>
                <a:off x="8736216" y="2279496"/>
                <a:ext cx="58284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1C2B47-37BE-0950-39E0-9C3E0D6E17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81847" y="2171496"/>
                  <a:ext cx="691216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ADBADD-A7CE-6605-76D1-5B44D830A876}"/>
                    </a:ext>
                  </a:extLst>
                </p14:cNvPr>
                <p14:cNvContentPartPr/>
                <p14:nvPr/>
              </p14:nvContentPartPr>
              <p14:xfrm>
                <a:off x="8753136" y="2085456"/>
                <a:ext cx="591480" cy="23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ADBADD-A7CE-6605-76D1-5B44D830A8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98772" y="1977456"/>
                  <a:ext cx="699846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C346EF-7E16-954B-871F-67245A6D1786}"/>
                    </a:ext>
                  </a:extLst>
                </p14:cNvPr>
                <p14:cNvContentPartPr/>
                <p14:nvPr/>
              </p14:nvContentPartPr>
              <p14:xfrm>
                <a:off x="10190256" y="1692696"/>
                <a:ext cx="64620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C346EF-7E16-954B-871F-67245A6D17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5893" y="1584696"/>
                  <a:ext cx="75456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970362-95DD-813E-E7C9-544D0479C531}"/>
                    </a:ext>
                  </a:extLst>
                </p14:cNvPr>
                <p14:cNvContentPartPr/>
                <p14:nvPr/>
              </p14:nvContentPartPr>
              <p14:xfrm>
                <a:off x="7393416" y="4373256"/>
                <a:ext cx="65988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970362-95DD-813E-E7C9-544D0479C5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39060" y="4265256"/>
                  <a:ext cx="76822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F4D608-6AF4-F1B2-B123-5FAEB2FA5B84}"/>
                    </a:ext>
                  </a:extLst>
                </p14:cNvPr>
                <p14:cNvContentPartPr/>
                <p14:nvPr/>
              </p14:nvContentPartPr>
              <p14:xfrm>
                <a:off x="7433016" y="1100136"/>
                <a:ext cx="10155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F4D608-6AF4-F1B2-B123-5FAEB2FA5B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78650" y="992136"/>
                  <a:ext cx="112393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67421C-C3B3-154B-6277-75A6A0737768}"/>
                    </a:ext>
                  </a:extLst>
                </p14:cNvPr>
                <p14:cNvContentPartPr/>
                <p14:nvPr/>
              </p14:nvContentPartPr>
              <p14:xfrm>
                <a:off x="7428336" y="1286616"/>
                <a:ext cx="581040" cy="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67421C-C3B3-154B-6277-75A6A07377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73965" y="1178616"/>
                  <a:ext cx="689419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F6BADF-C2BF-A2A7-018D-4B3D4570DE22}"/>
                    </a:ext>
                  </a:extLst>
                </p14:cNvPr>
                <p14:cNvContentPartPr/>
                <p14:nvPr/>
              </p14:nvContentPartPr>
              <p14:xfrm>
                <a:off x="5904456" y="1085016"/>
                <a:ext cx="480240" cy="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F6BADF-C2BF-A2A7-018D-4B3D4570DE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0089" y="971016"/>
                  <a:ext cx="588611" cy="234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B456C-9EB1-6C51-3857-5C2E22ECCD4E}"/>
                    </a:ext>
                  </a:extLst>
                </p14:cNvPr>
                <p14:cNvContentPartPr/>
                <p14:nvPr/>
              </p14:nvContentPartPr>
              <p14:xfrm>
                <a:off x="5887896" y="5585376"/>
                <a:ext cx="605160" cy="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B456C-9EB1-6C51-3857-5C2E22ECCD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33573" y="5477376"/>
                  <a:ext cx="713444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04781C-1A77-7E91-A36F-189C6732A0AF}"/>
                    </a:ext>
                  </a:extLst>
                </p14:cNvPr>
                <p14:cNvContentPartPr/>
                <p14:nvPr/>
              </p14:nvContentPartPr>
              <p14:xfrm>
                <a:off x="8799120" y="5207376"/>
                <a:ext cx="666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04781C-1A77-7E91-A36F-189C6732A0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4768" y="5099376"/>
                  <a:ext cx="77470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FBC784-0F2C-8E02-FFDC-665D7338B048}"/>
                    </a:ext>
                  </a:extLst>
                </p14:cNvPr>
                <p14:cNvContentPartPr/>
                <p14:nvPr/>
              </p14:nvContentPartPr>
              <p14:xfrm>
                <a:off x="7393416" y="5594318"/>
                <a:ext cx="63144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FBC784-0F2C-8E02-FFDC-665D7338B04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39044" y="5486318"/>
                  <a:ext cx="73982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659C9D-30DF-E300-C9A7-D38BCD15C953}"/>
                    </a:ext>
                  </a:extLst>
                </p14:cNvPr>
                <p14:cNvContentPartPr/>
                <p14:nvPr/>
              </p14:nvContentPartPr>
              <p14:xfrm>
                <a:off x="5892216" y="2841816"/>
                <a:ext cx="62568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659C9D-30DF-E300-C9A7-D38BCD15C9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37809" y="2733816"/>
                  <a:ext cx="73413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0E02E3-D579-DC35-3B32-09D097CFD7A4}"/>
                    </a:ext>
                  </a:extLst>
                </p14:cNvPr>
                <p14:cNvContentPartPr/>
                <p14:nvPr/>
              </p14:nvContentPartPr>
              <p14:xfrm>
                <a:off x="7407096" y="2290646"/>
                <a:ext cx="682200" cy="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0E02E3-D579-DC35-3B32-09D097CFD7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52723" y="2182646"/>
                  <a:ext cx="79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08CCB1-F2C9-CBA2-CBF9-3C09D80797DD}"/>
                    </a:ext>
                  </a:extLst>
                </p14:cNvPr>
                <p14:cNvContentPartPr/>
                <p14:nvPr/>
              </p14:nvContentPartPr>
              <p14:xfrm>
                <a:off x="10207896" y="3250056"/>
                <a:ext cx="474120" cy="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08CCB1-F2C9-CBA2-CBF9-3C09D80797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53524" y="3142056"/>
                  <a:ext cx="582501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C61CD5-060B-D2A8-E8BA-ACEDCB5EAA1A}"/>
                    </a:ext>
                  </a:extLst>
                </p14:cNvPr>
                <p14:cNvContentPartPr/>
                <p14:nvPr/>
              </p14:nvContentPartPr>
              <p14:xfrm>
                <a:off x="5869176" y="4218456"/>
                <a:ext cx="56304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C61CD5-060B-D2A8-E8BA-ACEDCB5EAA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14794" y="4110456"/>
                  <a:ext cx="67144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AE95E8-E2B5-2A75-0022-6435B68E61A6}"/>
                    </a:ext>
                  </a:extLst>
                </p14:cNvPr>
                <p14:cNvContentPartPr/>
                <p14:nvPr/>
              </p14:nvContentPartPr>
              <p14:xfrm>
                <a:off x="10190256" y="4458600"/>
                <a:ext cx="56268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AE95E8-E2B5-2A75-0022-6435B68E61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35838" y="4350600"/>
                  <a:ext cx="671153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215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1.5 - Modules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6737D26C-DE5F-A038-C143-AB47FF887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0715"/>
            <a:ext cx="10515600" cy="2261157"/>
          </a:xfrm>
        </p:spPr>
      </p:pic>
    </p:spTree>
    <p:extLst>
      <p:ext uri="{BB962C8B-B14F-4D97-AF65-F5344CB8AC3E}">
        <p14:creationId xmlns:p14="http://schemas.microsoft.com/office/powerpoint/2010/main" val="96734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1.6 - Turtles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F7B0-6133-5568-B012-E59CF9BE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C9E5F-9BBE-D630-6479-B043125C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06968"/>
            <a:ext cx="7772400" cy="23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247B-A75F-F9EA-03EE-17D5C878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 II: </a:t>
            </a:r>
            <a:r>
              <a:rPr lang="en-US" dirty="0" err="1"/>
              <a:t>Dataframes</a:t>
            </a:r>
            <a:r>
              <a:rPr lang="en-US" dirty="0"/>
              <a:t> &amp; 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226E-D055-F2B8-026F-72B873431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0187-0064-F0E8-E3E5-C85ED759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–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EC45-FC11-7F42-298B-FF083F5E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3301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A2DC-56F3-60CF-6DEF-A7DB90F6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1.1 -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44E-8394-193B-D97F-6F18D4BC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sequencing data</a:t>
            </a:r>
          </a:p>
        </p:txBody>
      </p:sp>
      <p:pic>
        <p:nvPicPr>
          <p:cNvPr id="4" name="Picture 14" descr="Rna Seq Pca">
            <a:extLst>
              <a:ext uri="{FF2B5EF4-FFF2-40B4-BE49-F238E27FC236}">
                <a16:creationId xmlns:a16="http://schemas.microsoft.com/office/drawing/2014/main" id="{8F1C1390-E52E-8D91-13DB-6AC418C22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57" y="1351427"/>
            <a:ext cx="6047133" cy="51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8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A2DC-56F3-60CF-6DEF-A7DB90F6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1.1 -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44E-8394-193B-D97F-6F18D4BC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60471" cy="45261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RNA sequencing data</a:t>
            </a:r>
          </a:p>
          <a:p>
            <a:endParaRPr lang="en-US" dirty="0"/>
          </a:p>
          <a:p>
            <a:r>
              <a:rPr lang="en-US" dirty="0"/>
              <a:t>Understand conditional statements</a:t>
            </a:r>
          </a:p>
          <a:p>
            <a:r>
              <a:rPr lang="en-US" dirty="0"/>
              <a:t>Understand a common scientific data type: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Work with and plot real RNA sequencing data</a:t>
            </a:r>
          </a:p>
        </p:txBody>
      </p:sp>
      <p:pic>
        <p:nvPicPr>
          <p:cNvPr id="4" name="Picture 14" descr="Rna Seq Pca">
            <a:extLst>
              <a:ext uri="{FF2B5EF4-FFF2-40B4-BE49-F238E27FC236}">
                <a16:creationId xmlns:a16="http://schemas.microsoft.com/office/drawing/2014/main" id="{4A893484-3F1B-6D85-DD57-2652A226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57" y="1351427"/>
            <a:ext cx="6047133" cy="51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2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1.4 - Conditionals</a:t>
            </a:r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F33CEB7-E88B-A8D6-D951-B45B015C0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315"/>
            <a:ext cx="10515600" cy="3969958"/>
          </a:xfrm>
        </p:spPr>
      </p:pic>
    </p:spTree>
    <p:extLst>
      <p:ext uri="{BB962C8B-B14F-4D97-AF65-F5344CB8AC3E}">
        <p14:creationId xmlns:p14="http://schemas.microsoft.com/office/powerpoint/2010/main" val="217628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1.4 - Conditionals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5A1-BDF6-0F6D-0F09-AD6C0A9F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  <a:p>
            <a:r>
              <a:rPr lang="en-US" dirty="0"/>
              <a:t>If statements take a </a:t>
            </a:r>
            <a:r>
              <a:rPr lang="en-US" dirty="0" err="1"/>
              <a:t>boolean</a:t>
            </a:r>
            <a:r>
              <a:rPr lang="en-US" dirty="0"/>
              <a:t> (True/False) value as an argument to decide whether the code inside is executed</a:t>
            </a:r>
          </a:p>
          <a:p>
            <a:r>
              <a:rPr lang="en-US" dirty="0"/>
              <a:t>The argument can be complex, as long as the result is Boolean</a:t>
            </a:r>
          </a:p>
          <a:p>
            <a:endParaRPr lang="en-US" dirty="0"/>
          </a:p>
          <a:p>
            <a:r>
              <a:rPr lang="en-US" dirty="0"/>
              <a:t>Co-lab</a:t>
            </a:r>
          </a:p>
        </p:txBody>
      </p:sp>
    </p:spTree>
    <p:extLst>
      <p:ext uri="{BB962C8B-B14F-4D97-AF65-F5344CB8AC3E}">
        <p14:creationId xmlns:p14="http://schemas.microsoft.com/office/powerpoint/2010/main" val="3335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81F-D4E7-92AB-522A-4FAA90F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21AC-C3E5-985B-6DAE-7AABF32B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/>
          <a:lstStyle/>
          <a:p>
            <a:r>
              <a:rPr lang="en-US" b="1" dirty="0"/>
              <a:t>Computer Programming: </a:t>
            </a:r>
            <a:r>
              <a:rPr lang="en-US" dirty="0"/>
              <a:t>Creating a schedule of events for a computer to follow to complete a task.</a:t>
            </a:r>
          </a:p>
          <a:p>
            <a:r>
              <a:rPr lang="en-US" dirty="0"/>
              <a:t>Why learn programming?</a:t>
            </a:r>
          </a:p>
          <a:p>
            <a:pPr lvl="1"/>
            <a:r>
              <a:rPr lang="en-US" dirty="0"/>
              <a:t>To become a programmer</a:t>
            </a:r>
          </a:p>
          <a:p>
            <a:pPr lvl="1"/>
            <a:r>
              <a:rPr lang="en-US" dirty="0"/>
              <a:t>To think computationally</a:t>
            </a:r>
          </a:p>
          <a:p>
            <a:pPr lvl="1"/>
            <a:r>
              <a:rPr lang="en-US" dirty="0"/>
              <a:t>To apply computational tools to problems</a:t>
            </a:r>
          </a:p>
        </p:txBody>
      </p:sp>
      <p:pic>
        <p:nvPicPr>
          <p:cNvPr id="2050" name="Picture 2" descr="Computer Engineering Languages To Learn / 10 Best Programming Language ...">
            <a:extLst>
              <a:ext uri="{FF2B5EF4-FFF2-40B4-BE49-F238E27FC236}">
                <a16:creationId xmlns:a16="http://schemas.microsoft.com/office/drawing/2014/main" id="{46BC68E0-D72F-45FC-1DBD-6C2365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4620"/>
            <a:ext cx="5488668" cy="36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1.5 -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5A1-BDF6-0F6D-0F09-AD6C0A9F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dataframes</a:t>
            </a:r>
            <a:r>
              <a:rPr lang="en-US" dirty="0"/>
              <a:t> works like a series of if statements: check each row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calculate Boolean </a:t>
            </a:r>
            <a:r>
              <a:rPr lang="en-US" dirty="0">
                <a:sym typeface="Wingdings" pitchFamily="2" charset="2"/>
              </a:rPr>
              <a:t> if True/</a:t>
            </a:r>
            <a:r>
              <a:rPr lang="en-US" dirty="0" err="1">
                <a:sym typeface="Wingdings" pitchFamily="2" charset="2"/>
              </a:rPr>
              <a:t>elif</a:t>
            </a:r>
            <a:r>
              <a:rPr lang="en-US" dirty="0">
                <a:sym typeface="Wingdings" pitchFamily="2" charset="2"/>
              </a:rPr>
              <a:t>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2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1.5 -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4BAC-E46D-484A-A74A-8F7DF6CB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conditionals to filter outliers from data</a:t>
            </a:r>
          </a:p>
          <a:p>
            <a:r>
              <a:rPr lang="en-US" dirty="0"/>
              <a:t>Use conditionals to label certain elements of data</a:t>
            </a:r>
          </a:p>
          <a:p>
            <a:pPr lvl="1"/>
            <a:r>
              <a:rPr lang="en-US" dirty="0"/>
              <a:t>Volcano plot</a:t>
            </a:r>
          </a:p>
          <a:p>
            <a:r>
              <a:rPr lang="en-US" dirty="0"/>
              <a:t>Use function definition for filtering</a:t>
            </a:r>
          </a:p>
          <a:p>
            <a:pPr lvl="1"/>
            <a:r>
              <a:rPr lang="en-US" dirty="0"/>
              <a:t>For plotting multiple samples</a:t>
            </a:r>
          </a:p>
        </p:txBody>
      </p:sp>
    </p:spTree>
    <p:extLst>
      <p:ext uri="{BB962C8B-B14F-4D97-AF65-F5344CB8AC3E}">
        <p14:creationId xmlns:p14="http://schemas.microsoft.com/office/powerpoint/2010/main" val="14556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2E81-4F21-9FB6-17B0-A0B4D98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1.2 - 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0262-1923-F996-0419-2A5F69AE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Introduce dataset </a:t>
            </a:r>
            <a:r>
              <a:rPr lang="en-US" dirty="0">
                <a:sym typeface="Wingdings" pitchFamily="2" charset="2"/>
              </a:rPr>
              <a:t> dataset exploration</a:t>
            </a:r>
            <a:endParaRPr lang="en-US" dirty="0"/>
          </a:p>
          <a:p>
            <a:r>
              <a:rPr lang="en-US" dirty="0"/>
              <a:t>Plot data in Co-Lab</a:t>
            </a:r>
          </a:p>
          <a:p>
            <a:pPr lvl="1"/>
            <a:r>
              <a:rPr lang="en-US" dirty="0"/>
              <a:t>New Module: </a:t>
            </a:r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How do we refine our plot?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2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1.3 - RNA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B7BA-7D53-B2F7-9C5A-CBF95CCE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Introduce dataset</a:t>
            </a:r>
          </a:p>
          <a:p>
            <a:r>
              <a:rPr lang="en-US" dirty="0"/>
              <a:t>Plot data in Co-Lab</a:t>
            </a:r>
          </a:p>
          <a:p>
            <a:pPr lvl="1"/>
            <a:r>
              <a:rPr lang="en-US" dirty="0"/>
              <a:t>New Module: </a:t>
            </a:r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How do we refine our plot?</a:t>
            </a:r>
          </a:p>
        </p:txBody>
      </p:sp>
    </p:spTree>
    <p:extLst>
      <p:ext uri="{BB962C8B-B14F-4D97-AF65-F5344CB8AC3E}">
        <p14:creationId xmlns:p14="http://schemas.microsoft.com/office/powerpoint/2010/main" val="20465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81F-D4E7-92AB-522A-4FAA90F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1.1 - Motivation</a:t>
            </a:r>
          </a:p>
        </p:txBody>
      </p:sp>
      <p:pic>
        <p:nvPicPr>
          <p:cNvPr id="1030" name="Picture 6" descr="3D cell nuclei segmentation based on gradient flow tracking | BMC Cell ...">
            <a:extLst>
              <a:ext uri="{FF2B5EF4-FFF2-40B4-BE49-F238E27FC236}">
                <a16:creationId xmlns:a16="http://schemas.microsoft.com/office/drawing/2014/main" id="{C4D3237A-2B14-6249-7281-A11EBC56E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8"/>
          <a:stretch/>
        </p:blipFill>
        <p:spPr bwMode="auto">
          <a:xfrm>
            <a:off x="6397663" y="365125"/>
            <a:ext cx="5273970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GPT Logo and symbol, meaning, history, PNG, brand">
            <a:extLst>
              <a:ext uri="{FF2B5EF4-FFF2-40B4-BE49-F238E27FC236}">
                <a16:creationId xmlns:a16="http://schemas.microsoft.com/office/drawing/2014/main" id="{8DFA44D9-B93B-392B-CBE1-32F28833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14" y="4237590"/>
            <a:ext cx="5129496" cy="28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ucture-Based Drug Design (SBDD) | Nano Imaging Services">
            <a:extLst>
              <a:ext uri="{FF2B5EF4-FFF2-40B4-BE49-F238E27FC236}">
                <a16:creationId xmlns:a16="http://schemas.microsoft.com/office/drawing/2014/main" id="{808E2CA6-95CA-CF82-4002-29031C7F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5392"/>
            <a:ext cx="3521969" cy="28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na Seq Pca">
            <a:extLst>
              <a:ext uri="{FF2B5EF4-FFF2-40B4-BE49-F238E27FC236}">
                <a16:creationId xmlns:a16="http://schemas.microsoft.com/office/drawing/2014/main" id="{A3E7437F-D689-FBC5-27BA-1EE8F1EA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3" y="1580665"/>
            <a:ext cx="5791039" cy="49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1.2 - Python is…</a:t>
            </a:r>
          </a:p>
        </p:txBody>
      </p:sp>
      <p:pic>
        <p:nvPicPr>
          <p:cNvPr id="3076" name="Picture 4" descr="Two Business People Talking To Each Stock Photo - Image of team ...">
            <a:extLst>
              <a:ext uri="{FF2B5EF4-FFF2-40B4-BE49-F238E27FC236}">
                <a16:creationId xmlns:a16="http://schemas.microsoft.com/office/drawing/2014/main" id="{A9FB4B91-B662-C260-4154-5072F421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879" y="1331458"/>
            <a:ext cx="7163037" cy="47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side the new MacBook Pro - Apple's New Penryn MacBook Pro: Dissected">
            <a:extLst>
              <a:ext uri="{FF2B5EF4-FFF2-40B4-BE49-F238E27FC236}">
                <a16:creationId xmlns:a16="http://schemas.microsoft.com/office/drawing/2014/main" id="{7F53B984-B318-24E8-1BEE-D2B84959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73153">
            <a:off x="5530626" y="749742"/>
            <a:ext cx="3980921" cy="18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B11B3-F183-BA9A-7B77-A65E0418E742}"/>
              </a:ext>
            </a:extLst>
          </p:cNvPr>
          <p:cNvSpPr txBox="1"/>
          <p:nvPr/>
        </p:nvSpPr>
        <p:spPr>
          <a:xfrm>
            <a:off x="1635327" y="2607714"/>
            <a:ext cx="233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“Calculate the energy</a:t>
            </a:r>
          </a:p>
          <a:p>
            <a:r>
              <a:rPr lang="en-US" dirty="0"/>
              <a:t>of a protein in this</a:t>
            </a:r>
          </a:p>
          <a:p>
            <a:r>
              <a:rPr lang="en-US" dirty="0"/>
              <a:t>conformation.”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6E72D-58AE-0CFE-2C27-F046738C8197}"/>
              </a:ext>
            </a:extLst>
          </p:cNvPr>
          <p:cNvSpPr txBox="1"/>
          <p:nvPr/>
        </p:nvSpPr>
        <p:spPr>
          <a:xfrm>
            <a:off x="8249189" y="2316522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“01011110010101001010010010101</a:t>
            </a:r>
          </a:p>
          <a:p>
            <a:r>
              <a:rPr lang="en-US" dirty="0"/>
              <a:t>010101001110110010101111001010</a:t>
            </a:r>
          </a:p>
          <a:p>
            <a:r>
              <a:rPr lang="en-US" dirty="0"/>
              <a:t>101010100110010011011010010101</a:t>
            </a:r>
          </a:p>
          <a:p>
            <a:r>
              <a:rPr lang="en-US" dirty="0"/>
              <a:t>101010100101001010100101001001”</a:t>
            </a:r>
          </a:p>
        </p:txBody>
      </p:sp>
    </p:spTree>
    <p:extLst>
      <p:ext uri="{BB962C8B-B14F-4D97-AF65-F5344CB8AC3E}">
        <p14:creationId xmlns:p14="http://schemas.microsoft.com/office/powerpoint/2010/main" val="28527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1.2 - Python is…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F93D6D-CAC7-7476-2988-097974923A03}"/>
              </a:ext>
            </a:extLst>
          </p:cNvPr>
          <p:cNvGrpSpPr/>
          <p:nvPr/>
        </p:nvGrpSpPr>
        <p:grpSpPr>
          <a:xfrm>
            <a:off x="9295989" y="1690688"/>
            <a:ext cx="2761610" cy="3528344"/>
            <a:chOff x="8084664" y="749742"/>
            <a:chExt cx="4148288" cy="5300020"/>
          </a:xfrm>
        </p:grpSpPr>
        <p:pic>
          <p:nvPicPr>
            <p:cNvPr id="3076" name="Picture 4" descr="Two Business People Talking To Each Stock Photo - Image of team ...">
              <a:extLst>
                <a:ext uri="{FF2B5EF4-FFF2-40B4-BE49-F238E27FC236}">
                  <a16:creationId xmlns:a16="http://schemas.microsoft.com/office/drawing/2014/main" id="{A9FB4B91-B662-C260-4154-5072F4215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18"/>
            <a:stretch/>
          </p:blipFill>
          <p:spPr bwMode="auto">
            <a:xfrm flipH="1">
              <a:off x="9419196" y="1331458"/>
              <a:ext cx="2813756" cy="471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Inside the new MacBook Pro - Apple's New Penryn MacBook Pro: Dissected">
              <a:extLst>
                <a:ext uri="{FF2B5EF4-FFF2-40B4-BE49-F238E27FC236}">
                  <a16:creationId xmlns:a16="http://schemas.microsoft.com/office/drawing/2014/main" id="{7F53B984-B318-24E8-1BEE-D2B84959E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73153">
              <a:off x="8084664" y="749742"/>
              <a:ext cx="3980921" cy="188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86E72D-58AE-0CFE-2C27-F046738C8197}"/>
              </a:ext>
            </a:extLst>
          </p:cNvPr>
          <p:cNvSpPr txBox="1"/>
          <p:nvPr/>
        </p:nvSpPr>
        <p:spPr>
          <a:xfrm>
            <a:off x="10803227" y="2316522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“01011110010101001010010010101</a:t>
            </a:r>
          </a:p>
          <a:p>
            <a:r>
              <a:rPr lang="en-US" dirty="0"/>
              <a:t>010101001110110010101111001010</a:t>
            </a:r>
          </a:p>
          <a:p>
            <a:r>
              <a:rPr lang="en-US" dirty="0"/>
              <a:t>101010100110010011011010010101</a:t>
            </a:r>
          </a:p>
          <a:p>
            <a:r>
              <a:rPr lang="en-US" dirty="0"/>
              <a:t>101010100101001010100101001001”</a:t>
            </a:r>
          </a:p>
        </p:txBody>
      </p:sp>
      <p:pic>
        <p:nvPicPr>
          <p:cNvPr id="3" name="Picture 4" descr="Two Business People Talking To Each Stock Photo - Image of team ...">
            <a:extLst>
              <a:ext uri="{FF2B5EF4-FFF2-40B4-BE49-F238E27FC236}">
                <a16:creationId xmlns:a16="http://schemas.microsoft.com/office/drawing/2014/main" id="{F4971324-4B55-F4DE-7D1E-B28181426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3"/>
          <a:stretch/>
        </p:blipFill>
        <p:spPr bwMode="auto">
          <a:xfrm flipH="1">
            <a:off x="160655" y="1667980"/>
            <a:ext cx="2597829" cy="36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B11B3-F183-BA9A-7B77-A65E0418E742}"/>
              </a:ext>
            </a:extLst>
          </p:cNvPr>
          <p:cNvSpPr txBox="1"/>
          <p:nvPr/>
        </p:nvSpPr>
        <p:spPr>
          <a:xfrm>
            <a:off x="-39887" y="1635375"/>
            <a:ext cx="171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“Calculate the energy of a protein in this</a:t>
            </a:r>
          </a:p>
          <a:p>
            <a:r>
              <a:rPr lang="en-US" dirty="0"/>
              <a:t>conformation.”</a:t>
            </a:r>
          </a:p>
        </p:txBody>
      </p:sp>
      <p:pic>
        <p:nvPicPr>
          <p:cNvPr id="9" name="Picture 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F34E8E9-B424-9CC4-7F2D-9779588A4F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43"/>
          <a:stretch/>
        </p:blipFill>
        <p:spPr>
          <a:xfrm>
            <a:off x="5078875" y="3183355"/>
            <a:ext cx="2047472" cy="216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893BD-2572-4CB6-5829-89B88397AF36}"/>
              </a:ext>
            </a:extLst>
          </p:cNvPr>
          <p:cNvSpPr txBox="1"/>
          <p:nvPr/>
        </p:nvSpPr>
        <p:spPr>
          <a:xfrm>
            <a:off x="659994" y="5473764"/>
            <a:ext cx="117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Language        &gt;          Programmer      &gt;          Python         &gt;        Python Interpreter       &gt;       Machine Language</a:t>
            </a:r>
          </a:p>
        </p:txBody>
      </p:sp>
      <p:pic>
        <p:nvPicPr>
          <p:cNvPr id="4100" name="Picture 4" descr="Python Logo, symbol, meaning, history, PNG">
            <a:extLst>
              <a:ext uri="{FF2B5EF4-FFF2-40B4-BE49-F238E27FC236}">
                <a16:creationId xmlns:a16="http://schemas.microsoft.com/office/drawing/2014/main" id="{E6F1DF09-FBF6-C9F4-E73F-152AC047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r="30410" b="35000"/>
          <a:stretch/>
        </p:blipFill>
        <p:spPr bwMode="auto">
          <a:xfrm>
            <a:off x="7471324" y="3429000"/>
            <a:ext cx="1713245" cy="157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erson with her hand on her head&#10;&#10;Description automatically generated">
            <a:extLst>
              <a:ext uri="{FF2B5EF4-FFF2-40B4-BE49-F238E27FC236}">
                <a16:creationId xmlns:a16="http://schemas.microsoft.com/office/drawing/2014/main" id="{52B636BD-8A4F-B82A-96B3-C3233678E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297" y="3647601"/>
            <a:ext cx="1447800" cy="1403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70AD74-15F8-9468-1C4D-757A64D607D4}"/>
              </a:ext>
            </a:extLst>
          </p:cNvPr>
          <p:cNvSpPr txBox="1"/>
          <p:nvPr/>
        </p:nvSpPr>
        <p:spPr>
          <a:xfrm>
            <a:off x="3405096" y="5104432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(You are here)</a:t>
            </a:r>
          </a:p>
        </p:txBody>
      </p:sp>
    </p:spTree>
    <p:extLst>
      <p:ext uri="{BB962C8B-B14F-4D97-AF65-F5344CB8AC3E}">
        <p14:creationId xmlns:p14="http://schemas.microsoft.com/office/powerpoint/2010/main" val="9757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1.2 - Python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3B44-5D09-F5BD-6E44-143350ED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Colab link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make a copy of this notebook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F393-2154-6872-45AD-57CA41FB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80"/>
          <a:stretch/>
        </p:blipFill>
        <p:spPr>
          <a:xfrm>
            <a:off x="838200" y="2523549"/>
            <a:ext cx="10515600" cy="43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320A-FE3A-4028-1FD9-C103122E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Bug!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A2457-D812-ED48-A179-2FF0F22C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5043"/>
            <a:ext cx="10515600" cy="1751920"/>
          </a:xfrm>
        </p:spPr>
        <p:txBody>
          <a:bodyPr/>
          <a:lstStyle/>
          <a:p>
            <a:r>
              <a:rPr lang="en-US" dirty="0"/>
              <a:t>Python reads top to bottom, left to right</a:t>
            </a:r>
          </a:p>
          <a:p>
            <a:r>
              <a:rPr lang="en-US" dirty="0"/>
              <a:t>Python understands [print()]</a:t>
            </a:r>
          </a:p>
          <a:p>
            <a:r>
              <a:rPr lang="en-US" dirty="0"/>
              <a:t>Python does not understand [Hello]</a:t>
            </a:r>
          </a:p>
        </p:txBody>
      </p:sp>
      <p:pic>
        <p:nvPicPr>
          <p:cNvPr id="7" name="Content Placeholder 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D7D5BF1E-3957-3355-3DB1-9A5025CE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67" y="1539024"/>
            <a:ext cx="11370665" cy="25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2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1.3 - Variables</a:t>
            </a: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278E535-C2F8-3D78-6276-F7D0B111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39" y="2081893"/>
            <a:ext cx="8134121" cy="26942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ED2A20-E678-EC49-446B-B1F02D75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3"/>
            <a:ext cx="10515600" cy="625249"/>
          </a:xfrm>
        </p:spPr>
        <p:txBody>
          <a:bodyPr/>
          <a:lstStyle/>
          <a:p>
            <a:r>
              <a:rPr lang="en-US" dirty="0"/>
              <a:t>Now we can fix our bug!</a:t>
            </a:r>
          </a:p>
        </p:txBody>
      </p:sp>
    </p:spTree>
    <p:extLst>
      <p:ext uri="{BB962C8B-B14F-4D97-AF65-F5344CB8AC3E}">
        <p14:creationId xmlns:p14="http://schemas.microsoft.com/office/powerpoint/2010/main" val="112758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1.3 - Operators</a:t>
            </a:r>
          </a:p>
        </p:txBody>
      </p:sp>
      <p:pic>
        <p:nvPicPr>
          <p:cNvPr id="7" name="Content Placeholder 6" descr="A white shee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B913A6-A2A7-6A72-3E82-993B94BB3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39947"/>
          <a:stretch/>
        </p:blipFill>
        <p:spPr>
          <a:xfrm>
            <a:off x="1260542" y="2054847"/>
            <a:ext cx="9670915" cy="3196375"/>
          </a:xfrm>
        </p:spPr>
      </p:pic>
    </p:spTree>
    <p:extLst>
      <p:ext uri="{BB962C8B-B14F-4D97-AF65-F5344CB8AC3E}">
        <p14:creationId xmlns:p14="http://schemas.microsoft.com/office/powerpoint/2010/main" val="131493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531</Words>
  <Application>Microsoft Macintosh PowerPoint</Application>
  <PresentationFormat>Widescreen</PresentationFormat>
  <Paragraphs>112</Paragraphs>
  <Slides>23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Wingdings</vt:lpstr>
      <vt:lpstr>Office Theme</vt:lpstr>
      <vt:lpstr>Intro to Programming I: Intro to Python</vt:lpstr>
      <vt:lpstr>1.1 - Motivation</vt:lpstr>
      <vt:lpstr>1.1 - Motivation</vt:lpstr>
      <vt:lpstr>1.2 - Python is…</vt:lpstr>
      <vt:lpstr>1.2 - Python is…</vt:lpstr>
      <vt:lpstr>1.2 - Python is…</vt:lpstr>
      <vt:lpstr>Our First Bug!</vt:lpstr>
      <vt:lpstr>1.3 - Variables</vt:lpstr>
      <vt:lpstr>1.3 - Operators</vt:lpstr>
      <vt:lpstr>1.4 - Functions</vt:lpstr>
      <vt:lpstr>1.4 - Functions</vt:lpstr>
      <vt:lpstr>1.5 - Modules</vt:lpstr>
      <vt:lpstr>1.6 - Turtles</vt:lpstr>
      <vt:lpstr>Intro to Programming II: Dataframes &amp; Sequencing</vt:lpstr>
      <vt:lpstr>1.0 – Review</vt:lpstr>
      <vt:lpstr>1.1 - Learning Objectives</vt:lpstr>
      <vt:lpstr>1.1 - Learning Objectives</vt:lpstr>
      <vt:lpstr>1.4 - Conditionals</vt:lpstr>
      <vt:lpstr>1.4 - Conditionals</vt:lpstr>
      <vt:lpstr>1.5 - Filtering</vt:lpstr>
      <vt:lpstr>1.5 - Filtering</vt:lpstr>
      <vt:lpstr>1.2 - Pandas Dataframes</vt:lpstr>
      <vt:lpstr>1.3 - RNA Sequencing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I: Intro to Python</dc:title>
  <dc:creator>Morii-Sciolla, Christopher</dc:creator>
  <cp:lastModifiedBy>Morii-Sciolla, Christopher</cp:lastModifiedBy>
  <cp:revision>23</cp:revision>
  <dcterms:created xsi:type="dcterms:W3CDTF">2024-05-13T13:15:43Z</dcterms:created>
  <dcterms:modified xsi:type="dcterms:W3CDTF">2024-05-22T18:04:23Z</dcterms:modified>
</cp:coreProperties>
</file>