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57" r:id="rId3"/>
    <p:sldId id="260" r:id="rId4"/>
    <p:sldId id="258" r:id="rId5"/>
    <p:sldId id="261" r:id="rId6"/>
    <p:sldId id="263" r:id="rId7"/>
    <p:sldId id="266" r:id="rId8"/>
    <p:sldId id="262" r:id="rId9"/>
    <p:sldId id="267" r:id="rId10"/>
    <p:sldId id="264" r:id="rId11"/>
    <p:sldId id="265" r:id="rId12"/>
    <p:sldId id="268" r:id="rId13"/>
    <p:sldId id="269" r:id="rId14"/>
    <p:sldId id="282" r:id="rId15"/>
    <p:sldId id="270" r:id="rId16"/>
    <p:sldId id="271" r:id="rId17"/>
    <p:sldId id="272" r:id="rId18"/>
    <p:sldId id="259" r:id="rId19"/>
    <p:sldId id="273" r:id="rId20"/>
    <p:sldId id="274" r:id="rId21"/>
    <p:sldId id="275" r:id="rId22"/>
    <p:sldId id="276" r:id="rId23"/>
    <p:sldId id="277" r:id="rId24"/>
    <p:sldId id="278" r:id="rId25"/>
    <p:sldId id="279" r:id="rId26"/>
    <p:sldId id="280" r:id="rId27"/>
    <p:sldId id="281"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8" autoAdjust="0"/>
    <p:restoredTop sz="94660"/>
  </p:normalViewPr>
  <p:slideViewPr>
    <p:cSldViewPr snapToGrid="0">
      <p:cViewPr varScale="1">
        <p:scale>
          <a:sx n="87" d="100"/>
          <a:sy n="87" d="100"/>
        </p:scale>
        <p:origin x="302" y="46"/>
      </p:cViewPr>
      <p:guideLst/>
    </p:cSldViewPr>
  </p:slideViewPr>
  <p:notesTextViewPr>
    <p:cViewPr>
      <p:scale>
        <a:sx n="1" d="1"/>
        <a:sy n="1" d="1"/>
      </p:scale>
      <p:origin x="0" y="0"/>
    </p:cViewPr>
  </p:notesTextViewPr>
  <p:notesViewPr>
    <p:cSldViewPr snapToGrid="0">
      <p:cViewPr varScale="1">
        <p:scale>
          <a:sx n="85" d="100"/>
          <a:sy n="85" d="100"/>
        </p:scale>
        <p:origin x="387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43F971-A7DC-B0A4-812F-B4E7C0A361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8A62D7-CDC9-F8CD-D5E9-577314854DA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DED6-456B-4EA7-A652-947AC1EFBB07}" type="datetimeFigureOut">
              <a:rPr lang="en-US" smtClean="0"/>
              <a:t>8/17/2023</a:t>
            </a:fld>
            <a:endParaRPr lang="en-US"/>
          </a:p>
        </p:txBody>
      </p:sp>
      <p:sp>
        <p:nvSpPr>
          <p:cNvPr id="4" name="Footer Placeholder 3">
            <a:extLst>
              <a:ext uri="{FF2B5EF4-FFF2-40B4-BE49-F238E27FC236}">
                <a16:creationId xmlns:a16="http://schemas.microsoft.com/office/drawing/2014/main" id="{D5895DCA-30F0-A77E-62FC-6442C5BFFE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80C78C4-4FEF-4035-7D00-9C19BCD406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2D92BC-EB4A-4914-A104-0F2D0CF339DF}" type="slidenum">
              <a:rPr lang="en-US" smtClean="0"/>
              <a:t>‹#›</a:t>
            </a:fld>
            <a:endParaRPr lang="en-US"/>
          </a:p>
        </p:txBody>
      </p:sp>
    </p:spTree>
    <p:extLst>
      <p:ext uri="{BB962C8B-B14F-4D97-AF65-F5344CB8AC3E}">
        <p14:creationId xmlns:p14="http://schemas.microsoft.com/office/powerpoint/2010/main" val="3216667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ACB88-A16A-40D4-A227-5482B99C8026}" type="datetimeFigureOut">
              <a:rPr lang="en-US" smtClean="0"/>
              <a:t>8/17/2023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03D84-E6A6-4F46-9D30-8602E6F60A00}" type="slidenum">
              <a:rPr lang="en-US" smtClean="0"/>
              <a:t>‹#›</a:t>
            </a:fld>
            <a:endParaRPr lang="en-US"/>
          </a:p>
        </p:txBody>
      </p:sp>
    </p:spTree>
    <p:extLst>
      <p:ext uri="{BB962C8B-B14F-4D97-AF65-F5344CB8AC3E}">
        <p14:creationId xmlns:p14="http://schemas.microsoft.com/office/powerpoint/2010/main" val="1667474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FF2C-9F21-681A-04FD-DF632681D2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659D11-A9FA-35B3-3825-A9366036B7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DD01C7-50FF-899B-9EC2-81A1B56E137A}"/>
              </a:ext>
            </a:extLst>
          </p:cNvPr>
          <p:cNvSpPr>
            <a:spLocks noGrp="1"/>
          </p:cNvSpPr>
          <p:nvPr>
            <p:ph type="dt" sz="half" idx="10"/>
          </p:nvPr>
        </p:nvSpPr>
        <p:spPr>
          <a:xfrm>
            <a:off x="838201" y="6356350"/>
            <a:ext cx="2036232"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446ECBE-92C0-CD0A-06DF-B17FCB6FE9F2}"/>
              </a:ext>
            </a:extLst>
          </p:cNvPr>
          <p:cNvSpPr>
            <a:spLocks noGrp="1"/>
          </p:cNvSpPr>
          <p:nvPr>
            <p:ph type="sldNum" sz="quarter" idx="12"/>
          </p:nvPr>
        </p:nvSpPr>
        <p:spPr>
          <a:xfrm>
            <a:off x="8610600" y="6356350"/>
            <a:ext cx="1672167" cy="365125"/>
          </a:xfrm>
          <a:prstGeom prst="rect">
            <a:avLst/>
          </a:prstGeom>
        </p:spPr>
        <p:txBody>
          <a:bodyPr/>
          <a:lstStyle/>
          <a:p>
            <a:fld id="{22F519FF-4BEF-4446-9EDD-D42B37B4EDA1}" type="slidenum">
              <a:rPr lang="en-US" smtClean="0"/>
              <a:t>‹#›</a:t>
            </a:fld>
            <a:endParaRPr lang="en-US"/>
          </a:p>
        </p:txBody>
      </p:sp>
    </p:spTree>
    <p:extLst>
      <p:ext uri="{BB962C8B-B14F-4D97-AF65-F5344CB8AC3E}">
        <p14:creationId xmlns:p14="http://schemas.microsoft.com/office/powerpoint/2010/main" val="158698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789EE-B45A-F452-BC8D-EA956D74D63D}"/>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2">
            <a:extLst>
              <a:ext uri="{FF2B5EF4-FFF2-40B4-BE49-F238E27FC236}">
                <a16:creationId xmlns:a16="http://schemas.microsoft.com/office/drawing/2014/main" id="{C7FD173B-E0C5-609F-1663-1D53CE5FAB44}"/>
              </a:ext>
            </a:extLst>
          </p:cNvPr>
          <p:cNvSpPr txBox="1">
            <a:spLocks/>
          </p:cNvSpPr>
          <p:nvPr userDrawn="1"/>
        </p:nvSpPr>
        <p:spPr>
          <a:xfrm>
            <a:off x="1062567" y="6288616"/>
            <a:ext cx="6587067" cy="365125"/>
          </a:xfrm>
          <a:prstGeom prst="rect">
            <a:avLst/>
          </a:prstGeom>
        </p:spPr>
        <p:txBody>
          <a:bodyPr vert="horz" lIns="91440" tIns="45720" rIns="91440" bIns="45720" rtlCol="0" anchor="ctr"/>
          <a:lstStyle>
            <a:defPPr>
              <a:defRPr lang="en-US"/>
            </a:defPPr>
            <a:lvl1pPr marL="0" algn="ctr" defTabSz="914400" rtl="0" eaLnBrk="1" latinLnBrk="0" hangingPunct="1">
              <a:defRPr sz="20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2023 Nanocrystalline Soft Magnetic Materials Workshop</a:t>
            </a:r>
          </a:p>
        </p:txBody>
      </p:sp>
      <p:sp>
        <p:nvSpPr>
          <p:cNvPr id="8" name="Slide Number Placeholder 3">
            <a:extLst>
              <a:ext uri="{FF2B5EF4-FFF2-40B4-BE49-F238E27FC236}">
                <a16:creationId xmlns:a16="http://schemas.microsoft.com/office/drawing/2014/main" id="{7BBB6106-9782-3535-0A3B-5D918B0F286D}"/>
              </a:ext>
            </a:extLst>
          </p:cNvPr>
          <p:cNvSpPr txBox="1">
            <a:spLocks/>
          </p:cNvSpPr>
          <p:nvPr userDrawn="1"/>
        </p:nvSpPr>
        <p:spPr>
          <a:xfrm>
            <a:off x="10625666" y="6356350"/>
            <a:ext cx="72813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F519FF-4BEF-4446-9EDD-D42B37B4EDA1}" type="slidenum">
              <a:rPr lang="en-US" sz="1800" smtClean="0">
                <a:latin typeface="Times New Roman" panose="02020603050405020304" pitchFamily="18" charset="0"/>
                <a:cs typeface="Times New Roman" panose="02020603050405020304" pitchFamily="18" charset="0"/>
              </a:rPr>
              <a:pPr/>
              <a:t>‹#›</a:t>
            </a:fld>
            <a:endParaRPr lang="en-US" sz="1800" dirty="0">
              <a:latin typeface="Times New Roman" panose="02020603050405020304" pitchFamily="18" charset="0"/>
              <a:cs typeface="Times New Roman" panose="02020603050405020304" pitchFamily="18" charset="0"/>
            </a:endParaRPr>
          </a:p>
        </p:txBody>
      </p:sp>
      <p:pic>
        <p:nvPicPr>
          <p:cNvPr id="9" name="Picture 8" descr="A blue and black logo&#10;&#10;Description automatically generated">
            <a:extLst>
              <a:ext uri="{FF2B5EF4-FFF2-40B4-BE49-F238E27FC236}">
                <a16:creationId xmlns:a16="http://schemas.microsoft.com/office/drawing/2014/main" id="{452096AB-08E1-CAC3-1541-CFEA8A848E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74000" y="6047380"/>
            <a:ext cx="2108200" cy="558673"/>
          </a:xfrm>
          <a:prstGeom prst="rect">
            <a:avLst/>
          </a:prstGeom>
        </p:spPr>
      </p:pic>
      <p:sp>
        <p:nvSpPr>
          <p:cNvPr id="11" name="Title 10">
            <a:extLst>
              <a:ext uri="{FF2B5EF4-FFF2-40B4-BE49-F238E27FC236}">
                <a16:creationId xmlns:a16="http://schemas.microsoft.com/office/drawing/2014/main" id="{F7D090B3-6998-AC18-0196-3144715B865E}"/>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3956568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5969AF5-CB49-4CA7-44CB-4D5FA585D359}"/>
              </a:ext>
            </a:extLst>
          </p:cNvPr>
          <p:cNvSpPr>
            <a:spLocks noGrp="1"/>
          </p:cNvSpPr>
          <p:nvPr>
            <p:ph type="ftr" sz="quarter" idx="11"/>
          </p:nvPr>
        </p:nvSpPr>
        <p:spPr>
          <a:xfrm>
            <a:off x="990600" y="6297083"/>
            <a:ext cx="6587067" cy="365125"/>
          </a:xfrm>
          <a:prstGeom prst="rect">
            <a:avLst/>
          </a:prstGeom>
        </p:spPr>
        <p:txBody>
          <a:bodyPr/>
          <a:lstStyle>
            <a:lvl1pPr>
              <a:defRPr sz="2000">
                <a:latin typeface="Times New Roman" panose="02020603050405020304" pitchFamily="18" charset="0"/>
                <a:cs typeface="Times New Roman" panose="02020603050405020304" pitchFamily="18" charset="0"/>
              </a:defRPr>
            </a:lvl1pPr>
          </a:lstStyle>
          <a:p>
            <a:endParaRPr lang="en-US" dirty="0"/>
          </a:p>
        </p:txBody>
      </p:sp>
      <p:sp>
        <p:nvSpPr>
          <p:cNvPr id="4" name="Slide Number Placeholder 3">
            <a:extLst>
              <a:ext uri="{FF2B5EF4-FFF2-40B4-BE49-F238E27FC236}">
                <a16:creationId xmlns:a16="http://schemas.microsoft.com/office/drawing/2014/main" id="{84F3AA9F-C08B-7EF3-6208-C7E446600C79}"/>
              </a:ext>
            </a:extLst>
          </p:cNvPr>
          <p:cNvSpPr>
            <a:spLocks noGrp="1"/>
          </p:cNvSpPr>
          <p:nvPr>
            <p:ph type="sldNum" sz="quarter" idx="12"/>
          </p:nvPr>
        </p:nvSpPr>
        <p:spPr>
          <a:xfrm>
            <a:off x="10625666" y="6356350"/>
            <a:ext cx="728133" cy="365125"/>
          </a:xfrm>
          <a:prstGeom prst="rect">
            <a:avLst/>
          </a:prstGeom>
        </p:spPr>
        <p:txBody>
          <a:bodyPr/>
          <a:lstStyle>
            <a:lvl1pPr>
              <a:defRPr sz="1800">
                <a:latin typeface="Times New Roman" panose="02020603050405020304" pitchFamily="18" charset="0"/>
                <a:cs typeface="Times New Roman" panose="02020603050405020304" pitchFamily="18" charset="0"/>
              </a:defRPr>
            </a:lvl1pPr>
          </a:lstStyle>
          <a:p>
            <a:fld id="{22F519FF-4BEF-4446-9EDD-D42B37B4EDA1}" type="slidenum">
              <a:rPr lang="en-US" smtClean="0"/>
              <a:pPr/>
              <a:t>‹#›</a:t>
            </a:fld>
            <a:endParaRPr lang="en-US" dirty="0"/>
          </a:p>
        </p:txBody>
      </p:sp>
      <p:pic>
        <p:nvPicPr>
          <p:cNvPr id="6" name="Picture 5" descr="A blue and black logo&#10;&#10;Description automatically generated">
            <a:extLst>
              <a:ext uri="{FF2B5EF4-FFF2-40B4-BE49-F238E27FC236}">
                <a16:creationId xmlns:a16="http://schemas.microsoft.com/office/drawing/2014/main" id="{EFC45033-37E3-C111-187A-99E18560CB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667" y="6077013"/>
            <a:ext cx="2108200" cy="558673"/>
          </a:xfrm>
          <a:prstGeom prst="rect">
            <a:avLst/>
          </a:prstGeom>
        </p:spPr>
      </p:pic>
    </p:spTree>
    <p:extLst>
      <p:ext uri="{BB962C8B-B14F-4D97-AF65-F5344CB8AC3E}">
        <p14:creationId xmlns:p14="http://schemas.microsoft.com/office/powerpoint/2010/main" val="3334028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04BE50-E04E-C51A-408C-C73B50F9BA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0A3FA1-6674-9C0E-285F-2DAC78919F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2896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psma.com/sites/default/files/uploads/files/Generic%20Specification%20for%20Ferrite%20Cores%20(Ed%20Herbert%2C%20PSMA).pdf" TargetMode="External"/><Relationship Id="rId2" Type="http://schemas.openxmlformats.org/officeDocument/2006/relationships/hyperlink" Target="https://vtechworks.lib.vt.edu/handle/10919/30596" TargetMode="External"/><Relationship Id="rId1" Type="http://schemas.openxmlformats.org/officeDocument/2006/relationships/slideLayout" Target="../slideLayouts/slideLayout2.xml"/><Relationship Id="rId5" Type="http://schemas.openxmlformats.org/officeDocument/2006/relationships/hyperlink" Target="https://www.psma.com/sites/default/files/uploads/files/Magnetics%20Workshop%202017/Herbert_Core%20Loss%20Modeling.pdf" TargetMode="External"/><Relationship Id="rId4" Type="http://schemas.openxmlformats.org/officeDocument/2006/relationships/hyperlink" Target="https://www.psma.com/sites/default/files/uploads/files/Magnetics%20Workshop%202017/Herbert_Core%20Loss%20Parameters.pdf"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psm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747E-B5C0-3990-DF0C-84377E7D16C5}"/>
              </a:ext>
            </a:extLst>
          </p:cNvPr>
          <p:cNvSpPr>
            <a:spLocks noGrp="1"/>
          </p:cNvSpPr>
          <p:nvPr>
            <p:ph type="ctrTitle"/>
          </p:nvPr>
        </p:nvSpPr>
        <p:spPr>
          <a:xfrm>
            <a:off x="1032933" y="1122363"/>
            <a:ext cx="10066867" cy="2387600"/>
          </a:xfrm>
        </p:spPr>
        <p:txBody>
          <a:bodyPr>
            <a:normAutofit/>
          </a:bodyPr>
          <a:lstStyle/>
          <a:p>
            <a:r>
              <a:rPr lang="en-US" sz="5400" dirty="0">
                <a:effectLst/>
                <a:latin typeface="Times New Roman" panose="02020603050405020304" pitchFamily="18" charset="0"/>
                <a:ea typeface="Times New Roman" panose="02020603050405020304" pitchFamily="18" charset="0"/>
                <a:cs typeface="Times New Roman" panose="02020603050405020304" pitchFamily="18" charset="0"/>
              </a:rPr>
              <a:t>Testing and Measurement Needs Including Standardization</a:t>
            </a:r>
            <a:endParaRPr lang="en-US"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C17F7C-7604-0E95-4CB4-889AD350DDD8}"/>
              </a:ext>
            </a:extLst>
          </p:cNvPr>
          <p:cNvSpPr>
            <a:spLocks noGrp="1"/>
          </p:cNvSpPr>
          <p:nvPr>
            <p:ph type="subTitle" idx="1"/>
          </p:nvPr>
        </p:nvSpPr>
        <p:spPr/>
        <p:txBody>
          <a:bodyPr/>
          <a:lstStyle/>
          <a:p>
            <a:br>
              <a:rPr lang="en-US" dirty="0"/>
            </a:br>
            <a:r>
              <a:rPr lang="en-US" sz="4000" dirty="0">
                <a:latin typeface="Times New Roman" panose="02020603050405020304" pitchFamily="18" charset="0"/>
                <a:cs typeface="Times New Roman" panose="02020603050405020304" pitchFamily="18" charset="0"/>
              </a:rPr>
              <a:t>Edward Herbert</a:t>
            </a:r>
            <a:br>
              <a:rPr lang="en-US" sz="4000" dirty="0">
                <a:latin typeface="Times New Roman" panose="02020603050405020304" pitchFamily="18" charset="0"/>
                <a:cs typeface="Times New Roman" panose="02020603050405020304" pitchFamily="18" charset="0"/>
              </a:rPr>
            </a:br>
            <a:r>
              <a:rPr lang="en-US" sz="4000" dirty="0" err="1">
                <a:latin typeface="Times New Roman" panose="02020603050405020304" pitchFamily="18" charset="0"/>
                <a:cs typeface="Times New Roman" panose="02020603050405020304" pitchFamily="18" charset="0"/>
              </a:rPr>
              <a:t>PSMA</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397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D151-E4B9-5C2B-872F-C6746BC4A0AA}"/>
              </a:ext>
            </a:extLst>
          </p:cNvPr>
          <p:cNvSpPr>
            <a:spLocks noGrp="1"/>
          </p:cNvSpPr>
          <p:nvPr>
            <p:ph type="title"/>
          </p:nvPr>
        </p:nvSpPr>
        <p:spPr>
          <a:xfrm>
            <a:off x="838200" y="365125"/>
            <a:ext cx="10515600" cy="1325563"/>
          </a:xfrm>
        </p:spPr>
        <p:txBody>
          <a:bodyPr/>
          <a:lstStyle/>
          <a:p>
            <a:r>
              <a:rPr lang="en-US" dirty="0"/>
              <a:t>Herbert equation</a:t>
            </a:r>
          </a:p>
        </p:txBody>
      </p:sp>
      <p:sp>
        <p:nvSpPr>
          <p:cNvPr id="6" name="TextBox 5">
            <a:extLst>
              <a:ext uri="{FF2B5EF4-FFF2-40B4-BE49-F238E27FC236}">
                <a16:creationId xmlns:a16="http://schemas.microsoft.com/office/drawing/2014/main" id="{E1A704E3-EA44-743C-ED31-13948ABA4164}"/>
              </a:ext>
            </a:extLst>
          </p:cNvPr>
          <p:cNvSpPr txBox="1"/>
          <p:nvPr/>
        </p:nvSpPr>
        <p:spPr>
          <a:xfrm>
            <a:off x="1179530" y="2236142"/>
            <a:ext cx="4388933" cy="369332"/>
          </a:xfrm>
          <a:prstGeom prst="rect">
            <a:avLst/>
          </a:prstGeom>
          <a:noFill/>
        </p:spPr>
        <p:txBody>
          <a:bodyPr wrap="square" rtlCol="0">
            <a:spAutoFit/>
          </a:bodyPr>
          <a:lstStyle/>
          <a:p>
            <a:r>
              <a:rPr lang="en-US" dirty="0"/>
              <a:t>For the F-42206-TC core, the constants are:</a:t>
            </a:r>
          </a:p>
        </p:txBody>
      </p:sp>
      <p:pic>
        <p:nvPicPr>
          <p:cNvPr id="7" name="Picture 6">
            <a:extLst>
              <a:ext uri="{FF2B5EF4-FFF2-40B4-BE49-F238E27FC236}">
                <a16:creationId xmlns:a16="http://schemas.microsoft.com/office/drawing/2014/main" id="{99D858E7-CEB2-E38D-AC8D-C4138C6D783D}"/>
              </a:ext>
            </a:extLst>
          </p:cNvPr>
          <p:cNvPicPr>
            <a:picLocks noChangeAspect="1"/>
          </p:cNvPicPr>
          <p:nvPr/>
        </p:nvPicPr>
        <p:blipFill>
          <a:blip r:embed="rId2"/>
          <a:stretch>
            <a:fillRect/>
          </a:stretch>
        </p:blipFill>
        <p:spPr>
          <a:xfrm>
            <a:off x="6351033" y="595610"/>
            <a:ext cx="5575348" cy="5399630"/>
          </a:xfrm>
          <a:prstGeom prst="rect">
            <a:avLst/>
          </a:prstGeom>
        </p:spPr>
      </p:pic>
      <p:pic>
        <p:nvPicPr>
          <p:cNvPr id="8" name="Picture 7">
            <a:extLst>
              <a:ext uri="{FF2B5EF4-FFF2-40B4-BE49-F238E27FC236}">
                <a16:creationId xmlns:a16="http://schemas.microsoft.com/office/drawing/2014/main" id="{66272168-94B7-4443-8F07-2B3968DD6C3A}"/>
              </a:ext>
            </a:extLst>
          </p:cNvPr>
          <p:cNvPicPr>
            <a:picLocks noChangeAspect="1"/>
          </p:cNvPicPr>
          <p:nvPr/>
        </p:nvPicPr>
        <p:blipFill>
          <a:blip r:embed="rId3"/>
          <a:stretch>
            <a:fillRect/>
          </a:stretch>
        </p:blipFill>
        <p:spPr>
          <a:xfrm>
            <a:off x="1200682" y="1515023"/>
            <a:ext cx="3918900" cy="690376"/>
          </a:xfrm>
          <a:prstGeom prst="rect">
            <a:avLst/>
          </a:prstGeom>
        </p:spPr>
      </p:pic>
      <p:sp>
        <p:nvSpPr>
          <p:cNvPr id="9" name="TextBox 8">
            <a:extLst>
              <a:ext uri="{FF2B5EF4-FFF2-40B4-BE49-F238E27FC236}">
                <a16:creationId xmlns:a16="http://schemas.microsoft.com/office/drawing/2014/main" id="{C793F33C-124E-C030-0724-CE86F026B101}"/>
              </a:ext>
            </a:extLst>
          </p:cNvPr>
          <p:cNvSpPr txBox="1"/>
          <p:nvPr/>
        </p:nvSpPr>
        <p:spPr>
          <a:xfrm>
            <a:off x="1092163" y="4410348"/>
            <a:ext cx="5269062" cy="923330"/>
          </a:xfrm>
          <a:prstGeom prst="rect">
            <a:avLst/>
          </a:prstGeom>
          <a:noFill/>
        </p:spPr>
        <p:txBody>
          <a:bodyPr wrap="square" rtlCol="0">
            <a:spAutoFit/>
          </a:bodyPr>
          <a:lstStyle/>
          <a:p>
            <a:r>
              <a:rPr lang="en-US" b="1" dirty="0">
                <a:solidFill>
                  <a:srgbClr val="FF0000"/>
                </a:solidFill>
              </a:rPr>
              <a:t>The constant </a:t>
            </a:r>
            <a:r>
              <a:rPr lang="en-US" b="1" i="1" dirty="0">
                <a:solidFill>
                  <a:srgbClr val="FF0000"/>
                </a:solidFill>
              </a:rPr>
              <a:t>β</a:t>
            </a:r>
            <a:r>
              <a:rPr lang="en-US" b="1" dirty="0">
                <a:solidFill>
                  <a:srgbClr val="FF0000"/>
                </a:solidFill>
              </a:rPr>
              <a:t> = 2.5 </a:t>
            </a:r>
            <a:r>
              <a:rPr lang="en-US" dirty="0"/>
              <a:t>is derived from the slope of the asymptote of the curve on the left by subtracting it from </a:t>
            </a:r>
            <a:r>
              <a:rPr lang="en-US" i="1" dirty="0"/>
              <a:t>δ</a:t>
            </a:r>
            <a:r>
              <a:rPr lang="en-US" dirty="0"/>
              <a:t> = 0.65.  That is, 0.65 –(–1.85)  = 2.5</a:t>
            </a:r>
          </a:p>
        </p:txBody>
      </p:sp>
      <p:sp>
        <p:nvSpPr>
          <p:cNvPr id="10" name="TextBox 9">
            <a:extLst>
              <a:ext uri="{FF2B5EF4-FFF2-40B4-BE49-F238E27FC236}">
                <a16:creationId xmlns:a16="http://schemas.microsoft.com/office/drawing/2014/main" id="{47B93F4B-7A7F-F138-5B4C-D943330ED42A}"/>
              </a:ext>
            </a:extLst>
          </p:cNvPr>
          <p:cNvSpPr txBox="1"/>
          <p:nvPr/>
        </p:nvSpPr>
        <p:spPr>
          <a:xfrm>
            <a:off x="1115232" y="3727593"/>
            <a:ext cx="5326118" cy="646331"/>
          </a:xfrm>
          <a:prstGeom prst="rect">
            <a:avLst/>
          </a:prstGeom>
          <a:noFill/>
        </p:spPr>
        <p:txBody>
          <a:bodyPr wrap="square" rtlCol="0">
            <a:spAutoFit/>
          </a:bodyPr>
          <a:lstStyle/>
          <a:p>
            <a:r>
              <a:rPr lang="en-US" b="1" dirty="0">
                <a:solidFill>
                  <a:srgbClr val="FF0000"/>
                </a:solidFill>
              </a:rPr>
              <a:t>The constant </a:t>
            </a:r>
            <a:r>
              <a:rPr lang="en-US" b="1" i="1" dirty="0">
                <a:solidFill>
                  <a:srgbClr val="FF0000"/>
                </a:solidFill>
              </a:rPr>
              <a:t>δ</a:t>
            </a:r>
            <a:r>
              <a:rPr lang="en-US" b="1" dirty="0">
                <a:solidFill>
                  <a:srgbClr val="FF0000"/>
                </a:solidFill>
              </a:rPr>
              <a:t> = 0.65 </a:t>
            </a:r>
            <a:r>
              <a:rPr lang="en-US" dirty="0"/>
              <a:t>is the slope of the asymptote of the curve on the right-hand end in the example above.</a:t>
            </a:r>
          </a:p>
        </p:txBody>
      </p:sp>
      <p:sp>
        <p:nvSpPr>
          <p:cNvPr id="11" name="TextBox 10">
            <a:extLst>
              <a:ext uri="{FF2B5EF4-FFF2-40B4-BE49-F238E27FC236}">
                <a16:creationId xmlns:a16="http://schemas.microsoft.com/office/drawing/2014/main" id="{A61A0915-F34F-1BAD-7330-9C471DB82CF4}"/>
              </a:ext>
            </a:extLst>
          </p:cNvPr>
          <p:cNvSpPr txBox="1"/>
          <p:nvPr/>
        </p:nvSpPr>
        <p:spPr>
          <a:xfrm>
            <a:off x="1092163" y="5273509"/>
            <a:ext cx="5117943" cy="1200329"/>
          </a:xfrm>
          <a:prstGeom prst="rect">
            <a:avLst/>
          </a:prstGeom>
          <a:noFill/>
        </p:spPr>
        <p:txBody>
          <a:bodyPr wrap="square" rtlCol="0">
            <a:spAutoFit/>
          </a:bodyPr>
          <a:lstStyle/>
          <a:p>
            <a:r>
              <a:rPr lang="en-US" b="1" dirty="0">
                <a:solidFill>
                  <a:srgbClr val="FF0000"/>
                </a:solidFill>
              </a:rPr>
              <a:t>The constant </a:t>
            </a:r>
            <a:r>
              <a:rPr lang="en-US" b="1" i="1" dirty="0" err="1">
                <a:solidFill>
                  <a:srgbClr val="FF0000"/>
                </a:solidFill>
              </a:rPr>
              <a:t>V</a:t>
            </a:r>
            <a:r>
              <a:rPr lang="en-US" b="1" i="1" baseline="-25000" dirty="0" err="1">
                <a:solidFill>
                  <a:srgbClr val="FF0000"/>
                </a:solidFill>
              </a:rPr>
              <a:t>b</a:t>
            </a:r>
            <a:r>
              <a:rPr lang="en-US" b="1" dirty="0">
                <a:solidFill>
                  <a:srgbClr val="FF0000"/>
                </a:solidFill>
              </a:rPr>
              <a:t> </a:t>
            </a:r>
            <a:r>
              <a:rPr lang="en-US" dirty="0"/>
              <a:t>is a baseline voltage.</a:t>
            </a:r>
          </a:p>
          <a:p>
            <a:r>
              <a:rPr lang="en-US" b="1" dirty="0">
                <a:solidFill>
                  <a:srgbClr val="FF0000"/>
                </a:solidFill>
              </a:rPr>
              <a:t>The constant </a:t>
            </a:r>
            <a:r>
              <a:rPr lang="en-US" b="1" i="1" dirty="0">
                <a:solidFill>
                  <a:srgbClr val="FF0000"/>
                </a:solidFill>
              </a:rPr>
              <a:t>f</a:t>
            </a:r>
            <a:r>
              <a:rPr lang="en-US" b="1" i="1" baseline="-25000" dirty="0">
                <a:solidFill>
                  <a:srgbClr val="FF0000"/>
                </a:solidFill>
              </a:rPr>
              <a:t>b</a:t>
            </a:r>
            <a:r>
              <a:rPr lang="en-US" b="1" dirty="0">
                <a:solidFill>
                  <a:srgbClr val="FF0000"/>
                </a:solidFill>
              </a:rPr>
              <a:t> </a:t>
            </a:r>
            <a:r>
              <a:rPr lang="en-US" dirty="0"/>
              <a:t>is 96 kHz, and is approximately at the intercept of the asymptotes.</a:t>
            </a:r>
          </a:p>
          <a:p>
            <a:endParaRPr lang="en-US" dirty="0"/>
          </a:p>
        </p:txBody>
      </p:sp>
      <p:sp>
        <p:nvSpPr>
          <p:cNvPr id="12" name="TextBox 11">
            <a:extLst>
              <a:ext uri="{FF2B5EF4-FFF2-40B4-BE49-F238E27FC236}">
                <a16:creationId xmlns:a16="http://schemas.microsoft.com/office/drawing/2014/main" id="{DA59EE20-6EA9-3027-2611-6F133CBE7919}"/>
              </a:ext>
            </a:extLst>
          </p:cNvPr>
          <p:cNvSpPr txBox="1"/>
          <p:nvPr/>
        </p:nvSpPr>
        <p:spPr>
          <a:xfrm>
            <a:off x="1179530" y="2599892"/>
            <a:ext cx="1459437" cy="1200329"/>
          </a:xfrm>
          <a:prstGeom prst="rect">
            <a:avLst/>
          </a:prstGeom>
          <a:noFill/>
        </p:spPr>
        <p:txBody>
          <a:bodyPr wrap="square" rtlCol="0">
            <a:spAutoFit/>
          </a:bodyPr>
          <a:lstStyle/>
          <a:p>
            <a:pPr lvl="0"/>
            <a:r>
              <a:rPr lang="en-US" i="1" dirty="0"/>
              <a:t>k   </a:t>
            </a:r>
            <a:r>
              <a:rPr lang="en-US" dirty="0"/>
              <a:t>4.200E-07</a:t>
            </a:r>
          </a:p>
          <a:p>
            <a:pPr lvl="0"/>
            <a:r>
              <a:rPr lang="el-GR" dirty="0"/>
              <a:t>δ</a:t>
            </a:r>
            <a:r>
              <a:rPr lang="en-US" dirty="0"/>
              <a:t>   6.500E-01</a:t>
            </a:r>
          </a:p>
          <a:p>
            <a:pPr lvl="0"/>
            <a:r>
              <a:rPr lang="el-GR" dirty="0"/>
              <a:t>α</a:t>
            </a:r>
            <a:r>
              <a:rPr lang="en-US" dirty="0"/>
              <a:t>   1.000E+00</a:t>
            </a:r>
          </a:p>
          <a:p>
            <a:pPr lvl="0"/>
            <a:endParaRPr lang="en-US" dirty="0"/>
          </a:p>
        </p:txBody>
      </p:sp>
      <p:sp>
        <p:nvSpPr>
          <p:cNvPr id="13" name="TextBox 12">
            <a:extLst>
              <a:ext uri="{FF2B5EF4-FFF2-40B4-BE49-F238E27FC236}">
                <a16:creationId xmlns:a16="http://schemas.microsoft.com/office/drawing/2014/main" id="{81C25CEF-7B1D-C78F-7E9F-932BBCDEB93F}"/>
              </a:ext>
            </a:extLst>
          </p:cNvPr>
          <p:cNvSpPr txBox="1"/>
          <p:nvPr/>
        </p:nvSpPr>
        <p:spPr>
          <a:xfrm>
            <a:off x="3212528" y="2578929"/>
            <a:ext cx="1738711" cy="1200329"/>
          </a:xfrm>
          <a:prstGeom prst="rect">
            <a:avLst/>
          </a:prstGeom>
          <a:noFill/>
        </p:spPr>
        <p:txBody>
          <a:bodyPr wrap="square" rtlCol="0">
            <a:spAutoFit/>
          </a:bodyPr>
          <a:lstStyle/>
          <a:p>
            <a:pPr lvl="0"/>
            <a:r>
              <a:rPr lang="el-GR" i="1" dirty="0"/>
              <a:t>β</a:t>
            </a:r>
            <a:r>
              <a:rPr lang="en-US" dirty="0"/>
              <a:t>    2.500E+00</a:t>
            </a:r>
          </a:p>
          <a:p>
            <a:pPr lvl="0"/>
            <a:r>
              <a:rPr lang="en-US" i="1" dirty="0" err="1"/>
              <a:t>V</a:t>
            </a:r>
            <a:r>
              <a:rPr lang="en-US" i="1" baseline="-25000" dirty="0" err="1"/>
              <a:t>b</a:t>
            </a:r>
            <a:r>
              <a:rPr lang="en-US" i="1" baseline="-25000" dirty="0"/>
              <a:t>    </a:t>
            </a:r>
            <a:r>
              <a:rPr lang="en-US" dirty="0"/>
              <a:t>1.250E+00</a:t>
            </a:r>
          </a:p>
          <a:p>
            <a:r>
              <a:rPr lang="en-US" i="1" dirty="0"/>
              <a:t>F</a:t>
            </a:r>
            <a:r>
              <a:rPr lang="en-US" i="1" baseline="-25000" dirty="0"/>
              <a:t>b    </a:t>
            </a:r>
            <a:r>
              <a:rPr lang="en-US" dirty="0"/>
              <a:t>9.615E+04</a:t>
            </a:r>
            <a:endParaRPr lang="en-US" b="1" dirty="0">
              <a:solidFill>
                <a:srgbClr val="FF0000"/>
              </a:solidFill>
            </a:endParaRPr>
          </a:p>
          <a:p>
            <a:endParaRPr lang="en-US" dirty="0"/>
          </a:p>
        </p:txBody>
      </p:sp>
    </p:spTree>
    <p:extLst>
      <p:ext uri="{BB962C8B-B14F-4D97-AF65-F5344CB8AC3E}">
        <p14:creationId xmlns:p14="http://schemas.microsoft.com/office/powerpoint/2010/main" val="252702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81755-302F-F410-962F-13A30158781C}"/>
              </a:ext>
            </a:extLst>
          </p:cNvPr>
          <p:cNvSpPr>
            <a:spLocks noGrp="1"/>
          </p:cNvSpPr>
          <p:nvPr>
            <p:ph type="title"/>
          </p:nvPr>
        </p:nvSpPr>
        <p:spPr>
          <a:xfrm>
            <a:off x="838200" y="365125"/>
            <a:ext cx="10515600" cy="1325563"/>
          </a:xfrm>
        </p:spPr>
        <p:txBody>
          <a:bodyPr/>
          <a:lstStyle/>
          <a:p>
            <a:r>
              <a:rPr lang="en-US" dirty="0"/>
              <a:t>SPICE models</a:t>
            </a:r>
          </a:p>
        </p:txBody>
      </p:sp>
      <p:pic>
        <p:nvPicPr>
          <p:cNvPr id="6" name="Picture 5">
            <a:extLst>
              <a:ext uri="{FF2B5EF4-FFF2-40B4-BE49-F238E27FC236}">
                <a16:creationId xmlns:a16="http://schemas.microsoft.com/office/drawing/2014/main" id="{507A7FC3-1059-9C2B-6B65-2ED9263C31FB}"/>
              </a:ext>
            </a:extLst>
          </p:cNvPr>
          <p:cNvPicPr>
            <a:picLocks noChangeAspect="1"/>
          </p:cNvPicPr>
          <p:nvPr/>
        </p:nvPicPr>
        <p:blipFill>
          <a:blip r:embed="rId2"/>
          <a:stretch>
            <a:fillRect/>
          </a:stretch>
        </p:blipFill>
        <p:spPr>
          <a:xfrm>
            <a:off x="1430868" y="1388719"/>
            <a:ext cx="7378700" cy="2126569"/>
          </a:xfrm>
          <a:prstGeom prst="rect">
            <a:avLst/>
          </a:prstGeom>
        </p:spPr>
      </p:pic>
      <p:sp>
        <p:nvSpPr>
          <p:cNvPr id="7" name="TextBox 6">
            <a:extLst>
              <a:ext uri="{FF2B5EF4-FFF2-40B4-BE49-F238E27FC236}">
                <a16:creationId xmlns:a16="http://schemas.microsoft.com/office/drawing/2014/main" id="{6008EC7C-9D68-008D-ABE0-728C4A309103}"/>
              </a:ext>
            </a:extLst>
          </p:cNvPr>
          <p:cNvSpPr txBox="1"/>
          <p:nvPr/>
        </p:nvSpPr>
        <p:spPr>
          <a:xfrm>
            <a:off x="1149350" y="3515288"/>
            <a:ext cx="9093200"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premise of the SPICE model is that if you can excite the model with a wave form derived from actual test data as a PWL file, and if the resulting simulation current matches the actual test current also as a PWL file, they you have a reasonably good model.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Displaying the </a:t>
            </a:r>
            <a:r>
              <a:rPr lang="en-US" dirty="0" err="1">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simulation as hysteresis loops is particularly good for comparison.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could not find any combination or Rs, Cs and Ls that would simulate the low frequency performance of the core.  For that, we needed to model a hysteretic inductor, </a:t>
            </a:r>
            <a:r>
              <a:rPr lang="en-US" dirty="0" err="1">
                <a:latin typeface="Times New Roman" panose="02020603050405020304" pitchFamily="18" charset="0"/>
                <a:cs typeface="Times New Roman" panose="02020603050405020304" pitchFamily="18" charset="0"/>
              </a:rPr>
              <a:t>G</a:t>
            </a:r>
            <a:r>
              <a:rPr lang="en-US" baseline="-25000" dirty="0" err="1">
                <a:latin typeface="Times New Roman" panose="02020603050405020304" pitchFamily="18" charset="0"/>
                <a:cs typeface="Times New Roman" panose="02020603050405020304" pitchFamily="18" charset="0"/>
              </a:rPr>
              <a:t>hys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66678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780435-FE39-EE8F-F17A-791C4B2D6ACE}"/>
              </a:ext>
            </a:extLst>
          </p:cNvPr>
          <p:cNvSpPr>
            <a:spLocks noGrp="1"/>
          </p:cNvSpPr>
          <p:nvPr>
            <p:ph type="title"/>
          </p:nvPr>
        </p:nvSpPr>
        <p:spPr/>
        <p:txBody>
          <a:bodyPr/>
          <a:lstStyle/>
          <a:p>
            <a:r>
              <a:rPr lang="en-US" dirty="0"/>
              <a:t>SPICE models</a:t>
            </a:r>
          </a:p>
        </p:txBody>
      </p:sp>
      <p:pic>
        <p:nvPicPr>
          <p:cNvPr id="4" name="Picture 3">
            <a:extLst>
              <a:ext uri="{FF2B5EF4-FFF2-40B4-BE49-F238E27FC236}">
                <a16:creationId xmlns:a16="http://schemas.microsoft.com/office/drawing/2014/main" id="{CB67D810-13AD-3146-C132-D6B26584D27D}"/>
              </a:ext>
            </a:extLst>
          </p:cNvPr>
          <p:cNvPicPr>
            <a:picLocks noChangeAspect="1"/>
          </p:cNvPicPr>
          <p:nvPr/>
        </p:nvPicPr>
        <p:blipFill>
          <a:blip r:embed="rId2"/>
          <a:stretch>
            <a:fillRect/>
          </a:stretch>
        </p:blipFill>
        <p:spPr>
          <a:xfrm>
            <a:off x="1546226" y="2915477"/>
            <a:ext cx="7898341" cy="3076806"/>
          </a:xfrm>
          <a:prstGeom prst="rect">
            <a:avLst/>
          </a:prstGeom>
        </p:spPr>
      </p:pic>
      <p:sp>
        <p:nvSpPr>
          <p:cNvPr id="5" name="TextBox 4">
            <a:extLst>
              <a:ext uri="{FF2B5EF4-FFF2-40B4-BE49-F238E27FC236}">
                <a16:creationId xmlns:a16="http://schemas.microsoft.com/office/drawing/2014/main" id="{92068B6D-3B5D-73B9-E10E-B32E88C049A5}"/>
              </a:ext>
            </a:extLst>
          </p:cNvPr>
          <p:cNvSpPr txBox="1"/>
          <p:nvPr/>
        </p:nvSpPr>
        <p:spPr>
          <a:xfrm>
            <a:off x="1435916" y="1333817"/>
            <a:ext cx="8753717" cy="584775"/>
          </a:xfrm>
          <a:prstGeom prst="rect">
            <a:avLst/>
          </a:prstGeom>
          <a:noFill/>
        </p:spPr>
        <p:txBody>
          <a:bodyPr wrap="square" rtlCol="0">
            <a:spAutoFit/>
          </a:bodyPr>
          <a:lstStyle/>
          <a:p>
            <a:r>
              <a:rPr lang="en-US" sz="3200" dirty="0">
                <a:solidFill>
                  <a:srgbClr val="FF0000"/>
                </a:solidFill>
              </a:rPr>
              <a:t>The fit is good over the entire range of data</a:t>
            </a:r>
          </a:p>
        </p:txBody>
      </p:sp>
      <p:sp>
        <p:nvSpPr>
          <p:cNvPr id="6" name="TextBox 5">
            <a:extLst>
              <a:ext uri="{FF2B5EF4-FFF2-40B4-BE49-F238E27FC236}">
                <a16:creationId xmlns:a16="http://schemas.microsoft.com/office/drawing/2014/main" id="{17A5C34E-130A-FA57-3FFD-F2D95C26AA1A}"/>
              </a:ext>
            </a:extLst>
          </p:cNvPr>
          <p:cNvSpPr txBox="1"/>
          <p:nvPr/>
        </p:nvSpPr>
        <p:spPr>
          <a:xfrm>
            <a:off x="1435916" y="1959016"/>
            <a:ext cx="8948452" cy="1200329"/>
          </a:xfrm>
          <a:prstGeom prst="rect">
            <a:avLst/>
          </a:prstGeom>
          <a:noFill/>
        </p:spPr>
        <p:txBody>
          <a:bodyPr wrap="square" rtlCol="0">
            <a:spAutoFit/>
          </a:bodyPr>
          <a:lstStyle/>
          <a:p>
            <a:r>
              <a:rPr lang="en-US" dirty="0"/>
              <a:t>The </a:t>
            </a:r>
            <a:r>
              <a:rPr lang="en-US" dirty="0">
                <a:solidFill>
                  <a:srgbClr val="0070C0"/>
                </a:solidFill>
              </a:rPr>
              <a:t>blue</a:t>
            </a:r>
            <a:r>
              <a:rPr lang="en-US" dirty="0"/>
              <a:t> curves are the data from the PSMA-Dartmouth Core Loss Studies.</a:t>
            </a:r>
          </a:p>
          <a:p>
            <a:r>
              <a:rPr lang="en-US" dirty="0"/>
              <a:t>The </a:t>
            </a:r>
            <a:r>
              <a:rPr lang="en-US" dirty="0">
                <a:solidFill>
                  <a:srgbClr val="FF0000"/>
                </a:solidFill>
              </a:rPr>
              <a:t>red</a:t>
            </a:r>
            <a:r>
              <a:rPr lang="en-US" dirty="0"/>
              <a:t> curves are the SPICE model results when applying the voltage from the data.</a:t>
            </a:r>
          </a:p>
          <a:p>
            <a:r>
              <a:rPr lang="en-US" dirty="0"/>
              <a:t>The scales vary widely in the different curves, but the aspect ratio is fixed.  </a:t>
            </a:r>
          </a:p>
          <a:p>
            <a:r>
              <a:rPr lang="en-US" dirty="0"/>
              <a:t>It is the shape that is important.</a:t>
            </a:r>
          </a:p>
        </p:txBody>
      </p:sp>
    </p:spTree>
    <p:extLst>
      <p:ext uri="{BB962C8B-B14F-4D97-AF65-F5344CB8AC3E}">
        <p14:creationId xmlns:p14="http://schemas.microsoft.com/office/powerpoint/2010/main" val="317509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895A5F-CD5F-B3CC-2778-D366F81089CB}"/>
              </a:ext>
            </a:extLst>
          </p:cNvPr>
          <p:cNvSpPr>
            <a:spLocks noGrp="1"/>
          </p:cNvSpPr>
          <p:nvPr>
            <p:ph type="title"/>
          </p:nvPr>
        </p:nvSpPr>
        <p:spPr/>
        <p:txBody>
          <a:bodyPr/>
          <a:lstStyle/>
          <a:p>
            <a:r>
              <a:rPr lang="en-US" dirty="0"/>
              <a:t>SPICE models</a:t>
            </a:r>
          </a:p>
        </p:txBody>
      </p:sp>
      <p:pic>
        <p:nvPicPr>
          <p:cNvPr id="4" name="Picture 3">
            <a:extLst>
              <a:ext uri="{FF2B5EF4-FFF2-40B4-BE49-F238E27FC236}">
                <a16:creationId xmlns:a16="http://schemas.microsoft.com/office/drawing/2014/main" id="{0B11D7F1-A943-F06B-23BD-D1E2CDB48568}"/>
              </a:ext>
            </a:extLst>
          </p:cNvPr>
          <p:cNvPicPr>
            <a:picLocks noChangeAspect="1"/>
          </p:cNvPicPr>
          <p:nvPr/>
        </p:nvPicPr>
        <p:blipFill>
          <a:blip r:embed="rId2"/>
          <a:stretch>
            <a:fillRect/>
          </a:stretch>
        </p:blipFill>
        <p:spPr>
          <a:xfrm>
            <a:off x="7513176" y="861756"/>
            <a:ext cx="4113241" cy="2470865"/>
          </a:xfrm>
          <a:prstGeom prst="rect">
            <a:avLst/>
          </a:prstGeom>
        </p:spPr>
      </p:pic>
      <p:pic>
        <p:nvPicPr>
          <p:cNvPr id="5" name="Picture 4">
            <a:extLst>
              <a:ext uri="{FF2B5EF4-FFF2-40B4-BE49-F238E27FC236}">
                <a16:creationId xmlns:a16="http://schemas.microsoft.com/office/drawing/2014/main" id="{D23127F8-F2D5-4D6D-C57C-0974CED52EC8}"/>
              </a:ext>
            </a:extLst>
          </p:cNvPr>
          <p:cNvPicPr>
            <a:picLocks noChangeAspect="1"/>
          </p:cNvPicPr>
          <p:nvPr/>
        </p:nvPicPr>
        <p:blipFill>
          <a:blip r:embed="rId3"/>
          <a:stretch>
            <a:fillRect/>
          </a:stretch>
        </p:blipFill>
        <p:spPr>
          <a:xfrm>
            <a:off x="7584543" y="3332621"/>
            <a:ext cx="3970505" cy="2372447"/>
          </a:xfrm>
          <a:prstGeom prst="rect">
            <a:avLst/>
          </a:prstGeom>
        </p:spPr>
      </p:pic>
      <p:pic>
        <p:nvPicPr>
          <p:cNvPr id="6" name="Picture 5">
            <a:extLst>
              <a:ext uri="{FF2B5EF4-FFF2-40B4-BE49-F238E27FC236}">
                <a16:creationId xmlns:a16="http://schemas.microsoft.com/office/drawing/2014/main" id="{DE2D791D-025D-BC0F-56F7-8DA4CB0AD3E8}"/>
              </a:ext>
            </a:extLst>
          </p:cNvPr>
          <p:cNvPicPr>
            <a:picLocks noChangeAspect="1"/>
          </p:cNvPicPr>
          <p:nvPr/>
        </p:nvPicPr>
        <p:blipFill>
          <a:blip r:embed="rId4"/>
          <a:stretch>
            <a:fillRect/>
          </a:stretch>
        </p:blipFill>
        <p:spPr>
          <a:xfrm>
            <a:off x="4123256" y="3582934"/>
            <a:ext cx="3739178" cy="1640748"/>
          </a:xfrm>
          <a:prstGeom prst="rect">
            <a:avLst/>
          </a:prstGeom>
        </p:spPr>
      </p:pic>
      <p:pic>
        <p:nvPicPr>
          <p:cNvPr id="7" name="Picture 6">
            <a:extLst>
              <a:ext uri="{FF2B5EF4-FFF2-40B4-BE49-F238E27FC236}">
                <a16:creationId xmlns:a16="http://schemas.microsoft.com/office/drawing/2014/main" id="{8F3CBD40-FC4D-588D-7440-ADB8EC8F3F37}"/>
              </a:ext>
            </a:extLst>
          </p:cNvPr>
          <p:cNvPicPr>
            <a:picLocks noChangeAspect="1"/>
          </p:cNvPicPr>
          <p:nvPr/>
        </p:nvPicPr>
        <p:blipFill>
          <a:blip r:embed="rId5"/>
          <a:stretch>
            <a:fillRect/>
          </a:stretch>
        </p:blipFill>
        <p:spPr>
          <a:xfrm>
            <a:off x="4072245" y="1307239"/>
            <a:ext cx="3790189" cy="1663131"/>
          </a:xfrm>
          <a:prstGeom prst="rect">
            <a:avLst/>
          </a:prstGeom>
        </p:spPr>
      </p:pic>
      <p:sp>
        <p:nvSpPr>
          <p:cNvPr id="8" name="TextBox 7">
            <a:extLst>
              <a:ext uri="{FF2B5EF4-FFF2-40B4-BE49-F238E27FC236}">
                <a16:creationId xmlns:a16="http://schemas.microsoft.com/office/drawing/2014/main" id="{0A08AFAD-A859-1279-A040-0461E226D2EC}"/>
              </a:ext>
            </a:extLst>
          </p:cNvPr>
          <p:cNvSpPr txBox="1"/>
          <p:nvPr/>
        </p:nvSpPr>
        <p:spPr>
          <a:xfrm>
            <a:off x="923235" y="1742290"/>
            <a:ext cx="3246539" cy="593123"/>
          </a:xfrm>
          <a:prstGeom prst="rect">
            <a:avLst/>
          </a:prstGeom>
          <a:noFill/>
        </p:spPr>
        <p:txBody>
          <a:bodyPr wrap="square" rtlCol="0">
            <a:spAutoFit/>
          </a:bodyPr>
          <a:lstStyle/>
          <a:p>
            <a:r>
              <a:rPr lang="en-US" sz="3200" dirty="0">
                <a:solidFill>
                  <a:srgbClr val="FF0000"/>
                </a:solidFill>
                <a:latin typeface="Times New Roman" panose="02020603050405020304" pitchFamily="18" charset="0"/>
                <a:cs typeface="Times New Roman" panose="02020603050405020304" pitchFamily="18" charset="0"/>
              </a:rPr>
              <a:t>Other wave form</a:t>
            </a:r>
            <a:r>
              <a:rPr lang="en-US" sz="3200" dirty="0">
                <a:solidFill>
                  <a:srgbClr val="FF0000"/>
                </a:solidFill>
              </a:rPr>
              <a:t>s</a:t>
            </a:r>
          </a:p>
        </p:txBody>
      </p:sp>
      <p:sp>
        <p:nvSpPr>
          <p:cNvPr id="9" name="TextBox 8">
            <a:extLst>
              <a:ext uri="{FF2B5EF4-FFF2-40B4-BE49-F238E27FC236}">
                <a16:creationId xmlns:a16="http://schemas.microsoft.com/office/drawing/2014/main" id="{E3265D99-96CA-F8DB-0A77-CCD5C975360A}"/>
              </a:ext>
            </a:extLst>
          </p:cNvPr>
          <p:cNvSpPr txBox="1"/>
          <p:nvPr/>
        </p:nvSpPr>
        <p:spPr>
          <a:xfrm>
            <a:off x="887677" y="2551837"/>
            <a:ext cx="2885813"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SPICE model fits the data fairly well for the </a:t>
            </a:r>
          </a:p>
          <a:p>
            <a:r>
              <a:rPr lang="en-US" dirty="0">
                <a:latin typeface="Times New Roman" panose="02020603050405020304" pitchFamily="18" charset="0"/>
                <a:cs typeface="Times New Roman" panose="02020603050405020304" pitchFamily="18" charset="0"/>
              </a:rPr>
              <a:t>“Hippo” waveform.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Note the tuck in the hysteresis curve near zero.</a:t>
            </a:r>
          </a:p>
        </p:txBody>
      </p:sp>
      <p:sp>
        <p:nvSpPr>
          <p:cNvPr id="10" name="TextBox 9">
            <a:extLst>
              <a:ext uri="{FF2B5EF4-FFF2-40B4-BE49-F238E27FC236}">
                <a16:creationId xmlns:a16="http://schemas.microsoft.com/office/drawing/2014/main" id="{40D99712-0E1B-446F-2EB7-B3B78B4000DD}"/>
              </a:ext>
            </a:extLst>
          </p:cNvPr>
          <p:cNvSpPr txBox="1"/>
          <p:nvPr/>
        </p:nvSpPr>
        <p:spPr>
          <a:xfrm>
            <a:off x="5924532" y="5417096"/>
            <a:ext cx="2278058" cy="369332"/>
          </a:xfrm>
          <a:prstGeom prst="rect">
            <a:avLst/>
          </a:prstGeom>
          <a:noFill/>
        </p:spPr>
        <p:txBody>
          <a:bodyPr wrap="square" rtlCol="0">
            <a:spAutoFit/>
          </a:bodyPr>
          <a:lstStyle/>
          <a:p>
            <a:r>
              <a:rPr lang="en-US" dirty="0"/>
              <a:t>mi12-2-150</a:t>
            </a:r>
          </a:p>
        </p:txBody>
      </p:sp>
      <p:sp>
        <p:nvSpPr>
          <p:cNvPr id="11" name="TextBox 10">
            <a:extLst>
              <a:ext uri="{FF2B5EF4-FFF2-40B4-BE49-F238E27FC236}">
                <a16:creationId xmlns:a16="http://schemas.microsoft.com/office/drawing/2014/main" id="{ADC650B8-9D95-790A-A5FB-675E44438C21}"/>
              </a:ext>
            </a:extLst>
          </p:cNvPr>
          <p:cNvSpPr txBox="1"/>
          <p:nvPr/>
        </p:nvSpPr>
        <p:spPr>
          <a:xfrm>
            <a:off x="5865809" y="3009455"/>
            <a:ext cx="2172749" cy="646331"/>
          </a:xfrm>
          <a:prstGeom prst="rect">
            <a:avLst/>
          </a:prstGeom>
          <a:noFill/>
        </p:spPr>
        <p:txBody>
          <a:bodyPr wrap="square" rtlCol="0">
            <a:spAutoFit/>
          </a:bodyPr>
          <a:lstStyle/>
          <a:p>
            <a:r>
              <a:rPr lang="en-US" dirty="0"/>
              <a:t>mi12-2-132</a:t>
            </a:r>
          </a:p>
          <a:p>
            <a:endParaRPr lang="en-US" dirty="0"/>
          </a:p>
        </p:txBody>
      </p:sp>
    </p:spTree>
    <p:extLst>
      <p:ext uri="{BB962C8B-B14F-4D97-AF65-F5344CB8AC3E}">
        <p14:creationId xmlns:p14="http://schemas.microsoft.com/office/powerpoint/2010/main" val="318273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23D870-CE93-030C-903B-72E852A475CB}"/>
              </a:ext>
            </a:extLst>
          </p:cNvPr>
          <p:cNvSpPr>
            <a:spLocks noGrp="1"/>
          </p:cNvSpPr>
          <p:nvPr>
            <p:ph idx="1"/>
          </p:nvPr>
        </p:nvSpPr>
        <p:spPr/>
        <p:txBody>
          <a:bodyPr/>
          <a:lstStyle/>
          <a:p>
            <a:r>
              <a:rPr lang="en-US" dirty="0"/>
              <a:t>Questions are welcome</a:t>
            </a:r>
          </a:p>
        </p:txBody>
      </p:sp>
      <p:sp>
        <p:nvSpPr>
          <p:cNvPr id="3" name="Title 2">
            <a:extLst>
              <a:ext uri="{FF2B5EF4-FFF2-40B4-BE49-F238E27FC236}">
                <a16:creationId xmlns:a16="http://schemas.microsoft.com/office/drawing/2014/main" id="{A9CA6983-ED41-1D83-61AE-C195F5DFDA9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72675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AE14-8FC5-F1FE-0D7F-3D01B159BD72}"/>
              </a:ext>
            </a:extLst>
          </p:cNvPr>
          <p:cNvSpPr>
            <a:spLocks noGrp="1"/>
          </p:cNvSpPr>
          <p:nvPr>
            <p:ph type="title"/>
          </p:nvPr>
        </p:nvSpPr>
        <p:spPr/>
        <p:txBody>
          <a:bodyPr>
            <a:normAutofit fontScale="90000"/>
          </a:bodyPr>
          <a:lstStyle/>
          <a:p>
            <a:r>
              <a:rPr lang="en-US" sz="4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Steinmetz-like approximation for square-wave excitation.</a:t>
            </a:r>
            <a:br>
              <a:rPr lang="en-US" sz="4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F4FE21-CC3F-845E-D811-14B385FFB36E}"/>
                  </a:ext>
                </a:extLst>
              </p:cNvPr>
              <p:cNvSpPr>
                <a:spLocks noGrp="1"/>
              </p:cNvSpPr>
              <p:nvPr>
                <p:ph idx="1"/>
              </p:nvPr>
            </p:nvSpPr>
            <p:spPr/>
            <p:txBody>
              <a:bodyPr>
                <a:normAutofit fontScale="77500" lnSpcReduction="20000"/>
              </a:bodyPr>
              <a:lstStyle/>
              <a:p>
                <a:pPr marL="0" marR="0">
                  <a:lnSpc>
                    <a:spcPct val="107000"/>
                  </a:lnSpc>
                  <a:spcBef>
                    <a:spcPts val="0"/>
                  </a:spcBef>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Based upon data taken in the PSMA-Dartmouth Core Loss Studies, a “Steinmetz-like” approximation was proposed.  It is for square-wave excitation and uses square-wave data.</a:t>
                </a:r>
              </a:p>
              <a:p>
                <a:pPr marL="0" marR="0">
                  <a:lnSpc>
                    <a:spcPct val="107000"/>
                  </a:lnSpc>
                  <a:spcBef>
                    <a:spcPts val="0"/>
                  </a:spcBef>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This project proposes testing more cores of various sizes and materials to see how broadly the approximation may be valid.  Temperature testing should be included to see if the temperature coefficients of the parameters can be found.</a:t>
                </a:r>
              </a:p>
              <a:p>
                <a:pPr marL="0" marR="0">
                  <a:lnSpc>
                    <a:spcPct val="107000"/>
                  </a:lnSpc>
                  <a:spcBef>
                    <a:spcPts val="0"/>
                  </a:spcBef>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One significant difference is that it does not use </a:t>
                </a:r>
                <a14:m>
                  <m:oMath xmlns:m="http://schemas.openxmlformats.org/officeDocument/2006/math">
                    <m:acc>
                      <m:accPr>
                        <m:chr m:val="̂"/>
                        <m:ctrlPr>
                          <a:rPr lang="en-US" sz="2800" i="1" kern="100">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2800" kern="100">
                            <a:effectLst/>
                            <a:latin typeface="Cambria Math" panose="02040503050406030204" pitchFamily="18" charset="0"/>
                            <a:ea typeface="Calibri" panose="020F0502020204030204" pitchFamily="34" charset="0"/>
                            <a:cs typeface="Times New Roman" panose="02020603050405020304" pitchFamily="18" charset="0"/>
                          </a:rPr>
                          <m:t>B</m:t>
                        </m:r>
                      </m:e>
                    </m:acc>
                  </m:oMath>
                </a14:m>
                <a:r>
                  <a:rPr lang="en-US" sz="2800" kern="100" dirty="0">
                    <a:effectLst/>
                    <a:latin typeface="Calibri" panose="020F0502020204030204" pitchFamily="34" charset="0"/>
                    <a:ea typeface="Times New Roman" panose="02020603050405020304" pitchFamily="18" charset="0"/>
                    <a:cs typeface="Times New Roman" panose="02020603050405020304" pitchFamily="18" charset="0"/>
                  </a:rPr>
                  <a:t>, the flux density.  </a:t>
                </a:r>
                <a14:m>
                  <m:oMath xmlns:m="http://schemas.openxmlformats.org/officeDocument/2006/math">
                    <m:acc>
                      <m:accPr>
                        <m:chr m:val="̂"/>
                        <m:ctrlPr>
                          <a:rPr lang="en-US" sz="2800" i="1" kern="100">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2800" kern="100">
                            <a:effectLst/>
                            <a:latin typeface="Cambria Math" panose="02040503050406030204" pitchFamily="18" charset="0"/>
                            <a:ea typeface="Calibri" panose="020F0502020204030204" pitchFamily="34" charset="0"/>
                            <a:cs typeface="Times New Roman" panose="02020603050405020304" pitchFamily="18" charset="0"/>
                          </a:rPr>
                          <m:t>B</m:t>
                        </m:r>
                      </m:e>
                    </m:acc>
                  </m:oMath>
                </a14:m>
                <a:r>
                  <a:rPr lang="en-US" sz="2800" kern="100" dirty="0">
                    <a:effectLst/>
                    <a:latin typeface="Calibri" panose="020F0502020204030204" pitchFamily="34" charset="0"/>
                    <a:ea typeface="Times New Roman" panose="02020603050405020304" pitchFamily="18" charset="0"/>
                    <a:cs typeface="Times New Roman" panose="02020603050405020304" pitchFamily="18" charset="0"/>
                  </a:rPr>
                  <a:t> is a mixed parameter of volts and seconds and they need to be kept separate to factor properly in an expression.</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kern="100" dirty="0">
                    <a:effectLst/>
                    <a:latin typeface="Calibri" panose="020F0502020204030204" pitchFamily="34" charset="0"/>
                    <a:ea typeface="Times New Roman" panose="02020603050405020304" pitchFamily="18" charset="0"/>
                    <a:cs typeface="Times New Roman" panose="02020603050405020304" pitchFamily="18" charset="0"/>
                  </a:rPr>
                  <a:t>Note the very close curve fit of the approximation and data over the entire range of interest, frequency and excitation.  This is true for all of the cores tested in the PSMA-Dartmouth core loss studies, but the cores were mostly the same size and most of the data was taken at 80º C.</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3BF4FE21-CC3F-845E-D811-14B385FFB36E}"/>
                  </a:ext>
                </a:extLst>
              </p:cNvPr>
              <p:cNvSpPr>
                <a:spLocks noGrp="1" noRot="1" noChangeAspect="1" noMove="1" noResize="1" noEditPoints="1" noAdjustHandles="1" noChangeArrowheads="1" noChangeShapeType="1" noTextEdit="1"/>
              </p:cNvSpPr>
              <p:nvPr>
                <p:ph idx="1"/>
              </p:nvPr>
            </p:nvSpPr>
            <p:spPr>
              <a:blipFill>
                <a:blip r:embed="rId2"/>
                <a:stretch>
                  <a:fillRect l="-754" t="-1821" r="-870"/>
                </a:stretch>
              </a:blipFill>
            </p:spPr>
            <p:txBody>
              <a:bodyPr/>
              <a:lstStyle/>
              <a:p>
                <a:r>
                  <a:rPr lang="en-US">
                    <a:noFill/>
                  </a:rPr>
                  <a:t> </a:t>
                </a:r>
              </a:p>
            </p:txBody>
          </p:sp>
        </mc:Fallback>
      </mc:AlternateContent>
    </p:spTree>
    <p:extLst>
      <p:ext uri="{BB962C8B-B14F-4D97-AF65-F5344CB8AC3E}">
        <p14:creationId xmlns:p14="http://schemas.microsoft.com/office/powerpoint/2010/main" val="3587966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5976-7000-BDAD-1182-A45E7E923ACA}"/>
              </a:ext>
            </a:extLst>
          </p:cNvPr>
          <p:cNvSpPr>
            <a:spLocks noGrp="1"/>
          </p:cNvSpPr>
          <p:nvPr>
            <p:ph type="title"/>
          </p:nvPr>
        </p:nvSpPr>
        <p:spPr/>
        <p:txBody>
          <a:bodyPr/>
          <a:lstStyle/>
          <a:p>
            <a:r>
              <a:rPr lang="en-US" sz="4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Steinmetz-like approximation for square-wave excitation -- Graphs</a:t>
            </a:r>
            <a:endParaRPr lang="en-US" dirty="0"/>
          </a:p>
        </p:txBody>
      </p:sp>
      <p:sp>
        <p:nvSpPr>
          <p:cNvPr id="3" name="Content Placeholder 2">
            <a:extLst>
              <a:ext uri="{FF2B5EF4-FFF2-40B4-BE49-F238E27FC236}">
                <a16:creationId xmlns:a16="http://schemas.microsoft.com/office/drawing/2014/main" id="{BBF268C8-E129-B561-0965-3036D692D852}"/>
              </a:ext>
            </a:extLst>
          </p:cNvPr>
          <p:cNvSpPr>
            <a:spLocks noGrp="1"/>
          </p:cNvSpPr>
          <p:nvPr>
            <p:ph idx="1"/>
          </p:nvPr>
        </p:nvSpPr>
        <p:spPr/>
        <p:txBody>
          <a:bodyPr>
            <a:normAutofit lnSpcReduction="10000"/>
          </a:bodyPr>
          <a:lstStyle/>
          <a:p>
            <a:r>
              <a:rPr lang="en-US" dirty="0"/>
              <a:t>Following are graphs for the following cores from the PSMA-Dartmouth Core Loss Study:</a:t>
            </a:r>
            <a:br>
              <a:rPr lang="en-US" dirty="0"/>
            </a:br>
            <a:r>
              <a:rPr lang="en-US" dirty="0"/>
              <a:t>Rmi-005; Rcm01; Rcm02; Rmi11-1; Rmi01-4; Rmi01-2; Rfx003; Rmi02; </a:t>
            </a:r>
            <a:br>
              <a:rPr lang="en-US" dirty="0"/>
            </a:br>
            <a:r>
              <a:rPr lang="en-US" dirty="0"/>
              <a:t>Rmi11-1 and Rfx003.</a:t>
            </a:r>
          </a:p>
          <a:p>
            <a:r>
              <a:rPr lang="en-US" dirty="0"/>
              <a:t>The graphs </a:t>
            </a:r>
            <a:r>
              <a:rPr lang="en-US" dirty="0" err="1"/>
              <a:t>displaty</a:t>
            </a:r>
            <a:r>
              <a:rPr lang="en-US" dirty="0"/>
              <a:t> the actual data as heavier lines with dots, which are the data points.  The approximation is shown as thinner red dashed lines.</a:t>
            </a:r>
          </a:p>
          <a:p>
            <a:r>
              <a:rPr lang="en-US" dirty="0"/>
              <a:t>The data is displayed both as a Herbert curve and as the more traditional Bm and f graph.  The data is the same; it’s </a:t>
            </a:r>
            <a:r>
              <a:rPr lang="en-US"/>
              <a:t>just connected </a:t>
            </a:r>
            <a:r>
              <a:rPr lang="en-US" dirty="0"/>
              <a:t>differently.</a:t>
            </a:r>
          </a:p>
        </p:txBody>
      </p:sp>
    </p:spTree>
    <p:extLst>
      <p:ext uri="{BB962C8B-B14F-4D97-AF65-F5344CB8AC3E}">
        <p14:creationId xmlns:p14="http://schemas.microsoft.com/office/powerpoint/2010/main" val="225063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6995-B590-B97B-5066-E8A51E6E32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1252D2-603B-C683-F0A6-F0839E64870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90230BB-4442-BA81-F3F7-43CDC9A868BA}"/>
              </a:ext>
            </a:extLst>
          </p:cNvPr>
          <p:cNvPicPr>
            <a:picLocks noChangeAspect="1"/>
          </p:cNvPicPr>
          <p:nvPr/>
        </p:nvPicPr>
        <p:blipFill>
          <a:blip r:embed="rId2"/>
          <a:stretch>
            <a:fillRect/>
          </a:stretch>
        </p:blipFill>
        <p:spPr>
          <a:xfrm>
            <a:off x="0" y="237126"/>
            <a:ext cx="12192000" cy="6383748"/>
          </a:xfrm>
          <a:prstGeom prst="rect">
            <a:avLst/>
          </a:prstGeom>
        </p:spPr>
      </p:pic>
    </p:spTree>
    <p:extLst>
      <p:ext uri="{BB962C8B-B14F-4D97-AF65-F5344CB8AC3E}">
        <p14:creationId xmlns:p14="http://schemas.microsoft.com/office/powerpoint/2010/main" val="3936709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476C-FA34-0064-DB4E-297E974E6D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38E360-DF99-E347-2C4F-FB5F785F126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B3074AA-30C1-C894-3ED8-4F2E893D1ACA}"/>
              </a:ext>
            </a:extLst>
          </p:cNvPr>
          <p:cNvPicPr>
            <a:picLocks noChangeAspect="1"/>
          </p:cNvPicPr>
          <p:nvPr/>
        </p:nvPicPr>
        <p:blipFill>
          <a:blip r:embed="rId2"/>
          <a:stretch>
            <a:fillRect/>
          </a:stretch>
        </p:blipFill>
        <p:spPr>
          <a:xfrm>
            <a:off x="0" y="198760"/>
            <a:ext cx="12192000" cy="6460480"/>
          </a:xfrm>
          <a:prstGeom prst="rect">
            <a:avLst/>
          </a:prstGeom>
        </p:spPr>
      </p:pic>
    </p:spTree>
    <p:extLst>
      <p:ext uri="{BB962C8B-B14F-4D97-AF65-F5344CB8AC3E}">
        <p14:creationId xmlns:p14="http://schemas.microsoft.com/office/powerpoint/2010/main" val="1950488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41244-259E-9D1E-112F-85AD204788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45A605-EC70-5D34-56C5-CC5CFB65629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0D9EA2C-8B34-F757-DD44-43907C19EC10}"/>
              </a:ext>
            </a:extLst>
          </p:cNvPr>
          <p:cNvPicPr>
            <a:picLocks noChangeAspect="1"/>
          </p:cNvPicPr>
          <p:nvPr/>
        </p:nvPicPr>
        <p:blipFill>
          <a:blip r:embed="rId2"/>
          <a:stretch>
            <a:fillRect/>
          </a:stretch>
        </p:blipFill>
        <p:spPr>
          <a:xfrm>
            <a:off x="0" y="30271"/>
            <a:ext cx="12192000" cy="6797458"/>
          </a:xfrm>
          <a:prstGeom prst="rect">
            <a:avLst/>
          </a:prstGeom>
        </p:spPr>
      </p:pic>
    </p:spTree>
    <p:extLst>
      <p:ext uri="{BB962C8B-B14F-4D97-AF65-F5344CB8AC3E}">
        <p14:creationId xmlns:p14="http://schemas.microsoft.com/office/powerpoint/2010/main" val="360085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E0E88-A7A7-EDDE-8703-FAE17B4EF5BE}"/>
              </a:ext>
            </a:extLst>
          </p:cNvPr>
          <p:cNvSpPr txBox="1"/>
          <p:nvPr/>
        </p:nvSpPr>
        <p:spPr>
          <a:xfrm>
            <a:off x="960201" y="759025"/>
            <a:ext cx="9496338" cy="584775"/>
          </a:xfrm>
          <a:prstGeom prst="rect">
            <a:avLst/>
          </a:prstGeom>
          <a:noFill/>
        </p:spPr>
        <p:txBody>
          <a:bodyPr wrap="square" rtlCol="0">
            <a:spAutoFit/>
          </a:bodyPr>
          <a:lstStyle/>
          <a:p>
            <a:r>
              <a:rPr lang="en-US" sz="3200" dirty="0">
                <a:solidFill>
                  <a:srgbClr val="FF0000"/>
                </a:solidFill>
              </a:rPr>
              <a:t>Biography:   Edward Herbert</a:t>
            </a:r>
          </a:p>
        </p:txBody>
      </p:sp>
      <p:pic>
        <p:nvPicPr>
          <p:cNvPr id="4" name="Picture 3">
            <a:extLst>
              <a:ext uri="{FF2B5EF4-FFF2-40B4-BE49-F238E27FC236}">
                <a16:creationId xmlns:a16="http://schemas.microsoft.com/office/drawing/2014/main" id="{C31A2D6F-03D7-51E9-1827-93EAE28AB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201" y="1930376"/>
            <a:ext cx="2133195" cy="2315369"/>
          </a:xfrm>
          <a:prstGeom prst="rect">
            <a:avLst/>
          </a:prstGeom>
        </p:spPr>
      </p:pic>
      <p:sp>
        <p:nvSpPr>
          <p:cNvPr id="5" name="Rectangle 1">
            <a:extLst>
              <a:ext uri="{FF2B5EF4-FFF2-40B4-BE49-F238E27FC236}">
                <a16:creationId xmlns:a16="http://schemas.microsoft.com/office/drawing/2014/main" id="{ABD80125-F911-DF50-1F59-F2740A6FE6DF}"/>
              </a:ext>
            </a:extLst>
          </p:cNvPr>
          <p:cNvSpPr>
            <a:spLocks noChangeArrowheads="1"/>
          </p:cNvSpPr>
          <p:nvPr/>
        </p:nvSpPr>
        <p:spPr bwMode="auto">
          <a:xfrm>
            <a:off x="3550974" y="1930376"/>
            <a:ext cx="7681885"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ea typeface="Times New Roman" panose="02020603050405020304" pitchFamily="18" charset="0"/>
              </a:rPr>
              <a:t>Ed earned a Bachelor of Engineering degree in Electrical Engineering from Yale University, Class of 1963.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ea typeface="Times New Roman" panose="02020603050405020304" pitchFamily="18" charset="0"/>
              </a:rPr>
              <a:t>He worked as a design engineer, a project engineer, an engineering supervisor, then as engineering manager until 1985.  Since then, Ed had been independent, promoting patented technology for license.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ea typeface="Times New Roman" panose="02020603050405020304" pitchFamily="18"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ea typeface="Times New Roman" panose="02020603050405020304" pitchFamily="18" charset="0"/>
              </a:rPr>
              <a:t>Within PSMA, Ed is Co-Chairman of the Magnetics Committee and is on the Advisory Council.  He was a member of the </a:t>
            </a:r>
            <a:r>
              <a:rPr kumimoji="0" lang="en-US" altLang="en-US" sz="2000" b="0" i="0" u="none" strike="noStrike" cap="none" normalizeH="0" baseline="0" dirty="0" err="1">
                <a:ln>
                  <a:noFill/>
                </a:ln>
                <a:solidFill>
                  <a:srgbClr val="000000"/>
                </a:solidFill>
                <a:effectLst/>
                <a:ea typeface="Times New Roman" panose="02020603050405020304" pitchFamily="18" charset="0"/>
              </a:rPr>
              <a:t>PSMA</a:t>
            </a:r>
            <a:r>
              <a:rPr kumimoji="0" lang="en-US" altLang="en-US" sz="2000" b="0" i="0" u="none" strike="noStrike" cap="none" normalizeH="0" baseline="0" dirty="0">
                <a:ln>
                  <a:noFill/>
                </a:ln>
                <a:solidFill>
                  <a:srgbClr val="000000"/>
                </a:solidFill>
                <a:effectLst/>
                <a:ea typeface="Times New Roman" panose="02020603050405020304" pitchFamily="18" charset="0"/>
              </a:rPr>
              <a:t> Board of Directors and was a Co-Chairman of the Energy Efficiency Committee.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ea typeface="Times New Roman" panose="02020603050405020304" pitchFamily="18" charset="0"/>
              </a:rPr>
              <a:t>Ed </a:t>
            </a:r>
            <a:r>
              <a:rPr lang="en-US" altLang="en-US" sz="2000" dirty="0">
                <a:solidFill>
                  <a:srgbClr val="000000"/>
                </a:solidFill>
                <a:ea typeface="Times New Roman" panose="02020603050405020304" pitchFamily="18" charset="0"/>
              </a:rPr>
              <a:t>was champion </a:t>
            </a:r>
            <a:r>
              <a:rPr kumimoji="0" lang="en-US" altLang="en-US" sz="2000" b="0" i="0" u="none" strike="noStrike" cap="none" normalizeH="0" baseline="0" dirty="0">
                <a:ln>
                  <a:noFill/>
                </a:ln>
                <a:solidFill>
                  <a:srgbClr val="000000"/>
                </a:solidFill>
                <a:effectLst/>
                <a:ea typeface="Times New Roman" panose="02020603050405020304" pitchFamily="18" charset="0"/>
              </a:rPr>
              <a:t>of the core loss studies at Dartmouth and </a:t>
            </a:r>
            <a:r>
              <a:rPr kumimoji="0" lang="en-US" altLang="en-US" sz="2000" b="0" i="0" u="none" strike="noStrike" cap="none" normalizeH="0" baseline="0" dirty="0" err="1">
                <a:ln>
                  <a:noFill/>
                </a:ln>
                <a:solidFill>
                  <a:srgbClr val="000000"/>
                </a:solidFill>
                <a:effectLst/>
                <a:ea typeface="Times New Roman" panose="02020603050405020304" pitchFamily="18" charset="0"/>
              </a:rPr>
              <a:t>SMA</a:t>
            </a:r>
            <a:r>
              <a:rPr kumimoji="0" lang="en-US" altLang="en-US" sz="2000" b="0" i="0" u="none" strike="noStrike" cap="none" normalizeH="0" baseline="0" dirty="0">
                <a:ln>
                  <a:noFill/>
                </a:ln>
                <a:solidFill>
                  <a:srgbClr val="000000"/>
                </a:solidFill>
                <a:effectLst/>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9736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16C71-813E-65B0-5657-2B19512DF2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95D09D-F0EF-5421-604D-7BD1B3E46F5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A04F65B-FF28-E265-E55B-80B1FECE3C52}"/>
              </a:ext>
            </a:extLst>
          </p:cNvPr>
          <p:cNvPicPr>
            <a:picLocks noChangeAspect="1"/>
          </p:cNvPicPr>
          <p:nvPr/>
        </p:nvPicPr>
        <p:blipFill>
          <a:blip r:embed="rId2"/>
          <a:stretch>
            <a:fillRect/>
          </a:stretch>
        </p:blipFill>
        <p:spPr>
          <a:xfrm>
            <a:off x="0" y="275343"/>
            <a:ext cx="12192000" cy="6307313"/>
          </a:xfrm>
          <a:prstGeom prst="rect">
            <a:avLst/>
          </a:prstGeom>
        </p:spPr>
      </p:pic>
    </p:spTree>
    <p:extLst>
      <p:ext uri="{BB962C8B-B14F-4D97-AF65-F5344CB8AC3E}">
        <p14:creationId xmlns:p14="http://schemas.microsoft.com/office/powerpoint/2010/main" val="1957892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61EF9F-53B1-3733-FC46-76FACD645418}"/>
              </a:ext>
            </a:extLst>
          </p:cNvPr>
          <p:cNvPicPr>
            <a:picLocks noChangeAspect="1"/>
          </p:cNvPicPr>
          <p:nvPr/>
        </p:nvPicPr>
        <p:blipFill>
          <a:blip r:embed="rId2"/>
          <a:stretch>
            <a:fillRect/>
          </a:stretch>
        </p:blipFill>
        <p:spPr>
          <a:xfrm>
            <a:off x="0" y="504314"/>
            <a:ext cx="12192000" cy="5849372"/>
          </a:xfrm>
          <a:prstGeom prst="rect">
            <a:avLst/>
          </a:prstGeom>
        </p:spPr>
      </p:pic>
    </p:spTree>
    <p:extLst>
      <p:ext uri="{BB962C8B-B14F-4D97-AF65-F5344CB8AC3E}">
        <p14:creationId xmlns:p14="http://schemas.microsoft.com/office/powerpoint/2010/main" val="635277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CD80-4BEF-C97E-D06A-0F240E61439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BBB3C14-3B20-B58A-0898-9BFC3ED6B5B2}"/>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E6E6B986-F7E7-D634-B402-AC643C4CB0D3}"/>
              </a:ext>
            </a:extLst>
          </p:cNvPr>
          <p:cNvPicPr>
            <a:picLocks noChangeAspect="1"/>
          </p:cNvPicPr>
          <p:nvPr/>
        </p:nvPicPr>
        <p:blipFill>
          <a:blip r:embed="rId2"/>
          <a:stretch>
            <a:fillRect/>
          </a:stretch>
        </p:blipFill>
        <p:spPr>
          <a:xfrm>
            <a:off x="0" y="484457"/>
            <a:ext cx="12192000" cy="5889086"/>
          </a:xfrm>
          <a:prstGeom prst="rect">
            <a:avLst/>
          </a:prstGeom>
        </p:spPr>
      </p:pic>
    </p:spTree>
    <p:extLst>
      <p:ext uri="{BB962C8B-B14F-4D97-AF65-F5344CB8AC3E}">
        <p14:creationId xmlns:p14="http://schemas.microsoft.com/office/powerpoint/2010/main" val="1659244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8220C9-3BAF-4337-C2FC-94C5A37EB4D7}"/>
              </a:ext>
            </a:extLst>
          </p:cNvPr>
          <p:cNvPicPr>
            <a:picLocks noChangeAspect="1"/>
          </p:cNvPicPr>
          <p:nvPr/>
        </p:nvPicPr>
        <p:blipFill>
          <a:blip r:embed="rId2"/>
          <a:stretch>
            <a:fillRect/>
          </a:stretch>
        </p:blipFill>
        <p:spPr>
          <a:xfrm>
            <a:off x="0" y="500536"/>
            <a:ext cx="12192000" cy="5866867"/>
          </a:xfrm>
          <a:prstGeom prst="rect">
            <a:avLst/>
          </a:prstGeom>
        </p:spPr>
      </p:pic>
    </p:spTree>
    <p:extLst>
      <p:ext uri="{BB962C8B-B14F-4D97-AF65-F5344CB8AC3E}">
        <p14:creationId xmlns:p14="http://schemas.microsoft.com/office/powerpoint/2010/main" val="1555643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163C7D-3AB9-C4AC-EA50-3E8663AD0EE6}"/>
              </a:ext>
            </a:extLst>
          </p:cNvPr>
          <p:cNvPicPr>
            <a:picLocks noChangeAspect="1"/>
          </p:cNvPicPr>
          <p:nvPr/>
        </p:nvPicPr>
        <p:blipFill>
          <a:blip r:embed="rId2"/>
          <a:stretch>
            <a:fillRect/>
          </a:stretch>
        </p:blipFill>
        <p:spPr>
          <a:xfrm>
            <a:off x="0" y="423481"/>
            <a:ext cx="12192000" cy="6011038"/>
          </a:xfrm>
          <a:prstGeom prst="rect">
            <a:avLst/>
          </a:prstGeom>
        </p:spPr>
      </p:pic>
    </p:spTree>
    <p:extLst>
      <p:ext uri="{BB962C8B-B14F-4D97-AF65-F5344CB8AC3E}">
        <p14:creationId xmlns:p14="http://schemas.microsoft.com/office/powerpoint/2010/main" val="1662655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248AF9-B1C7-0805-69D3-18BDC91EAC3E}"/>
              </a:ext>
            </a:extLst>
          </p:cNvPr>
          <p:cNvPicPr>
            <a:picLocks noChangeAspect="1"/>
          </p:cNvPicPr>
          <p:nvPr/>
        </p:nvPicPr>
        <p:blipFill>
          <a:blip r:embed="rId2"/>
          <a:stretch>
            <a:fillRect/>
          </a:stretch>
        </p:blipFill>
        <p:spPr>
          <a:xfrm>
            <a:off x="0" y="570349"/>
            <a:ext cx="12192000" cy="5717301"/>
          </a:xfrm>
          <a:prstGeom prst="rect">
            <a:avLst/>
          </a:prstGeom>
        </p:spPr>
      </p:pic>
    </p:spTree>
    <p:extLst>
      <p:ext uri="{BB962C8B-B14F-4D97-AF65-F5344CB8AC3E}">
        <p14:creationId xmlns:p14="http://schemas.microsoft.com/office/powerpoint/2010/main" val="30554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6BF477-D106-B542-8A57-8F05FC500BD6}"/>
              </a:ext>
            </a:extLst>
          </p:cNvPr>
          <p:cNvPicPr>
            <a:picLocks noChangeAspect="1"/>
          </p:cNvPicPr>
          <p:nvPr/>
        </p:nvPicPr>
        <p:blipFill>
          <a:blip r:embed="rId2"/>
          <a:stretch>
            <a:fillRect/>
          </a:stretch>
        </p:blipFill>
        <p:spPr>
          <a:xfrm>
            <a:off x="0" y="532734"/>
            <a:ext cx="12192000" cy="5792531"/>
          </a:xfrm>
          <a:prstGeom prst="rect">
            <a:avLst/>
          </a:prstGeom>
        </p:spPr>
      </p:pic>
    </p:spTree>
    <p:extLst>
      <p:ext uri="{BB962C8B-B14F-4D97-AF65-F5344CB8AC3E}">
        <p14:creationId xmlns:p14="http://schemas.microsoft.com/office/powerpoint/2010/main" val="1605566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E0C5C6-665D-466E-DA9E-9A3B0B02C393}"/>
              </a:ext>
            </a:extLst>
          </p:cNvPr>
          <p:cNvPicPr>
            <a:picLocks noChangeAspect="1"/>
          </p:cNvPicPr>
          <p:nvPr/>
        </p:nvPicPr>
        <p:blipFill>
          <a:blip r:embed="rId2"/>
          <a:stretch>
            <a:fillRect/>
          </a:stretch>
        </p:blipFill>
        <p:spPr>
          <a:xfrm>
            <a:off x="0" y="568854"/>
            <a:ext cx="12192000" cy="5720292"/>
          </a:xfrm>
          <a:prstGeom prst="rect">
            <a:avLst/>
          </a:prstGeom>
        </p:spPr>
      </p:pic>
    </p:spTree>
    <p:extLst>
      <p:ext uri="{BB962C8B-B14F-4D97-AF65-F5344CB8AC3E}">
        <p14:creationId xmlns:p14="http://schemas.microsoft.com/office/powerpoint/2010/main" val="3997498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0835E4-F6A6-85BD-3D57-9AD76549D882}"/>
              </a:ext>
            </a:extLst>
          </p:cNvPr>
          <p:cNvSpPr>
            <a:spLocks noGrp="1"/>
          </p:cNvSpPr>
          <p:nvPr>
            <p:ph idx="1"/>
          </p:nvPr>
        </p:nvSpPr>
        <p:spPr/>
        <p:txBody>
          <a:bodyPr>
            <a:normAutofit/>
          </a:bodyPr>
          <a:lstStyle/>
          <a:p>
            <a:r>
              <a:rPr lang="en-US" dirty="0"/>
              <a:t>Glenn </a:t>
            </a:r>
            <a:r>
              <a:rPr lang="en-US" dirty="0" err="1"/>
              <a:t>Skutt’s</a:t>
            </a:r>
            <a:r>
              <a:rPr lang="en-US" dirty="0"/>
              <a:t> thesis</a:t>
            </a:r>
            <a:br>
              <a:rPr lang="en-US" dirty="0"/>
            </a:br>
            <a:r>
              <a:rPr lang="en-US" dirty="0">
                <a:hlinkClick r:id="rId2"/>
              </a:rPr>
              <a:t>https://vtechworks.lib.vt.edu/handle/10919/30596</a:t>
            </a:r>
            <a:endParaRPr lang="en-US" dirty="0"/>
          </a:p>
          <a:p>
            <a:r>
              <a:rPr lang="en-US" dirty="0"/>
              <a:t>E. Herbert </a:t>
            </a:r>
            <a:r>
              <a:rPr lang="en-US"/>
              <a:t>workshop presentations </a:t>
            </a:r>
            <a:r>
              <a:rPr lang="en-US" dirty="0"/>
              <a:t>on data and SPICE models</a:t>
            </a:r>
            <a:br>
              <a:rPr lang="en-US" dirty="0"/>
            </a:br>
            <a:r>
              <a:rPr lang="en-US" dirty="0">
                <a:hlinkClick r:id="rId3"/>
              </a:rPr>
              <a:t>https://www.psma.com/sites/default/files/uploads/files/Generic%20Specification%20for%20Ferrite%20Cores%20(Ed%20Herbert%2C%20PSMA</a:t>
            </a:r>
            <a:r>
              <a:rPr lang="en-US">
                <a:hlinkClick r:id="rId3"/>
              </a:rPr>
              <a:t>).pdf</a:t>
            </a:r>
            <a:br>
              <a:rPr lang="en-US" dirty="0"/>
            </a:br>
            <a:r>
              <a:rPr lang="en-US" dirty="0">
                <a:hlinkClick r:id="rId4"/>
              </a:rPr>
              <a:t>https://www.psma.com/sites/default/files/uploads/files/Magnetics%20Workshop%202017/Herbert_Core%20Loss%20Parameters.pdf</a:t>
            </a:r>
            <a:br>
              <a:rPr lang="en-US" dirty="0"/>
            </a:br>
            <a:r>
              <a:rPr lang="en-US" dirty="0">
                <a:hlinkClick r:id="rId5"/>
              </a:rPr>
              <a:t>https://www.psma.com/sites/default/files/uploads/files/Magnetics%20Workshop%202017/Herbert_Core%20Loss%20Modeling.pdf</a:t>
            </a:r>
            <a:endParaRPr lang="en-US" dirty="0"/>
          </a:p>
          <a:p>
            <a:endParaRPr lang="en-US" dirty="0"/>
          </a:p>
        </p:txBody>
      </p:sp>
      <p:sp>
        <p:nvSpPr>
          <p:cNvPr id="3" name="Title 2">
            <a:extLst>
              <a:ext uri="{FF2B5EF4-FFF2-40B4-BE49-F238E27FC236}">
                <a16:creationId xmlns:a16="http://schemas.microsoft.com/office/drawing/2014/main" id="{2FA80937-D5E6-C8C3-DF9B-383709BB5BB4}"/>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748373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329702-15B6-8AED-1468-07BE7CC0A4FA}"/>
              </a:ext>
            </a:extLst>
          </p:cNvPr>
          <p:cNvSpPr>
            <a:spLocks noGrp="1"/>
          </p:cNvSpPr>
          <p:nvPr>
            <p:ph type="title"/>
          </p:nvPr>
        </p:nvSpPr>
        <p:spPr>
          <a:xfrm>
            <a:off x="838200" y="373592"/>
            <a:ext cx="10515600" cy="1325563"/>
          </a:xfrm>
        </p:spPr>
        <p:txBody>
          <a:bodyPr/>
          <a:lstStyle/>
          <a:p>
            <a:r>
              <a:rPr lang="en-US" dirty="0" err="1">
                <a:latin typeface="Times New Roman" panose="02020603050405020304" pitchFamily="18" charset="0"/>
                <a:cs typeface="Times New Roman" panose="02020603050405020304" pitchFamily="18" charset="0"/>
              </a:rPr>
              <a:t>PSMA</a:t>
            </a:r>
            <a:r>
              <a:rPr lang="en-US" dirty="0">
                <a:latin typeface="Times New Roman" panose="02020603050405020304" pitchFamily="18" charset="0"/>
                <a:cs typeface="Times New Roman" panose="02020603050405020304" pitchFamily="18" charset="0"/>
              </a:rPr>
              <a:t> Core Loss Studies</a:t>
            </a:r>
          </a:p>
        </p:txBody>
      </p:sp>
      <p:sp>
        <p:nvSpPr>
          <p:cNvPr id="5" name="Content Placeholder 4">
            <a:extLst>
              <a:ext uri="{FF2B5EF4-FFF2-40B4-BE49-F238E27FC236}">
                <a16:creationId xmlns:a16="http://schemas.microsoft.com/office/drawing/2014/main" id="{30744FAF-73F6-3235-9833-4412F1772B68}"/>
              </a:ext>
            </a:extLst>
          </p:cNvPr>
          <p:cNvSpPr>
            <a:spLocks noGrp="1"/>
          </p:cNvSpPr>
          <p:nvPr>
            <p:ph idx="1"/>
          </p:nvPr>
        </p:nvSpPr>
        <p:spPr/>
        <p:txBody>
          <a:bodyPr>
            <a:normAutofit/>
          </a:bodyPr>
          <a:lstStyle/>
          <a:p>
            <a:pPr marL="0" indent="0">
              <a:buNone/>
            </a:pPr>
            <a:r>
              <a:rPr lang="en-US" sz="4000" dirty="0" err="1">
                <a:latin typeface="Times New Roman" panose="02020603050405020304" pitchFamily="18" charset="0"/>
                <a:cs typeface="Times New Roman" panose="02020603050405020304" pitchFamily="18" charset="0"/>
              </a:rPr>
              <a:t>PSMA</a:t>
            </a:r>
            <a:r>
              <a:rPr lang="en-US" sz="4000" dirty="0">
                <a:latin typeface="Times New Roman" panose="02020603050405020304" pitchFamily="18" charset="0"/>
                <a:cs typeface="Times New Roman" panose="02020603050405020304" pitchFamily="18" charset="0"/>
              </a:rPr>
              <a:t> has sponsored severa</a:t>
            </a:r>
            <a:r>
              <a:rPr lang="en-US" sz="4000" dirty="0"/>
              <a:t>l</a:t>
            </a:r>
            <a:r>
              <a:rPr lang="en-US" sz="4000" dirty="0">
                <a:latin typeface="Times New Roman" panose="02020603050405020304" pitchFamily="18" charset="0"/>
                <a:cs typeface="Times New Roman" panose="02020603050405020304" pitchFamily="18" charset="0"/>
              </a:rPr>
              <a:t> core loss studies</a:t>
            </a:r>
            <a:r>
              <a:rPr lang="en-US" dirty="0">
                <a:latin typeface="Times New Roman" panose="02020603050405020304" pitchFamily="18" charset="0"/>
                <a:cs typeface="Times New Roman" panose="02020603050405020304" pitchFamily="18" charset="0"/>
              </a:rPr>
              <a:t>.</a:t>
            </a:r>
          </a:p>
          <a:p>
            <a:r>
              <a:rPr lang="en-US" dirty="0"/>
              <a:t>Three projects were at Dartmouth, under the direction of Charles Sullivan.</a:t>
            </a:r>
          </a:p>
          <a:p>
            <a:r>
              <a:rPr lang="en-US" dirty="0">
                <a:latin typeface="Times New Roman" panose="02020603050405020304" pitchFamily="18" charset="0"/>
                <a:cs typeface="Times New Roman" panose="02020603050405020304" pitchFamily="18" charset="0"/>
              </a:rPr>
              <a:t>Two projects were at </a:t>
            </a:r>
            <a:r>
              <a:rPr lang="en-US" dirty="0" err="1">
                <a:latin typeface="Times New Roman" panose="02020603050405020304" pitchFamily="18" charset="0"/>
                <a:cs typeface="Times New Roman" panose="02020603050405020304" pitchFamily="18" charset="0"/>
              </a:rPr>
              <a:t>SMA</a:t>
            </a:r>
            <a:r>
              <a:rPr lang="en-US" dirty="0">
                <a:latin typeface="Times New Roman" panose="02020603050405020304" pitchFamily="18" charset="0"/>
                <a:cs typeface="Times New Roman" panose="02020603050405020304" pitchFamily="18" charset="0"/>
              </a:rPr>
              <a:t> in </a:t>
            </a:r>
            <a:r>
              <a:rPr lang="en-US" dirty="0"/>
              <a:t>Krakow, Poland, under the direction of Marcin </a:t>
            </a:r>
            <a:r>
              <a:rPr lang="en-US" dirty="0" err="1"/>
              <a:t>Kacki</a:t>
            </a:r>
            <a:endParaRPr lang="en-US" dirty="0"/>
          </a:p>
          <a:p>
            <a:pPr marL="0" indent="0">
              <a:buNone/>
            </a:pPr>
            <a:r>
              <a:rPr lang="en-US" dirty="0">
                <a:latin typeface="Times New Roman" panose="02020603050405020304" pitchFamily="18" charset="0"/>
                <a:cs typeface="Times New Roman" panose="02020603050405020304" pitchFamily="18" charset="0"/>
              </a:rPr>
              <a:t>These projects mostly studied ferrites under square wave excitation.</a:t>
            </a:r>
          </a:p>
          <a:p>
            <a:pPr marL="0" indent="0">
              <a:buNone/>
            </a:pPr>
            <a:r>
              <a:rPr lang="en-US" dirty="0">
                <a:latin typeface="Times New Roman" panose="02020603050405020304" pitchFamily="18" charset="0"/>
                <a:cs typeface="Times New Roman" panose="02020603050405020304" pitchFamily="18" charset="0"/>
              </a:rPr>
              <a:t>The reports of these studies can be viewed on the </a:t>
            </a:r>
            <a:r>
              <a:rPr lang="en-US" dirty="0" err="1">
                <a:latin typeface="Times New Roman" panose="02020603050405020304" pitchFamily="18" charset="0"/>
                <a:cs typeface="Times New Roman" panose="02020603050405020304" pitchFamily="18" charset="0"/>
              </a:rPr>
              <a:t>PSMA</a:t>
            </a:r>
            <a:r>
              <a:rPr lang="en-US" dirty="0">
                <a:latin typeface="Times New Roman" panose="02020603050405020304" pitchFamily="18" charset="0"/>
                <a:cs typeface="Times New Roman" panose="02020603050405020304" pitchFamily="18" charset="0"/>
              </a:rPr>
              <a:t> website,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hlinkClick r:id="rId2"/>
              </a:rPr>
              <a:t>https://</a:t>
            </a:r>
            <a:r>
              <a:rPr lang="en-US" dirty="0" err="1">
                <a:latin typeface="Times New Roman" panose="02020603050405020304" pitchFamily="18" charset="0"/>
                <a:cs typeface="Times New Roman" panose="02020603050405020304" pitchFamily="18" charset="0"/>
                <a:hlinkClick r:id="rId2"/>
              </a:rPr>
              <a:t>www.psma.com</a:t>
            </a:r>
            <a:r>
              <a:rPr lang="en-US" dirty="0">
                <a:latin typeface="Times New Roman" panose="02020603050405020304" pitchFamily="18" charset="0"/>
                <a:cs typeface="Times New Roman" panose="02020603050405020304" pitchFamily="18" charset="0"/>
                <a:hlinkClick r:id="rId2"/>
              </a:rPr>
              <a: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20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975D2B-7C87-43CD-A080-6A59B876526F}"/>
              </a:ext>
            </a:extLst>
          </p:cNvPr>
          <p:cNvSpPr>
            <a:spLocks noGrp="1"/>
          </p:cNvSpPr>
          <p:nvPr>
            <p:ph type="title"/>
          </p:nvPr>
        </p:nvSpPr>
        <p:spPr>
          <a:xfrm>
            <a:off x="838200" y="365125"/>
            <a:ext cx="10515600" cy="1325563"/>
          </a:xfrm>
        </p:spPr>
        <p:txBody>
          <a:bodyPr/>
          <a:lstStyle/>
          <a:p>
            <a:r>
              <a:rPr lang="en-US" dirty="0"/>
              <a:t>Some conclusions from the Core Loss Studies</a:t>
            </a:r>
          </a:p>
        </p:txBody>
      </p:sp>
      <p:sp>
        <p:nvSpPr>
          <p:cNvPr id="5" name="Content Placeholder 4">
            <a:extLst>
              <a:ext uri="{FF2B5EF4-FFF2-40B4-BE49-F238E27FC236}">
                <a16:creationId xmlns:a16="http://schemas.microsoft.com/office/drawing/2014/main" id="{F011E058-DE3D-8737-8827-0E5224B2D297}"/>
              </a:ext>
            </a:extLst>
          </p:cNvPr>
          <p:cNvSpPr>
            <a:spLocks noGrp="1"/>
          </p:cNvSpPr>
          <p:nvPr>
            <p:ph idx="1"/>
          </p:nvPr>
        </p:nvSpPr>
        <p:spPr/>
        <p:txBody>
          <a:bodyPr/>
          <a:lstStyle/>
          <a:p>
            <a:pPr>
              <a:spcBef>
                <a:spcPts val="3000"/>
              </a:spcBef>
            </a:pPr>
            <a:r>
              <a:rPr lang="en-US" dirty="0"/>
              <a:t>Preference for square wave excitation</a:t>
            </a:r>
          </a:p>
          <a:p>
            <a:pPr>
              <a:spcBef>
                <a:spcPts val="3000"/>
              </a:spcBef>
            </a:pPr>
            <a:r>
              <a:rPr lang="en-US" dirty="0"/>
              <a:t>“Herbert Curves” to present the optimum operating point of a core</a:t>
            </a:r>
          </a:p>
          <a:p>
            <a:pPr>
              <a:spcBef>
                <a:spcPts val="3000"/>
              </a:spcBef>
            </a:pPr>
            <a:r>
              <a:rPr lang="en-US" dirty="0"/>
              <a:t>One size does NOT fit all, particularly for larger cores</a:t>
            </a:r>
          </a:p>
          <a:p>
            <a:pPr>
              <a:spcBef>
                <a:spcPts val="3000"/>
              </a:spcBef>
            </a:pPr>
            <a:r>
              <a:rPr lang="en-US" dirty="0"/>
              <a:t>“Herbert Equation,” an equation that approximates core loss</a:t>
            </a:r>
          </a:p>
          <a:p>
            <a:pPr>
              <a:spcBef>
                <a:spcPts val="3000"/>
              </a:spcBef>
            </a:pPr>
            <a:r>
              <a:rPr lang="en-US" dirty="0"/>
              <a:t>SPICE models</a:t>
            </a:r>
          </a:p>
        </p:txBody>
      </p:sp>
    </p:spTree>
    <p:extLst>
      <p:ext uri="{BB962C8B-B14F-4D97-AF65-F5344CB8AC3E}">
        <p14:creationId xmlns:p14="http://schemas.microsoft.com/office/powerpoint/2010/main" val="2137551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FCAD-DF5D-EBAE-A390-987CF95185C5}"/>
              </a:ext>
            </a:extLst>
          </p:cNvPr>
          <p:cNvSpPr>
            <a:spLocks noGrp="1"/>
          </p:cNvSpPr>
          <p:nvPr>
            <p:ph type="title"/>
          </p:nvPr>
        </p:nvSpPr>
        <p:spPr>
          <a:xfrm>
            <a:off x="838200" y="365125"/>
            <a:ext cx="10515600" cy="1325563"/>
          </a:xfrm>
        </p:spPr>
        <p:txBody>
          <a:bodyPr/>
          <a:lstStyle/>
          <a:p>
            <a:r>
              <a:rPr lang="en-US" dirty="0"/>
              <a:t>Preference for square wave excitation</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D8F62D-D582-2F8E-FB88-2EB5393FF9BF}"/>
                  </a:ext>
                </a:extLst>
              </p:cNvPr>
              <p:cNvSpPr>
                <a:spLocks noGrp="1"/>
              </p:cNvSpPr>
              <p:nvPr>
                <p:ph idx="1"/>
              </p:nvPr>
            </p:nvSpPr>
            <p:spPr/>
            <p:txBody>
              <a:bodyPr/>
              <a:lstStyle/>
              <a:p>
                <a:r>
                  <a:rPr lang="en-US" dirty="0"/>
                  <a:t>Most circuits operate with rectangular voltage excitation.</a:t>
                </a:r>
              </a:p>
              <a:p>
                <a:r>
                  <a:rPr lang="en-US" dirty="0"/>
                  <a:t>Although most circuits operate with reduced duty-ratio, square wave data is the best baseline.</a:t>
                </a:r>
              </a:p>
              <a:p>
                <a:r>
                  <a:rPr lang="en-US" dirty="0"/>
                  <a:t>When doing calculations and modeling, square wave data is much better behaved, probably because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𝑑𝐵</m:t>
                        </m:r>
                      </m:num>
                      <m:den>
                        <m:r>
                          <a:rPr lang="en-US" b="0" i="1" smtClean="0">
                            <a:latin typeface="Cambria Math" panose="02040503050406030204" pitchFamily="18" charset="0"/>
                          </a:rPr>
                          <m:t>𝑑𝑡</m:t>
                        </m:r>
                      </m:den>
                    </m:f>
                  </m:oMath>
                </a14:m>
                <a:r>
                  <a:rPr lang="en-US" dirty="0"/>
                  <a:t> is constant.</a:t>
                </a:r>
              </a:p>
              <a:p>
                <a:r>
                  <a:rPr lang="en-US" dirty="0"/>
                  <a:t>Skew is a major source of error with sine wave excitation.  With square wave excitation, de-skewing is very easy, because the voltage rise time is conspicuous in the current wave form.</a:t>
                </a:r>
              </a:p>
            </p:txBody>
          </p:sp>
        </mc:Choice>
        <mc:Fallback xmlns="">
          <p:sp>
            <p:nvSpPr>
              <p:cNvPr id="3" name="Content Placeholder 2">
                <a:extLst>
                  <a:ext uri="{FF2B5EF4-FFF2-40B4-BE49-F238E27FC236}">
                    <a16:creationId xmlns:a16="http://schemas.microsoft.com/office/drawing/2014/main" id="{32D8F62D-D582-2F8E-FB88-2EB5393FF9BF}"/>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409295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2F43-A403-5E3E-228C-5945A5960755}"/>
              </a:ext>
            </a:extLst>
          </p:cNvPr>
          <p:cNvSpPr>
            <a:spLocks noGrp="1"/>
          </p:cNvSpPr>
          <p:nvPr>
            <p:ph type="title"/>
          </p:nvPr>
        </p:nvSpPr>
        <p:spPr>
          <a:xfrm>
            <a:off x="838200" y="365125"/>
            <a:ext cx="10515600" cy="1325563"/>
          </a:xfrm>
        </p:spPr>
        <p:txBody>
          <a:bodyPr/>
          <a:lstStyle/>
          <a:p>
            <a:r>
              <a:rPr lang="en-US" dirty="0"/>
              <a:t>Herbert Curves</a:t>
            </a:r>
          </a:p>
        </p:txBody>
      </p:sp>
      <p:sp>
        <p:nvSpPr>
          <p:cNvPr id="3" name="Content Placeholder 2">
            <a:extLst>
              <a:ext uri="{FF2B5EF4-FFF2-40B4-BE49-F238E27FC236}">
                <a16:creationId xmlns:a16="http://schemas.microsoft.com/office/drawing/2014/main" id="{3409DB83-6E73-6D67-FC84-82839948DED2}"/>
              </a:ext>
            </a:extLst>
          </p:cNvPr>
          <p:cNvSpPr>
            <a:spLocks noGrp="1"/>
          </p:cNvSpPr>
          <p:nvPr>
            <p:ph idx="1"/>
          </p:nvPr>
        </p:nvSpPr>
        <p:spPr>
          <a:xfrm>
            <a:off x="838200" y="1825625"/>
            <a:ext cx="4068233" cy="4351338"/>
          </a:xfrm>
        </p:spPr>
        <p:txBody>
          <a:bodyPr>
            <a:normAutofit fontScale="62500" lnSpcReduction="20000"/>
          </a:bodyPr>
          <a:lstStyle/>
          <a:p>
            <a:r>
              <a:rPr lang="en-US" b="1" dirty="0">
                <a:solidFill>
                  <a:srgbClr val="FF0000"/>
                </a:solidFill>
              </a:rPr>
              <a:t>The familiar B*f curve  </a:t>
            </a:r>
            <a:r>
              <a:rPr lang="en-US" dirty="0"/>
              <a:t>most directly identifies the optimum operating point for a core.</a:t>
            </a:r>
          </a:p>
          <a:p>
            <a:endParaRPr lang="en-US" dirty="0"/>
          </a:p>
          <a:p>
            <a:r>
              <a:rPr lang="en-US" b="1" dirty="0">
                <a:solidFill>
                  <a:srgbClr val="FF0000"/>
                </a:solidFill>
              </a:rPr>
              <a:t>For a specific core, with square-wave excitation, </a:t>
            </a:r>
            <a:r>
              <a:rPr lang="en-US" dirty="0"/>
              <a:t>the familiar B*f curve can be scaled to show the volts per turn for a specific power density vs frequency.</a:t>
            </a:r>
          </a:p>
          <a:p>
            <a:endParaRPr lang="en-US" dirty="0"/>
          </a:p>
          <a:p>
            <a:r>
              <a:rPr lang="en-US" b="1" dirty="0">
                <a:solidFill>
                  <a:srgbClr val="FF0000"/>
                </a:solidFill>
              </a:rPr>
              <a:t>The arrow </a:t>
            </a:r>
            <a:r>
              <a:rPr lang="en-US" dirty="0"/>
              <a:t>shows the </a:t>
            </a:r>
            <a:r>
              <a:rPr lang="en-US" b="1" u="sng" dirty="0">
                <a:solidFill>
                  <a:srgbClr val="FF0000"/>
                </a:solidFill>
              </a:rPr>
              <a:t>prime point</a:t>
            </a:r>
            <a:r>
              <a:rPr lang="en-US" dirty="0"/>
              <a:t>, the frequency where the loss is lowest for 500 mw/</a:t>
            </a:r>
            <a:r>
              <a:rPr lang="en-US" dirty="0" err="1"/>
              <a:t>cm</a:t>
            </a:r>
            <a:r>
              <a:rPr lang="en-US" baseline="30000" dirty="0" err="1"/>
              <a:t>3</a:t>
            </a:r>
            <a:r>
              <a:rPr lang="en-US" dirty="0"/>
              <a:t>, and the voltage that the flux will sustain at that point, in volts/turn.</a:t>
            </a:r>
          </a:p>
          <a:p>
            <a:endParaRPr lang="en-US" dirty="0"/>
          </a:p>
          <a:p>
            <a:r>
              <a:rPr lang="en-US" b="1" dirty="0">
                <a:solidFill>
                  <a:srgbClr val="FF0000"/>
                </a:solidFill>
              </a:rPr>
              <a:t>GaN and SiC </a:t>
            </a:r>
            <a:r>
              <a:rPr lang="en-US" dirty="0"/>
              <a:t>make it more likely that magnetic components can be designed for their optimum operating point.</a:t>
            </a:r>
          </a:p>
          <a:p>
            <a:endParaRPr lang="en-US" dirty="0"/>
          </a:p>
        </p:txBody>
      </p:sp>
      <p:pic>
        <p:nvPicPr>
          <p:cNvPr id="6" name="Picture 5">
            <a:extLst>
              <a:ext uri="{FF2B5EF4-FFF2-40B4-BE49-F238E27FC236}">
                <a16:creationId xmlns:a16="http://schemas.microsoft.com/office/drawing/2014/main" id="{91D4D89B-DF0B-45F9-0937-6868E79FE298}"/>
              </a:ext>
            </a:extLst>
          </p:cNvPr>
          <p:cNvPicPr>
            <a:picLocks noChangeAspect="1"/>
          </p:cNvPicPr>
          <p:nvPr/>
        </p:nvPicPr>
        <p:blipFill>
          <a:blip r:embed="rId2"/>
          <a:stretch>
            <a:fillRect/>
          </a:stretch>
        </p:blipFill>
        <p:spPr>
          <a:xfrm>
            <a:off x="5138182" y="1528490"/>
            <a:ext cx="5432452" cy="4344624"/>
          </a:xfrm>
          <a:prstGeom prst="rect">
            <a:avLst/>
          </a:prstGeom>
        </p:spPr>
      </p:pic>
    </p:spTree>
    <p:extLst>
      <p:ext uri="{BB962C8B-B14F-4D97-AF65-F5344CB8AC3E}">
        <p14:creationId xmlns:p14="http://schemas.microsoft.com/office/powerpoint/2010/main" val="287637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912CC6-659B-6F21-A72E-09C7BE9D7D6E}"/>
              </a:ext>
            </a:extLst>
          </p:cNvPr>
          <p:cNvSpPr>
            <a:spLocks noGrp="1"/>
          </p:cNvSpPr>
          <p:nvPr>
            <p:ph idx="1"/>
          </p:nvPr>
        </p:nvSpPr>
        <p:spPr>
          <a:xfrm>
            <a:off x="838200" y="1825625"/>
            <a:ext cx="5084233" cy="4351338"/>
          </a:xfrm>
        </p:spPr>
        <p:txBody>
          <a:bodyPr>
            <a:normAutofit fontScale="92500" lnSpcReduction="10000"/>
          </a:bodyPr>
          <a:lstStyle/>
          <a:p>
            <a:r>
              <a:rPr lang="en-US" b="1" dirty="0">
                <a:solidFill>
                  <a:srgbClr val="FF0000"/>
                </a:solidFill>
              </a:rPr>
              <a:t>I recommend a graph </a:t>
            </a:r>
            <a:r>
              <a:rPr lang="en-US" dirty="0"/>
              <a:t>with curves of constant excitation voltage, with frequency as the X-axis and core loss as the Y-axis.</a:t>
            </a:r>
          </a:p>
          <a:p>
            <a:endParaRPr lang="en-US" dirty="0"/>
          </a:p>
          <a:p>
            <a:r>
              <a:rPr lang="en-US" b="1" dirty="0">
                <a:solidFill>
                  <a:srgbClr val="FF0000"/>
                </a:solidFill>
              </a:rPr>
              <a:t>To find the core loss </a:t>
            </a:r>
            <a:r>
              <a:rPr lang="en-US" dirty="0"/>
              <a:t>at any excitation voltage and frequency,</a:t>
            </a:r>
            <a:r>
              <a:rPr lang="en-US" b="1" dirty="0">
                <a:solidFill>
                  <a:srgbClr val="FF0000"/>
                </a:solidFill>
              </a:rPr>
              <a:t> </a:t>
            </a:r>
            <a:r>
              <a:rPr lang="en-US" dirty="0"/>
              <a:t>draw a vertical line from the frequency to the excitation voltage of interest, then draw a horizontal line to the Y-axis.  Read the loss in Watts.</a:t>
            </a:r>
          </a:p>
          <a:p>
            <a:endParaRPr lang="en-US" dirty="0"/>
          </a:p>
        </p:txBody>
      </p:sp>
      <p:sp>
        <p:nvSpPr>
          <p:cNvPr id="3" name="Title 2">
            <a:extLst>
              <a:ext uri="{FF2B5EF4-FFF2-40B4-BE49-F238E27FC236}">
                <a16:creationId xmlns:a16="http://schemas.microsoft.com/office/drawing/2014/main" id="{38DE2684-B8D1-7A62-4327-02FE8904A51A}"/>
              </a:ext>
            </a:extLst>
          </p:cNvPr>
          <p:cNvSpPr>
            <a:spLocks noGrp="1"/>
          </p:cNvSpPr>
          <p:nvPr>
            <p:ph type="title"/>
          </p:nvPr>
        </p:nvSpPr>
        <p:spPr/>
        <p:txBody>
          <a:bodyPr/>
          <a:lstStyle/>
          <a:p>
            <a:r>
              <a:rPr lang="en-US" dirty="0"/>
              <a:t>Herbert Curves</a:t>
            </a:r>
          </a:p>
        </p:txBody>
      </p:sp>
      <p:pic>
        <p:nvPicPr>
          <p:cNvPr id="4" name="Picture 3">
            <a:extLst>
              <a:ext uri="{FF2B5EF4-FFF2-40B4-BE49-F238E27FC236}">
                <a16:creationId xmlns:a16="http://schemas.microsoft.com/office/drawing/2014/main" id="{8050F952-F5AA-96FC-C7BD-5E49D37E5B50}"/>
              </a:ext>
            </a:extLst>
          </p:cNvPr>
          <p:cNvPicPr>
            <a:picLocks noChangeAspect="1"/>
          </p:cNvPicPr>
          <p:nvPr/>
        </p:nvPicPr>
        <p:blipFill>
          <a:blip r:embed="rId2"/>
          <a:stretch>
            <a:fillRect/>
          </a:stretch>
        </p:blipFill>
        <p:spPr>
          <a:xfrm>
            <a:off x="6419068" y="968453"/>
            <a:ext cx="4778099" cy="4921093"/>
          </a:xfrm>
          <a:prstGeom prst="rect">
            <a:avLst/>
          </a:prstGeom>
        </p:spPr>
      </p:pic>
    </p:spTree>
    <p:extLst>
      <p:ext uri="{BB962C8B-B14F-4D97-AF65-F5344CB8AC3E}">
        <p14:creationId xmlns:p14="http://schemas.microsoft.com/office/powerpoint/2010/main" val="1229523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2B7C0-DB32-B28C-EC5E-AD5BF14A5CEB}"/>
              </a:ext>
            </a:extLst>
          </p:cNvPr>
          <p:cNvSpPr>
            <a:spLocks noGrp="1"/>
          </p:cNvSpPr>
          <p:nvPr>
            <p:ph type="title"/>
          </p:nvPr>
        </p:nvSpPr>
        <p:spPr>
          <a:xfrm>
            <a:off x="838200" y="365125"/>
            <a:ext cx="10515600" cy="1325563"/>
          </a:xfrm>
        </p:spPr>
        <p:txBody>
          <a:bodyPr>
            <a:normAutofit fontScale="90000"/>
          </a:bodyPr>
          <a:lstStyle/>
          <a:p>
            <a:r>
              <a:rPr lang="en-US" dirty="0"/>
              <a:t>One size does NOT fit all, </a:t>
            </a:r>
            <a:br>
              <a:rPr lang="en-US" dirty="0"/>
            </a:br>
            <a:r>
              <a:rPr lang="en-US" dirty="0"/>
              <a:t>particularly for larger cores</a:t>
            </a:r>
            <a:br>
              <a:rPr lang="en-US" dirty="0"/>
            </a:br>
            <a:endParaRPr lang="en-US" dirty="0"/>
          </a:p>
        </p:txBody>
      </p:sp>
      <p:sp>
        <p:nvSpPr>
          <p:cNvPr id="3" name="Content Placeholder 2">
            <a:extLst>
              <a:ext uri="{FF2B5EF4-FFF2-40B4-BE49-F238E27FC236}">
                <a16:creationId xmlns:a16="http://schemas.microsoft.com/office/drawing/2014/main" id="{7D9B6CF4-706A-C855-083B-8799E28507C0}"/>
              </a:ext>
            </a:extLst>
          </p:cNvPr>
          <p:cNvSpPr>
            <a:spLocks noGrp="1"/>
          </p:cNvSpPr>
          <p:nvPr>
            <p:ph idx="1"/>
          </p:nvPr>
        </p:nvSpPr>
        <p:spPr>
          <a:xfrm>
            <a:off x="838200" y="1825625"/>
            <a:ext cx="5338233" cy="4351338"/>
          </a:xfrm>
        </p:spPr>
        <p:txBody>
          <a:bodyPr>
            <a:normAutofit/>
          </a:bodyPr>
          <a:lstStyle/>
          <a:p>
            <a:r>
              <a:rPr lang="en-US" sz="2000" b="1" dirty="0">
                <a:solidFill>
                  <a:srgbClr val="FF0000"/>
                </a:solidFill>
              </a:rPr>
              <a:t>It is known, </a:t>
            </a:r>
            <a:r>
              <a:rPr lang="en-US" sz="2000" b="1" u="sng" dirty="0">
                <a:solidFill>
                  <a:srgbClr val="FF0000"/>
                </a:solidFill>
              </a:rPr>
              <a:t>but largely ignored</a:t>
            </a:r>
            <a:r>
              <a:rPr lang="en-US" sz="2000" b="1" dirty="0">
                <a:solidFill>
                  <a:srgbClr val="FF0000"/>
                </a:solidFill>
              </a:rPr>
              <a:t>, that different sized cores have different losses. </a:t>
            </a:r>
            <a:r>
              <a:rPr lang="en-US" sz="2000" dirty="0"/>
              <a:t>This is not new.  The graph on the right is copied from Glenn </a:t>
            </a:r>
            <a:r>
              <a:rPr lang="en-US" sz="2000" dirty="0" err="1"/>
              <a:t>Skutt’s</a:t>
            </a:r>
            <a:r>
              <a:rPr lang="en-US" sz="2000" dirty="0"/>
              <a:t> thesis, presented in 1996.</a:t>
            </a:r>
          </a:p>
          <a:p>
            <a:r>
              <a:rPr lang="en-US" sz="2000" b="1" dirty="0">
                <a:solidFill>
                  <a:srgbClr val="FF0000"/>
                </a:solidFill>
              </a:rPr>
              <a:t>The optimum operating point </a:t>
            </a:r>
            <a:r>
              <a:rPr lang="en-US" sz="2000" dirty="0"/>
              <a:t>for a core is very dependent on its size.</a:t>
            </a:r>
          </a:p>
          <a:p>
            <a:r>
              <a:rPr lang="en-US" sz="2000" b="1" dirty="0">
                <a:solidFill>
                  <a:srgbClr val="FF0000"/>
                </a:solidFill>
              </a:rPr>
              <a:t>That does not mean that there must be a catalog sheet </a:t>
            </a:r>
            <a:r>
              <a:rPr lang="en-US" sz="2000" dirty="0"/>
              <a:t>for every core, but a data sheet for every core should be available “on line” or on a USB stick.</a:t>
            </a:r>
          </a:p>
          <a:p>
            <a:pPr marL="0" indent="0">
              <a:buNone/>
            </a:pPr>
            <a:endParaRPr lang="en-US" sz="2000" dirty="0"/>
          </a:p>
        </p:txBody>
      </p:sp>
      <p:pic>
        <p:nvPicPr>
          <p:cNvPr id="7" name="Picture 6">
            <a:extLst>
              <a:ext uri="{FF2B5EF4-FFF2-40B4-BE49-F238E27FC236}">
                <a16:creationId xmlns:a16="http://schemas.microsoft.com/office/drawing/2014/main" id="{F7044694-3C44-21A8-53A1-D4569233429A}"/>
              </a:ext>
            </a:extLst>
          </p:cNvPr>
          <p:cNvPicPr>
            <a:picLocks noChangeAspect="1"/>
          </p:cNvPicPr>
          <p:nvPr/>
        </p:nvPicPr>
        <p:blipFill>
          <a:blip r:embed="rId2"/>
          <a:stretch>
            <a:fillRect/>
          </a:stretch>
        </p:blipFill>
        <p:spPr>
          <a:xfrm>
            <a:off x="6229047" y="1258702"/>
            <a:ext cx="5707117" cy="4721170"/>
          </a:xfrm>
          <a:prstGeom prst="rect">
            <a:avLst/>
          </a:prstGeom>
        </p:spPr>
      </p:pic>
    </p:spTree>
    <p:extLst>
      <p:ext uri="{BB962C8B-B14F-4D97-AF65-F5344CB8AC3E}">
        <p14:creationId xmlns:p14="http://schemas.microsoft.com/office/powerpoint/2010/main" val="2813604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8D863A-2090-D1CF-56E4-5539CE12E49F}"/>
              </a:ext>
            </a:extLst>
          </p:cNvPr>
          <p:cNvSpPr>
            <a:spLocks noGrp="1"/>
          </p:cNvSpPr>
          <p:nvPr>
            <p:ph type="title"/>
          </p:nvPr>
        </p:nvSpPr>
        <p:spPr/>
        <p:txBody>
          <a:bodyPr/>
          <a:lstStyle/>
          <a:p>
            <a:r>
              <a:rPr lang="en-US" dirty="0"/>
              <a:t>Herbert equation</a:t>
            </a:r>
          </a:p>
        </p:txBody>
      </p:sp>
      <p:sp>
        <p:nvSpPr>
          <p:cNvPr id="4" name="TextBox 3">
            <a:extLst>
              <a:ext uri="{FF2B5EF4-FFF2-40B4-BE49-F238E27FC236}">
                <a16:creationId xmlns:a16="http://schemas.microsoft.com/office/drawing/2014/main" id="{116F706A-BC56-8F4A-A629-C5A20D05CFD4}"/>
              </a:ext>
            </a:extLst>
          </p:cNvPr>
          <p:cNvSpPr txBox="1"/>
          <p:nvPr/>
        </p:nvSpPr>
        <p:spPr>
          <a:xfrm>
            <a:off x="1267096" y="1568549"/>
            <a:ext cx="4251937" cy="3139321"/>
          </a:xfrm>
          <a:prstGeom prst="rect">
            <a:avLst/>
          </a:prstGeom>
          <a:noFill/>
        </p:spPr>
        <p:txBody>
          <a:bodyPr wrap="square" rtlCol="0">
            <a:spAutoFit/>
          </a:bodyPr>
          <a:lstStyle/>
          <a:p>
            <a:r>
              <a:rPr lang="en-US" b="1" dirty="0">
                <a:solidFill>
                  <a:srgbClr val="FF0000"/>
                </a:solidFill>
              </a:rPr>
              <a:t>Much effort has gone into finding an equation </a:t>
            </a:r>
            <a:r>
              <a:rPr lang="en-US" dirty="0"/>
              <a:t>that will approximate the losses over the entire range of interest for excitation and frequency.</a:t>
            </a:r>
          </a:p>
          <a:p>
            <a:endParaRPr lang="en-US" dirty="0"/>
          </a:p>
          <a:p>
            <a:r>
              <a:rPr lang="en-US" b="1" dirty="0">
                <a:solidFill>
                  <a:srgbClr val="FF0000"/>
                </a:solidFill>
              </a:rPr>
              <a:t>This equation seems to work fairly well.</a:t>
            </a:r>
            <a:br>
              <a:rPr lang="en-US" b="1" dirty="0">
                <a:solidFill>
                  <a:srgbClr val="FF0000"/>
                </a:solidFill>
              </a:rPr>
            </a:br>
            <a:br>
              <a:rPr lang="en-US" b="1" dirty="0">
                <a:solidFill>
                  <a:srgbClr val="FF0000"/>
                </a:solidFill>
              </a:rPr>
            </a:br>
            <a:br>
              <a:rPr lang="en-US" b="1" dirty="0">
                <a:solidFill>
                  <a:srgbClr val="FF0000"/>
                </a:solidFill>
              </a:rPr>
            </a:br>
            <a:br>
              <a:rPr lang="en-US" b="1" dirty="0">
                <a:solidFill>
                  <a:srgbClr val="FF0000"/>
                </a:solidFill>
              </a:rPr>
            </a:br>
            <a:r>
              <a:rPr lang="en-US" b="1" dirty="0">
                <a:solidFill>
                  <a:srgbClr val="00B050"/>
                </a:solidFill>
              </a:rPr>
              <a:t>The green lines and dots are data,</a:t>
            </a:r>
            <a:r>
              <a:rPr lang="en-US" b="1" dirty="0">
                <a:solidFill>
                  <a:srgbClr val="FF0000"/>
                </a:solidFill>
              </a:rPr>
              <a:t> </a:t>
            </a:r>
            <a:r>
              <a:rPr lang="en-US" dirty="0"/>
              <a:t>and </a:t>
            </a:r>
            <a:r>
              <a:rPr lang="en-US" b="1" dirty="0">
                <a:solidFill>
                  <a:srgbClr val="FF0000"/>
                </a:solidFill>
              </a:rPr>
              <a:t>the red dashed lines are the approximation.</a:t>
            </a:r>
          </a:p>
        </p:txBody>
      </p:sp>
      <p:pic>
        <p:nvPicPr>
          <p:cNvPr id="5" name="Picture 4">
            <a:extLst>
              <a:ext uri="{FF2B5EF4-FFF2-40B4-BE49-F238E27FC236}">
                <a16:creationId xmlns:a16="http://schemas.microsoft.com/office/drawing/2014/main" id="{B3D5A5F6-646B-64EE-157E-3DCA3E5D1D37}"/>
              </a:ext>
            </a:extLst>
          </p:cNvPr>
          <p:cNvPicPr>
            <a:picLocks noChangeAspect="1"/>
          </p:cNvPicPr>
          <p:nvPr/>
        </p:nvPicPr>
        <p:blipFill>
          <a:blip r:embed="rId2"/>
          <a:stretch>
            <a:fillRect/>
          </a:stretch>
        </p:blipFill>
        <p:spPr>
          <a:xfrm>
            <a:off x="6056812" y="972958"/>
            <a:ext cx="5296988" cy="5479643"/>
          </a:xfrm>
          <a:prstGeom prst="rect">
            <a:avLst/>
          </a:prstGeom>
        </p:spPr>
      </p:pic>
      <p:sp>
        <p:nvSpPr>
          <p:cNvPr id="6" name="TextBox 5">
            <a:extLst>
              <a:ext uri="{FF2B5EF4-FFF2-40B4-BE49-F238E27FC236}">
                <a16:creationId xmlns:a16="http://schemas.microsoft.com/office/drawing/2014/main" id="{70BAD3A1-A363-8E4E-C56D-66CC48A21661}"/>
              </a:ext>
            </a:extLst>
          </p:cNvPr>
          <p:cNvSpPr txBox="1"/>
          <p:nvPr/>
        </p:nvSpPr>
        <p:spPr>
          <a:xfrm>
            <a:off x="1392191" y="4915122"/>
            <a:ext cx="1459437" cy="1200329"/>
          </a:xfrm>
          <a:prstGeom prst="rect">
            <a:avLst/>
          </a:prstGeom>
          <a:noFill/>
        </p:spPr>
        <p:txBody>
          <a:bodyPr wrap="square" rtlCol="0">
            <a:spAutoFit/>
          </a:bodyPr>
          <a:lstStyle/>
          <a:p>
            <a:pPr lvl="0"/>
            <a:r>
              <a:rPr lang="en-US" i="1" dirty="0"/>
              <a:t>k   </a:t>
            </a:r>
            <a:r>
              <a:rPr lang="en-US" dirty="0"/>
              <a:t>4.200E-07</a:t>
            </a:r>
          </a:p>
          <a:p>
            <a:pPr lvl="0"/>
            <a:r>
              <a:rPr lang="el-GR" dirty="0"/>
              <a:t>δ</a:t>
            </a:r>
            <a:r>
              <a:rPr lang="en-US" dirty="0"/>
              <a:t>   6.500E-01</a:t>
            </a:r>
          </a:p>
          <a:p>
            <a:pPr lvl="0"/>
            <a:r>
              <a:rPr lang="el-GR" dirty="0"/>
              <a:t>α</a:t>
            </a:r>
            <a:r>
              <a:rPr lang="en-US" dirty="0"/>
              <a:t>   1.000E+00</a:t>
            </a:r>
          </a:p>
          <a:p>
            <a:pPr lvl="0"/>
            <a:endParaRPr lang="en-US" dirty="0"/>
          </a:p>
        </p:txBody>
      </p:sp>
      <p:sp>
        <p:nvSpPr>
          <p:cNvPr id="7" name="TextBox 6">
            <a:extLst>
              <a:ext uri="{FF2B5EF4-FFF2-40B4-BE49-F238E27FC236}">
                <a16:creationId xmlns:a16="http://schemas.microsoft.com/office/drawing/2014/main" id="{146A18CA-790D-BAFD-C228-1033DC7B3612}"/>
              </a:ext>
            </a:extLst>
          </p:cNvPr>
          <p:cNvSpPr txBox="1"/>
          <p:nvPr/>
        </p:nvSpPr>
        <p:spPr>
          <a:xfrm>
            <a:off x="3364425" y="4864788"/>
            <a:ext cx="1738711" cy="1200329"/>
          </a:xfrm>
          <a:prstGeom prst="rect">
            <a:avLst/>
          </a:prstGeom>
          <a:noFill/>
        </p:spPr>
        <p:txBody>
          <a:bodyPr wrap="square" rtlCol="0">
            <a:spAutoFit/>
          </a:bodyPr>
          <a:lstStyle/>
          <a:p>
            <a:pPr lvl="0"/>
            <a:r>
              <a:rPr lang="el-GR" i="1" dirty="0"/>
              <a:t>β</a:t>
            </a:r>
            <a:r>
              <a:rPr lang="en-US" dirty="0"/>
              <a:t>    2.500E+00</a:t>
            </a:r>
          </a:p>
          <a:p>
            <a:pPr lvl="0"/>
            <a:r>
              <a:rPr lang="en-US" i="1" dirty="0" err="1"/>
              <a:t>V</a:t>
            </a:r>
            <a:r>
              <a:rPr lang="en-US" i="1" baseline="-25000" dirty="0" err="1"/>
              <a:t>b</a:t>
            </a:r>
            <a:r>
              <a:rPr lang="en-US" i="1" baseline="-25000" dirty="0"/>
              <a:t>    </a:t>
            </a:r>
            <a:r>
              <a:rPr lang="en-US" dirty="0"/>
              <a:t>1.250E+00</a:t>
            </a:r>
          </a:p>
          <a:p>
            <a:r>
              <a:rPr lang="en-US" i="1" dirty="0"/>
              <a:t>F</a:t>
            </a:r>
            <a:r>
              <a:rPr lang="en-US" i="1" baseline="-25000" dirty="0"/>
              <a:t>b    </a:t>
            </a:r>
            <a:r>
              <a:rPr lang="en-US" dirty="0"/>
              <a:t>9.615E+04</a:t>
            </a:r>
            <a:endParaRPr lang="en-US" b="1" dirty="0">
              <a:solidFill>
                <a:srgbClr val="FF0000"/>
              </a:solidFill>
            </a:endParaRPr>
          </a:p>
          <a:p>
            <a:endParaRPr lang="en-US" dirty="0"/>
          </a:p>
        </p:txBody>
      </p:sp>
      <p:pic>
        <p:nvPicPr>
          <p:cNvPr id="8" name="Picture 7">
            <a:extLst>
              <a:ext uri="{FF2B5EF4-FFF2-40B4-BE49-F238E27FC236}">
                <a16:creationId xmlns:a16="http://schemas.microsoft.com/office/drawing/2014/main" id="{E8B638BA-E9B9-6B96-F373-92EF11850CC6}"/>
              </a:ext>
            </a:extLst>
          </p:cNvPr>
          <p:cNvPicPr>
            <a:picLocks noChangeAspect="1"/>
          </p:cNvPicPr>
          <p:nvPr/>
        </p:nvPicPr>
        <p:blipFill>
          <a:blip r:embed="rId3"/>
          <a:stretch>
            <a:fillRect/>
          </a:stretch>
        </p:blipFill>
        <p:spPr>
          <a:xfrm>
            <a:off x="6662686" y="4886520"/>
            <a:ext cx="1278744" cy="969111"/>
          </a:xfrm>
          <a:prstGeom prst="rect">
            <a:avLst/>
          </a:prstGeom>
        </p:spPr>
      </p:pic>
      <p:pic>
        <p:nvPicPr>
          <p:cNvPr id="9" name="Picture 8">
            <a:extLst>
              <a:ext uri="{FF2B5EF4-FFF2-40B4-BE49-F238E27FC236}">
                <a16:creationId xmlns:a16="http://schemas.microsoft.com/office/drawing/2014/main" id="{871DA508-66CD-749B-AAB4-36C0232F78FC}"/>
              </a:ext>
            </a:extLst>
          </p:cNvPr>
          <p:cNvPicPr>
            <a:picLocks noChangeAspect="1"/>
          </p:cNvPicPr>
          <p:nvPr/>
        </p:nvPicPr>
        <p:blipFill>
          <a:blip r:embed="rId4"/>
          <a:stretch>
            <a:fillRect/>
          </a:stretch>
        </p:blipFill>
        <p:spPr>
          <a:xfrm>
            <a:off x="1306815" y="3333502"/>
            <a:ext cx="4212218" cy="742049"/>
          </a:xfrm>
          <a:prstGeom prst="rect">
            <a:avLst/>
          </a:prstGeom>
        </p:spPr>
      </p:pic>
    </p:spTree>
    <p:extLst>
      <p:ext uri="{BB962C8B-B14F-4D97-AF65-F5344CB8AC3E}">
        <p14:creationId xmlns:p14="http://schemas.microsoft.com/office/powerpoint/2010/main" val="734161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1404</Words>
  <Application>Microsoft Office PowerPoint</Application>
  <PresentationFormat>Widescreen</PresentationFormat>
  <Paragraphs>100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Times New Roman</vt:lpstr>
      <vt:lpstr>Office Theme</vt:lpstr>
      <vt:lpstr>Testing and Measurement Needs Including Standardization</vt:lpstr>
      <vt:lpstr>PowerPoint Presentation</vt:lpstr>
      <vt:lpstr>PSMA Core Loss Studies</vt:lpstr>
      <vt:lpstr>Some conclusions from the Core Loss Studies</vt:lpstr>
      <vt:lpstr>Preference for square wave excitation </vt:lpstr>
      <vt:lpstr>Herbert Curves</vt:lpstr>
      <vt:lpstr>Herbert Curves</vt:lpstr>
      <vt:lpstr>One size does NOT fit all,  particularly for larger cores </vt:lpstr>
      <vt:lpstr>Herbert equation</vt:lpstr>
      <vt:lpstr>Herbert equation</vt:lpstr>
      <vt:lpstr>SPICE models</vt:lpstr>
      <vt:lpstr>SPICE models</vt:lpstr>
      <vt:lpstr>SPICE models</vt:lpstr>
      <vt:lpstr>Thank you</vt:lpstr>
      <vt:lpstr>Steinmetz-like approximation for square-wave excitation. </vt:lpstr>
      <vt:lpstr>Steinmetz-like approximation for square-wave excitation --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and Measurement Needs Including Standardization</dc:title>
  <dc:creator>Edward Herbert</dc:creator>
  <cp:lastModifiedBy>Ed Herbert</cp:lastModifiedBy>
  <cp:revision>11</cp:revision>
  <dcterms:created xsi:type="dcterms:W3CDTF">2023-08-11T17:03:52Z</dcterms:created>
  <dcterms:modified xsi:type="dcterms:W3CDTF">2023-08-17T10:57:40Z</dcterms:modified>
</cp:coreProperties>
</file>