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8" y="6498334"/>
            <a:ext cx="1848612" cy="34137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2" y="4578096"/>
            <a:ext cx="12189460" cy="2280285"/>
          </a:xfrm>
          <a:custGeom>
            <a:avLst/>
            <a:gdLst/>
            <a:ahLst/>
            <a:cxnLst/>
            <a:rect l="l" t="t" r="r" b="b"/>
            <a:pathLst>
              <a:path w="12189460" h="2280284">
                <a:moveTo>
                  <a:pt x="12188952" y="0"/>
                </a:moveTo>
                <a:lnTo>
                  <a:pt x="0" y="0"/>
                </a:lnTo>
                <a:lnTo>
                  <a:pt x="0" y="2279904"/>
                </a:lnTo>
                <a:lnTo>
                  <a:pt x="12188952" y="2279904"/>
                </a:lnTo>
                <a:lnTo>
                  <a:pt x="12188952" y="0"/>
                </a:lnTo>
                <a:close/>
              </a:path>
            </a:pathLst>
          </a:custGeom>
          <a:solidFill>
            <a:srgbClr val="041B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663940" y="4902708"/>
            <a:ext cx="0" cy="1726564"/>
          </a:xfrm>
          <a:custGeom>
            <a:avLst/>
            <a:gdLst/>
            <a:ahLst/>
            <a:cxnLst/>
            <a:rect l="l" t="t" r="r" b="b"/>
            <a:pathLst>
              <a:path w="0" h="1726565">
                <a:moveTo>
                  <a:pt x="0" y="0"/>
                </a:moveTo>
                <a:lnTo>
                  <a:pt x="0" y="1726158"/>
                </a:lnTo>
              </a:path>
            </a:pathLst>
          </a:custGeom>
          <a:ln w="12700">
            <a:solidFill>
              <a:srgbClr val="A39D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7" y="6498334"/>
            <a:ext cx="1848612" cy="3413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3975" y="229361"/>
            <a:ext cx="10678160" cy="597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1039336"/>
            <a:ext cx="6798309" cy="1806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898503" y="6628762"/>
            <a:ext cx="167004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99946" y="5270703"/>
            <a:ext cx="696912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889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solidFill>
                  <a:srgbClr val="FFFFFF"/>
                </a:solidFill>
                <a:latin typeface="Arial"/>
                <a:cs typeface="Arial"/>
              </a:rPr>
              <a:t>Nanocrystalline</a:t>
            </a:r>
            <a:r>
              <a:rPr dirty="0" sz="28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opportunities</a:t>
            </a:r>
            <a:r>
              <a:rPr dirty="0" sz="28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800" spc="-1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Arial"/>
                <a:cs typeface="Arial"/>
              </a:rPr>
              <a:t>wireless</a:t>
            </a:r>
            <a:endParaRPr sz="28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charging</a:t>
            </a:r>
            <a:r>
              <a:rPr dirty="0" sz="28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985884" y="5243626"/>
            <a:ext cx="2065020" cy="610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Abhilash</a:t>
            </a:r>
            <a:r>
              <a:rPr dirty="0" sz="16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Kamineni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Utah</a:t>
            </a:r>
            <a:r>
              <a:rPr dirty="0" sz="16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dirty="0" sz="16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21663"/>
            <a:ext cx="12191999" cy="349300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631" y="135636"/>
            <a:ext cx="1828800" cy="8397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57573" y="144672"/>
            <a:ext cx="678609" cy="7500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88340" y="1112646"/>
            <a:ext cx="6497320" cy="5013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1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wireless</a:t>
            </a:r>
            <a:r>
              <a:rPr dirty="0" sz="2400" spc="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charging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system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can be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thought </a:t>
            </a:r>
            <a:r>
              <a:rPr dirty="0" sz="2400" spc="-25">
                <a:latin typeface="Arial"/>
                <a:cs typeface="Arial"/>
              </a:rPr>
              <a:t>of </a:t>
            </a:r>
            <a:r>
              <a:rPr dirty="0" sz="2400">
                <a:latin typeface="Arial"/>
                <a:cs typeface="Arial"/>
              </a:rPr>
              <a:t>as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dual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active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bridge with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loosely</a:t>
            </a:r>
            <a:r>
              <a:rPr dirty="0" sz="2400" spc="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coupled </a:t>
            </a:r>
            <a:r>
              <a:rPr dirty="0" sz="2400">
                <a:latin typeface="Arial"/>
                <a:cs typeface="Arial"/>
              </a:rPr>
              <a:t>transformer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resonant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network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on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both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primary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secondary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windings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4"/>
              </a:spcBef>
              <a:buChar char="–"/>
              <a:tabLst>
                <a:tab pos="756285" algn="l"/>
              </a:tabLst>
            </a:pPr>
            <a:r>
              <a:rPr dirty="0" sz="2000">
                <a:latin typeface="Arial"/>
                <a:cs typeface="Arial"/>
              </a:rPr>
              <a:t>Coupling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varies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between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0.1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0.3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200">
              <a:latin typeface="Arial"/>
              <a:cs typeface="Arial"/>
            </a:endParaRPr>
          </a:p>
          <a:p>
            <a:pPr marL="355600" marR="284480" indent="-342900">
              <a:lnSpc>
                <a:spcPct val="100000"/>
              </a:lnSpc>
              <a:spcBef>
                <a:spcPts val="1500"/>
              </a:spcBef>
              <a:buChar char="•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Wireless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charging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coils create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3D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magnetic fields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4"/>
              </a:spcBef>
              <a:buChar char="–"/>
              <a:tabLst>
                <a:tab pos="756285" algn="l"/>
              </a:tabLst>
            </a:pPr>
            <a:r>
              <a:rPr dirty="0" sz="2000">
                <a:latin typeface="Arial"/>
                <a:cs typeface="Arial"/>
              </a:rPr>
              <a:t>Improperly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placed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nanocrystalline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cores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will</a:t>
            </a:r>
            <a:r>
              <a:rPr dirty="0" sz="2000" spc="-10">
                <a:latin typeface="Arial"/>
                <a:cs typeface="Arial"/>
              </a:rPr>
              <a:t> create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high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eddy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current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losses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355600" marR="1078230" indent="-342900">
              <a:lnSpc>
                <a:spcPct val="100000"/>
              </a:lnSpc>
              <a:spcBef>
                <a:spcPts val="1500"/>
              </a:spcBef>
              <a:buChar char="•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Vehicle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OEMs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want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smallest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possible </a:t>
            </a:r>
            <a:r>
              <a:rPr dirty="0" sz="2400">
                <a:latin typeface="Arial"/>
                <a:cs typeface="Arial"/>
              </a:rPr>
              <a:t>footprint,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low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weight,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low </a:t>
            </a:r>
            <a:r>
              <a:rPr dirty="0" sz="2400" spc="-20">
                <a:latin typeface="Arial"/>
                <a:cs typeface="Arial"/>
              </a:rPr>
              <a:t>cost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923903" y="6615480"/>
            <a:ext cx="1035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00835">
              <a:lnSpc>
                <a:spcPct val="100000"/>
              </a:lnSpc>
              <a:spcBef>
                <a:spcPts val="100"/>
              </a:spcBef>
            </a:pPr>
            <a:r>
              <a:rPr dirty="0"/>
              <a:t>Challenges</a:t>
            </a:r>
            <a:r>
              <a:rPr dirty="0" spc="-180"/>
              <a:t> </a:t>
            </a:r>
            <a:r>
              <a:rPr dirty="0"/>
              <a:t>with</a:t>
            </a:r>
            <a:r>
              <a:rPr dirty="0" spc="-175"/>
              <a:t> </a:t>
            </a:r>
            <a:r>
              <a:rPr dirty="0"/>
              <a:t>wireless</a:t>
            </a:r>
            <a:r>
              <a:rPr dirty="0" spc="-195"/>
              <a:t> </a:t>
            </a:r>
            <a:r>
              <a:rPr dirty="0" spc="-10"/>
              <a:t>charging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6535" y="1196404"/>
            <a:ext cx="4648170" cy="49772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88340" y="1112646"/>
            <a:ext cx="6428740" cy="3952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Developed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7kW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prototype </a:t>
            </a:r>
            <a:r>
              <a:rPr dirty="0" sz="2400" spc="-10">
                <a:latin typeface="Arial"/>
                <a:cs typeface="Arial"/>
              </a:rPr>
              <a:t>wireless </a:t>
            </a:r>
            <a:r>
              <a:rPr dirty="0" sz="2400">
                <a:latin typeface="Arial"/>
                <a:cs typeface="Arial"/>
              </a:rPr>
              <a:t>charging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system with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nanocrystalline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cores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compared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it to </a:t>
            </a:r>
            <a:r>
              <a:rPr dirty="0" sz="2400" spc="-10">
                <a:latin typeface="Arial"/>
                <a:cs typeface="Arial"/>
              </a:rPr>
              <a:t>ferrite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</a:tabLst>
            </a:pPr>
            <a:r>
              <a:rPr dirty="0" sz="2400">
                <a:latin typeface="Arial"/>
                <a:cs typeface="Arial"/>
              </a:rPr>
              <a:t>Key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takeaways:</a:t>
            </a:r>
            <a:endParaRPr sz="2400">
              <a:latin typeface="Arial"/>
              <a:cs typeface="Arial"/>
            </a:endParaRPr>
          </a:p>
          <a:p>
            <a:pPr lvl="1" marL="756285" marR="742315" indent="-287020">
              <a:lnSpc>
                <a:spcPct val="100000"/>
              </a:lnSpc>
              <a:spcBef>
                <a:spcPts val="484"/>
              </a:spcBef>
              <a:buChar char="–"/>
              <a:tabLst>
                <a:tab pos="756285" algn="l"/>
              </a:tabLst>
            </a:pPr>
            <a:r>
              <a:rPr dirty="0" sz="2000">
                <a:latin typeface="Arial"/>
                <a:cs typeface="Arial"/>
              </a:rPr>
              <a:t>Nanocrystalline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cores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outperform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ferrite </a:t>
            </a:r>
            <a:r>
              <a:rPr dirty="0" sz="2000">
                <a:latin typeface="Arial"/>
                <a:cs typeface="Arial"/>
              </a:rPr>
              <a:t>solutions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(higher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efficiency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coupling)</a:t>
            </a:r>
            <a:endParaRPr sz="2000">
              <a:latin typeface="Arial"/>
              <a:cs typeface="Arial"/>
            </a:endParaRPr>
          </a:p>
          <a:p>
            <a:pPr lvl="1" marL="756285" marR="116205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</a:tabLst>
            </a:pP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2D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field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restriction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makes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designing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compact </a:t>
            </a:r>
            <a:r>
              <a:rPr dirty="0" sz="2000">
                <a:latin typeface="Arial"/>
                <a:cs typeface="Arial"/>
              </a:rPr>
              <a:t>coils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challenging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compared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ferrite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cores, </a:t>
            </a:r>
            <a:r>
              <a:rPr dirty="0" sz="2000">
                <a:latin typeface="Arial"/>
                <a:cs typeface="Arial"/>
              </a:rPr>
              <a:t>especially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when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operating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under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misaligned conditions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88340" y="5551423"/>
            <a:ext cx="375792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</a:tabLst>
            </a:pPr>
            <a:r>
              <a:rPr dirty="0" sz="2400">
                <a:latin typeface="Arial"/>
                <a:cs typeface="Arial"/>
              </a:rPr>
              <a:t>Project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funded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by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CBMM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923903" y="6615480"/>
            <a:ext cx="1035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Feasibility</a:t>
            </a:r>
            <a:r>
              <a:rPr dirty="0" spc="-10"/>
              <a:t> </a:t>
            </a:r>
            <a:r>
              <a:rPr dirty="0"/>
              <a:t>study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nanocrystalline</a:t>
            </a:r>
            <a:r>
              <a:rPr dirty="0" spc="-15"/>
              <a:t> </a:t>
            </a:r>
            <a:r>
              <a:rPr dirty="0"/>
              <a:t>cores</a:t>
            </a:r>
            <a:r>
              <a:rPr dirty="0" spc="-10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 spc="-25"/>
              <a:t>WPT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7812023" y="1031747"/>
            <a:ext cx="4098290" cy="3613785"/>
            <a:chOff x="7812023" y="1031747"/>
            <a:chExt cx="4098290" cy="361378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2023" y="1031747"/>
              <a:ext cx="4098035" cy="3613404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820911" y="2496311"/>
              <a:ext cx="2184400" cy="1183005"/>
            </a:xfrm>
            <a:custGeom>
              <a:avLst/>
              <a:gdLst/>
              <a:ahLst/>
              <a:cxnLst/>
              <a:rect l="l" t="t" r="r" b="b"/>
              <a:pathLst>
                <a:path w="2184400" h="1183004">
                  <a:moveTo>
                    <a:pt x="0" y="1182624"/>
                  </a:moveTo>
                  <a:lnTo>
                    <a:pt x="161925" y="0"/>
                  </a:lnTo>
                  <a:lnTo>
                    <a:pt x="2021967" y="0"/>
                  </a:lnTo>
                  <a:lnTo>
                    <a:pt x="2183892" y="1182624"/>
                  </a:lnTo>
                  <a:lnTo>
                    <a:pt x="0" y="1182624"/>
                  </a:lnTo>
                  <a:close/>
                </a:path>
              </a:pathLst>
            </a:custGeom>
            <a:ln w="76199">
              <a:solidFill>
                <a:srgbClr val="FFFF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6487921" y="5852414"/>
            <a:ext cx="3622040" cy="731520"/>
            <a:chOff x="6487921" y="5852414"/>
            <a:chExt cx="3622040" cy="731520"/>
          </a:xfrm>
        </p:grpSpPr>
        <p:sp>
          <p:nvSpPr>
            <p:cNvPr id="10" name="object 10" descr=""/>
            <p:cNvSpPr/>
            <p:nvPr/>
          </p:nvSpPr>
          <p:spPr>
            <a:xfrm>
              <a:off x="6500621" y="6308623"/>
              <a:ext cx="3153410" cy="262255"/>
            </a:xfrm>
            <a:custGeom>
              <a:avLst/>
              <a:gdLst/>
              <a:ahLst/>
              <a:cxnLst/>
              <a:rect l="l" t="t" r="r" b="b"/>
              <a:pathLst>
                <a:path w="3153409" h="262254">
                  <a:moveTo>
                    <a:pt x="3153155" y="0"/>
                  </a:moveTo>
                  <a:lnTo>
                    <a:pt x="0" y="0"/>
                  </a:lnTo>
                  <a:lnTo>
                    <a:pt x="0" y="262102"/>
                  </a:lnTo>
                  <a:lnTo>
                    <a:pt x="3153155" y="262102"/>
                  </a:lnTo>
                  <a:lnTo>
                    <a:pt x="315315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653777" y="5865114"/>
              <a:ext cx="443865" cy="706120"/>
            </a:xfrm>
            <a:custGeom>
              <a:avLst/>
              <a:gdLst/>
              <a:ahLst/>
              <a:cxnLst/>
              <a:rect l="l" t="t" r="r" b="b"/>
              <a:pathLst>
                <a:path w="443865" h="706120">
                  <a:moveTo>
                    <a:pt x="443483" y="0"/>
                  </a:moveTo>
                  <a:lnTo>
                    <a:pt x="0" y="443509"/>
                  </a:lnTo>
                  <a:lnTo>
                    <a:pt x="0" y="705612"/>
                  </a:lnTo>
                  <a:lnTo>
                    <a:pt x="443483" y="262102"/>
                  </a:lnTo>
                  <a:lnTo>
                    <a:pt x="443483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500621" y="5865114"/>
              <a:ext cx="3596640" cy="443865"/>
            </a:xfrm>
            <a:custGeom>
              <a:avLst/>
              <a:gdLst/>
              <a:ahLst/>
              <a:cxnLst/>
              <a:rect l="l" t="t" r="r" b="b"/>
              <a:pathLst>
                <a:path w="3596640" h="443864">
                  <a:moveTo>
                    <a:pt x="3596639" y="0"/>
                  </a:moveTo>
                  <a:lnTo>
                    <a:pt x="443483" y="0"/>
                  </a:lnTo>
                  <a:lnTo>
                    <a:pt x="0" y="443509"/>
                  </a:lnTo>
                  <a:lnTo>
                    <a:pt x="3153155" y="443509"/>
                  </a:lnTo>
                  <a:lnTo>
                    <a:pt x="359663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500621" y="5865114"/>
              <a:ext cx="3596640" cy="706120"/>
            </a:xfrm>
            <a:custGeom>
              <a:avLst/>
              <a:gdLst/>
              <a:ahLst/>
              <a:cxnLst/>
              <a:rect l="l" t="t" r="r" b="b"/>
              <a:pathLst>
                <a:path w="3596640" h="706120">
                  <a:moveTo>
                    <a:pt x="0" y="443509"/>
                  </a:moveTo>
                  <a:lnTo>
                    <a:pt x="443483" y="0"/>
                  </a:lnTo>
                  <a:lnTo>
                    <a:pt x="3596639" y="0"/>
                  </a:lnTo>
                  <a:lnTo>
                    <a:pt x="3596639" y="262102"/>
                  </a:lnTo>
                  <a:lnTo>
                    <a:pt x="3153155" y="705612"/>
                  </a:lnTo>
                  <a:lnTo>
                    <a:pt x="0" y="705612"/>
                  </a:lnTo>
                  <a:lnTo>
                    <a:pt x="0" y="443509"/>
                  </a:lnTo>
                  <a:close/>
                </a:path>
                <a:path w="3596640" h="706120">
                  <a:moveTo>
                    <a:pt x="0" y="443509"/>
                  </a:moveTo>
                  <a:lnTo>
                    <a:pt x="3153155" y="443509"/>
                  </a:lnTo>
                  <a:lnTo>
                    <a:pt x="3596639" y="0"/>
                  </a:lnTo>
                </a:path>
                <a:path w="3596640" h="706120">
                  <a:moveTo>
                    <a:pt x="3153155" y="443509"/>
                  </a:moveTo>
                  <a:lnTo>
                    <a:pt x="3153155" y="705612"/>
                  </a:lnTo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579869" y="5923026"/>
              <a:ext cx="3451225" cy="560070"/>
            </a:xfrm>
            <a:custGeom>
              <a:avLst/>
              <a:gdLst/>
              <a:ahLst/>
              <a:cxnLst/>
              <a:rect l="l" t="t" r="r" b="b"/>
              <a:pathLst>
                <a:path w="3451225" h="560070">
                  <a:moveTo>
                    <a:pt x="0" y="310896"/>
                  </a:moveTo>
                  <a:lnTo>
                    <a:pt x="3133979" y="310896"/>
                  </a:lnTo>
                </a:path>
                <a:path w="3451225" h="560070">
                  <a:moveTo>
                    <a:pt x="62483" y="248412"/>
                  </a:moveTo>
                  <a:lnTo>
                    <a:pt x="3196462" y="248412"/>
                  </a:lnTo>
                </a:path>
                <a:path w="3451225" h="560070">
                  <a:moveTo>
                    <a:pt x="124968" y="190500"/>
                  </a:moveTo>
                  <a:lnTo>
                    <a:pt x="3258947" y="190500"/>
                  </a:lnTo>
                </a:path>
                <a:path w="3451225" h="560070">
                  <a:moveTo>
                    <a:pt x="176783" y="134112"/>
                  </a:moveTo>
                  <a:lnTo>
                    <a:pt x="3310762" y="134112"/>
                  </a:lnTo>
                </a:path>
                <a:path w="3451225" h="560070">
                  <a:moveTo>
                    <a:pt x="233172" y="71628"/>
                  </a:moveTo>
                  <a:lnTo>
                    <a:pt x="3367151" y="71628"/>
                  </a:lnTo>
                </a:path>
                <a:path w="3451225" h="560070">
                  <a:moveTo>
                    <a:pt x="316991" y="0"/>
                  </a:moveTo>
                  <a:lnTo>
                    <a:pt x="3450971" y="0"/>
                  </a:lnTo>
                </a:path>
                <a:path w="3451225" h="560070">
                  <a:moveTo>
                    <a:pt x="3450335" y="0"/>
                  </a:moveTo>
                  <a:lnTo>
                    <a:pt x="3450335" y="248945"/>
                  </a:lnTo>
                </a:path>
                <a:path w="3451225" h="560070">
                  <a:moveTo>
                    <a:pt x="3396996" y="71628"/>
                  </a:moveTo>
                  <a:lnTo>
                    <a:pt x="3396996" y="320573"/>
                  </a:lnTo>
                </a:path>
                <a:path w="3451225" h="560070">
                  <a:moveTo>
                    <a:pt x="3320796" y="134112"/>
                  </a:moveTo>
                  <a:lnTo>
                    <a:pt x="3320796" y="383057"/>
                  </a:lnTo>
                </a:path>
                <a:path w="3451225" h="560070">
                  <a:moveTo>
                    <a:pt x="3258311" y="190500"/>
                  </a:moveTo>
                  <a:lnTo>
                    <a:pt x="3258311" y="439445"/>
                  </a:lnTo>
                </a:path>
                <a:path w="3451225" h="560070">
                  <a:moveTo>
                    <a:pt x="3195828" y="257556"/>
                  </a:moveTo>
                  <a:lnTo>
                    <a:pt x="3195828" y="506501"/>
                  </a:lnTo>
                </a:path>
                <a:path w="3451225" h="560070">
                  <a:moveTo>
                    <a:pt x="3133344" y="310896"/>
                  </a:moveTo>
                  <a:lnTo>
                    <a:pt x="3133344" y="55984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0132314" y="5816295"/>
            <a:ext cx="1217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5mm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height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969500" y="6225641"/>
            <a:ext cx="12509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25mm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width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511542" y="6567931"/>
            <a:ext cx="1471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320mm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length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769609" y="5260340"/>
            <a:ext cx="63373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Arial"/>
                <a:cs typeface="Arial"/>
              </a:rPr>
              <a:t>Nanocrystalline</a:t>
            </a:r>
            <a:r>
              <a:rPr dirty="0" sz="2800" spc="-45" b="1">
                <a:latin typeface="Arial"/>
                <a:cs typeface="Arial"/>
              </a:rPr>
              <a:t> </a:t>
            </a:r>
            <a:r>
              <a:rPr dirty="0" sz="2800" spc="-20" b="1">
                <a:latin typeface="Arial"/>
                <a:cs typeface="Arial"/>
              </a:rPr>
              <a:t>bar-</a:t>
            </a:r>
            <a:r>
              <a:rPr dirty="0" sz="2800" b="1">
                <a:latin typeface="Arial"/>
                <a:cs typeface="Arial"/>
              </a:rPr>
              <a:t>shaped</a:t>
            </a:r>
            <a:r>
              <a:rPr dirty="0" sz="2800" spc="-45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structure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848" y="4247388"/>
            <a:ext cx="2447413" cy="1089507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68580" y="1421891"/>
            <a:ext cx="9867900" cy="4980305"/>
            <a:chOff x="68580" y="1421891"/>
            <a:chExt cx="9867900" cy="4980305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2374391"/>
              <a:ext cx="2731008" cy="175412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796" y="1421891"/>
              <a:ext cx="6996683" cy="484174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7693660" y="2532125"/>
              <a:ext cx="1316990" cy="1158240"/>
            </a:xfrm>
            <a:custGeom>
              <a:avLst/>
              <a:gdLst/>
              <a:ahLst/>
              <a:cxnLst/>
              <a:rect l="l" t="t" r="r" b="b"/>
              <a:pathLst>
                <a:path w="1316990" h="1158239">
                  <a:moveTo>
                    <a:pt x="668909" y="414527"/>
                  </a:moveTo>
                  <a:lnTo>
                    <a:pt x="391160" y="414527"/>
                  </a:lnTo>
                  <a:lnTo>
                    <a:pt x="0" y="1158240"/>
                  </a:lnTo>
                  <a:lnTo>
                    <a:pt x="668909" y="414527"/>
                  </a:lnTo>
                  <a:close/>
                </a:path>
                <a:path w="1316990" h="1158239">
                  <a:moveTo>
                    <a:pt x="1247902" y="0"/>
                  </a:moveTo>
                  <a:lnTo>
                    <a:pt x="275082" y="0"/>
                  </a:lnTo>
                  <a:lnTo>
                    <a:pt x="248213" y="5437"/>
                  </a:lnTo>
                  <a:lnTo>
                    <a:pt x="226250" y="20256"/>
                  </a:lnTo>
                  <a:lnTo>
                    <a:pt x="211431" y="42219"/>
                  </a:lnTo>
                  <a:lnTo>
                    <a:pt x="205994" y="69087"/>
                  </a:lnTo>
                  <a:lnTo>
                    <a:pt x="205994" y="345439"/>
                  </a:lnTo>
                  <a:lnTo>
                    <a:pt x="211431" y="372308"/>
                  </a:lnTo>
                  <a:lnTo>
                    <a:pt x="226250" y="394271"/>
                  </a:lnTo>
                  <a:lnTo>
                    <a:pt x="248213" y="409090"/>
                  </a:lnTo>
                  <a:lnTo>
                    <a:pt x="275082" y="414527"/>
                  </a:lnTo>
                  <a:lnTo>
                    <a:pt x="1247902" y="414527"/>
                  </a:lnTo>
                  <a:lnTo>
                    <a:pt x="1274770" y="409090"/>
                  </a:lnTo>
                  <a:lnTo>
                    <a:pt x="1296733" y="394271"/>
                  </a:lnTo>
                  <a:lnTo>
                    <a:pt x="1311552" y="372308"/>
                  </a:lnTo>
                  <a:lnTo>
                    <a:pt x="1316990" y="345439"/>
                  </a:lnTo>
                  <a:lnTo>
                    <a:pt x="1316990" y="69087"/>
                  </a:lnTo>
                  <a:lnTo>
                    <a:pt x="1311552" y="42219"/>
                  </a:lnTo>
                  <a:lnTo>
                    <a:pt x="1296733" y="20256"/>
                  </a:lnTo>
                  <a:lnTo>
                    <a:pt x="1274770" y="5437"/>
                  </a:lnTo>
                  <a:lnTo>
                    <a:pt x="12479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693660" y="2532125"/>
              <a:ext cx="1316990" cy="1158240"/>
            </a:xfrm>
            <a:custGeom>
              <a:avLst/>
              <a:gdLst/>
              <a:ahLst/>
              <a:cxnLst/>
              <a:rect l="l" t="t" r="r" b="b"/>
              <a:pathLst>
                <a:path w="1316990" h="1158239">
                  <a:moveTo>
                    <a:pt x="205994" y="69087"/>
                  </a:moveTo>
                  <a:lnTo>
                    <a:pt x="211431" y="42219"/>
                  </a:lnTo>
                  <a:lnTo>
                    <a:pt x="226250" y="20256"/>
                  </a:lnTo>
                  <a:lnTo>
                    <a:pt x="248213" y="5437"/>
                  </a:lnTo>
                  <a:lnTo>
                    <a:pt x="275082" y="0"/>
                  </a:lnTo>
                  <a:lnTo>
                    <a:pt x="391160" y="0"/>
                  </a:lnTo>
                  <a:lnTo>
                    <a:pt x="668909" y="0"/>
                  </a:lnTo>
                  <a:lnTo>
                    <a:pt x="1247902" y="0"/>
                  </a:lnTo>
                  <a:lnTo>
                    <a:pt x="1274770" y="5437"/>
                  </a:lnTo>
                  <a:lnTo>
                    <a:pt x="1296733" y="20256"/>
                  </a:lnTo>
                  <a:lnTo>
                    <a:pt x="1311552" y="42219"/>
                  </a:lnTo>
                  <a:lnTo>
                    <a:pt x="1316990" y="69087"/>
                  </a:lnTo>
                  <a:lnTo>
                    <a:pt x="1316990" y="241808"/>
                  </a:lnTo>
                  <a:lnTo>
                    <a:pt x="1316990" y="345439"/>
                  </a:lnTo>
                  <a:lnTo>
                    <a:pt x="1311552" y="372308"/>
                  </a:lnTo>
                  <a:lnTo>
                    <a:pt x="1296733" y="394271"/>
                  </a:lnTo>
                  <a:lnTo>
                    <a:pt x="1274770" y="409090"/>
                  </a:lnTo>
                  <a:lnTo>
                    <a:pt x="1247902" y="414527"/>
                  </a:lnTo>
                  <a:lnTo>
                    <a:pt x="668909" y="414527"/>
                  </a:lnTo>
                  <a:lnTo>
                    <a:pt x="0" y="1158240"/>
                  </a:lnTo>
                  <a:lnTo>
                    <a:pt x="391160" y="414527"/>
                  </a:lnTo>
                  <a:lnTo>
                    <a:pt x="275082" y="414527"/>
                  </a:lnTo>
                  <a:lnTo>
                    <a:pt x="248213" y="409090"/>
                  </a:lnTo>
                  <a:lnTo>
                    <a:pt x="226250" y="394271"/>
                  </a:lnTo>
                  <a:lnTo>
                    <a:pt x="211431" y="372308"/>
                  </a:lnTo>
                  <a:lnTo>
                    <a:pt x="205994" y="345439"/>
                  </a:lnTo>
                  <a:lnTo>
                    <a:pt x="205994" y="241808"/>
                  </a:lnTo>
                  <a:lnTo>
                    <a:pt x="205994" y="69087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294125" y="5156326"/>
              <a:ext cx="3024505" cy="1233170"/>
            </a:xfrm>
            <a:custGeom>
              <a:avLst/>
              <a:gdLst/>
              <a:ahLst/>
              <a:cxnLst/>
              <a:rect l="l" t="t" r="r" b="b"/>
              <a:pathLst>
                <a:path w="3024504" h="1233170">
                  <a:moveTo>
                    <a:pt x="2234184" y="858139"/>
                  </a:moveTo>
                  <a:lnTo>
                    <a:pt x="62484" y="858139"/>
                  </a:lnTo>
                  <a:lnTo>
                    <a:pt x="38147" y="863049"/>
                  </a:lnTo>
                  <a:lnTo>
                    <a:pt x="18287" y="876441"/>
                  </a:lnTo>
                  <a:lnTo>
                    <a:pt x="4905" y="896302"/>
                  </a:lnTo>
                  <a:lnTo>
                    <a:pt x="0" y="920623"/>
                  </a:lnTo>
                  <a:lnTo>
                    <a:pt x="0" y="1170559"/>
                  </a:lnTo>
                  <a:lnTo>
                    <a:pt x="4905" y="1194879"/>
                  </a:lnTo>
                  <a:lnTo>
                    <a:pt x="18287" y="1214740"/>
                  </a:lnTo>
                  <a:lnTo>
                    <a:pt x="38147" y="1228132"/>
                  </a:lnTo>
                  <a:lnTo>
                    <a:pt x="62484" y="1233043"/>
                  </a:lnTo>
                  <a:lnTo>
                    <a:pt x="2234184" y="1233043"/>
                  </a:lnTo>
                  <a:lnTo>
                    <a:pt x="2258520" y="1228132"/>
                  </a:lnTo>
                  <a:lnTo>
                    <a:pt x="2278379" y="1214740"/>
                  </a:lnTo>
                  <a:lnTo>
                    <a:pt x="2291762" y="1194879"/>
                  </a:lnTo>
                  <a:lnTo>
                    <a:pt x="2296668" y="1170559"/>
                  </a:lnTo>
                  <a:lnTo>
                    <a:pt x="2296668" y="920623"/>
                  </a:lnTo>
                  <a:lnTo>
                    <a:pt x="2291762" y="896302"/>
                  </a:lnTo>
                  <a:lnTo>
                    <a:pt x="2278380" y="876441"/>
                  </a:lnTo>
                  <a:lnTo>
                    <a:pt x="2258520" y="863049"/>
                  </a:lnTo>
                  <a:lnTo>
                    <a:pt x="2234184" y="858139"/>
                  </a:lnTo>
                  <a:close/>
                </a:path>
                <a:path w="3024504" h="1233170">
                  <a:moveTo>
                    <a:pt x="3024504" y="0"/>
                  </a:moveTo>
                  <a:lnTo>
                    <a:pt x="1339723" y="858139"/>
                  </a:lnTo>
                  <a:lnTo>
                    <a:pt x="1913889" y="858139"/>
                  </a:lnTo>
                  <a:lnTo>
                    <a:pt x="30245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294125" y="5156326"/>
              <a:ext cx="3024505" cy="1233170"/>
            </a:xfrm>
            <a:custGeom>
              <a:avLst/>
              <a:gdLst/>
              <a:ahLst/>
              <a:cxnLst/>
              <a:rect l="l" t="t" r="r" b="b"/>
              <a:pathLst>
                <a:path w="3024504" h="1233170">
                  <a:moveTo>
                    <a:pt x="0" y="920623"/>
                  </a:moveTo>
                  <a:lnTo>
                    <a:pt x="4905" y="896302"/>
                  </a:lnTo>
                  <a:lnTo>
                    <a:pt x="18287" y="876441"/>
                  </a:lnTo>
                  <a:lnTo>
                    <a:pt x="38147" y="863049"/>
                  </a:lnTo>
                  <a:lnTo>
                    <a:pt x="62484" y="858139"/>
                  </a:lnTo>
                  <a:lnTo>
                    <a:pt x="1339723" y="858139"/>
                  </a:lnTo>
                  <a:lnTo>
                    <a:pt x="3024504" y="0"/>
                  </a:lnTo>
                  <a:lnTo>
                    <a:pt x="1913889" y="858139"/>
                  </a:lnTo>
                  <a:lnTo>
                    <a:pt x="2234184" y="858139"/>
                  </a:lnTo>
                  <a:lnTo>
                    <a:pt x="2258520" y="863049"/>
                  </a:lnTo>
                  <a:lnTo>
                    <a:pt x="2278380" y="876441"/>
                  </a:lnTo>
                  <a:lnTo>
                    <a:pt x="2291762" y="896302"/>
                  </a:lnTo>
                  <a:lnTo>
                    <a:pt x="2296668" y="920623"/>
                  </a:lnTo>
                  <a:lnTo>
                    <a:pt x="2296668" y="1014349"/>
                  </a:lnTo>
                  <a:lnTo>
                    <a:pt x="2296668" y="1170559"/>
                  </a:lnTo>
                  <a:lnTo>
                    <a:pt x="2291762" y="1194879"/>
                  </a:lnTo>
                  <a:lnTo>
                    <a:pt x="2278379" y="1214740"/>
                  </a:lnTo>
                  <a:lnTo>
                    <a:pt x="2258520" y="1228132"/>
                  </a:lnTo>
                  <a:lnTo>
                    <a:pt x="2234184" y="1233043"/>
                  </a:lnTo>
                  <a:lnTo>
                    <a:pt x="1913889" y="1233043"/>
                  </a:lnTo>
                  <a:lnTo>
                    <a:pt x="1339723" y="1233043"/>
                  </a:lnTo>
                  <a:lnTo>
                    <a:pt x="62484" y="1233043"/>
                  </a:lnTo>
                  <a:lnTo>
                    <a:pt x="38147" y="1228132"/>
                  </a:lnTo>
                  <a:lnTo>
                    <a:pt x="18287" y="1214740"/>
                  </a:lnTo>
                  <a:lnTo>
                    <a:pt x="4905" y="1194879"/>
                  </a:lnTo>
                  <a:lnTo>
                    <a:pt x="0" y="1170559"/>
                  </a:lnTo>
                  <a:lnTo>
                    <a:pt x="0" y="1014349"/>
                  </a:lnTo>
                  <a:lnTo>
                    <a:pt x="0" y="920623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64102" y="252476"/>
            <a:ext cx="44964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WPT</a:t>
            </a:r>
            <a:r>
              <a:rPr dirty="0" spc="-25"/>
              <a:t> </a:t>
            </a:r>
            <a:r>
              <a:rPr dirty="0"/>
              <a:t>for</a:t>
            </a:r>
            <a:r>
              <a:rPr dirty="0" spc="-20"/>
              <a:t> </a:t>
            </a:r>
            <a:r>
              <a:rPr dirty="0"/>
              <a:t>HD</a:t>
            </a:r>
            <a:r>
              <a:rPr dirty="0" spc="-20"/>
              <a:t> </a:t>
            </a:r>
            <a:r>
              <a:rPr dirty="0" spc="-10"/>
              <a:t>vehicles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3509264" y="5997651"/>
            <a:ext cx="18649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5659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andara"/>
                <a:cs typeface="Candara"/>
              </a:rPr>
              <a:t>Traction Motor/Inverter/Transmission</a:t>
            </a:r>
            <a:endParaRPr sz="1200">
              <a:latin typeface="Candara"/>
              <a:cs typeface="Candara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7435850" y="1134110"/>
            <a:ext cx="1689735" cy="570865"/>
            <a:chOff x="7435850" y="1134110"/>
            <a:chExt cx="1689735" cy="570865"/>
          </a:xfrm>
        </p:grpSpPr>
        <p:sp>
          <p:nvSpPr>
            <p:cNvPr id="13" name="object 13" descr=""/>
            <p:cNvSpPr/>
            <p:nvPr/>
          </p:nvSpPr>
          <p:spPr>
            <a:xfrm>
              <a:off x="7448550" y="1146810"/>
              <a:ext cx="1664335" cy="545465"/>
            </a:xfrm>
            <a:custGeom>
              <a:avLst/>
              <a:gdLst/>
              <a:ahLst/>
              <a:cxnLst/>
              <a:rect l="l" t="t" r="r" b="b"/>
              <a:pathLst>
                <a:path w="1664334" h="545464">
                  <a:moveTo>
                    <a:pt x="693420" y="298703"/>
                  </a:moveTo>
                  <a:lnTo>
                    <a:pt x="277368" y="298703"/>
                  </a:lnTo>
                  <a:lnTo>
                    <a:pt x="113283" y="545084"/>
                  </a:lnTo>
                  <a:lnTo>
                    <a:pt x="693420" y="298703"/>
                  </a:lnTo>
                  <a:close/>
                </a:path>
                <a:path w="1664334" h="545464">
                  <a:moveTo>
                    <a:pt x="1614424" y="0"/>
                  </a:moveTo>
                  <a:lnTo>
                    <a:pt x="49783" y="0"/>
                  </a:lnTo>
                  <a:lnTo>
                    <a:pt x="30432" y="3921"/>
                  </a:lnTo>
                  <a:lnTo>
                    <a:pt x="14604" y="14604"/>
                  </a:lnTo>
                  <a:lnTo>
                    <a:pt x="3921" y="30432"/>
                  </a:lnTo>
                  <a:lnTo>
                    <a:pt x="0" y="49784"/>
                  </a:lnTo>
                  <a:lnTo>
                    <a:pt x="0" y="248919"/>
                  </a:lnTo>
                  <a:lnTo>
                    <a:pt x="3921" y="268271"/>
                  </a:lnTo>
                  <a:lnTo>
                    <a:pt x="14604" y="284099"/>
                  </a:lnTo>
                  <a:lnTo>
                    <a:pt x="30432" y="294782"/>
                  </a:lnTo>
                  <a:lnTo>
                    <a:pt x="49783" y="298703"/>
                  </a:lnTo>
                  <a:lnTo>
                    <a:pt x="1614424" y="298703"/>
                  </a:lnTo>
                  <a:lnTo>
                    <a:pt x="1633775" y="294782"/>
                  </a:lnTo>
                  <a:lnTo>
                    <a:pt x="1649602" y="284099"/>
                  </a:lnTo>
                  <a:lnTo>
                    <a:pt x="1660286" y="268271"/>
                  </a:lnTo>
                  <a:lnTo>
                    <a:pt x="1664207" y="248919"/>
                  </a:lnTo>
                  <a:lnTo>
                    <a:pt x="1664207" y="49784"/>
                  </a:lnTo>
                  <a:lnTo>
                    <a:pt x="1660286" y="30432"/>
                  </a:lnTo>
                  <a:lnTo>
                    <a:pt x="1649602" y="14604"/>
                  </a:lnTo>
                  <a:lnTo>
                    <a:pt x="1633775" y="3921"/>
                  </a:lnTo>
                  <a:lnTo>
                    <a:pt x="1614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448550" y="1146810"/>
              <a:ext cx="1664335" cy="545465"/>
            </a:xfrm>
            <a:custGeom>
              <a:avLst/>
              <a:gdLst/>
              <a:ahLst/>
              <a:cxnLst/>
              <a:rect l="l" t="t" r="r" b="b"/>
              <a:pathLst>
                <a:path w="1664334" h="545464">
                  <a:moveTo>
                    <a:pt x="0" y="49784"/>
                  </a:moveTo>
                  <a:lnTo>
                    <a:pt x="3921" y="30432"/>
                  </a:lnTo>
                  <a:lnTo>
                    <a:pt x="14604" y="14604"/>
                  </a:lnTo>
                  <a:lnTo>
                    <a:pt x="30432" y="3921"/>
                  </a:lnTo>
                  <a:lnTo>
                    <a:pt x="49783" y="0"/>
                  </a:lnTo>
                  <a:lnTo>
                    <a:pt x="277368" y="0"/>
                  </a:lnTo>
                  <a:lnTo>
                    <a:pt x="693420" y="0"/>
                  </a:lnTo>
                  <a:lnTo>
                    <a:pt x="1614424" y="0"/>
                  </a:lnTo>
                  <a:lnTo>
                    <a:pt x="1633775" y="3921"/>
                  </a:lnTo>
                  <a:lnTo>
                    <a:pt x="1649602" y="14604"/>
                  </a:lnTo>
                  <a:lnTo>
                    <a:pt x="1660286" y="30432"/>
                  </a:lnTo>
                  <a:lnTo>
                    <a:pt x="1664207" y="49784"/>
                  </a:lnTo>
                  <a:lnTo>
                    <a:pt x="1664207" y="174243"/>
                  </a:lnTo>
                  <a:lnTo>
                    <a:pt x="1664207" y="248919"/>
                  </a:lnTo>
                  <a:lnTo>
                    <a:pt x="1660286" y="268271"/>
                  </a:lnTo>
                  <a:lnTo>
                    <a:pt x="1649602" y="284099"/>
                  </a:lnTo>
                  <a:lnTo>
                    <a:pt x="1633775" y="294782"/>
                  </a:lnTo>
                  <a:lnTo>
                    <a:pt x="1614424" y="298703"/>
                  </a:lnTo>
                  <a:lnTo>
                    <a:pt x="693420" y="298703"/>
                  </a:lnTo>
                  <a:lnTo>
                    <a:pt x="113283" y="545084"/>
                  </a:lnTo>
                  <a:lnTo>
                    <a:pt x="277368" y="298703"/>
                  </a:lnTo>
                  <a:lnTo>
                    <a:pt x="49783" y="298703"/>
                  </a:lnTo>
                  <a:lnTo>
                    <a:pt x="30432" y="294782"/>
                  </a:lnTo>
                  <a:lnTo>
                    <a:pt x="14604" y="284099"/>
                  </a:lnTo>
                  <a:lnTo>
                    <a:pt x="3921" y="268271"/>
                  </a:lnTo>
                  <a:lnTo>
                    <a:pt x="0" y="248919"/>
                  </a:lnTo>
                  <a:lnTo>
                    <a:pt x="0" y="174243"/>
                  </a:lnTo>
                  <a:lnTo>
                    <a:pt x="0" y="49784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7614284" y="1182751"/>
            <a:ext cx="13315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ndara"/>
                <a:cs typeface="Candara"/>
              </a:rPr>
              <a:t>4</a:t>
            </a:r>
            <a:r>
              <a:rPr dirty="0" sz="1200" spc="-10">
                <a:latin typeface="Candara"/>
                <a:cs typeface="Candara"/>
              </a:rPr>
              <a:t> </a:t>
            </a:r>
            <a:r>
              <a:rPr dirty="0" sz="1200">
                <a:latin typeface="Candara"/>
                <a:cs typeface="Candara"/>
              </a:rPr>
              <a:t>HV</a:t>
            </a:r>
            <a:r>
              <a:rPr dirty="0" sz="1200" spc="5">
                <a:latin typeface="Candara"/>
                <a:cs typeface="Candara"/>
              </a:rPr>
              <a:t> </a:t>
            </a:r>
            <a:r>
              <a:rPr dirty="0" sz="1200">
                <a:latin typeface="Candara"/>
                <a:cs typeface="Candara"/>
              </a:rPr>
              <a:t>Battery</a:t>
            </a:r>
            <a:r>
              <a:rPr dirty="0" sz="1200" spc="-15">
                <a:latin typeface="Candara"/>
                <a:cs typeface="Candara"/>
              </a:rPr>
              <a:t> </a:t>
            </a:r>
            <a:r>
              <a:rPr dirty="0" sz="1200" spc="-10">
                <a:latin typeface="Candara"/>
                <a:cs typeface="Candara"/>
              </a:rPr>
              <a:t>Towers</a:t>
            </a:r>
            <a:endParaRPr sz="1200">
              <a:latin typeface="Candara"/>
              <a:cs typeface="Candara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449833" y="5390896"/>
            <a:ext cx="3569970" cy="886460"/>
            <a:chOff x="449833" y="5390896"/>
            <a:chExt cx="3569970" cy="886460"/>
          </a:xfrm>
        </p:grpSpPr>
        <p:sp>
          <p:nvSpPr>
            <p:cNvPr id="17" name="object 17" descr=""/>
            <p:cNvSpPr/>
            <p:nvPr/>
          </p:nvSpPr>
          <p:spPr>
            <a:xfrm>
              <a:off x="462533" y="5403596"/>
              <a:ext cx="3544570" cy="861060"/>
            </a:xfrm>
            <a:custGeom>
              <a:avLst/>
              <a:gdLst/>
              <a:ahLst/>
              <a:cxnLst/>
              <a:rect l="l" t="t" r="r" b="b"/>
              <a:pathLst>
                <a:path w="3544570" h="861060">
                  <a:moveTo>
                    <a:pt x="1424686" y="274065"/>
                  </a:moveTo>
                  <a:lnTo>
                    <a:pt x="97789" y="274065"/>
                  </a:lnTo>
                  <a:lnTo>
                    <a:pt x="59723" y="281750"/>
                  </a:lnTo>
                  <a:lnTo>
                    <a:pt x="28640" y="302706"/>
                  </a:lnTo>
                  <a:lnTo>
                    <a:pt x="7684" y="333789"/>
                  </a:lnTo>
                  <a:lnTo>
                    <a:pt x="0" y="371855"/>
                  </a:lnTo>
                  <a:lnTo>
                    <a:pt x="0" y="763015"/>
                  </a:lnTo>
                  <a:lnTo>
                    <a:pt x="7684" y="801077"/>
                  </a:lnTo>
                  <a:lnTo>
                    <a:pt x="28640" y="832161"/>
                  </a:lnTo>
                  <a:lnTo>
                    <a:pt x="59723" y="853120"/>
                  </a:lnTo>
                  <a:lnTo>
                    <a:pt x="97789" y="860805"/>
                  </a:lnTo>
                  <a:lnTo>
                    <a:pt x="1424686" y="860805"/>
                  </a:lnTo>
                  <a:lnTo>
                    <a:pt x="1462736" y="853120"/>
                  </a:lnTo>
                  <a:lnTo>
                    <a:pt x="1493821" y="832161"/>
                  </a:lnTo>
                  <a:lnTo>
                    <a:pt x="1514786" y="801077"/>
                  </a:lnTo>
                  <a:lnTo>
                    <a:pt x="1522476" y="763015"/>
                  </a:lnTo>
                  <a:lnTo>
                    <a:pt x="1522476" y="518540"/>
                  </a:lnTo>
                  <a:lnTo>
                    <a:pt x="2094342" y="371855"/>
                  </a:lnTo>
                  <a:lnTo>
                    <a:pt x="1522476" y="371855"/>
                  </a:lnTo>
                  <a:lnTo>
                    <a:pt x="1514786" y="333789"/>
                  </a:lnTo>
                  <a:lnTo>
                    <a:pt x="1493821" y="302706"/>
                  </a:lnTo>
                  <a:lnTo>
                    <a:pt x="1462736" y="281750"/>
                  </a:lnTo>
                  <a:lnTo>
                    <a:pt x="1424686" y="274065"/>
                  </a:lnTo>
                  <a:close/>
                </a:path>
                <a:path w="3544570" h="861060">
                  <a:moveTo>
                    <a:pt x="3544062" y="0"/>
                  </a:moveTo>
                  <a:lnTo>
                    <a:pt x="1522476" y="371855"/>
                  </a:lnTo>
                  <a:lnTo>
                    <a:pt x="2094342" y="371855"/>
                  </a:lnTo>
                  <a:lnTo>
                    <a:pt x="35440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62533" y="5403596"/>
              <a:ext cx="3544570" cy="861060"/>
            </a:xfrm>
            <a:custGeom>
              <a:avLst/>
              <a:gdLst/>
              <a:ahLst/>
              <a:cxnLst/>
              <a:rect l="l" t="t" r="r" b="b"/>
              <a:pathLst>
                <a:path w="3544570" h="861060">
                  <a:moveTo>
                    <a:pt x="0" y="371855"/>
                  </a:moveTo>
                  <a:lnTo>
                    <a:pt x="7684" y="333789"/>
                  </a:lnTo>
                  <a:lnTo>
                    <a:pt x="28640" y="302706"/>
                  </a:lnTo>
                  <a:lnTo>
                    <a:pt x="59723" y="281750"/>
                  </a:lnTo>
                  <a:lnTo>
                    <a:pt x="97789" y="274065"/>
                  </a:lnTo>
                  <a:lnTo>
                    <a:pt x="888110" y="274065"/>
                  </a:lnTo>
                  <a:lnTo>
                    <a:pt x="1268730" y="274065"/>
                  </a:lnTo>
                  <a:lnTo>
                    <a:pt x="1424686" y="274065"/>
                  </a:lnTo>
                  <a:lnTo>
                    <a:pt x="1462736" y="281750"/>
                  </a:lnTo>
                  <a:lnTo>
                    <a:pt x="1493821" y="302706"/>
                  </a:lnTo>
                  <a:lnTo>
                    <a:pt x="1514786" y="333789"/>
                  </a:lnTo>
                  <a:lnTo>
                    <a:pt x="1522476" y="371855"/>
                  </a:lnTo>
                  <a:lnTo>
                    <a:pt x="3544062" y="0"/>
                  </a:lnTo>
                  <a:lnTo>
                    <a:pt x="1522476" y="518540"/>
                  </a:lnTo>
                  <a:lnTo>
                    <a:pt x="1522476" y="763015"/>
                  </a:lnTo>
                  <a:lnTo>
                    <a:pt x="1514786" y="801077"/>
                  </a:lnTo>
                  <a:lnTo>
                    <a:pt x="1493821" y="832161"/>
                  </a:lnTo>
                  <a:lnTo>
                    <a:pt x="1462736" y="853120"/>
                  </a:lnTo>
                  <a:lnTo>
                    <a:pt x="1424686" y="860805"/>
                  </a:lnTo>
                  <a:lnTo>
                    <a:pt x="1268730" y="860805"/>
                  </a:lnTo>
                  <a:lnTo>
                    <a:pt x="888110" y="860805"/>
                  </a:lnTo>
                  <a:lnTo>
                    <a:pt x="97789" y="860805"/>
                  </a:lnTo>
                  <a:lnTo>
                    <a:pt x="59723" y="853120"/>
                  </a:lnTo>
                  <a:lnTo>
                    <a:pt x="28640" y="832161"/>
                  </a:lnTo>
                  <a:lnTo>
                    <a:pt x="7684" y="801077"/>
                  </a:lnTo>
                  <a:lnTo>
                    <a:pt x="0" y="763015"/>
                  </a:lnTo>
                  <a:lnTo>
                    <a:pt x="0" y="518540"/>
                  </a:lnTo>
                  <a:lnTo>
                    <a:pt x="0" y="371855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591108" y="5667552"/>
            <a:ext cx="1265555" cy="57848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79375" marR="5080" indent="-67310">
              <a:lnSpc>
                <a:spcPct val="101200"/>
              </a:lnSpc>
              <a:spcBef>
                <a:spcPts val="75"/>
              </a:spcBef>
            </a:pPr>
            <a:r>
              <a:rPr dirty="0" sz="1600" b="1">
                <a:latin typeface="Candara"/>
                <a:cs typeface="Candara"/>
              </a:rPr>
              <a:t>Wireless</a:t>
            </a:r>
            <a:r>
              <a:rPr dirty="0" sz="1600" spc="-40" b="1">
                <a:latin typeface="Candara"/>
                <a:cs typeface="Candara"/>
              </a:rPr>
              <a:t> </a:t>
            </a:r>
            <a:r>
              <a:rPr dirty="0" sz="2000" spc="-25" b="1">
                <a:latin typeface="Candara"/>
                <a:cs typeface="Candara"/>
              </a:rPr>
              <a:t>1</a:t>
            </a:r>
            <a:r>
              <a:rPr dirty="0" sz="1600" spc="-25" b="1">
                <a:latin typeface="Candara"/>
                <a:cs typeface="Candara"/>
              </a:rPr>
              <a:t>MW </a:t>
            </a:r>
            <a:r>
              <a:rPr dirty="0" sz="1600" b="1">
                <a:latin typeface="Candara"/>
                <a:cs typeface="Candara"/>
              </a:rPr>
              <a:t>Charge</a:t>
            </a:r>
            <a:r>
              <a:rPr dirty="0" sz="1600" spc="-55" b="1">
                <a:latin typeface="Candara"/>
                <a:cs typeface="Candara"/>
              </a:rPr>
              <a:t> </a:t>
            </a:r>
            <a:r>
              <a:rPr dirty="0" sz="1600" spc="-10" b="1">
                <a:latin typeface="Candara"/>
                <a:cs typeface="Candara"/>
              </a:rPr>
              <a:t>Plate</a:t>
            </a:r>
            <a:endParaRPr sz="1600">
              <a:latin typeface="Candara"/>
              <a:cs typeface="Candara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531617" y="1591310"/>
            <a:ext cx="1319530" cy="1051560"/>
            <a:chOff x="2531617" y="1591310"/>
            <a:chExt cx="1319530" cy="1051560"/>
          </a:xfrm>
        </p:grpSpPr>
        <p:sp>
          <p:nvSpPr>
            <p:cNvPr id="21" name="object 21" descr=""/>
            <p:cNvSpPr/>
            <p:nvPr/>
          </p:nvSpPr>
          <p:spPr>
            <a:xfrm>
              <a:off x="2544317" y="1604010"/>
              <a:ext cx="1294130" cy="1026160"/>
            </a:xfrm>
            <a:custGeom>
              <a:avLst/>
              <a:gdLst/>
              <a:ahLst/>
              <a:cxnLst/>
              <a:rect l="l" t="t" r="r" b="b"/>
              <a:pathLst>
                <a:path w="1294129" h="1026160">
                  <a:moveTo>
                    <a:pt x="1078230" y="454151"/>
                  </a:moveTo>
                  <a:lnTo>
                    <a:pt x="754760" y="454151"/>
                  </a:lnTo>
                  <a:lnTo>
                    <a:pt x="960882" y="1026160"/>
                  </a:lnTo>
                  <a:lnTo>
                    <a:pt x="1078230" y="454151"/>
                  </a:lnTo>
                  <a:close/>
                </a:path>
                <a:path w="1294129" h="1026160">
                  <a:moveTo>
                    <a:pt x="1218183" y="0"/>
                  </a:moveTo>
                  <a:lnTo>
                    <a:pt x="75692" y="0"/>
                  </a:lnTo>
                  <a:lnTo>
                    <a:pt x="46237" y="5951"/>
                  </a:lnTo>
                  <a:lnTo>
                    <a:pt x="22177" y="22177"/>
                  </a:lnTo>
                  <a:lnTo>
                    <a:pt x="5951" y="46237"/>
                  </a:lnTo>
                  <a:lnTo>
                    <a:pt x="0" y="75691"/>
                  </a:lnTo>
                  <a:lnTo>
                    <a:pt x="0" y="378460"/>
                  </a:lnTo>
                  <a:lnTo>
                    <a:pt x="5951" y="407914"/>
                  </a:lnTo>
                  <a:lnTo>
                    <a:pt x="22177" y="431974"/>
                  </a:lnTo>
                  <a:lnTo>
                    <a:pt x="46237" y="448200"/>
                  </a:lnTo>
                  <a:lnTo>
                    <a:pt x="75692" y="454151"/>
                  </a:lnTo>
                  <a:lnTo>
                    <a:pt x="1218183" y="454151"/>
                  </a:lnTo>
                  <a:lnTo>
                    <a:pt x="1247638" y="448200"/>
                  </a:lnTo>
                  <a:lnTo>
                    <a:pt x="1271698" y="431974"/>
                  </a:lnTo>
                  <a:lnTo>
                    <a:pt x="1287924" y="407914"/>
                  </a:lnTo>
                  <a:lnTo>
                    <a:pt x="1293876" y="378460"/>
                  </a:lnTo>
                  <a:lnTo>
                    <a:pt x="1293876" y="75691"/>
                  </a:lnTo>
                  <a:lnTo>
                    <a:pt x="1287924" y="46237"/>
                  </a:lnTo>
                  <a:lnTo>
                    <a:pt x="1271698" y="22177"/>
                  </a:lnTo>
                  <a:lnTo>
                    <a:pt x="1247638" y="5951"/>
                  </a:lnTo>
                  <a:lnTo>
                    <a:pt x="12181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544317" y="1604010"/>
              <a:ext cx="1294130" cy="1026160"/>
            </a:xfrm>
            <a:custGeom>
              <a:avLst/>
              <a:gdLst/>
              <a:ahLst/>
              <a:cxnLst/>
              <a:rect l="l" t="t" r="r" b="b"/>
              <a:pathLst>
                <a:path w="1294129" h="1026160">
                  <a:moveTo>
                    <a:pt x="0" y="75691"/>
                  </a:moveTo>
                  <a:lnTo>
                    <a:pt x="5951" y="46237"/>
                  </a:lnTo>
                  <a:lnTo>
                    <a:pt x="22177" y="22177"/>
                  </a:lnTo>
                  <a:lnTo>
                    <a:pt x="46237" y="5951"/>
                  </a:lnTo>
                  <a:lnTo>
                    <a:pt x="75692" y="0"/>
                  </a:lnTo>
                  <a:lnTo>
                    <a:pt x="754760" y="0"/>
                  </a:lnTo>
                  <a:lnTo>
                    <a:pt x="1078230" y="0"/>
                  </a:lnTo>
                  <a:lnTo>
                    <a:pt x="1218183" y="0"/>
                  </a:lnTo>
                  <a:lnTo>
                    <a:pt x="1247638" y="5951"/>
                  </a:lnTo>
                  <a:lnTo>
                    <a:pt x="1271698" y="22177"/>
                  </a:lnTo>
                  <a:lnTo>
                    <a:pt x="1287924" y="46237"/>
                  </a:lnTo>
                  <a:lnTo>
                    <a:pt x="1293876" y="75691"/>
                  </a:lnTo>
                  <a:lnTo>
                    <a:pt x="1293876" y="264922"/>
                  </a:lnTo>
                  <a:lnTo>
                    <a:pt x="1293876" y="378460"/>
                  </a:lnTo>
                  <a:lnTo>
                    <a:pt x="1287924" y="407914"/>
                  </a:lnTo>
                  <a:lnTo>
                    <a:pt x="1271698" y="431974"/>
                  </a:lnTo>
                  <a:lnTo>
                    <a:pt x="1247638" y="448200"/>
                  </a:lnTo>
                  <a:lnTo>
                    <a:pt x="1218183" y="454151"/>
                  </a:lnTo>
                  <a:lnTo>
                    <a:pt x="1078230" y="454151"/>
                  </a:lnTo>
                  <a:lnTo>
                    <a:pt x="960882" y="1026160"/>
                  </a:lnTo>
                  <a:lnTo>
                    <a:pt x="754760" y="454151"/>
                  </a:lnTo>
                  <a:lnTo>
                    <a:pt x="75692" y="454151"/>
                  </a:lnTo>
                  <a:lnTo>
                    <a:pt x="46237" y="448200"/>
                  </a:lnTo>
                  <a:lnTo>
                    <a:pt x="22177" y="431974"/>
                  </a:lnTo>
                  <a:lnTo>
                    <a:pt x="5951" y="407914"/>
                  </a:lnTo>
                  <a:lnTo>
                    <a:pt x="0" y="378460"/>
                  </a:lnTo>
                  <a:lnTo>
                    <a:pt x="0" y="264922"/>
                  </a:lnTo>
                  <a:lnTo>
                    <a:pt x="0" y="75691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2669794" y="1625346"/>
            <a:ext cx="10420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ndara"/>
                <a:cs typeface="Candara"/>
              </a:rPr>
              <a:t>Cooling</a:t>
            </a:r>
            <a:r>
              <a:rPr dirty="0" sz="1200" spc="15">
                <a:latin typeface="Candara"/>
                <a:cs typeface="Candara"/>
              </a:rPr>
              <a:t> </a:t>
            </a:r>
            <a:r>
              <a:rPr dirty="0" sz="1200" spc="-10">
                <a:latin typeface="Candara"/>
                <a:cs typeface="Candara"/>
              </a:rPr>
              <a:t>Module</a:t>
            </a:r>
            <a:endParaRPr sz="1200">
              <a:latin typeface="Candara"/>
              <a:cs typeface="Candara"/>
            </a:endParaRPr>
          </a:p>
          <a:p>
            <a:pPr marL="83820">
              <a:lnSpc>
                <a:spcPct val="100000"/>
              </a:lnSpc>
            </a:pPr>
            <a:r>
              <a:rPr dirty="0" sz="1200">
                <a:latin typeface="Candara"/>
                <a:cs typeface="Candara"/>
              </a:rPr>
              <a:t>Single</a:t>
            </a:r>
            <a:r>
              <a:rPr dirty="0" sz="1200" spc="-20">
                <a:latin typeface="Candara"/>
                <a:cs typeface="Candara"/>
              </a:rPr>
              <a:t> </a:t>
            </a:r>
            <a:r>
              <a:rPr dirty="0" sz="1200">
                <a:latin typeface="Candara"/>
                <a:cs typeface="Candara"/>
              </a:rPr>
              <a:t>HV </a:t>
            </a:r>
            <a:r>
              <a:rPr dirty="0" sz="1200" spc="-25">
                <a:latin typeface="Candara"/>
                <a:cs typeface="Candara"/>
              </a:rPr>
              <a:t>Fan</a:t>
            </a:r>
            <a:endParaRPr sz="1200">
              <a:latin typeface="Candara"/>
              <a:cs typeface="Candara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4742941" y="1144777"/>
            <a:ext cx="1936750" cy="815975"/>
            <a:chOff x="4742941" y="1144777"/>
            <a:chExt cx="1936750" cy="815975"/>
          </a:xfrm>
        </p:grpSpPr>
        <p:sp>
          <p:nvSpPr>
            <p:cNvPr id="25" name="object 25" descr=""/>
            <p:cNvSpPr/>
            <p:nvPr/>
          </p:nvSpPr>
          <p:spPr>
            <a:xfrm>
              <a:off x="4755641" y="1157477"/>
              <a:ext cx="1911350" cy="790575"/>
            </a:xfrm>
            <a:custGeom>
              <a:avLst/>
              <a:gdLst/>
              <a:ahLst/>
              <a:cxnLst/>
              <a:rect l="l" t="t" r="r" b="b"/>
              <a:pathLst>
                <a:path w="1911350" h="790575">
                  <a:moveTo>
                    <a:pt x="796290" y="381000"/>
                  </a:moveTo>
                  <a:lnTo>
                    <a:pt x="318516" y="381000"/>
                  </a:lnTo>
                  <a:lnTo>
                    <a:pt x="208661" y="790321"/>
                  </a:lnTo>
                  <a:lnTo>
                    <a:pt x="796290" y="381000"/>
                  </a:lnTo>
                  <a:close/>
                </a:path>
                <a:path w="1911350" h="790575">
                  <a:moveTo>
                    <a:pt x="1847596" y="0"/>
                  </a:moveTo>
                  <a:lnTo>
                    <a:pt x="63500" y="0"/>
                  </a:lnTo>
                  <a:lnTo>
                    <a:pt x="38790" y="4992"/>
                  </a:lnTo>
                  <a:lnTo>
                    <a:pt x="18605" y="18605"/>
                  </a:lnTo>
                  <a:lnTo>
                    <a:pt x="4992" y="38790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2" y="342209"/>
                  </a:lnTo>
                  <a:lnTo>
                    <a:pt x="18605" y="362394"/>
                  </a:lnTo>
                  <a:lnTo>
                    <a:pt x="38790" y="376007"/>
                  </a:lnTo>
                  <a:lnTo>
                    <a:pt x="63500" y="381000"/>
                  </a:lnTo>
                  <a:lnTo>
                    <a:pt x="1847596" y="381000"/>
                  </a:lnTo>
                  <a:lnTo>
                    <a:pt x="1872305" y="376007"/>
                  </a:lnTo>
                  <a:lnTo>
                    <a:pt x="1892490" y="362394"/>
                  </a:lnTo>
                  <a:lnTo>
                    <a:pt x="1906103" y="342209"/>
                  </a:lnTo>
                  <a:lnTo>
                    <a:pt x="1911096" y="317500"/>
                  </a:lnTo>
                  <a:lnTo>
                    <a:pt x="1911096" y="63500"/>
                  </a:lnTo>
                  <a:lnTo>
                    <a:pt x="1906103" y="38790"/>
                  </a:lnTo>
                  <a:lnTo>
                    <a:pt x="1892490" y="18605"/>
                  </a:lnTo>
                  <a:lnTo>
                    <a:pt x="1872305" y="4992"/>
                  </a:lnTo>
                  <a:lnTo>
                    <a:pt x="18475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755641" y="1157477"/>
              <a:ext cx="1911350" cy="790575"/>
            </a:xfrm>
            <a:custGeom>
              <a:avLst/>
              <a:gdLst/>
              <a:ahLst/>
              <a:cxnLst/>
              <a:rect l="l" t="t" r="r" b="b"/>
              <a:pathLst>
                <a:path w="1911350" h="790575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318516" y="0"/>
                  </a:lnTo>
                  <a:lnTo>
                    <a:pt x="796290" y="0"/>
                  </a:lnTo>
                  <a:lnTo>
                    <a:pt x="1847596" y="0"/>
                  </a:lnTo>
                  <a:lnTo>
                    <a:pt x="1872305" y="4992"/>
                  </a:lnTo>
                  <a:lnTo>
                    <a:pt x="1892490" y="18605"/>
                  </a:lnTo>
                  <a:lnTo>
                    <a:pt x="1906103" y="38790"/>
                  </a:lnTo>
                  <a:lnTo>
                    <a:pt x="1911096" y="63500"/>
                  </a:lnTo>
                  <a:lnTo>
                    <a:pt x="1911096" y="222250"/>
                  </a:lnTo>
                  <a:lnTo>
                    <a:pt x="1911096" y="317500"/>
                  </a:lnTo>
                  <a:lnTo>
                    <a:pt x="1906103" y="342209"/>
                  </a:lnTo>
                  <a:lnTo>
                    <a:pt x="1892490" y="362394"/>
                  </a:lnTo>
                  <a:lnTo>
                    <a:pt x="1872305" y="376007"/>
                  </a:lnTo>
                  <a:lnTo>
                    <a:pt x="1847596" y="381000"/>
                  </a:lnTo>
                  <a:lnTo>
                    <a:pt x="796290" y="381000"/>
                  </a:lnTo>
                  <a:lnTo>
                    <a:pt x="208661" y="790321"/>
                  </a:lnTo>
                  <a:lnTo>
                    <a:pt x="318516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222250"/>
                  </a:lnTo>
                  <a:lnTo>
                    <a:pt x="0" y="635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4899152" y="1234185"/>
            <a:ext cx="16217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ndara"/>
                <a:cs typeface="Candara"/>
              </a:rPr>
              <a:t>Power</a:t>
            </a:r>
            <a:r>
              <a:rPr dirty="0" sz="1200" spc="-10">
                <a:latin typeface="Candara"/>
                <a:cs typeface="Candara"/>
              </a:rPr>
              <a:t> </a:t>
            </a:r>
            <a:r>
              <a:rPr dirty="0" sz="1200">
                <a:latin typeface="Candara"/>
                <a:cs typeface="Candara"/>
              </a:rPr>
              <a:t>Electronics</a:t>
            </a:r>
            <a:r>
              <a:rPr dirty="0" sz="1200" spc="-20">
                <a:latin typeface="Candara"/>
                <a:cs typeface="Candara"/>
              </a:rPr>
              <a:t> </a:t>
            </a:r>
            <a:r>
              <a:rPr dirty="0" sz="1200" spc="-10">
                <a:latin typeface="Candara"/>
                <a:cs typeface="Candara"/>
              </a:rPr>
              <a:t>Cradle</a:t>
            </a:r>
            <a:endParaRPr sz="1200">
              <a:latin typeface="Candara"/>
              <a:cs typeface="Candara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6376542" y="2997961"/>
            <a:ext cx="1435735" cy="659130"/>
            <a:chOff x="6376542" y="2997961"/>
            <a:chExt cx="1435735" cy="659130"/>
          </a:xfrm>
        </p:grpSpPr>
        <p:sp>
          <p:nvSpPr>
            <p:cNvPr id="29" name="object 29" descr=""/>
            <p:cNvSpPr/>
            <p:nvPr/>
          </p:nvSpPr>
          <p:spPr>
            <a:xfrm>
              <a:off x="6389242" y="3010661"/>
              <a:ext cx="1410335" cy="633730"/>
            </a:xfrm>
            <a:custGeom>
              <a:avLst/>
              <a:gdLst/>
              <a:ahLst/>
              <a:cxnLst/>
              <a:rect l="l" t="t" r="r" b="b"/>
              <a:pathLst>
                <a:path w="1410334" h="633729">
                  <a:moveTo>
                    <a:pt x="832865" y="376427"/>
                  </a:moveTo>
                  <a:lnTo>
                    <a:pt x="585597" y="376427"/>
                  </a:lnTo>
                  <a:lnTo>
                    <a:pt x="0" y="633221"/>
                  </a:lnTo>
                  <a:lnTo>
                    <a:pt x="832865" y="376427"/>
                  </a:lnTo>
                  <a:close/>
                </a:path>
                <a:path w="1410334" h="633729">
                  <a:moveTo>
                    <a:pt x="1347089" y="0"/>
                  </a:moveTo>
                  <a:lnTo>
                    <a:pt x="483488" y="0"/>
                  </a:lnTo>
                  <a:lnTo>
                    <a:pt x="459059" y="4927"/>
                  </a:lnTo>
                  <a:lnTo>
                    <a:pt x="439118" y="18367"/>
                  </a:lnTo>
                  <a:lnTo>
                    <a:pt x="425678" y="38308"/>
                  </a:lnTo>
                  <a:lnTo>
                    <a:pt x="420751" y="62737"/>
                  </a:lnTo>
                  <a:lnTo>
                    <a:pt x="420751" y="313689"/>
                  </a:lnTo>
                  <a:lnTo>
                    <a:pt x="425678" y="338119"/>
                  </a:lnTo>
                  <a:lnTo>
                    <a:pt x="439118" y="358060"/>
                  </a:lnTo>
                  <a:lnTo>
                    <a:pt x="459059" y="371500"/>
                  </a:lnTo>
                  <a:lnTo>
                    <a:pt x="483488" y="376427"/>
                  </a:lnTo>
                  <a:lnTo>
                    <a:pt x="1347089" y="376427"/>
                  </a:lnTo>
                  <a:lnTo>
                    <a:pt x="1371518" y="371500"/>
                  </a:lnTo>
                  <a:lnTo>
                    <a:pt x="1391459" y="358060"/>
                  </a:lnTo>
                  <a:lnTo>
                    <a:pt x="1404899" y="338119"/>
                  </a:lnTo>
                  <a:lnTo>
                    <a:pt x="1409827" y="313689"/>
                  </a:lnTo>
                  <a:lnTo>
                    <a:pt x="1409827" y="62737"/>
                  </a:lnTo>
                  <a:lnTo>
                    <a:pt x="1404899" y="38308"/>
                  </a:lnTo>
                  <a:lnTo>
                    <a:pt x="1391459" y="18367"/>
                  </a:lnTo>
                  <a:lnTo>
                    <a:pt x="1371518" y="4927"/>
                  </a:lnTo>
                  <a:lnTo>
                    <a:pt x="13470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389242" y="3010661"/>
              <a:ext cx="1410335" cy="633730"/>
            </a:xfrm>
            <a:custGeom>
              <a:avLst/>
              <a:gdLst/>
              <a:ahLst/>
              <a:cxnLst/>
              <a:rect l="l" t="t" r="r" b="b"/>
              <a:pathLst>
                <a:path w="1410334" h="633729">
                  <a:moveTo>
                    <a:pt x="420751" y="62737"/>
                  </a:moveTo>
                  <a:lnTo>
                    <a:pt x="425678" y="38308"/>
                  </a:lnTo>
                  <a:lnTo>
                    <a:pt x="439118" y="18367"/>
                  </a:lnTo>
                  <a:lnTo>
                    <a:pt x="459059" y="4927"/>
                  </a:lnTo>
                  <a:lnTo>
                    <a:pt x="483488" y="0"/>
                  </a:lnTo>
                  <a:lnTo>
                    <a:pt x="585597" y="0"/>
                  </a:lnTo>
                  <a:lnTo>
                    <a:pt x="832865" y="0"/>
                  </a:lnTo>
                  <a:lnTo>
                    <a:pt x="1347089" y="0"/>
                  </a:lnTo>
                  <a:lnTo>
                    <a:pt x="1371518" y="4927"/>
                  </a:lnTo>
                  <a:lnTo>
                    <a:pt x="1391459" y="18367"/>
                  </a:lnTo>
                  <a:lnTo>
                    <a:pt x="1404899" y="38308"/>
                  </a:lnTo>
                  <a:lnTo>
                    <a:pt x="1409827" y="62737"/>
                  </a:lnTo>
                  <a:lnTo>
                    <a:pt x="1409827" y="219583"/>
                  </a:lnTo>
                  <a:lnTo>
                    <a:pt x="1409827" y="313689"/>
                  </a:lnTo>
                  <a:lnTo>
                    <a:pt x="1404899" y="338119"/>
                  </a:lnTo>
                  <a:lnTo>
                    <a:pt x="1391459" y="358060"/>
                  </a:lnTo>
                  <a:lnTo>
                    <a:pt x="1371518" y="371500"/>
                  </a:lnTo>
                  <a:lnTo>
                    <a:pt x="1347089" y="376427"/>
                  </a:lnTo>
                  <a:lnTo>
                    <a:pt x="832865" y="376427"/>
                  </a:lnTo>
                  <a:lnTo>
                    <a:pt x="0" y="633221"/>
                  </a:lnTo>
                  <a:lnTo>
                    <a:pt x="585597" y="376427"/>
                  </a:lnTo>
                  <a:lnTo>
                    <a:pt x="483488" y="376427"/>
                  </a:lnTo>
                  <a:lnTo>
                    <a:pt x="459059" y="371500"/>
                  </a:lnTo>
                  <a:lnTo>
                    <a:pt x="439118" y="358060"/>
                  </a:lnTo>
                  <a:lnTo>
                    <a:pt x="425678" y="338119"/>
                  </a:lnTo>
                  <a:lnTo>
                    <a:pt x="420751" y="313689"/>
                  </a:lnTo>
                  <a:lnTo>
                    <a:pt x="420751" y="219583"/>
                  </a:lnTo>
                  <a:lnTo>
                    <a:pt x="420751" y="62737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6944359" y="2535173"/>
            <a:ext cx="1923414" cy="850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74115" marR="5080" indent="-61594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ndara"/>
                <a:cs typeface="Candara"/>
              </a:rPr>
              <a:t>2 HV </a:t>
            </a:r>
            <a:r>
              <a:rPr dirty="0" sz="1200" spc="-10">
                <a:latin typeface="Candara"/>
                <a:cs typeface="Candara"/>
              </a:rPr>
              <a:t>Battery </a:t>
            </a:r>
            <a:r>
              <a:rPr dirty="0" sz="1200">
                <a:latin typeface="Candara"/>
                <a:cs typeface="Candara"/>
              </a:rPr>
              <a:t>Side</a:t>
            </a:r>
            <a:r>
              <a:rPr dirty="0" sz="1200" spc="-25">
                <a:latin typeface="Candara"/>
                <a:cs typeface="Candara"/>
              </a:rPr>
              <a:t> </a:t>
            </a:r>
            <a:r>
              <a:rPr dirty="0" sz="1200" spc="-10">
                <a:latin typeface="Candara"/>
                <a:cs typeface="Candara"/>
              </a:rPr>
              <a:t>Packs</a:t>
            </a:r>
            <a:endParaRPr sz="1200">
              <a:latin typeface="Candara"/>
              <a:cs typeface="Candara"/>
            </a:endParaRPr>
          </a:p>
          <a:p>
            <a:pPr marL="116205" marR="1208405" indent="-104139">
              <a:lnSpc>
                <a:spcPct val="100000"/>
              </a:lnSpc>
              <a:spcBef>
                <a:spcPts val="735"/>
              </a:spcBef>
            </a:pPr>
            <a:r>
              <a:rPr dirty="0" sz="1200">
                <a:latin typeface="Candara"/>
                <a:cs typeface="Candara"/>
              </a:rPr>
              <a:t>HV</a:t>
            </a:r>
            <a:r>
              <a:rPr dirty="0" sz="1200" spc="5">
                <a:latin typeface="Candara"/>
                <a:cs typeface="Candara"/>
              </a:rPr>
              <a:t> </a:t>
            </a:r>
            <a:r>
              <a:rPr dirty="0" sz="1200" spc="-10">
                <a:latin typeface="Candara"/>
                <a:cs typeface="Candara"/>
              </a:rPr>
              <a:t>Battery Cooling</a:t>
            </a:r>
            <a:endParaRPr sz="1200">
              <a:latin typeface="Candara"/>
              <a:cs typeface="Candar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9576943" y="5307583"/>
            <a:ext cx="2493645" cy="1157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ndara"/>
                <a:cs typeface="Candara"/>
              </a:rPr>
              <a:t>Weights</a:t>
            </a:r>
            <a:endParaRPr sz="1800">
              <a:latin typeface="Candara"/>
              <a:cs typeface="Candara"/>
            </a:endParaRPr>
          </a:p>
          <a:p>
            <a:pPr marL="12700" marR="734060">
              <a:lnSpc>
                <a:spcPct val="100000"/>
              </a:lnSpc>
              <a:spcBef>
                <a:spcPts val="25"/>
              </a:spcBef>
            </a:pPr>
            <a:r>
              <a:rPr dirty="0" sz="1400">
                <a:latin typeface="Candara"/>
                <a:cs typeface="Candara"/>
              </a:rPr>
              <a:t>Batteries</a:t>
            </a:r>
            <a:r>
              <a:rPr dirty="0" sz="1400" spc="-35">
                <a:latin typeface="Candara"/>
                <a:cs typeface="Candara"/>
              </a:rPr>
              <a:t> </a:t>
            </a:r>
            <a:r>
              <a:rPr dirty="0" sz="1400">
                <a:latin typeface="Candara"/>
                <a:cs typeface="Candara"/>
              </a:rPr>
              <a:t>–</a:t>
            </a:r>
            <a:r>
              <a:rPr dirty="0" sz="1400" spc="-25">
                <a:latin typeface="Candara"/>
                <a:cs typeface="Candara"/>
              </a:rPr>
              <a:t> </a:t>
            </a:r>
            <a:r>
              <a:rPr dirty="0" sz="1400" spc="-10">
                <a:latin typeface="Candara"/>
                <a:cs typeface="Candara"/>
              </a:rPr>
              <a:t>12,ooolbs </a:t>
            </a:r>
            <a:r>
              <a:rPr dirty="0" sz="1400">
                <a:latin typeface="Candara"/>
                <a:cs typeface="Candara"/>
              </a:rPr>
              <a:t>Charge</a:t>
            </a:r>
            <a:r>
              <a:rPr dirty="0" sz="1400" spc="-15">
                <a:latin typeface="Candara"/>
                <a:cs typeface="Candara"/>
              </a:rPr>
              <a:t> </a:t>
            </a:r>
            <a:r>
              <a:rPr dirty="0" sz="1400">
                <a:latin typeface="Candara"/>
                <a:cs typeface="Candara"/>
              </a:rPr>
              <a:t>plate</a:t>
            </a:r>
            <a:r>
              <a:rPr dirty="0" sz="1400" spc="-40">
                <a:latin typeface="Candara"/>
                <a:cs typeface="Candara"/>
              </a:rPr>
              <a:t> </a:t>
            </a:r>
            <a:r>
              <a:rPr dirty="0" sz="1400">
                <a:latin typeface="Candara"/>
                <a:cs typeface="Candara"/>
              </a:rPr>
              <a:t>–</a:t>
            </a:r>
            <a:r>
              <a:rPr dirty="0" sz="1400" spc="-25">
                <a:latin typeface="Candara"/>
                <a:cs typeface="Candara"/>
              </a:rPr>
              <a:t> </a:t>
            </a:r>
            <a:r>
              <a:rPr dirty="0" sz="1400" spc="-10">
                <a:latin typeface="Candara"/>
                <a:cs typeface="Candara"/>
              </a:rPr>
              <a:t>2,500lbs</a:t>
            </a:r>
            <a:endParaRPr sz="14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Candara"/>
                <a:cs typeface="Candara"/>
              </a:rPr>
              <a:t>Power</a:t>
            </a:r>
            <a:r>
              <a:rPr dirty="0" sz="1400" spc="-35">
                <a:latin typeface="Candara"/>
                <a:cs typeface="Candara"/>
              </a:rPr>
              <a:t> </a:t>
            </a:r>
            <a:r>
              <a:rPr dirty="0" sz="1400">
                <a:latin typeface="Candara"/>
                <a:cs typeface="Candara"/>
              </a:rPr>
              <a:t>Electronics</a:t>
            </a:r>
            <a:r>
              <a:rPr dirty="0" sz="1400" spc="-25">
                <a:latin typeface="Candara"/>
                <a:cs typeface="Candara"/>
              </a:rPr>
              <a:t> </a:t>
            </a:r>
            <a:r>
              <a:rPr dirty="0" sz="1400">
                <a:latin typeface="Candara"/>
                <a:cs typeface="Candara"/>
              </a:rPr>
              <a:t>Cradle</a:t>
            </a:r>
            <a:r>
              <a:rPr dirty="0" sz="1400" spc="-5">
                <a:latin typeface="Candara"/>
                <a:cs typeface="Candara"/>
              </a:rPr>
              <a:t> </a:t>
            </a:r>
            <a:r>
              <a:rPr dirty="0" sz="1400">
                <a:latin typeface="Candara"/>
                <a:cs typeface="Candara"/>
              </a:rPr>
              <a:t>-</a:t>
            </a:r>
            <a:r>
              <a:rPr dirty="0" sz="1400" spc="-25">
                <a:latin typeface="Candara"/>
                <a:cs typeface="Candara"/>
              </a:rPr>
              <a:t> </a:t>
            </a:r>
            <a:r>
              <a:rPr dirty="0" sz="1400" spc="-10">
                <a:latin typeface="Candara"/>
                <a:cs typeface="Candara"/>
              </a:rPr>
              <a:t>770lbs</a:t>
            </a:r>
            <a:endParaRPr sz="14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Candara"/>
                <a:cs typeface="Candara"/>
              </a:rPr>
              <a:t>Finish</a:t>
            </a:r>
            <a:r>
              <a:rPr dirty="0" sz="1400" spc="-15">
                <a:latin typeface="Candara"/>
                <a:cs typeface="Candara"/>
              </a:rPr>
              <a:t> </a:t>
            </a:r>
            <a:r>
              <a:rPr dirty="0" sz="1400">
                <a:latin typeface="Candara"/>
                <a:cs typeface="Candara"/>
              </a:rPr>
              <a:t>Chassis</a:t>
            </a:r>
            <a:r>
              <a:rPr dirty="0" sz="1400" spc="10">
                <a:latin typeface="Candara"/>
                <a:cs typeface="Candara"/>
              </a:rPr>
              <a:t> </a:t>
            </a:r>
            <a:r>
              <a:rPr dirty="0" sz="1400">
                <a:latin typeface="Candara"/>
                <a:cs typeface="Candara"/>
              </a:rPr>
              <a:t>–</a:t>
            </a:r>
            <a:r>
              <a:rPr dirty="0" sz="1400" spc="-25">
                <a:latin typeface="Candara"/>
                <a:cs typeface="Candara"/>
              </a:rPr>
              <a:t> </a:t>
            </a:r>
            <a:r>
              <a:rPr dirty="0" sz="1400">
                <a:latin typeface="Candara"/>
                <a:cs typeface="Candara"/>
              </a:rPr>
              <a:t>25</a:t>
            </a:r>
            <a:r>
              <a:rPr dirty="0" sz="1400" spc="-20">
                <a:latin typeface="Candara"/>
                <a:cs typeface="Candara"/>
              </a:rPr>
              <a:t> </a:t>
            </a:r>
            <a:r>
              <a:rPr dirty="0" sz="1400">
                <a:latin typeface="Candara"/>
                <a:cs typeface="Candara"/>
              </a:rPr>
              <a:t>to</a:t>
            </a:r>
            <a:r>
              <a:rPr dirty="0" sz="1400" spc="-10">
                <a:latin typeface="Candara"/>
                <a:cs typeface="Candara"/>
              </a:rPr>
              <a:t> 27Klbs</a:t>
            </a:r>
            <a:endParaRPr sz="1400">
              <a:latin typeface="Candara"/>
              <a:cs typeface="Candara"/>
            </a:endParaRPr>
          </a:p>
        </p:txBody>
      </p:sp>
      <p:pic>
        <p:nvPicPr>
          <p:cNvPr id="33" name="object 3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96043" y="1603247"/>
            <a:ext cx="2337816" cy="1661160"/>
          </a:xfrm>
          <a:prstGeom prst="rect">
            <a:avLst/>
          </a:prstGeom>
        </p:spPr>
      </p:pic>
      <p:sp>
        <p:nvSpPr>
          <p:cNvPr id="34" name="object 34" descr=""/>
          <p:cNvSpPr txBox="1"/>
          <p:nvPr/>
        </p:nvSpPr>
        <p:spPr>
          <a:xfrm>
            <a:off x="327456" y="801115"/>
            <a:ext cx="10718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Project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Falcon: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DOE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VTO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ELT262: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Long-</a:t>
            </a:r>
            <a:r>
              <a:rPr dirty="0" sz="1800">
                <a:latin typeface="Arial"/>
                <a:cs typeface="Arial"/>
              </a:rPr>
              <a:t>Range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Battery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Electric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Vehicle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Megawatt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Wireless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Charging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88340" y="1071499"/>
            <a:ext cx="6530975" cy="4825365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355600" marR="467359" indent="-342900">
              <a:lnSpc>
                <a:spcPts val="2810"/>
              </a:lnSpc>
              <a:spcBef>
                <a:spcPts val="45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600">
                <a:latin typeface="Arial"/>
                <a:cs typeface="Arial"/>
              </a:rPr>
              <a:t>High power wireless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charging coils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 spc="-25">
                <a:latin typeface="Arial"/>
                <a:cs typeface="Arial"/>
              </a:rPr>
              <a:t>can </a:t>
            </a:r>
            <a:r>
              <a:rPr dirty="0" sz="2600">
                <a:latin typeface="Arial"/>
                <a:cs typeface="Arial"/>
              </a:rPr>
              <a:t>consume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a</a:t>
            </a:r>
            <a:r>
              <a:rPr dirty="0" sz="2600" spc="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lot</a:t>
            </a:r>
            <a:r>
              <a:rPr dirty="0" sz="2600" spc="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of</a:t>
            </a:r>
            <a:r>
              <a:rPr dirty="0" sz="2600" spc="2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ferrite</a:t>
            </a:r>
            <a:endParaRPr sz="2600">
              <a:latin typeface="Arial"/>
              <a:cs typeface="Arial"/>
            </a:endParaRPr>
          </a:p>
          <a:p>
            <a:pPr lvl="1" marL="756285" marR="184785" indent="-287020">
              <a:lnSpc>
                <a:spcPts val="2380"/>
              </a:lnSpc>
              <a:spcBef>
                <a:spcPts val="1195"/>
              </a:spcBef>
              <a:buChar char="–"/>
              <a:tabLst>
                <a:tab pos="756285" algn="l"/>
              </a:tabLst>
            </a:pPr>
            <a:r>
              <a:rPr dirty="0" sz="2200">
                <a:latin typeface="Arial"/>
                <a:cs typeface="Arial"/>
              </a:rPr>
              <a:t>1MW</a:t>
            </a:r>
            <a:r>
              <a:rPr dirty="0" sz="2200" spc="-7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wireless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charging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system</a:t>
            </a:r>
            <a:r>
              <a:rPr dirty="0" sz="2200" spc="-8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requires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200- </a:t>
            </a:r>
            <a:r>
              <a:rPr dirty="0" sz="2200">
                <a:latin typeface="Arial"/>
                <a:cs typeface="Arial"/>
              </a:rPr>
              <a:t>350kg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of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ferrite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cores</a:t>
            </a:r>
            <a:endParaRPr sz="22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840"/>
              </a:spcBef>
              <a:buChar char="•"/>
              <a:tabLst>
                <a:tab pos="354965" algn="l"/>
              </a:tabLst>
            </a:pPr>
            <a:r>
              <a:rPr dirty="0" sz="2600">
                <a:latin typeface="Arial"/>
                <a:cs typeface="Arial"/>
              </a:rPr>
              <a:t>Cooling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is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challenging!</a:t>
            </a:r>
            <a:endParaRPr sz="26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944"/>
              </a:spcBef>
              <a:buChar char="–"/>
              <a:tabLst>
                <a:tab pos="756285" algn="l"/>
              </a:tabLst>
            </a:pPr>
            <a:r>
              <a:rPr dirty="0" sz="2200">
                <a:latin typeface="Arial"/>
                <a:cs typeface="Arial"/>
              </a:rPr>
              <a:t>Impractical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to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get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liquid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cooling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to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the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windings</a:t>
            </a:r>
            <a:endParaRPr sz="22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935"/>
              </a:spcBef>
              <a:buChar char="–"/>
              <a:tabLst>
                <a:tab pos="756285" algn="l"/>
              </a:tabLst>
            </a:pPr>
            <a:r>
              <a:rPr dirty="0" sz="2200">
                <a:latin typeface="Arial"/>
                <a:cs typeface="Arial"/>
              </a:rPr>
              <a:t>Ferrite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has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low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thermal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conductivity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705"/>
              </a:spcBef>
              <a:buChar char="•"/>
              <a:tabLst>
                <a:tab pos="354965" algn="l"/>
              </a:tabLst>
            </a:pPr>
            <a:r>
              <a:rPr dirty="0" sz="2600">
                <a:latin typeface="Arial"/>
                <a:cs typeface="Arial"/>
              </a:rPr>
              <a:t>Nanocrystalline</a:t>
            </a:r>
            <a:r>
              <a:rPr dirty="0" sz="2600" spc="-5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cores</a:t>
            </a:r>
            <a:r>
              <a:rPr dirty="0" sz="2600" spc="-2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can </a:t>
            </a:r>
            <a:r>
              <a:rPr dirty="0" sz="2600" spc="-10">
                <a:latin typeface="Arial"/>
                <a:cs typeface="Arial"/>
              </a:rPr>
              <a:t>help:</a:t>
            </a:r>
            <a:endParaRPr sz="26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940"/>
              </a:spcBef>
              <a:buChar char="–"/>
              <a:tabLst>
                <a:tab pos="756285" algn="l"/>
              </a:tabLst>
            </a:pPr>
            <a:r>
              <a:rPr dirty="0" sz="2200">
                <a:latin typeface="Arial"/>
                <a:cs typeface="Arial"/>
              </a:rPr>
              <a:t>Reduce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core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volume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and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weight</a:t>
            </a:r>
            <a:endParaRPr sz="22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935"/>
              </a:spcBef>
              <a:buChar char="–"/>
              <a:tabLst>
                <a:tab pos="756285" algn="l"/>
              </a:tabLst>
            </a:pPr>
            <a:r>
              <a:rPr dirty="0" sz="2200">
                <a:latin typeface="Arial"/>
                <a:cs typeface="Arial"/>
              </a:rPr>
              <a:t>Act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as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better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material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to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transfer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heat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72135">
              <a:lnSpc>
                <a:spcPct val="100000"/>
              </a:lnSpc>
              <a:spcBef>
                <a:spcPts val="100"/>
              </a:spcBef>
            </a:pPr>
            <a:r>
              <a:rPr dirty="0"/>
              <a:t>Challenges</a:t>
            </a:r>
            <a:r>
              <a:rPr dirty="0" spc="-145"/>
              <a:t> </a:t>
            </a:r>
            <a:r>
              <a:rPr dirty="0"/>
              <a:t>in</a:t>
            </a:r>
            <a:r>
              <a:rPr dirty="0" spc="-145"/>
              <a:t> </a:t>
            </a:r>
            <a:r>
              <a:rPr dirty="0"/>
              <a:t>high</a:t>
            </a:r>
            <a:r>
              <a:rPr dirty="0" spc="-140"/>
              <a:t> </a:t>
            </a:r>
            <a:r>
              <a:rPr dirty="0"/>
              <a:t>power</a:t>
            </a:r>
            <a:r>
              <a:rPr dirty="0" spc="-135"/>
              <a:t> </a:t>
            </a:r>
            <a:r>
              <a:rPr dirty="0"/>
              <a:t>wireless</a:t>
            </a:r>
            <a:r>
              <a:rPr dirty="0" spc="-160"/>
              <a:t> </a:t>
            </a:r>
            <a:r>
              <a:rPr dirty="0" spc="-10"/>
              <a:t>charging</a:t>
            </a: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8159750" y="3947414"/>
          <a:ext cx="3021965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210"/>
                <a:gridCol w="313690"/>
                <a:gridCol w="1821180"/>
                <a:gridCol w="250189"/>
                <a:gridCol w="251460"/>
              </a:tblGrid>
              <a:tr h="190500">
                <a:tc gridSpan="5">
                  <a:txBody>
                    <a:bodyPr/>
                    <a:lstStyle/>
                    <a:p>
                      <a:pPr algn="ctr" marL="97155">
                        <a:lnSpc>
                          <a:spcPts val="1400"/>
                        </a:lnSpc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Enclosure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  <a:lnT w="28575">
                      <a:solidFill>
                        <a:srgbClr val="1C334E"/>
                      </a:solidFill>
                      <a:prstDash val="solid"/>
                    </a:lnT>
                    <a:solidFill>
                      <a:srgbClr val="00AF5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21005"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  <a:lnB w="28575">
                      <a:solidFill>
                        <a:srgbClr val="1C334E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Copper</a:t>
                      </a:r>
                      <a:r>
                        <a:rPr dirty="0" sz="1400" spc="-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(litz)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90805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  <a:lnT w="28575">
                      <a:solidFill>
                        <a:srgbClr val="1C334E"/>
                      </a:solidFill>
                      <a:prstDash val="solid"/>
                    </a:lnT>
                    <a:lnB w="38100">
                      <a:solidFill>
                        <a:srgbClr val="1C334E"/>
                      </a:solidFill>
                      <a:prstDash val="solid"/>
                    </a:lnB>
                    <a:solidFill>
                      <a:srgbClr val="F79546"/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  <a:lnB w="28575">
                      <a:solidFill>
                        <a:srgbClr val="1C334E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25450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  <a:lnB w="28575">
                      <a:solidFill>
                        <a:srgbClr val="1C334E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Ferrite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9525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  <a:lnT w="38100">
                      <a:solidFill>
                        <a:srgbClr val="1C334E"/>
                      </a:solidFill>
                      <a:prstDash val="solid"/>
                    </a:lnT>
                    <a:lnB w="38100">
                      <a:solidFill>
                        <a:srgbClr val="1C334E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  <a:lnB w="28575">
                      <a:solidFill>
                        <a:srgbClr val="1C334E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20370">
                <a:tc gridSpan="5"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Cold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Plate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9398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  <a:lnT w="38100">
                      <a:solidFill>
                        <a:srgbClr val="1C334E"/>
                      </a:solidFill>
                      <a:prstDash val="solid"/>
                    </a:lnT>
                    <a:lnB w="28575">
                      <a:solidFill>
                        <a:srgbClr val="1C334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6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  <a:lnT w="28575">
                      <a:solidFill>
                        <a:srgbClr val="1C334E"/>
                      </a:solidFill>
                      <a:prstDash val="solid"/>
                    </a:lnT>
                    <a:solidFill>
                      <a:srgbClr val="00AF5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5524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Power</a:t>
                      </a:r>
                      <a:r>
                        <a:rPr dirty="0" sz="1400" spc="-7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Electronics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  <a:lnT w="28575">
                      <a:solidFill>
                        <a:srgbClr val="1C334E"/>
                      </a:solidFill>
                      <a:prstDash val="solid"/>
                    </a:lnT>
                    <a:lnB w="28575">
                      <a:solidFill>
                        <a:srgbClr val="1C334E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  <a:lnT w="28575">
                      <a:solidFill>
                        <a:srgbClr val="1C334E"/>
                      </a:solidFill>
                      <a:prstDash val="solid"/>
                    </a:lnT>
                    <a:solidFill>
                      <a:srgbClr val="00AF50"/>
                    </a:solidFill>
                  </a:tcPr>
                </a:tc>
              </a:tr>
              <a:tr h="16129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  <a:lnB w="28575">
                      <a:solidFill>
                        <a:srgbClr val="1C334E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2380" y="1395983"/>
            <a:ext cx="4431791" cy="1807464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0007" y="2202913"/>
            <a:ext cx="9841992" cy="465508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30784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Shielding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572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</a:tabLst>
            </a:pPr>
            <a:r>
              <a:rPr dirty="0" spc="-10"/>
              <a:t>B-</a:t>
            </a:r>
            <a:r>
              <a:rPr dirty="0"/>
              <a:t>field</a:t>
            </a:r>
            <a:r>
              <a:rPr dirty="0" spc="-10"/>
              <a:t> </a:t>
            </a:r>
            <a:r>
              <a:rPr dirty="0"/>
              <a:t>limited to</a:t>
            </a:r>
            <a:r>
              <a:rPr dirty="0" spc="-15"/>
              <a:t> </a:t>
            </a:r>
            <a:r>
              <a:rPr dirty="0"/>
              <a:t>15uT</a:t>
            </a:r>
            <a:r>
              <a:rPr dirty="0" spc="-55"/>
              <a:t> </a:t>
            </a:r>
            <a:r>
              <a:rPr dirty="0"/>
              <a:t>at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edge of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 spc="-10"/>
              <a:t>vehicle</a:t>
            </a:r>
          </a:p>
          <a:p>
            <a:pPr lvl="1" marL="756285" marR="15875" indent="-287020">
              <a:lnSpc>
                <a:spcPct val="100000"/>
              </a:lnSpc>
              <a:spcBef>
                <a:spcPts val="484"/>
              </a:spcBef>
              <a:buChar char="–"/>
              <a:tabLst>
                <a:tab pos="756285" algn="l"/>
              </a:tabLst>
            </a:pPr>
            <a:r>
              <a:rPr dirty="0" sz="2000">
                <a:latin typeface="Arial"/>
                <a:cs typeface="Arial"/>
              </a:rPr>
              <a:t>Use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nanocrystalline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ribbons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cost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effective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way</a:t>
            </a:r>
            <a:r>
              <a:rPr dirty="0" sz="2000" spc="-25">
                <a:latin typeface="Arial"/>
                <a:cs typeface="Arial"/>
              </a:rPr>
              <a:t> to </a:t>
            </a:r>
            <a:r>
              <a:rPr dirty="0" sz="2000">
                <a:latin typeface="Arial"/>
                <a:cs typeface="Arial"/>
              </a:rPr>
              <a:t>absorb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stray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fields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side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vehicle</a:t>
            </a:r>
            <a:endParaRPr sz="2000">
              <a:latin typeface="Arial"/>
              <a:cs typeface="Arial"/>
            </a:endParaRPr>
          </a:p>
          <a:p>
            <a:pPr lvl="1" marL="756285" marR="28575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</a:tabLst>
            </a:pPr>
            <a:r>
              <a:rPr dirty="0" sz="2000">
                <a:latin typeface="Arial"/>
                <a:cs typeface="Arial"/>
              </a:rPr>
              <a:t>Lower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stray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fields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means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push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more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power</a:t>
            </a:r>
            <a:r>
              <a:rPr dirty="0" sz="2000" spc="-25">
                <a:latin typeface="Arial"/>
                <a:cs typeface="Arial"/>
              </a:rPr>
              <a:t> or </a:t>
            </a:r>
            <a:r>
              <a:rPr dirty="0" sz="2000">
                <a:latin typeface="Arial"/>
                <a:cs typeface="Arial"/>
              </a:rPr>
              <a:t>operate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with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wider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misalignment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921620" y="1798065"/>
            <a:ext cx="13582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SAE </a:t>
            </a:r>
            <a:r>
              <a:rPr dirty="0" sz="1800" spc="-10">
                <a:latin typeface="Arial"/>
                <a:cs typeface="Arial"/>
              </a:rPr>
              <a:t>J2954/2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88340" y="1107770"/>
            <a:ext cx="10403840" cy="2660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3200">
                <a:latin typeface="Arial"/>
                <a:cs typeface="Arial"/>
              </a:rPr>
              <a:t>A</a:t>
            </a:r>
            <a:r>
              <a:rPr dirty="0" sz="3200" spc="-21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fractured</a:t>
            </a:r>
            <a:r>
              <a:rPr dirty="0" sz="3200" spc="-6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ribbon</a:t>
            </a:r>
            <a:r>
              <a:rPr dirty="0" sz="3200" spc="-4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structure</a:t>
            </a:r>
            <a:r>
              <a:rPr dirty="0" sz="3200" spc="-7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can</a:t>
            </a:r>
            <a:r>
              <a:rPr dirty="0" sz="3200" spc="-6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would</a:t>
            </a:r>
            <a:r>
              <a:rPr dirty="0" sz="3200" spc="-4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reduce</a:t>
            </a:r>
            <a:r>
              <a:rPr dirty="0" sz="3200" spc="-5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in-plane </a:t>
            </a:r>
            <a:r>
              <a:rPr dirty="0" sz="3200">
                <a:latin typeface="Arial"/>
                <a:cs typeface="Arial"/>
              </a:rPr>
              <a:t>performance</a:t>
            </a:r>
            <a:r>
              <a:rPr dirty="0" sz="3200" spc="-7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but</a:t>
            </a:r>
            <a:r>
              <a:rPr dirty="0" sz="3200" spc="-4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also</a:t>
            </a:r>
            <a:r>
              <a:rPr dirty="0" sz="3200" spc="-3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reduce</a:t>
            </a:r>
            <a:r>
              <a:rPr dirty="0" sz="3200" spc="-5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eddy</a:t>
            </a:r>
            <a:r>
              <a:rPr dirty="0" sz="3200" spc="-2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current</a:t>
            </a:r>
            <a:r>
              <a:rPr dirty="0" sz="3200" spc="-6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losses</a:t>
            </a:r>
            <a:r>
              <a:rPr dirty="0" sz="3200" spc="-4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due</a:t>
            </a:r>
            <a:r>
              <a:rPr dirty="0" sz="3200" spc="-40">
                <a:latin typeface="Arial"/>
                <a:cs typeface="Arial"/>
              </a:rPr>
              <a:t> </a:t>
            </a:r>
            <a:r>
              <a:rPr dirty="0" sz="3200" spc="-25">
                <a:latin typeface="Arial"/>
                <a:cs typeface="Arial"/>
              </a:rPr>
              <a:t>to </a:t>
            </a:r>
            <a:r>
              <a:rPr dirty="0" sz="3200">
                <a:latin typeface="Arial"/>
                <a:cs typeface="Arial"/>
              </a:rPr>
              <a:t>3D </a:t>
            </a:r>
            <a:r>
              <a:rPr dirty="0" sz="3200" spc="-10">
                <a:latin typeface="Arial"/>
                <a:cs typeface="Arial"/>
              </a:rPr>
              <a:t>fields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65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dirty="0" sz="3200">
                <a:latin typeface="Arial"/>
                <a:cs typeface="Arial"/>
              </a:rPr>
              <a:t>Can</a:t>
            </a:r>
            <a:r>
              <a:rPr dirty="0" sz="3200" spc="-4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potentially</a:t>
            </a:r>
            <a:r>
              <a:rPr dirty="0" sz="3200" spc="-2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simplify</a:t>
            </a:r>
            <a:r>
              <a:rPr dirty="0" sz="3200" spc="-3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the</a:t>
            </a:r>
            <a:r>
              <a:rPr dirty="0" sz="3200" spc="-2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manufacturing</a:t>
            </a:r>
            <a:r>
              <a:rPr dirty="0" sz="3200" spc="-4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process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22830">
              <a:lnSpc>
                <a:spcPct val="100000"/>
              </a:lnSpc>
              <a:spcBef>
                <a:spcPts val="100"/>
              </a:spcBef>
            </a:pPr>
            <a:r>
              <a:rPr dirty="0"/>
              <a:t>Fractured</a:t>
            </a:r>
            <a:r>
              <a:rPr dirty="0" spc="-15"/>
              <a:t> </a:t>
            </a:r>
            <a:r>
              <a:rPr dirty="0"/>
              <a:t>ribbon</a:t>
            </a:r>
            <a:r>
              <a:rPr dirty="0" spc="-5"/>
              <a:t> </a:t>
            </a:r>
            <a:r>
              <a:rPr dirty="0" spc="-10"/>
              <a:t>structures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6566154" y="3971671"/>
            <a:ext cx="5593080" cy="2684780"/>
            <a:chOff x="6566154" y="3971671"/>
            <a:chExt cx="5593080" cy="2684780"/>
          </a:xfrm>
        </p:grpSpPr>
        <p:sp>
          <p:nvSpPr>
            <p:cNvPr id="5" name="object 5" descr=""/>
            <p:cNvSpPr/>
            <p:nvPr/>
          </p:nvSpPr>
          <p:spPr>
            <a:xfrm>
              <a:off x="6578854" y="4587367"/>
              <a:ext cx="5567680" cy="2056764"/>
            </a:xfrm>
            <a:custGeom>
              <a:avLst/>
              <a:gdLst/>
              <a:ahLst/>
              <a:cxnLst/>
              <a:rect l="l" t="t" r="r" b="b"/>
              <a:pathLst>
                <a:path w="5567680" h="2056765">
                  <a:moveTo>
                    <a:pt x="0" y="1565528"/>
                  </a:moveTo>
                  <a:lnTo>
                    <a:pt x="1588262" y="0"/>
                  </a:lnTo>
                  <a:lnTo>
                    <a:pt x="5567553" y="490727"/>
                  </a:lnTo>
                  <a:lnTo>
                    <a:pt x="3979291" y="2056282"/>
                  </a:lnTo>
                  <a:lnTo>
                    <a:pt x="0" y="1565528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578854" y="4427855"/>
              <a:ext cx="5567680" cy="2056764"/>
            </a:xfrm>
            <a:custGeom>
              <a:avLst/>
              <a:gdLst/>
              <a:ahLst/>
              <a:cxnLst/>
              <a:rect l="l" t="t" r="r" b="b"/>
              <a:pathLst>
                <a:path w="5567680" h="2056764">
                  <a:moveTo>
                    <a:pt x="1588262" y="0"/>
                  </a:moveTo>
                  <a:lnTo>
                    <a:pt x="0" y="1565617"/>
                  </a:lnTo>
                  <a:lnTo>
                    <a:pt x="3979291" y="2056358"/>
                  </a:lnTo>
                  <a:lnTo>
                    <a:pt x="5567553" y="490728"/>
                  </a:lnTo>
                  <a:lnTo>
                    <a:pt x="15882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578854" y="4427855"/>
              <a:ext cx="5567680" cy="2056764"/>
            </a:xfrm>
            <a:custGeom>
              <a:avLst/>
              <a:gdLst/>
              <a:ahLst/>
              <a:cxnLst/>
              <a:rect l="l" t="t" r="r" b="b"/>
              <a:pathLst>
                <a:path w="5567680" h="2056764">
                  <a:moveTo>
                    <a:pt x="0" y="1565617"/>
                  </a:moveTo>
                  <a:lnTo>
                    <a:pt x="1588262" y="0"/>
                  </a:lnTo>
                  <a:lnTo>
                    <a:pt x="5567553" y="490728"/>
                  </a:lnTo>
                  <a:lnTo>
                    <a:pt x="3979291" y="2056358"/>
                  </a:lnTo>
                  <a:lnTo>
                    <a:pt x="0" y="156561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578854" y="4268470"/>
              <a:ext cx="5567680" cy="2056764"/>
            </a:xfrm>
            <a:custGeom>
              <a:avLst/>
              <a:gdLst/>
              <a:ahLst/>
              <a:cxnLst/>
              <a:rect l="l" t="t" r="r" b="b"/>
              <a:pathLst>
                <a:path w="5567680" h="2056764">
                  <a:moveTo>
                    <a:pt x="1588262" y="0"/>
                  </a:moveTo>
                  <a:lnTo>
                    <a:pt x="0" y="1565567"/>
                  </a:lnTo>
                  <a:lnTo>
                    <a:pt x="3979291" y="2056307"/>
                  </a:lnTo>
                  <a:lnTo>
                    <a:pt x="5567553" y="490727"/>
                  </a:lnTo>
                  <a:lnTo>
                    <a:pt x="15882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578854" y="4268470"/>
              <a:ext cx="5567680" cy="2056764"/>
            </a:xfrm>
            <a:custGeom>
              <a:avLst/>
              <a:gdLst/>
              <a:ahLst/>
              <a:cxnLst/>
              <a:rect l="l" t="t" r="r" b="b"/>
              <a:pathLst>
                <a:path w="5567680" h="2056764">
                  <a:moveTo>
                    <a:pt x="0" y="1565567"/>
                  </a:moveTo>
                  <a:lnTo>
                    <a:pt x="1588262" y="0"/>
                  </a:lnTo>
                  <a:lnTo>
                    <a:pt x="5567553" y="490727"/>
                  </a:lnTo>
                  <a:lnTo>
                    <a:pt x="3979291" y="2056307"/>
                  </a:lnTo>
                  <a:lnTo>
                    <a:pt x="0" y="156556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578854" y="4108958"/>
              <a:ext cx="5567680" cy="2056764"/>
            </a:xfrm>
            <a:custGeom>
              <a:avLst/>
              <a:gdLst/>
              <a:ahLst/>
              <a:cxnLst/>
              <a:rect l="l" t="t" r="r" b="b"/>
              <a:pathLst>
                <a:path w="5567680" h="2056764">
                  <a:moveTo>
                    <a:pt x="1588262" y="0"/>
                  </a:moveTo>
                  <a:lnTo>
                    <a:pt x="0" y="1565643"/>
                  </a:lnTo>
                  <a:lnTo>
                    <a:pt x="3979291" y="2056384"/>
                  </a:lnTo>
                  <a:lnTo>
                    <a:pt x="5567553" y="490855"/>
                  </a:lnTo>
                  <a:lnTo>
                    <a:pt x="15882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578854" y="4108958"/>
              <a:ext cx="5567680" cy="2056764"/>
            </a:xfrm>
            <a:custGeom>
              <a:avLst/>
              <a:gdLst/>
              <a:ahLst/>
              <a:cxnLst/>
              <a:rect l="l" t="t" r="r" b="b"/>
              <a:pathLst>
                <a:path w="5567680" h="2056764">
                  <a:moveTo>
                    <a:pt x="0" y="1565643"/>
                  </a:moveTo>
                  <a:lnTo>
                    <a:pt x="1588262" y="0"/>
                  </a:lnTo>
                  <a:lnTo>
                    <a:pt x="5567553" y="490855"/>
                  </a:lnTo>
                  <a:lnTo>
                    <a:pt x="3979291" y="2056384"/>
                  </a:lnTo>
                  <a:lnTo>
                    <a:pt x="0" y="156564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578854" y="3984371"/>
              <a:ext cx="5567680" cy="2056764"/>
            </a:xfrm>
            <a:custGeom>
              <a:avLst/>
              <a:gdLst/>
              <a:ahLst/>
              <a:cxnLst/>
              <a:rect l="l" t="t" r="r" b="b"/>
              <a:pathLst>
                <a:path w="5567680" h="2056764">
                  <a:moveTo>
                    <a:pt x="1588262" y="0"/>
                  </a:moveTo>
                  <a:lnTo>
                    <a:pt x="0" y="1565528"/>
                  </a:lnTo>
                  <a:lnTo>
                    <a:pt x="3979291" y="2056295"/>
                  </a:lnTo>
                  <a:lnTo>
                    <a:pt x="5567553" y="490727"/>
                  </a:lnTo>
                  <a:lnTo>
                    <a:pt x="15882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578854" y="3984371"/>
              <a:ext cx="5567680" cy="2056764"/>
            </a:xfrm>
            <a:custGeom>
              <a:avLst/>
              <a:gdLst/>
              <a:ahLst/>
              <a:cxnLst/>
              <a:rect l="l" t="t" r="r" b="b"/>
              <a:pathLst>
                <a:path w="5567680" h="2056764">
                  <a:moveTo>
                    <a:pt x="0" y="1565528"/>
                  </a:moveTo>
                  <a:lnTo>
                    <a:pt x="1588262" y="0"/>
                  </a:lnTo>
                  <a:lnTo>
                    <a:pt x="5567553" y="490727"/>
                  </a:lnTo>
                  <a:lnTo>
                    <a:pt x="3979291" y="2056295"/>
                  </a:lnTo>
                  <a:lnTo>
                    <a:pt x="0" y="156552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2580" y="4013454"/>
              <a:ext cx="5248275" cy="2051748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88340" y="1022785"/>
            <a:ext cx="10634980" cy="5033645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algn="ctr" marL="342265" marR="942975" indent="-34226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342265" algn="l"/>
              </a:tabLst>
            </a:pPr>
            <a:r>
              <a:rPr dirty="0" sz="2800">
                <a:latin typeface="Arial"/>
                <a:cs typeface="Arial"/>
              </a:rPr>
              <a:t>Premade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nanocrystalline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block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cores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that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we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can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purchase</a:t>
            </a:r>
            <a:endParaRPr sz="2800">
              <a:latin typeface="Arial"/>
              <a:cs typeface="Arial"/>
            </a:endParaRPr>
          </a:p>
          <a:p>
            <a:pPr algn="ctr" lvl="1" marL="285750" marR="978535" indent="-285750">
              <a:lnSpc>
                <a:spcPct val="100000"/>
              </a:lnSpc>
              <a:spcBef>
                <a:spcPts val="305"/>
              </a:spcBef>
              <a:buChar char="–"/>
              <a:tabLst>
                <a:tab pos="285750" algn="l"/>
              </a:tabLst>
            </a:pPr>
            <a:r>
              <a:rPr dirty="0" sz="2400">
                <a:latin typeface="Arial"/>
                <a:cs typeface="Arial"/>
              </a:rPr>
              <a:t>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can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currently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purchase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following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ferrite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shapes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with </a:t>
            </a:r>
            <a:r>
              <a:rPr dirty="0" sz="2400" spc="-10">
                <a:latin typeface="Arial"/>
                <a:cs typeface="Arial"/>
              </a:rPr>
              <a:t>ease:</a:t>
            </a:r>
            <a:endParaRPr sz="24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1155700" algn="l"/>
              </a:tabLst>
            </a:pPr>
            <a:r>
              <a:rPr dirty="0" sz="2000">
                <a:latin typeface="Arial"/>
                <a:cs typeface="Arial"/>
              </a:rPr>
              <a:t>10mm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10mm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2mm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1155700" algn="l"/>
              </a:tabLst>
            </a:pPr>
            <a:r>
              <a:rPr dirty="0" sz="2000">
                <a:latin typeface="Arial"/>
                <a:cs typeface="Arial"/>
              </a:rPr>
              <a:t>25mm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25mm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5mm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1155700" algn="l"/>
              </a:tabLst>
            </a:pPr>
            <a:r>
              <a:rPr dirty="0" sz="2000">
                <a:latin typeface="Arial"/>
                <a:cs typeface="Arial"/>
              </a:rPr>
              <a:t>50mm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50mm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5mm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1155700" algn="l"/>
              </a:tabLst>
            </a:pPr>
            <a:r>
              <a:rPr dirty="0" sz="2000">
                <a:latin typeface="Arial"/>
                <a:cs typeface="Arial"/>
              </a:rPr>
              <a:t>100mm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100mm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5mm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1155700" algn="l"/>
              </a:tabLst>
            </a:pP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many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more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85"/>
              </a:spcBef>
              <a:buChar char="–"/>
              <a:tabLst>
                <a:tab pos="755650" algn="l"/>
              </a:tabLst>
            </a:pPr>
            <a:r>
              <a:rPr dirty="0" sz="2400">
                <a:latin typeface="Arial"/>
                <a:cs typeface="Arial"/>
              </a:rPr>
              <a:t>Gives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researchers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flexibility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explore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design </a:t>
            </a:r>
            <a:r>
              <a:rPr dirty="0" sz="2400" spc="-10">
                <a:latin typeface="Arial"/>
                <a:cs typeface="Arial"/>
              </a:rPr>
              <a:t>options</a:t>
            </a:r>
            <a:endParaRPr sz="2400">
              <a:latin typeface="Arial"/>
              <a:cs typeface="Arial"/>
            </a:endParaRPr>
          </a:p>
          <a:p>
            <a:pPr lvl="1" marL="755015" marR="5080" indent="-285750">
              <a:lnSpc>
                <a:spcPts val="2590"/>
              </a:lnSpc>
              <a:spcBef>
                <a:spcPts val="615"/>
              </a:spcBef>
              <a:buChar char="–"/>
              <a:tabLst>
                <a:tab pos="756285" algn="l"/>
              </a:tabLst>
            </a:pPr>
            <a:r>
              <a:rPr dirty="0" sz="2400">
                <a:latin typeface="Arial"/>
                <a:cs typeface="Arial"/>
              </a:rPr>
              <a:t>If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had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similar products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available</a:t>
            </a:r>
            <a:r>
              <a:rPr dirty="0" sz="2400" spc="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for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nanocrystalline</a:t>
            </a:r>
            <a:r>
              <a:rPr dirty="0" sz="2400" spc="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cores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then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can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develop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designs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with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ease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–"/>
            </a:pPr>
            <a:endParaRPr sz="3750">
              <a:latin typeface="Arial"/>
              <a:cs typeface="Arial"/>
            </a:endParaRPr>
          </a:p>
          <a:p>
            <a:pPr marL="355600" marR="242570" indent="-342900">
              <a:lnSpc>
                <a:spcPts val="3020"/>
              </a:lnSpc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Researchers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will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help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manufactures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determine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what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the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optimal </a:t>
            </a:r>
            <a:r>
              <a:rPr dirty="0" sz="2800">
                <a:latin typeface="Arial"/>
                <a:cs typeface="Arial"/>
              </a:rPr>
              <a:t>shapes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should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be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48535">
              <a:lnSpc>
                <a:spcPct val="100000"/>
              </a:lnSpc>
              <a:spcBef>
                <a:spcPts val="100"/>
              </a:spcBef>
            </a:pPr>
            <a:r>
              <a:rPr dirty="0"/>
              <a:t>What WPT</a:t>
            </a:r>
            <a:r>
              <a:rPr dirty="0" spc="-5"/>
              <a:t> </a:t>
            </a:r>
            <a:r>
              <a:rPr dirty="0"/>
              <a:t>researchers</a:t>
            </a:r>
            <a:r>
              <a:rPr dirty="0" spc="-35"/>
              <a:t> </a:t>
            </a:r>
            <a:r>
              <a:rPr dirty="0" spc="-20"/>
              <a:t>need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Regan Zane</dc:creator>
  <dc:title>Seminar</dc:title>
  <dcterms:created xsi:type="dcterms:W3CDTF">2023-08-17T18:07:32Z</dcterms:created>
  <dcterms:modified xsi:type="dcterms:W3CDTF">2023-08-17T18:07:32Z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2023-08-17T00:00:00Z</vt:filetime>
  </property>
  <property fmtid="{D5CDD505-2E9C-101B-9397-08002B2CF9AE}" pid="5" name="Producer">
    <vt:lpwstr>Microsoft® PowerPoint® 2019</vt:lpwstr>
  </property>
</Properties>
</file>