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494" r:id="rId6"/>
    <p:sldId id="489" r:id="rId7"/>
    <p:sldId id="491" r:id="rId8"/>
    <p:sldId id="492" r:id="rId9"/>
    <p:sldId id="499" r:id="rId10"/>
    <p:sldId id="497" r:id="rId11"/>
    <p:sldId id="498" r:id="rId12"/>
    <p:sldId id="503" r:id="rId13"/>
    <p:sldId id="504" r:id="rId14"/>
    <p:sldId id="500" r:id="rId15"/>
    <p:sldId id="501" r:id="rId16"/>
    <p:sldId id="495" r:id="rId17"/>
    <p:sldId id="493" r:id="rId18"/>
    <p:sldId id="502" r:id="rId19"/>
    <p:sldId id="490" r:id="rId20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66FF"/>
    <a:srgbClr val="009900"/>
    <a:srgbClr val="000099"/>
    <a:srgbClr val="006600"/>
    <a:srgbClr val="005582"/>
    <a:srgbClr val="808080"/>
    <a:srgbClr val="005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3" autoAdjust="0"/>
    <p:restoredTop sz="97095" autoAdjust="0"/>
  </p:normalViewPr>
  <p:slideViewPr>
    <p:cSldViewPr snapToGrid="0">
      <p:cViewPr varScale="1">
        <p:scale>
          <a:sx n="102" d="100"/>
          <a:sy n="102" d="100"/>
        </p:scale>
        <p:origin x="120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9"/>
    </p:cViewPr>
  </p:sorterViewPr>
  <p:notesViewPr>
    <p:cSldViewPr snapToGrid="0">
      <p:cViewPr varScale="1">
        <p:scale>
          <a:sx n="71" d="100"/>
          <a:sy n="71" d="100"/>
        </p:scale>
        <p:origin x="-1056" y="-8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A85C793C-8888-42A1-92DB-27E9E25194EE}" type="datetime1">
              <a:rPr lang="en-US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0C61138-C959-445D-BC10-2033F39F7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B9B3CC2C-6967-439E-9412-7F3368A0BFA3}" type="datetime1">
              <a:rPr lang="en-US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5747" tIns="47873" rIns="95747" bIns="47873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7780C8A-96B4-40A1-B834-7766883BAC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34B38-7A85-4318-B062-D75751E4EBFE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0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ls tag horz.tif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5848350"/>
            <a:ext cx="20415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IEEE_TAG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19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13"/>
          <p:cNvSpPr>
            <a:spLocks/>
          </p:cNvSpPr>
          <p:nvPr userDrawn="1"/>
        </p:nvSpPr>
        <p:spPr bwMode="auto">
          <a:xfrm>
            <a:off x="0" y="0"/>
            <a:ext cx="8488363" cy="274638"/>
          </a:xfrm>
          <a:custGeom>
            <a:avLst/>
            <a:gdLst>
              <a:gd name="T0" fmla="*/ 0 w 8488680"/>
              <a:gd name="T1" fmla="*/ 303409 h 274320"/>
              <a:gd name="T2" fmla="*/ 7975048 w 8488680"/>
              <a:gd name="T3" fmla="*/ 303409 h 274320"/>
              <a:gd name="T4" fmla="*/ 8461145 w 8488680"/>
              <a:gd name="T5" fmla="*/ 0 h 274320"/>
              <a:gd name="T6" fmla="*/ 0 w 8488680"/>
              <a:gd name="T7" fmla="*/ 0 h 274320"/>
              <a:gd name="T8" fmla="*/ 0 w 8488680"/>
              <a:gd name="T9" fmla="*/ 303409 h 27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88680" h="274320">
                <a:moveTo>
                  <a:pt x="0" y="274320"/>
                </a:moveTo>
                <a:lnTo>
                  <a:pt x="8001000" y="274320"/>
                </a:lnTo>
                <a:lnTo>
                  <a:pt x="848868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0094" y="822325"/>
            <a:ext cx="7315200" cy="2560320"/>
          </a:xfrm>
        </p:spPr>
        <p:txBody>
          <a:bodyPr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6281" y="3919368"/>
            <a:ext cx="7315200" cy="201168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3952875" y="6172200"/>
            <a:ext cx="1238250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6F142CAE-D304-4F5B-85F3-84A550200273}" type="datetime1">
              <a:rPr lang="en-US"/>
              <a:pPr>
                <a:defRPr/>
              </a:pPr>
              <a:t>8/17/2023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134"/>
            <a:ext cx="8229600" cy="457200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chemeClr val="tx1">
                  <a:lumMod val="65000"/>
                  <a:lumOff val="35000"/>
                </a:schemeClr>
              </a:buClr>
              <a:defRPr/>
            </a:lvl2pPr>
            <a:lvl3pPr>
              <a:buClr>
                <a:schemeClr val="tx1">
                  <a:lumMod val="65000"/>
                  <a:lumOff val="35000"/>
                </a:schemeClr>
              </a:buClr>
              <a:defRPr/>
            </a:lvl3pPr>
            <a:lvl4pPr>
              <a:buClr>
                <a:schemeClr val="tx1">
                  <a:lumMod val="65000"/>
                  <a:lumOff val="35000"/>
                </a:schemeClr>
              </a:buClr>
              <a:defRPr/>
            </a:lvl4pPr>
            <a:lvl5pPr>
              <a:buClr>
                <a:schemeClr val="tx1">
                  <a:lumMod val="65000"/>
                  <a:lumOff val="3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362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DF844-87EE-4797-8EB1-8EBE806C107A}" type="datetime1">
              <a:rPr lang="en-US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14C8C0-AACC-4D35-9F77-1362F96A3F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A083-2BFC-4D41-A582-EC33B8F19F69}" type="datetime1">
              <a:rPr lang="en-US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50D9B1-F313-4F15-96FD-4F00CC1E73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74CBE-DF0E-4226-B9B2-24DEB83D73CF}" type="datetime1">
              <a:rPr lang="en-US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3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BFF8A1-7420-44F7-934E-2DD1AA9E0B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4325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768475" y="6172200"/>
            <a:ext cx="1238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 b="1">
                <a:solidFill>
                  <a:srgbClr val="898989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6BC0B385-972A-41AA-A14A-E19E02EB0ECC}" type="datetime1">
              <a:rPr lang="en-US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280275" y="6172200"/>
            <a:ext cx="685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98989"/>
                </a:solidFill>
              </a:defRPr>
            </a:lvl1pPr>
          </a:lstStyle>
          <a:p>
            <a:fld id="{37A625FB-6FED-42B1-92E3-C867D81FFBB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7" descr="IEEE_TAG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5970588"/>
            <a:ext cx="914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ls tag horz.tif"/>
          <p:cNvPicPr>
            <a:picLocks noChangeAspect="1"/>
          </p:cNvPicPr>
          <p:nvPr/>
        </p:nvPicPr>
        <p:blipFill>
          <a:blip r:embed="rId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851525"/>
            <a:ext cx="15811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75" y="6172200"/>
            <a:ext cx="4235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Freeform 7"/>
          <p:cNvSpPr>
            <a:spLocks/>
          </p:cNvSpPr>
          <p:nvPr/>
        </p:nvSpPr>
        <p:spPr bwMode="auto">
          <a:xfrm>
            <a:off x="-7938" y="6530975"/>
            <a:ext cx="9151938" cy="334963"/>
          </a:xfrm>
          <a:custGeom>
            <a:avLst/>
            <a:gdLst>
              <a:gd name="T0" fmla="*/ 0 w 9144000"/>
              <a:gd name="T1" fmla="*/ 308791 h 335280"/>
              <a:gd name="T2" fmla="*/ 156132 w 9144000"/>
              <a:gd name="T3" fmla="*/ 308791 h 335280"/>
              <a:gd name="T4" fmla="*/ 616314 w 9144000"/>
              <a:gd name="T5" fmla="*/ 70179 h 335280"/>
              <a:gd name="T6" fmla="*/ 9861028 w 9144000"/>
              <a:gd name="T7" fmla="*/ 70179 h 335280"/>
              <a:gd name="T8" fmla="*/ 9861028 w 9144000"/>
              <a:gd name="T9" fmla="*/ 0 h 335280"/>
              <a:gd name="T10" fmla="*/ 599878 w 9144000"/>
              <a:gd name="T11" fmla="*/ 0 h 335280"/>
              <a:gd name="T12" fmla="*/ 0 w 9144000"/>
              <a:gd name="T13" fmla="*/ 308791 h 3352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44000" h="335280">
                <a:moveTo>
                  <a:pt x="0" y="335280"/>
                </a:moveTo>
                <a:lnTo>
                  <a:pt x="144780" y="335280"/>
                </a:lnTo>
                <a:lnTo>
                  <a:pt x="571500" y="76200"/>
                </a:lnTo>
                <a:lnTo>
                  <a:pt x="9144000" y="76200"/>
                </a:lnTo>
                <a:lnTo>
                  <a:pt x="9144000" y="0"/>
                </a:lnTo>
                <a:lnTo>
                  <a:pt x="55626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5088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0" r:id="rId1"/>
    <p:sldLayoutId id="2147485797" r:id="rId2"/>
    <p:sldLayoutId id="2147485798" r:id="rId3"/>
    <p:sldLayoutId id="2147485799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2" charset="0"/>
          <a:ea typeface="MS PGothic" panose="020B0600070205080204" pitchFamily="34" charset="-128"/>
          <a:cs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2" charset="0"/>
          <a:ea typeface="MS PGothic" panose="020B0600070205080204" pitchFamily="34" charset="-128"/>
          <a:cs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2" charset="0"/>
          <a:ea typeface="MS PGothic" panose="020B0600070205080204" pitchFamily="34" charset="-128"/>
          <a:cs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-112" charset="0"/>
          <a:ea typeface="MS PGothic" panose="020B0600070205080204" pitchFamily="34" charset="-128"/>
          <a:cs typeface="ＭＳ Ｐゴシック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Blip>
          <a:blip r:embed="rId9"/>
        </a:buBlip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Char char="–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ma.com/tech-forums-magnetics/presentations/2020_workshop" TargetMode="External"/><Relationship Id="rId3" Type="http://schemas.openxmlformats.org/officeDocument/2006/relationships/hyperlink" Target="https://www.psma.com/technical-forums/magnetics" TargetMode="External"/><Relationship Id="rId7" Type="http://schemas.openxmlformats.org/officeDocument/2006/relationships/hyperlink" Target="https://www.psma.com/tech-forums-magnetics/presentations/2019_workshop" TargetMode="External"/><Relationship Id="rId12" Type="http://schemas.openxmlformats.org/officeDocument/2006/relationships/hyperlink" Target="https://www.psma.com/corelos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sma.com/tech-forums-magnetics/presentations/2018_workshop" TargetMode="External"/><Relationship Id="rId11" Type="http://schemas.openxmlformats.org/officeDocument/2006/relationships/hyperlink" Target="https://www.psma.com/technical-forums/magnetics/presentations" TargetMode="External"/><Relationship Id="rId5" Type="http://schemas.openxmlformats.org/officeDocument/2006/relationships/hyperlink" Target="https://www.psma.com/tech-forums-magnetics/presentations/2017_workshop" TargetMode="External"/><Relationship Id="rId10" Type="http://schemas.openxmlformats.org/officeDocument/2006/relationships/hyperlink" Target="https://psma.com/7001" TargetMode="External"/><Relationship Id="rId4" Type="http://schemas.openxmlformats.org/officeDocument/2006/relationships/hyperlink" Target="https://www.psma.com/tech-forums-magnetics/presentations/2016_workshop" TargetMode="External"/><Relationship Id="rId9" Type="http://schemas.openxmlformats.org/officeDocument/2006/relationships/hyperlink" Target="https://www.psma.com/tech-forums-magnetics/presentations/2021_worksho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ctrTitle"/>
          </p:nvPr>
        </p:nvSpPr>
        <p:spPr>
          <a:xfrm>
            <a:off x="130175" y="822325"/>
            <a:ext cx="8912225" cy="2560638"/>
          </a:xfrm>
        </p:spPr>
        <p:txBody>
          <a:bodyPr/>
          <a:lstStyle/>
          <a:p>
            <a:pPr algn="ctr" eaLnBrk="1" hangingPunct="1"/>
            <a:r>
              <a:rPr lang="en-US" altLang="en-US" sz="2200" dirty="0"/>
              <a:t>IEEE PELS </a:t>
            </a:r>
            <a:br>
              <a:rPr lang="en-US" altLang="en-US" sz="2200" dirty="0"/>
            </a:br>
            <a:r>
              <a:rPr lang="en-US" altLang="en-US" sz="2200" dirty="0" err="1"/>
              <a:t>PELS</a:t>
            </a:r>
            <a:r>
              <a:rPr lang="en-US" altLang="en-US" sz="2200" dirty="0"/>
              <a:t> Standards</a:t>
            </a:r>
            <a:br>
              <a:rPr lang="en-US" altLang="en-US" sz="2200" dirty="0"/>
            </a:br>
            <a:r>
              <a:rPr lang="en-US" altLang="en-US" sz="2200" dirty="0"/>
              <a:t>Overview of </a:t>
            </a:r>
            <a:br>
              <a:rPr lang="en-US" altLang="en-US" sz="2200" dirty="0"/>
            </a:br>
            <a:r>
              <a:rPr lang="en-US" altLang="en-US" sz="2200" dirty="0"/>
              <a:t>ETTC &amp; IEC TC51 Standards</a:t>
            </a:r>
            <a:br>
              <a:rPr lang="en-US" altLang="en-US" sz="2200" dirty="0"/>
            </a:br>
            <a:r>
              <a:rPr lang="en-US" altLang="en-US" sz="2200" dirty="0"/>
              <a:t>for Magnetic Core Loss Testing</a:t>
            </a:r>
            <a:endParaRPr lang="en-US" altLang="en-US" sz="2400" dirty="0"/>
          </a:p>
        </p:txBody>
      </p:sp>
      <p:sp>
        <p:nvSpPr>
          <p:cNvPr id="5123" name="Subtitle 2"/>
          <p:cNvSpPr txBox="1">
            <a:spLocks/>
          </p:cNvSpPr>
          <p:nvPr/>
        </p:nvSpPr>
        <p:spPr bwMode="auto">
          <a:xfrm>
            <a:off x="1090495" y="3970338"/>
            <a:ext cx="731520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solidFill>
                  <a:schemeClr val="tx2"/>
                </a:solidFill>
              </a:rPr>
              <a:t>2023 August 17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solidFill>
                  <a:schemeClr val="tx2"/>
                </a:solidFill>
              </a:rPr>
              <a:t>Energy Innovation Center, Pittsburgh, 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83976" y="314325"/>
            <a:ext cx="899471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IEC 63300 ED1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(Test considerations for measurement equipment)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9BA18-F728-9665-FBBF-6F79FF04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16" y="1659087"/>
            <a:ext cx="7439167" cy="36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83976" y="314325"/>
            <a:ext cx="899471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IEEE 393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(Considerations for specific test methods)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DED53-EF96-6774-6EF8-D5FA8C43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6" y="1225082"/>
            <a:ext cx="8557290" cy="28936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607FD-806A-EC5F-485A-0EF08A0CAE6B}"/>
              </a:ext>
            </a:extLst>
          </p:cNvPr>
          <p:cNvSpPr txBox="1">
            <a:spLocks/>
          </p:cNvSpPr>
          <p:nvPr/>
        </p:nvSpPr>
        <p:spPr bwMode="auto">
          <a:xfrm>
            <a:off x="1596961" y="4194958"/>
            <a:ext cx="5512966" cy="19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Further categorize applicability of test for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 verification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 verification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  <a:p>
            <a:pPr marL="857250" lvl="1" indent="-457200">
              <a:buFont typeface="+mj-lt"/>
              <a:buAutoNum type="alphaUcPeriod"/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7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49010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Curve Fits From Measurement Data Ranges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(Some Typical Guidelines)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172095"/>
            <a:ext cx="8686800" cy="52164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Target operating frequencies should be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range of measurement frequencies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Including major harmonics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raw measurements indicate deviation from linear on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log-log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Frequency exponent will be encompassing multiple frequency range behaviors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Flux Density – Volt Seconds – Peak to Peak Current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Target operating conditions should be within range of measurement frequencies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raw measurements indicate deviation from linear on ln-ln plot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Frequency exponent will be encompassing multiple frequency range behaviors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Minor Loops in non-linear region of major BH loop have different power loss than minor loops in linear region of major BH loop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Maintain constant temperature via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Heat Sink – Verify that heat sink does not impact fringing effects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Forced Air</a:t>
            </a:r>
          </a:p>
          <a:p>
            <a:pPr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CA631F-A166-263F-9FF4-A352E7CD6FB2}"/>
                  </a:ext>
                </a:extLst>
              </p:cNvPr>
              <p:cNvSpPr txBox="1"/>
              <p:nvPr/>
            </p:nvSpPr>
            <p:spPr>
              <a:xfrm>
                <a:off x="5906551" y="944961"/>
                <a:ext cx="171662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r>
                  <a:rPr lang="en-US" dirty="0"/>
                  <a:t>= 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CA631F-A166-263F-9FF4-A352E7CD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51" y="944961"/>
                <a:ext cx="1716624" cy="375872"/>
              </a:xfrm>
              <a:prstGeom prst="rect">
                <a:avLst/>
              </a:prstGeom>
              <a:blipFill>
                <a:blip r:embed="rId3"/>
                <a:stretch>
                  <a:fillRect l="-6383" t="-2096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45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Data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Format (CDX)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(Proposal in Process)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D61F3-32B5-66B7-7627-DE43CA4FC1C5}"/>
              </a:ext>
            </a:extLst>
          </p:cNvPr>
          <p:cNvSpPr txBox="1"/>
          <p:nvPr/>
        </p:nvSpPr>
        <p:spPr>
          <a:xfrm>
            <a:off x="1245123" y="5736231"/>
            <a:ext cx="6797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APEC 2023 Core Loss Measurements for Everyone – George Slama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E7D4C-AA74-49D7-D2CA-7B38E638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0" y="1109663"/>
            <a:ext cx="361483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FEE0F-5E9F-904D-DA70-2A8D5D93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607" y="1985643"/>
            <a:ext cx="1967722" cy="1918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D647B-276C-3BCF-D4E6-E396DB247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30" y="1983622"/>
            <a:ext cx="3096897" cy="2366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4583F5-6445-9B07-A604-FE073A9A1F18}"/>
              </a:ext>
            </a:extLst>
          </p:cNvPr>
          <p:cNvSpPr txBox="1"/>
          <p:nvPr/>
        </p:nvSpPr>
        <p:spPr>
          <a:xfrm>
            <a:off x="4113640" y="4280018"/>
            <a:ext cx="361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Test Coil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Wire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Winding technique</a:t>
            </a:r>
          </a:p>
        </p:txBody>
      </p:sp>
    </p:spTree>
    <p:extLst>
      <p:ext uri="{BB962C8B-B14F-4D97-AF65-F5344CB8AC3E}">
        <p14:creationId xmlns:p14="http://schemas.microsoft.com/office/powerpoint/2010/main" val="187050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Magnetic Characterization In General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(Publicly Available Reference Information)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7261" y="1411587"/>
            <a:ext cx="8304213" cy="42614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PSMA Magnetics Committee Technical Forum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https://www.psma.com/technical-forums/magnetics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Workshop Presentations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2016 Magnetics Workshop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2017 Magnetics Workshop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2018 Magnetics Workshop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2019 Magnetics Workshop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2020 Magnetics Workshop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2021 Magnetics Workshop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2022 Magnetics Workshop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Industry Session Presentations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https://www.psma.com/technical-forums/magnetics/presentations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PSSMA Core Loss Studies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https://www.psma.com/coreloss</a:t>
            </a: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6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8600" y="1109663"/>
            <a:ext cx="8304213" cy="40654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Measurement details are different for material testing, magnetic core testing and magnetic component testing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Magnetic core specifications must be specific to magnetic material, structure, physical dimensions and any intrinsic or introduced physical gap or distributed gap – must reference the test coil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Standard test procedures tend to try to be agnostic relative magnetic materials, magnetic structure and component assembly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is circumstances warrant standards, recommended practices or guidelines can be developed for specific materials and structures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Since we are actively updating standards for core loss measurements (cores) and ac power loss measurements (components) – we need your inputs to guide the next releases</a:t>
            </a:r>
          </a:p>
          <a:p>
            <a:pPr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2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ETTC/IEC TC51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(Reference Standards for Core Loss Testing)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5138" y="1123950"/>
            <a:ext cx="8304212" cy="5321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endParaRPr lang="en-US" sz="18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pPr marL="914400" lvl="1" indent="-457200">
              <a:buFont typeface="+mj-lt"/>
              <a:buAutoNum type="alphaUcPeriod"/>
              <a:defRPr/>
            </a:pPr>
            <a:endParaRPr lang="en-GB" sz="18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5D6A7-A9C4-442C-B987-625F9CFAFE6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93978-2C22-FE69-C4F3-029B31A96469}"/>
              </a:ext>
            </a:extLst>
          </p:cNvPr>
          <p:cNvSpPr txBox="1"/>
          <p:nvPr/>
        </p:nvSpPr>
        <p:spPr>
          <a:xfrm>
            <a:off x="2043404" y="3336082"/>
            <a:ext cx="505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83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Background Info on Working Groups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(ETTC Vs IEC TC51)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9269" y="1276293"/>
            <a:ext cx="8686800" cy="48959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Electronics Transformers Technical Committee (ETTC)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Low Power: P</a:t>
            </a:r>
            <a:r>
              <a:rPr lang="en-US" alt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≤ 10 Kilo-watts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Wide Frequency: (F &gt; 1 Hz)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Low Voltage: V</a:t>
            </a:r>
            <a:r>
              <a:rPr lang="en-US" alt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&lt;1 kV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IEC TC51-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Magnetic components, ferrite and magnetic powder material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higher frequencies: F ≥10 kHz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Lower currents: I ≤ 125A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Lower voltages: V</a:t>
            </a:r>
            <a:r>
              <a:rPr lang="en-US" alt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&lt;1 kV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prepare standards relating to: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parts and components displaying magnetic properties and intended for electronics in a wide range of application areas, including telecommunications, computers, automotive, aircraft, audio-visual, digital camera, lighting, solar and wind power systems, welding, inductive heating, power conditioning (UPS), wireless charging, RFID and medical;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parts associated with such components;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measuring methods and tests, and specifications for transformers and inductors using such components;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ferrite and magnetic powder materials.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IEEE PELS ETTC / IEC TC51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(Active Standards Reference For Core Loss testing)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5138" y="1123950"/>
            <a:ext cx="8304212" cy="5321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endParaRPr lang="en-US" sz="18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pPr marL="914400" lvl="1" indent="-457200">
              <a:buFont typeface="+mj-lt"/>
              <a:buAutoNum type="alphaUcPeriod"/>
              <a:defRPr/>
            </a:pPr>
            <a:endParaRPr lang="en-GB" sz="18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5D6A7-A9C4-442C-B987-625F9CFAFE6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24EC9-4337-4888-B6B8-70FD055C5969}"/>
              </a:ext>
            </a:extLst>
          </p:cNvPr>
          <p:cNvSpPr txBox="1">
            <a:spLocks/>
          </p:cNvSpPr>
          <p:nvPr/>
        </p:nvSpPr>
        <p:spPr bwMode="auto">
          <a:xfrm>
            <a:off x="374650" y="1428779"/>
            <a:ext cx="8304212" cy="38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IEEE-393 Procedure for Testing Magnetic Cores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Updated standard targeted for 2025Q1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IEC62024-3 ED1: High frequency inductive components – Electrical characteristics and measuring methods – Part 3: AC loss measured by sinusoidal wave of inductors for DC-to-DC converters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Publication targeted for 2026Q1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IEC62044-3 ED2: Cores made of soft magnetic materials measuring methods – Part 3: Magnetic properties at high excitation levels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ED2 to be published 2023Q3</a:t>
            </a:r>
          </a:p>
          <a:p>
            <a:pPr marL="457200" indent="-457200">
              <a:buFont typeface="Verdana" panose="020B0604030504040204" pitchFamily="34" charset="0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IEC63300 Test methods for electrical and magnetic properties of magnetic cores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be published 2023Q3</a:t>
            </a:r>
          </a:p>
        </p:txBody>
      </p:sp>
    </p:spTree>
    <p:extLst>
      <p:ext uri="{BB962C8B-B14F-4D97-AF65-F5344CB8AC3E}">
        <p14:creationId xmlns:p14="http://schemas.microsoft.com/office/powerpoint/2010/main" val="159617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3007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Standards for Magnetic Characterization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(Material Vs Core Vs Component)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5138" y="1123950"/>
            <a:ext cx="8304212" cy="5321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endParaRPr lang="en-US" sz="18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pPr marL="914400" lvl="1" indent="-457200">
              <a:buFont typeface="+mj-lt"/>
              <a:buAutoNum type="alphaUcPeriod"/>
              <a:defRPr/>
            </a:pPr>
            <a:endParaRPr lang="en-GB" sz="18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5D6A7-A9C4-442C-B987-625F9CFAFE6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24EC9-4337-4888-B6B8-70FD055C5969}"/>
              </a:ext>
            </a:extLst>
          </p:cNvPr>
          <p:cNvSpPr txBox="1">
            <a:spLocks/>
          </p:cNvSpPr>
          <p:nvPr/>
        </p:nvSpPr>
        <p:spPr bwMode="auto">
          <a:xfrm>
            <a:off x="551931" y="1011303"/>
            <a:ext cx="8304212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Verdana" panose="020B0604030504040204" pitchFamily="34" charset="0"/>
              <a:buAutoNum type="alphaU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Comparisons Between Materials Not Structures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Toroids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Fixed Physical Dimensions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Sized to Avoid Impact of Physical Dimensions, etc.,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example, ratio of outside diameter to inside diameter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Coils Turns and Conductor Size, Distribution of Winding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Closed Magnetic Path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Continuous Magnetic Path - No Discrete or Intrinsic Physical Air Gaps</a:t>
            </a:r>
          </a:p>
          <a:p>
            <a:pPr marL="457200" indent="-457200">
              <a:buFont typeface="Verdana" panose="020B0604030504040204" pitchFamily="34" charset="0"/>
              <a:buAutoNum type="alphaU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to Magnetic Material, Structure, Physical Dimensions, Gap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to Test Coils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Agreed upon test coils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factors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Leakage flux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Impact of Discrete Physical Air Gaps, Intrinsic Air Gaps and Distributed Air Gaps</a:t>
            </a:r>
          </a:p>
        </p:txBody>
      </p:sp>
    </p:spTree>
    <p:extLst>
      <p:ext uri="{BB962C8B-B14F-4D97-AF65-F5344CB8AC3E}">
        <p14:creationId xmlns:p14="http://schemas.microsoft.com/office/powerpoint/2010/main" val="410269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3007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Standards for Magnetic Characterization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(Core Vs Component)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5138" y="1123950"/>
            <a:ext cx="8304212" cy="5321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endParaRPr lang="en-US" sz="18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pPr marL="914400" lvl="1" indent="-457200">
              <a:buFont typeface="+mj-lt"/>
              <a:buAutoNum type="alphaUcPeriod"/>
              <a:defRPr/>
            </a:pPr>
            <a:endParaRPr lang="en-GB" sz="18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5D6A7-A9C4-442C-B987-625F9CFAFE6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24EC9-4337-4888-B6B8-70FD055C5969}"/>
              </a:ext>
            </a:extLst>
          </p:cNvPr>
          <p:cNvSpPr txBox="1">
            <a:spLocks/>
          </p:cNvSpPr>
          <p:nvPr/>
        </p:nvSpPr>
        <p:spPr bwMode="auto">
          <a:xfrm>
            <a:off x="551931" y="1123950"/>
            <a:ext cx="8304212" cy="439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lphaUcPeriod" startAt="2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to Magnetic Material, Structure, Physical Dimensions, Gap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to Test Coils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Agreed upon test coils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factors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Leakage flux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Impact of Discrete Physical Air Gaps, Intrinsic Gaps and Distributed Air Gaps</a:t>
            </a:r>
          </a:p>
          <a:p>
            <a:pPr marL="457200" indent="-457200">
              <a:buFont typeface="+mj-lt"/>
              <a:buAutoNum type="alphaUcPeriod" startAt="3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Power Loss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to Component Fabrication</a:t>
            </a:r>
          </a:p>
          <a:p>
            <a:pPr marL="1257300" lvl="2" indent="-457200">
              <a:buFont typeface="Verdana" panose="020B0604030504040204" pitchFamily="34" charset="0"/>
              <a:buAutoNum type="alphaU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most cases different from test coils used for measurements of core parameters</a:t>
            </a:r>
          </a:p>
          <a:p>
            <a:pPr marL="857250" lvl="1" indent="-457200">
              <a:buFont typeface="Verdana" panose="020B0604030504040204" pitchFamily="34" charset="0"/>
              <a:buAutoNum type="alphaUcPeriod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Coil Contribution On Power Loss Measurements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Fringing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Leakage flux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Impact of discrete physical air gaps</a:t>
            </a:r>
          </a:p>
        </p:txBody>
      </p:sp>
    </p:spTree>
    <p:extLst>
      <p:ext uri="{BB962C8B-B14F-4D97-AF65-F5344CB8AC3E}">
        <p14:creationId xmlns:p14="http://schemas.microsoft.com/office/powerpoint/2010/main" val="69922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2286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IEC 62044-3 ED1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(Magnetic properties at high excitation level)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A6337-731A-673D-AD30-62320C34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95" y="1109664"/>
            <a:ext cx="6240109" cy="218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138E3-58E8-316E-6933-601E5969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892" y="3283969"/>
            <a:ext cx="3971958" cy="30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228600" y="314325"/>
            <a:ext cx="868680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IEC 62024-3 ED1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(AC loss measured by sinusoidal wave of inductors for DC-DC Converters)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C5DBA-AC2A-F2C7-9C1F-35612C88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42" y="1021550"/>
            <a:ext cx="7130791" cy="1815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14015-C6CD-853E-7939-3DB4DF82C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06" y="2668151"/>
            <a:ext cx="2495720" cy="1945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A9EE9-B6AA-B6A2-EDFC-389742BB9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234" y="3003898"/>
            <a:ext cx="3274891" cy="1368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879A84-2AEB-0477-CC70-E950285A6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63" y="4613712"/>
            <a:ext cx="3421234" cy="1375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BC8C87-7B91-89A0-AD61-BFAE8DD0C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8471" y="4636042"/>
            <a:ext cx="3274892" cy="14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83976" y="314325"/>
            <a:ext cx="899471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IEC 63300 ED1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(Test methods for electrical and magnetic properties of magnetic powder cores)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404BC-2296-DA49-F461-7D3818B3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81" y="1045981"/>
            <a:ext cx="6105314" cy="2319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5054C-F762-B939-0711-D162905B6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4" y="3532920"/>
            <a:ext cx="3558994" cy="2212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B1785-2B49-B153-8E8C-3A4BC3373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598" y="3764205"/>
            <a:ext cx="1954354" cy="1442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C17756-4487-A8BA-B746-514457AE2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684" y="3532920"/>
            <a:ext cx="2089182" cy="2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83976" y="314325"/>
            <a:ext cx="8994710" cy="795338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IEC 63300 ED1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(Test considerations for current measuring resistor)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Blip>
                <a:blip r:embed="rId2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595959"/>
              </a:buClr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595959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CC183-46F4-4C45-A9F7-941C662661A3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5365C-E778-5227-3992-C7A85C91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24" y="1181367"/>
            <a:ext cx="5457718" cy="49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26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 PELS-IEEE">
  <a:themeElements>
    <a:clrScheme name="Custom 3">
      <a:dk1>
        <a:srgbClr val="000000"/>
      </a:dk1>
      <a:lt1>
        <a:srgbClr val="FFFFFF"/>
      </a:lt1>
      <a:dk2>
        <a:srgbClr val="005582"/>
      </a:dk2>
      <a:lt2>
        <a:srgbClr val="808080"/>
      </a:lt2>
      <a:accent1>
        <a:srgbClr val="DC5D26"/>
      </a:accent1>
      <a:accent2>
        <a:srgbClr val="52A93A"/>
      </a:accent2>
      <a:accent3>
        <a:srgbClr val="FFFFFF"/>
      </a:accent3>
      <a:accent4>
        <a:srgbClr val="000000"/>
      </a:accent4>
      <a:accent5>
        <a:srgbClr val="6C0521"/>
      </a:accent5>
      <a:accent6>
        <a:srgbClr val="477E27"/>
      </a:accent6>
      <a:hlink>
        <a:srgbClr val="0080FF"/>
      </a:hlink>
      <a:folHlink>
        <a:srgbClr val="48186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F3D88"/>
        </a:dk2>
        <a:lt2>
          <a:srgbClr val="808080"/>
        </a:lt2>
        <a:accent1>
          <a:srgbClr val="FF8000"/>
        </a:accent1>
        <a:accent2>
          <a:srgbClr val="59B308"/>
        </a:accent2>
        <a:accent3>
          <a:srgbClr val="FFFFFF"/>
        </a:accent3>
        <a:accent4>
          <a:srgbClr val="000000"/>
        </a:accent4>
        <a:accent5>
          <a:srgbClr val="FFC0AA"/>
        </a:accent5>
        <a:accent6>
          <a:srgbClr val="50A206"/>
        </a:accent6>
        <a:hlink>
          <a:srgbClr val="008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D9646A1E9434B8773FEF7BD90BB85" ma:contentTypeVersion="1" ma:contentTypeDescription="Create a new document." ma:contentTypeScope="" ma:versionID="d67e21a4bd8101223c514c8aaf35675c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2d6fafd221441eb92e7393bc1cc8aded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our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ource" ma:index="8" nillable="true" ma:displayName="Source" ma:description="References to resources from which this resource was derived" ma:internalName="_Sourc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618F78F6-FBA1-4D59-B487-A5D53B19CF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65DF50-CCBD-4312-8C2E-C2089554E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546F9-930E-4C42-B676-67AB7BB8968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PELS-IEEE</Template>
  <TotalTime>5147</TotalTime>
  <Words>963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Wingdings</vt:lpstr>
      <vt:lpstr>Template PELS-IEEE</vt:lpstr>
      <vt:lpstr>IEEE PELS  PELS Standards Overview of  ETTC &amp; IEC TC51 Standards for Magnetic Core Loss Testing</vt:lpstr>
      <vt:lpstr>Background Info on Working Groups (ETTC Vs IEC TC51)</vt:lpstr>
      <vt:lpstr>IEEE PELS ETTC / IEC TC51 (Active Standards Reference For Core Loss testing)</vt:lpstr>
      <vt:lpstr>Standards for Magnetic Characterization (Material Vs Core Vs Component)</vt:lpstr>
      <vt:lpstr>Standards for Magnetic Characterization (Core Vs Component)</vt:lpstr>
      <vt:lpstr>IEC 62044-3 ED1 (Magnetic properties at high excitation level)</vt:lpstr>
      <vt:lpstr>IEC 62024-3 ED1 (AC loss measured by sinusoidal wave of inductors for DC-DC Converters)</vt:lpstr>
      <vt:lpstr>IEC 63300 ED1 (Test methods for electrical and magnetic properties of magnetic powder cores)</vt:lpstr>
      <vt:lpstr>IEC 63300 ED1 (Test considerations for current measuring resistor)</vt:lpstr>
      <vt:lpstr>IEC 63300 ED1 (Test considerations for measurement equipment)</vt:lpstr>
      <vt:lpstr>IEEE 393 (Considerations for specific test methods)</vt:lpstr>
      <vt:lpstr>Curve Fits From Measurement Data Ranges (Some Typical Guidelines)</vt:lpstr>
      <vt:lpstr>Core Data eXchange Format (CDX) (Proposal in Process)</vt:lpstr>
      <vt:lpstr>Magnetic Characterization In General (Publicly Available Reference Information)</vt:lpstr>
      <vt:lpstr>Summary</vt:lpstr>
      <vt:lpstr>ETTC/IEC TC51 (Reference Standards for Core Loss Testing)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kimballjw</dc:creator>
  <cp:lastModifiedBy>Matt Wilkowski</cp:lastModifiedBy>
  <cp:revision>589</cp:revision>
  <cp:lastPrinted>2020-08-13T17:04:37Z</cp:lastPrinted>
  <dcterms:created xsi:type="dcterms:W3CDTF">2011-09-15T18:54:36Z</dcterms:created>
  <dcterms:modified xsi:type="dcterms:W3CDTF">2023-08-17T15:05:40Z</dcterms:modified>
</cp:coreProperties>
</file>