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4" r:id="rId2"/>
    <p:sldId id="267" r:id="rId3"/>
    <p:sldId id="266" r:id="rId4"/>
    <p:sldId id="26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6" autoAdjust="0"/>
    <p:restoredTop sz="94660"/>
  </p:normalViewPr>
  <p:slideViewPr>
    <p:cSldViewPr snapToGrid="0">
      <p:cViewPr varScale="1">
        <p:scale>
          <a:sx n="62" d="100"/>
          <a:sy n="62" d="100"/>
        </p:scale>
        <p:origin x="708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5F1CE-28FC-41F9-9F15-D73E085F589B}" type="datetimeFigureOut">
              <a:rPr lang="en-US" smtClean="0"/>
              <a:t>8/17/2023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74071-FF1F-4394-9E7B-33841D50D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033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0DA7D4-2281-3F41-A9A9-DF2CBC1C06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68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0DA7D4-2281-3F41-A9A9-DF2CBC1C06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7925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0DA7D4-2281-3F41-A9A9-DF2CBC1C06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0055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0DA7D4-2281-3F41-A9A9-DF2CBC1C06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9729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15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399F35D-4A79-49B1-A076-DC9AA215B52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19015" t="1" r="21171" b="26090"/>
          <a:stretch/>
        </p:blipFill>
        <p:spPr>
          <a:xfrm>
            <a:off x="851775" y="13557"/>
            <a:ext cx="469733" cy="44611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44E41EBE-3EFB-491D-AF6C-F7C412F5A9F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4335" y="6513870"/>
            <a:ext cx="2560320" cy="5309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2573" y="1903865"/>
            <a:ext cx="7494154" cy="2899430"/>
          </a:xfrm>
        </p:spPr>
        <p:txBody>
          <a:bodyPr anchor="ctr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19055" y="6536988"/>
            <a:ext cx="7819327" cy="0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4FC867-90C7-46C4-A239-75E739CD55FF}"/>
              </a:ext>
            </a:extLst>
          </p:cNvPr>
          <p:cNvCxnSpPr/>
          <p:nvPr userDrawn="1"/>
        </p:nvCxnSpPr>
        <p:spPr>
          <a:xfrm>
            <a:off x="914400" y="500368"/>
            <a:ext cx="10363200" cy="0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A3BEFE0-DFA3-4014-A095-4C92679B762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0552616" y="199210"/>
            <a:ext cx="724984" cy="122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9DE1AE-2E46-4AAF-B33F-C8EB811308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b="19788"/>
          <a:stretch/>
        </p:blipFill>
        <p:spPr>
          <a:xfrm>
            <a:off x="1448335" y="65003"/>
            <a:ext cx="359169" cy="39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23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C5B84D-DEDB-41EB-BC9B-FFB68E34922F}"/>
              </a:ext>
            </a:extLst>
          </p:cNvPr>
          <p:cNvCxnSpPr/>
          <p:nvPr userDrawn="1"/>
        </p:nvCxnSpPr>
        <p:spPr>
          <a:xfrm>
            <a:off x="914400" y="500338"/>
            <a:ext cx="10363200" cy="0"/>
          </a:xfrm>
          <a:prstGeom prst="line">
            <a:avLst/>
          </a:prstGeom>
          <a:ln>
            <a:solidFill>
              <a:srgbClr val="595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1FEC06-97B7-42BA-B7BF-C278477E3DE8}"/>
              </a:ext>
            </a:extLst>
          </p:cNvPr>
          <p:cNvCxnSpPr/>
          <p:nvPr userDrawn="1"/>
        </p:nvCxnSpPr>
        <p:spPr>
          <a:xfrm>
            <a:off x="3519055" y="6536988"/>
            <a:ext cx="7819327" cy="0"/>
          </a:xfrm>
          <a:prstGeom prst="line">
            <a:avLst/>
          </a:prstGeom>
          <a:ln>
            <a:solidFill>
              <a:srgbClr val="595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phic 17">
            <a:extLst>
              <a:ext uri="{FF2B5EF4-FFF2-40B4-BE49-F238E27FC236}">
                <a16:creationId xmlns:a16="http://schemas.microsoft.com/office/drawing/2014/main" id="{FC23561A-5E84-415B-8065-65D33D6E76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334" y="6513870"/>
            <a:ext cx="2560320" cy="53098"/>
          </a:xfrm>
          <a:prstGeom prst="rect">
            <a:avLst/>
          </a:prstGeom>
        </p:spPr>
      </p:pic>
      <p:sp>
        <p:nvSpPr>
          <p:cNvPr id="13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7860270" y="6601401"/>
            <a:ext cx="3474720" cy="182880"/>
          </a:xfrm>
        </p:spPr>
        <p:txBody>
          <a:bodyPr>
            <a:noAutofit/>
          </a:bodyPr>
          <a:lstStyle>
            <a:lvl1pPr marL="0" indent="0" algn="r">
              <a:buNone/>
              <a:defRPr sz="600" spc="0" baseline="0">
                <a:solidFill>
                  <a:schemeClr val="tx1"/>
                </a:solidFill>
              </a:defRPr>
            </a:lvl1pPr>
            <a:lvl2pPr marL="342892" indent="0">
              <a:buNone/>
              <a:defRPr sz="750"/>
            </a:lvl2pPr>
            <a:lvl3pPr marL="685783" indent="0">
              <a:buNone/>
              <a:defRPr sz="75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</a:lstStyle>
          <a:p>
            <a:pPr lvl="0"/>
            <a:r>
              <a:rPr lang="en-US" dirty="0"/>
              <a:t>Place proper DISTRIBUTION statement here.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63EAB2FB-0815-4DE4-A324-A02AC02CE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2964"/>
            <a:ext cx="10515600" cy="605492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A1C76A-0578-4EDD-9EA0-13952E9379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15575" r="15791" b="19870"/>
          <a:stretch/>
        </p:blipFill>
        <p:spPr>
          <a:xfrm>
            <a:off x="1486269" y="71255"/>
            <a:ext cx="283299" cy="3849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3C03A68-8D79-43AF-9F22-78C1EE2DB3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14497" r="15925" b="12697"/>
          <a:stretch/>
        </p:blipFill>
        <p:spPr>
          <a:xfrm>
            <a:off x="881412" y="71254"/>
            <a:ext cx="409029" cy="3714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7411176-6A47-402F-9BA8-58D727F4A96F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552616" y="198076"/>
            <a:ext cx="724984" cy="125059"/>
          </a:xfrm>
          <a:prstGeom prst="rect">
            <a:avLst/>
          </a:prstGeom>
        </p:spPr>
      </p:pic>
      <p:sp>
        <p:nvSpPr>
          <p:cNvPr id="11" name="Slide Number Placeholder 5"/>
          <p:cNvSpPr>
            <a:spLocks noGrp="1" noChangeAspect="1"/>
          </p:cNvSpPr>
          <p:nvPr>
            <p:ph type="sldNum" sz="quarter" idx="4"/>
          </p:nvPr>
        </p:nvSpPr>
        <p:spPr>
          <a:xfrm>
            <a:off x="11887194" y="6558767"/>
            <a:ext cx="27432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46E0E4E-0BEA-EF4C-B7F3-07BD370CC8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174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 userDrawn="1"/>
        </p:nvCxnSpPr>
        <p:spPr>
          <a:xfrm>
            <a:off x="3519055" y="6536988"/>
            <a:ext cx="7819327" cy="0"/>
          </a:xfrm>
          <a:prstGeom prst="line">
            <a:avLst/>
          </a:prstGeom>
          <a:ln>
            <a:solidFill>
              <a:srgbClr val="595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E57503E-0F5A-481B-912D-71A385E5A048}"/>
              </a:ext>
            </a:extLst>
          </p:cNvPr>
          <p:cNvCxnSpPr/>
          <p:nvPr userDrawn="1"/>
        </p:nvCxnSpPr>
        <p:spPr>
          <a:xfrm>
            <a:off x="914400" y="500338"/>
            <a:ext cx="10363200" cy="0"/>
          </a:xfrm>
          <a:prstGeom prst="line">
            <a:avLst/>
          </a:prstGeom>
          <a:ln>
            <a:solidFill>
              <a:srgbClr val="595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1FE42EDD-719A-407E-B62C-9197999F516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334" y="6513870"/>
            <a:ext cx="2560320" cy="5309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5824D5D-2FA2-46F5-9C50-CFDC0E5BC7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15575" r="15791" b="19870"/>
          <a:stretch/>
        </p:blipFill>
        <p:spPr>
          <a:xfrm>
            <a:off x="1486269" y="71255"/>
            <a:ext cx="283299" cy="3849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23033A-9CC5-41F7-A713-6396DBD2D0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14497" r="15925" b="12697"/>
          <a:stretch/>
        </p:blipFill>
        <p:spPr>
          <a:xfrm>
            <a:off x="881412" y="71254"/>
            <a:ext cx="409029" cy="3714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CF62D3-9206-45EB-A223-CA0D891C42B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552616" y="198076"/>
            <a:ext cx="724984" cy="125059"/>
          </a:xfrm>
          <a:prstGeom prst="rect">
            <a:avLst/>
          </a:prstGeom>
        </p:spPr>
      </p:pic>
      <p:sp>
        <p:nvSpPr>
          <p:cNvPr id="11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7860270" y="6601401"/>
            <a:ext cx="3474720" cy="182880"/>
          </a:xfrm>
        </p:spPr>
        <p:txBody>
          <a:bodyPr>
            <a:noAutofit/>
          </a:bodyPr>
          <a:lstStyle>
            <a:lvl1pPr marL="0" indent="0" algn="r">
              <a:buNone/>
              <a:defRPr sz="600" spc="0" baseline="0">
                <a:solidFill>
                  <a:schemeClr val="tx1"/>
                </a:solidFill>
              </a:defRPr>
            </a:lvl1pPr>
            <a:lvl2pPr marL="342892" indent="0">
              <a:buNone/>
              <a:defRPr sz="750"/>
            </a:lvl2pPr>
            <a:lvl3pPr marL="685783" indent="0">
              <a:buNone/>
              <a:defRPr sz="75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</a:lstStyle>
          <a:p>
            <a:pPr lvl="0"/>
            <a:r>
              <a:rPr lang="en-US" dirty="0"/>
              <a:t>Place proper DISTRIBUTION statement here.</a:t>
            </a:r>
          </a:p>
        </p:txBody>
      </p:sp>
      <p:sp>
        <p:nvSpPr>
          <p:cNvPr id="14" name="Slide Number Placeholder 5"/>
          <p:cNvSpPr>
            <a:spLocks noGrp="1" noChangeAspect="1"/>
          </p:cNvSpPr>
          <p:nvPr>
            <p:ph type="sldNum" sz="quarter" idx="4"/>
          </p:nvPr>
        </p:nvSpPr>
        <p:spPr>
          <a:xfrm>
            <a:off x="11887194" y="6558767"/>
            <a:ext cx="27432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46E0E4E-0BEA-EF4C-B7F3-07BD370CC8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9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612964"/>
            <a:ext cx="10515600" cy="605492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5"/>
          </p:nvPr>
        </p:nvSpPr>
        <p:spPr>
          <a:xfrm>
            <a:off x="838200" y="1335418"/>
            <a:ext cx="5215467" cy="4566400"/>
          </a:xfrm>
        </p:spPr>
        <p:txBody>
          <a:bodyPr/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6"/>
          </p:nvPr>
        </p:nvSpPr>
        <p:spPr>
          <a:xfrm>
            <a:off x="6286501" y="1335418"/>
            <a:ext cx="5067300" cy="3684587"/>
          </a:xfrm>
          <a:solidFill>
            <a:schemeClr val="bg2"/>
          </a:solidFill>
          <a:ln>
            <a:solidFill>
              <a:srgbClr val="595A59"/>
            </a:solidFill>
          </a:ln>
        </p:spPr>
        <p:txBody>
          <a:bodyPr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F67F46-E28D-430E-AC9B-F8685C97697D}"/>
              </a:ext>
            </a:extLst>
          </p:cNvPr>
          <p:cNvCxnSpPr/>
          <p:nvPr userDrawn="1"/>
        </p:nvCxnSpPr>
        <p:spPr>
          <a:xfrm>
            <a:off x="914400" y="500338"/>
            <a:ext cx="10363200" cy="0"/>
          </a:xfrm>
          <a:prstGeom prst="line">
            <a:avLst/>
          </a:prstGeom>
          <a:ln>
            <a:solidFill>
              <a:srgbClr val="595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D280267-0AF0-4BA8-9BCA-DF304F51124E}"/>
              </a:ext>
            </a:extLst>
          </p:cNvPr>
          <p:cNvCxnSpPr/>
          <p:nvPr userDrawn="1"/>
        </p:nvCxnSpPr>
        <p:spPr>
          <a:xfrm>
            <a:off x="3519055" y="6536988"/>
            <a:ext cx="7819327" cy="0"/>
          </a:xfrm>
          <a:prstGeom prst="line">
            <a:avLst/>
          </a:prstGeom>
          <a:ln>
            <a:solidFill>
              <a:srgbClr val="595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>
            <a:extLst>
              <a:ext uri="{FF2B5EF4-FFF2-40B4-BE49-F238E27FC236}">
                <a16:creationId xmlns:a16="http://schemas.microsoft.com/office/drawing/2014/main" id="{FC23561A-5E84-415B-8065-65D33D6E76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334" y="6513870"/>
            <a:ext cx="2560320" cy="5309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AD0E608-0643-44A1-BEB7-8274675F66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15575" r="15791" b="19870"/>
          <a:stretch/>
        </p:blipFill>
        <p:spPr>
          <a:xfrm>
            <a:off x="1486269" y="71255"/>
            <a:ext cx="283299" cy="3849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E514981-5EE5-47A2-AF05-F7964FDA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14497" r="15925" b="12697"/>
          <a:stretch/>
        </p:blipFill>
        <p:spPr>
          <a:xfrm>
            <a:off x="881412" y="71254"/>
            <a:ext cx="409029" cy="3714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B04EE9-740A-4B1E-B723-FD3BDB45D71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552616" y="198076"/>
            <a:ext cx="724984" cy="125059"/>
          </a:xfrm>
          <a:prstGeom prst="rect">
            <a:avLst/>
          </a:prstGeom>
        </p:spPr>
      </p:pic>
      <p:sp>
        <p:nvSpPr>
          <p:cNvPr id="19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7860270" y="6601401"/>
            <a:ext cx="3474720" cy="182880"/>
          </a:xfrm>
        </p:spPr>
        <p:txBody>
          <a:bodyPr>
            <a:noAutofit/>
          </a:bodyPr>
          <a:lstStyle>
            <a:lvl1pPr marL="0" indent="0" algn="r">
              <a:buNone/>
              <a:defRPr sz="600" spc="0" baseline="0">
                <a:solidFill>
                  <a:schemeClr val="tx1"/>
                </a:solidFill>
              </a:defRPr>
            </a:lvl1pPr>
            <a:lvl2pPr marL="342892" indent="0">
              <a:buNone/>
              <a:defRPr sz="750"/>
            </a:lvl2pPr>
            <a:lvl3pPr marL="685783" indent="0">
              <a:buNone/>
              <a:defRPr sz="75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</a:lstStyle>
          <a:p>
            <a:pPr lvl="0"/>
            <a:r>
              <a:rPr lang="en-US" dirty="0"/>
              <a:t>Place proper DISTRIBUTION statement here.</a:t>
            </a:r>
          </a:p>
        </p:txBody>
      </p:sp>
      <p:sp>
        <p:nvSpPr>
          <p:cNvPr id="20" name="Slide Number Placeholder 5"/>
          <p:cNvSpPr>
            <a:spLocks noGrp="1" noChangeAspect="1"/>
          </p:cNvSpPr>
          <p:nvPr>
            <p:ph type="sldNum" sz="quarter" idx="4"/>
          </p:nvPr>
        </p:nvSpPr>
        <p:spPr>
          <a:xfrm>
            <a:off x="11887194" y="6558767"/>
            <a:ext cx="27432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46E0E4E-0BEA-EF4C-B7F3-07BD370CC8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0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35417"/>
            <a:ext cx="5181600" cy="502093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35417"/>
            <a:ext cx="5181600" cy="502093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38200" y="549387"/>
            <a:ext cx="10515600" cy="732645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9A7E89B-15AA-4061-B0AF-2577F800530A}"/>
              </a:ext>
            </a:extLst>
          </p:cNvPr>
          <p:cNvCxnSpPr/>
          <p:nvPr userDrawn="1"/>
        </p:nvCxnSpPr>
        <p:spPr>
          <a:xfrm>
            <a:off x="914400" y="500338"/>
            <a:ext cx="10363200" cy="0"/>
          </a:xfrm>
          <a:prstGeom prst="line">
            <a:avLst/>
          </a:prstGeom>
          <a:ln>
            <a:solidFill>
              <a:srgbClr val="595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2E0E80-6006-4B76-B8C3-1395111A7B20}"/>
              </a:ext>
            </a:extLst>
          </p:cNvPr>
          <p:cNvCxnSpPr/>
          <p:nvPr userDrawn="1"/>
        </p:nvCxnSpPr>
        <p:spPr>
          <a:xfrm>
            <a:off x="3519055" y="6536988"/>
            <a:ext cx="7819327" cy="0"/>
          </a:xfrm>
          <a:prstGeom prst="line">
            <a:avLst/>
          </a:prstGeom>
          <a:ln>
            <a:solidFill>
              <a:srgbClr val="595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phic 15">
            <a:extLst>
              <a:ext uri="{FF2B5EF4-FFF2-40B4-BE49-F238E27FC236}">
                <a16:creationId xmlns:a16="http://schemas.microsoft.com/office/drawing/2014/main" id="{B65899C1-8647-4059-ABB4-F246F07201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334" y="6513870"/>
            <a:ext cx="2560320" cy="5309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E86D65F-EDD5-4D9C-A35D-8F1C8203FE8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15575" r="15791" b="19870"/>
          <a:stretch/>
        </p:blipFill>
        <p:spPr>
          <a:xfrm>
            <a:off x="1486269" y="71255"/>
            <a:ext cx="283299" cy="384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0CE78F-A173-4494-AA8A-DCF23A6A0D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14497" r="15925" b="12697"/>
          <a:stretch/>
        </p:blipFill>
        <p:spPr>
          <a:xfrm>
            <a:off x="881412" y="71254"/>
            <a:ext cx="409029" cy="37141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39EBA8-FC46-43D4-86D3-7541DB2A0BD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552616" y="198076"/>
            <a:ext cx="724984" cy="125059"/>
          </a:xfrm>
          <a:prstGeom prst="rect">
            <a:avLst/>
          </a:prstGeom>
        </p:spPr>
      </p:pic>
      <p:sp>
        <p:nvSpPr>
          <p:cNvPr id="14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7860270" y="6601401"/>
            <a:ext cx="3474720" cy="182880"/>
          </a:xfrm>
        </p:spPr>
        <p:txBody>
          <a:bodyPr>
            <a:noAutofit/>
          </a:bodyPr>
          <a:lstStyle>
            <a:lvl1pPr marL="0" indent="0" algn="r">
              <a:buNone/>
              <a:defRPr sz="600" spc="0" baseline="0">
                <a:solidFill>
                  <a:schemeClr val="tx1"/>
                </a:solidFill>
              </a:defRPr>
            </a:lvl1pPr>
            <a:lvl2pPr marL="342892" indent="0">
              <a:buNone/>
              <a:defRPr sz="750"/>
            </a:lvl2pPr>
            <a:lvl3pPr marL="685783" indent="0">
              <a:buNone/>
              <a:defRPr sz="75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</a:lstStyle>
          <a:p>
            <a:pPr lvl="0"/>
            <a:r>
              <a:rPr lang="en-US" dirty="0"/>
              <a:t>Place proper DISTRIBUTION statement here.</a:t>
            </a:r>
          </a:p>
        </p:txBody>
      </p:sp>
      <p:sp>
        <p:nvSpPr>
          <p:cNvPr id="17" name="Slide Number Placeholder 5"/>
          <p:cNvSpPr>
            <a:spLocks noGrp="1" noChangeAspect="1"/>
          </p:cNvSpPr>
          <p:nvPr>
            <p:ph type="sldNum" sz="quarter" idx="4"/>
          </p:nvPr>
        </p:nvSpPr>
        <p:spPr>
          <a:xfrm>
            <a:off x="11887194" y="6558767"/>
            <a:ext cx="27432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46E0E4E-0BEA-EF4C-B7F3-07BD370CC8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467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9" y="1289302"/>
            <a:ext cx="5157787" cy="240405"/>
          </a:xfrm>
        </p:spPr>
        <p:txBody>
          <a:bodyPr anchor="b">
            <a:normAutofit/>
          </a:bodyPr>
          <a:lstStyle>
            <a:lvl1pPr marL="0" indent="0">
              <a:buNone/>
              <a:defRPr sz="1200" b="1" spc="300">
                <a:solidFill>
                  <a:srgbClr val="00BCE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645105"/>
            <a:ext cx="5157787" cy="467450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1" y="1289301"/>
            <a:ext cx="5183188" cy="240406"/>
          </a:xfrm>
        </p:spPr>
        <p:txBody>
          <a:bodyPr anchor="b">
            <a:normAutofit/>
          </a:bodyPr>
          <a:lstStyle>
            <a:lvl1pPr marL="0" indent="0">
              <a:buNone/>
              <a:defRPr sz="1200" b="1" spc="300">
                <a:solidFill>
                  <a:srgbClr val="00BCE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645105"/>
            <a:ext cx="5183188" cy="467450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838200" y="549389"/>
            <a:ext cx="10515600" cy="732645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E72957-FF0C-4E9F-A61B-EA11590570A5}"/>
              </a:ext>
            </a:extLst>
          </p:cNvPr>
          <p:cNvCxnSpPr/>
          <p:nvPr userDrawn="1"/>
        </p:nvCxnSpPr>
        <p:spPr>
          <a:xfrm>
            <a:off x="914400" y="500338"/>
            <a:ext cx="10363200" cy="0"/>
          </a:xfrm>
          <a:prstGeom prst="line">
            <a:avLst/>
          </a:prstGeom>
          <a:ln>
            <a:solidFill>
              <a:srgbClr val="595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85AC12-A373-4B58-80C7-799AD015CFA6}"/>
              </a:ext>
            </a:extLst>
          </p:cNvPr>
          <p:cNvCxnSpPr/>
          <p:nvPr userDrawn="1"/>
        </p:nvCxnSpPr>
        <p:spPr>
          <a:xfrm>
            <a:off x="3519055" y="6536988"/>
            <a:ext cx="7819327" cy="0"/>
          </a:xfrm>
          <a:prstGeom prst="line">
            <a:avLst/>
          </a:prstGeom>
          <a:ln>
            <a:solidFill>
              <a:srgbClr val="595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>
            <a:extLst>
              <a:ext uri="{FF2B5EF4-FFF2-40B4-BE49-F238E27FC236}">
                <a16:creationId xmlns:a16="http://schemas.microsoft.com/office/drawing/2014/main" id="{BCFC18A9-D4D3-41DC-98B6-432053B031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334" y="6513870"/>
            <a:ext cx="2560320" cy="5309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091D48C-BBC5-46A6-BC6E-5D7E00EC00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15575" r="15791" b="19870"/>
          <a:stretch/>
        </p:blipFill>
        <p:spPr>
          <a:xfrm>
            <a:off x="1486269" y="71255"/>
            <a:ext cx="283299" cy="3849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5A818F-B61A-45A3-A93A-8B07F90EA3C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14497" r="15925" b="12697"/>
          <a:stretch/>
        </p:blipFill>
        <p:spPr>
          <a:xfrm>
            <a:off x="881412" y="71254"/>
            <a:ext cx="409029" cy="3714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FA1F597-E790-46A7-9D7A-2C9E9381EBE1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552616" y="198076"/>
            <a:ext cx="724984" cy="125059"/>
          </a:xfrm>
          <a:prstGeom prst="rect">
            <a:avLst/>
          </a:prstGeom>
        </p:spPr>
      </p:pic>
      <p:sp>
        <p:nvSpPr>
          <p:cNvPr id="16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7860270" y="6601401"/>
            <a:ext cx="3474720" cy="182880"/>
          </a:xfrm>
        </p:spPr>
        <p:txBody>
          <a:bodyPr>
            <a:noAutofit/>
          </a:bodyPr>
          <a:lstStyle>
            <a:lvl1pPr marL="0" indent="0" algn="r">
              <a:buNone/>
              <a:defRPr sz="600" spc="0" baseline="0">
                <a:solidFill>
                  <a:schemeClr val="tx1"/>
                </a:solidFill>
              </a:defRPr>
            </a:lvl1pPr>
            <a:lvl2pPr marL="342892" indent="0">
              <a:buNone/>
              <a:defRPr sz="750"/>
            </a:lvl2pPr>
            <a:lvl3pPr marL="685783" indent="0">
              <a:buNone/>
              <a:defRPr sz="75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</a:lstStyle>
          <a:p>
            <a:pPr lvl="0"/>
            <a:r>
              <a:rPr lang="en-US" dirty="0"/>
              <a:t>Place proper DISTRIBUTION statement here.</a:t>
            </a:r>
          </a:p>
        </p:txBody>
      </p:sp>
      <p:sp>
        <p:nvSpPr>
          <p:cNvPr id="19" name="Slide Number Placeholder 5"/>
          <p:cNvSpPr>
            <a:spLocks noGrp="1" noChangeAspect="1"/>
          </p:cNvSpPr>
          <p:nvPr>
            <p:ph type="sldNum" sz="quarter" idx="18"/>
          </p:nvPr>
        </p:nvSpPr>
        <p:spPr>
          <a:xfrm>
            <a:off x="11887194" y="6558767"/>
            <a:ext cx="27432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46E0E4E-0BEA-EF4C-B7F3-07BD370CC8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44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2573" y="1903867"/>
            <a:ext cx="7494154" cy="2852737"/>
          </a:xfrm>
        </p:spPr>
        <p:txBody>
          <a:bodyPr anchor="ctr" anchorCtr="0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3519055" y="6536988"/>
            <a:ext cx="7819327" cy="0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FE5235-994A-493B-939F-DA1F86E9240B}"/>
              </a:ext>
            </a:extLst>
          </p:cNvPr>
          <p:cNvCxnSpPr/>
          <p:nvPr userDrawn="1"/>
        </p:nvCxnSpPr>
        <p:spPr>
          <a:xfrm>
            <a:off x="914400" y="500368"/>
            <a:ext cx="10363200" cy="0"/>
          </a:xfrm>
          <a:prstGeom prst="line">
            <a:avLst/>
          </a:prstGeom>
          <a:ln>
            <a:solidFill>
              <a:srgbClr val="CBCC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>
            <a:extLst>
              <a:ext uri="{FF2B5EF4-FFF2-40B4-BE49-F238E27FC236}">
                <a16:creationId xmlns:a16="http://schemas.microsoft.com/office/drawing/2014/main" id="{5FBC0449-3189-4D40-BA64-41F825098D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4335" y="6513870"/>
            <a:ext cx="2560320" cy="530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AAAD68-E742-4396-AFED-A9B722C4D5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19015" t="1" r="21171" b="26090"/>
          <a:stretch/>
        </p:blipFill>
        <p:spPr>
          <a:xfrm>
            <a:off x="851775" y="13557"/>
            <a:ext cx="469733" cy="4461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5A44B8-BE1B-412A-A35E-BFFB9A50FC9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10552616" y="199210"/>
            <a:ext cx="724984" cy="1227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BA2416E-BF47-4BD8-A957-313647A273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b="19788"/>
          <a:stretch/>
        </p:blipFill>
        <p:spPr>
          <a:xfrm>
            <a:off x="1448335" y="65003"/>
            <a:ext cx="359169" cy="39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55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9120"/>
            <a:ext cx="10515600" cy="637515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5416"/>
            <a:ext cx="10515600" cy="502224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914400" y="500338"/>
            <a:ext cx="10363200" cy="0"/>
          </a:xfrm>
          <a:prstGeom prst="line">
            <a:avLst/>
          </a:prstGeom>
          <a:ln>
            <a:solidFill>
              <a:srgbClr val="595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3519055" y="6536988"/>
            <a:ext cx="7819327" cy="0"/>
          </a:xfrm>
          <a:prstGeom prst="line">
            <a:avLst/>
          </a:prstGeom>
          <a:ln>
            <a:solidFill>
              <a:srgbClr val="595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D54C71C-1288-472F-A460-7C04D48B3A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4334" y="6513870"/>
            <a:ext cx="2560320" cy="530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35CFED7-E2E6-45DE-8C4D-70F9073705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1412" y="71254"/>
            <a:ext cx="409029" cy="3714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BF6E8D0-2BA5-4865-9958-00BE5456E3B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52616" y="198076"/>
            <a:ext cx="724984" cy="1250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7A8AA4-7325-4593-A9C2-2BC6A81D1FF8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06111" y="70973"/>
            <a:ext cx="623261" cy="357775"/>
          </a:xfrm>
          <a:prstGeom prst="rect">
            <a:avLst/>
          </a:prstGeom>
        </p:spPr>
      </p:pic>
      <p:sp>
        <p:nvSpPr>
          <p:cNvPr id="15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461760" y="6583680"/>
            <a:ext cx="4876621" cy="150440"/>
          </a:xfrm>
        </p:spPr>
        <p:txBody>
          <a:bodyPr>
            <a:noAutofit/>
          </a:bodyPr>
          <a:lstStyle>
            <a:lvl1pPr marL="0" indent="0" algn="r">
              <a:buNone/>
              <a:defRPr sz="600" spc="0" baseline="0">
                <a:solidFill>
                  <a:srgbClr val="595A59"/>
                </a:solidFill>
              </a:defRPr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Place proper DISTRIBUTION statement here.</a:t>
            </a:r>
          </a:p>
        </p:txBody>
      </p:sp>
      <p:sp>
        <p:nvSpPr>
          <p:cNvPr id="18" name="Slide Number Placeholder 5"/>
          <p:cNvSpPr>
            <a:spLocks noGrp="1" noChangeAspect="1"/>
          </p:cNvSpPr>
          <p:nvPr>
            <p:ph type="sldNum" sz="quarter" idx="4"/>
          </p:nvPr>
        </p:nvSpPr>
        <p:spPr>
          <a:xfrm>
            <a:off x="11887194" y="6558767"/>
            <a:ext cx="274320" cy="27432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46E0E4E-0BEA-EF4C-B7F3-07BD370CC8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995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9AA7141-1AD8-449F-AB90-43B5957C4B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575" r="15791" b="19870"/>
          <a:stretch/>
        </p:blipFill>
        <p:spPr>
          <a:xfrm>
            <a:off x="1486269" y="71255"/>
            <a:ext cx="283299" cy="3849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99120"/>
            <a:ext cx="10515600" cy="637515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5416"/>
            <a:ext cx="10515600" cy="5022243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000"/>
            </a:lvl1pPr>
            <a:lvl2pPr>
              <a:lnSpc>
                <a:spcPct val="100000"/>
              </a:lnSpc>
              <a:defRPr sz="1600"/>
            </a:lvl2pPr>
            <a:lvl3pPr>
              <a:lnSpc>
                <a:spcPct val="100000"/>
              </a:lnSpc>
              <a:defRPr sz="1600"/>
            </a:lvl3pPr>
            <a:lvl4pPr>
              <a:lnSpc>
                <a:spcPct val="100000"/>
              </a:lnSpc>
              <a:defRPr sz="1600"/>
            </a:lvl4pPr>
            <a:lvl5pPr>
              <a:lnSpc>
                <a:spcPct val="100000"/>
              </a:lnSpc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914400" y="500338"/>
            <a:ext cx="10363200" cy="0"/>
          </a:xfrm>
          <a:prstGeom prst="line">
            <a:avLst/>
          </a:prstGeom>
          <a:ln>
            <a:solidFill>
              <a:srgbClr val="595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3519055" y="6536988"/>
            <a:ext cx="7819327" cy="0"/>
          </a:xfrm>
          <a:prstGeom prst="line">
            <a:avLst/>
          </a:prstGeom>
          <a:ln>
            <a:solidFill>
              <a:srgbClr val="595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0D54C71C-1288-472F-A460-7C04D48B3A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4334" y="6513870"/>
            <a:ext cx="2560320" cy="53098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11086011" y="6603491"/>
            <a:ext cx="34963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CC720032-0DC1-4E59-B3EF-A1C3F14D1CF3}" type="slidenum">
              <a:rPr lang="en-US" sz="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r"/>
              <a:t>‹#›</a:t>
            </a:fld>
            <a:endParaRPr lang="en-US" sz="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35CFED7-E2E6-45DE-8C4D-70F9073705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14497" r="15925" b="12697"/>
          <a:stretch/>
        </p:blipFill>
        <p:spPr>
          <a:xfrm>
            <a:off x="881412" y="71254"/>
            <a:ext cx="409029" cy="3714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BF6E8D0-2BA5-4865-9958-00BE5456E3B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552616" y="198076"/>
            <a:ext cx="724984" cy="1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3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0E4E-0BEA-EF4C-B7F3-07BD370CC89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890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b="0" i="0" kern="1200">
          <a:solidFill>
            <a:srgbClr val="004B8D"/>
          </a:solidFill>
          <a:latin typeface="Arial" charset="0"/>
          <a:ea typeface="Arial" charset="0"/>
          <a:cs typeface="Arial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charset="0"/>
          <a:ea typeface="Arial" charset="0"/>
          <a:cs typeface="Arial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4"/>
          <p:cNvSpPr>
            <a:spLocks noGrp="1"/>
          </p:cNvSpPr>
          <p:nvPr>
            <p:ph type="title"/>
          </p:nvPr>
        </p:nvSpPr>
        <p:spPr>
          <a:xfrm>
            <a:off x="323850" y="827517"/>
            <a:ext cx="11544300" cy="7326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2023 Nanocrystalline Soft Magnetic Materials Workshop: Advanced technologies for efficient power electronic systems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9189" y="3168294"/>
            <a:ext cx="11419511" cy="2651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en-US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B. S., Metallurgical Eng. &amp; Materials Sci.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Istanbul Technical University, </a:t>
            </a:r>
            <a:r>
              <a:rPr lang="en-US" sz="20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Turkey               1989</a:t>
            </a:r>
            <a:endParaRPr lang="en-US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M. S., Materials Science and Eng., </a:t>
            </a:r>
            <a:r>
              <a:rPr lang="en-US" sz="20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Carnegie Mellon University, </a:t>
            </a:r>
            <a:r>
              <a:rPr lang="en-US" sz="2000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Pittsburgh, PA                 </a:t>
            </a: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1997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Ph.D., Materials Science and Eng., </a:t>
            </a:r>
            <a:r>
              <a:rPr lang="en-U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Carnegie Mellon University</a:t>
            </a:r>
            <a:r>
              <a:rPr lang="en-U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000" i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Pittsburgh, PA                2000                                                          </a:t>
            </a:r>
            <a:endParaRPr lang="en-US" sz="20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Co-founder of AFRL Magnetics Lab (2000)                                                       </a:t>
            </a:r>
          </a:p>
          <a:p>
            <a:pPr algn="just">
              <a:lnSpc>
                <a:spcPct val="150000"/>
              </a:lnSpc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E7D55719-2625-D706-E4DE-F3787359D892}"/>
              </a:ext>
            </a:extLst>
          </p:cNvPr>
          <p:cNvSpPr txBox="1">
            <a:spLocks/>
          </p:cNvSpPr>
          <p:nvPr/>
        </p:nvSpPr>
        <p:spPr>
          <a:xfrm>
            <a:off x="183544" y="1429961"/>
            <a:ext cx="11684606" cy="1999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>
                <a:solidFill>
                  <a:srgbClr val="004B8D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ctr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Zafer TURGUT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Air Force Research Laboratory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Aerospace Systems Directorate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1950 5</a:t>
            </a:r>
            <a:r>
              <a:rPr lang="en-US" sz="1800" baseline="30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Street, Wright-Patterson AFB, OH 45433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(937) 255-2914 (Office)</a:t>
            </a:r>
          </a:p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zafer.turgut.2@ us.af.mil</a:t>
            </a:r>
          </a:p>
        </p:txBody>
      </p:sp>
    </p:spTree>
    <p:extLst>
      <p:ext uri="{BB962C8B-B14F-4D97-AF65-F5344CB8AC3E}">
        <p14:creationId xmlns:p14="http://schemas.microsoft.com/office/powerpoint/2010/main" val="3724258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4"/>
          <p:cNvSpPr>
            <a:spLocks noGrp="1"/>
          </p:cNvSpPr>
          <p:nvPr>
            <p:ph type="title"/>
          </p:nvPr>
        </p:nvSpPr>
        <p:spPr>
          <a:xfrm>
            <a:off x="323850" y="663133"/>
            <a:ext cx="11544300" cy="73264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AFRL Magnetics Lab </a:t>
            </a:r>
            <a:br>
              <a:rPr lang="en-US" dirty="0"/>
            </a:b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14680" y="1360843"/>
            <a:ext cx="1065031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In-house R&amp;D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Materials R&amp;D; magnetocaloric, soft and permanent magnets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 level R&amp;D: converters, PM motors for hybrid propulsion, actuation (missile guidance, flight control), electronic warfare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Management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AFWERKS, AFOSR, SBIR, STTR, DPA Title III, DoD ManTech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014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4"/>
          <p:cNvSpPr>
            <a:spLocks noGrp="1"/>
          </p:cNvSpPr>
          <p:nvPr>
            <p:ph type="title"/>
          </p:nvPr>
        </p:nvSpPr>
        <p:spPr>
          <a:xfrm>
            <a:off x="200560" y="316947"/>
            <a:ext cx="11544300" cy="933438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Emerging DoD Applications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680" y="1607427"/>
            <a:ext cx="10650317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Pulse compression 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frequency antennas </a:t>
            </a:r>
          </a:p>
          <a:p>
            <a:pPr marL="285750" marR="0" indent="-2857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Amorphous/piezoelectric composites for PM magnetostatic wave filters</a:t>
            </a:r>
          </a:p>
        </p:txBody>
      </p:sp>
    </p:spTree>
    <p:extLst>
      <p:ext uri="{BB962C8B-B14F-4D97-AF65-F5344CB8AC3E}">
        <p14:creationId xmlns:p14="http://schemas.microsoft.com/office/powerpoint/2010/main" val="3451883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4"/>
          <p:cNvSpPr>
            <a:spLocks noGrp="1"/>
          </p:cNvSpPr>
          <p:nvPr>
            <p:ph type="title"/>
          </p:nvPr>
        </p:nvSpPr>
        <p:spPr>
          <a:xfrm>
            <a:off x="-1" y="316946"/>
            <a:ext cx="12051587" cy="1100888"/>
          </a:xfrm>
        </p:spPr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Are amorphous/nanocrystalline magnets utilized to their full potential?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14680" y="1607427"/>
            <a:ext cx="10650317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Adaptation of nanocrystalline materials for  legacy applications:</a:t>
            </a: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Electromachine</a:t>
            </a: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laminations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Stamping challenges- thicker laminations, compositions with wider glass transition temperatures</a:t>
            </a:r>
          </a:p>
          <a:p>
            <a:pPr marL="342900" marR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Electrical grid 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Lack of data on expected transformer lifespan</a:t>
            </a:r>
          </a:p>
        </p:txBody>
      </p:sp>
    </p:spTree>
    <p:extLst>
      <p:ext uri="{BB962C8B-B14F-4D97-AF65-F5344CB8AC3E}">
        <p14:creationId xmlns:p14="http://schemas.microsoft.com/office/powerpoint/2010/main" val="600119181"/>
      </p:ext>
    </p:extLst>
  </p:cSld>
  <p:clrMapOvr>
    <a:masterClrMapping/>
  </p:clrMapOvr>
</p:sld>
</file>

<file path=ppt/theme/theme1.xml><?xml version="1.0" encoding="utf-8"?>
<a:theme xmlns:a="http://schemas.openxmlformats.org/drawingml/2006/main" name="5_Office Theme">
  <a:themeElements>
    <a:clrScheme name="AFR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D4D8C"/>
      </a:accent1>
      <a:accent2>
        <a:srgbClr val="FBCE20"/>
      </a:accent2>
      <a:accent3>
        <a:srgbClr val="00BCE4"/>
      </a:accent3>
      <a:accent4>
        <a:srgbClr val="B3282D"/>
      </a:accent4>
      <a:accent5>
        <a:srgbClr val="CBCCCB"/>
      </a:accent5>
      <a:accent6>
        <a:srgbClr val="595A5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233</Words>
  <Application>Microsoft Office PowerPoint</Application>
  <PresentationFormat>Widescreen</PresentationFormat>
  <Paragraphs>32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5_Office Theme</vt:lpstr>
      <vt:lpstr>2023 Nanocrystalline Soft Magnetic Materials Workshop: Advanced technologies for efficient power electronic systems </vt:lpstr>
      <vt:lpstr>AFRL Magnetics Lab  </vt:lpstr>
      <vt:lpstr> Emerging DoD Applications</vt:lpstr>
      <vt:lpstr> Are amorphous/nanocrystalline magnets utilized to their full potential?</vt:lpstr>
    </vt:vector>
  </TitlesOfParts>
  <Company>U.S. Air Force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New Rotor Design for High Speed Rotating Machinery</dc:title>
  <dc:creator>TURGUT, ZAFER CIV USAF AFMC AFRL/RQQM</dc:creator>
  <cp:lastModifiedBy>TURGUT, ZAFER CIV USAF AFMC AFRL/RQQM</cp:lastModifiedBy>
  <cp:revision>14</cp:revision>
  <dcterms:created xsi:type="dcterms:W3CDTF">2023-08-16T12:22:57Z</dcterms:created>
  <dcterms:modified xsi:type="dcterms:W3CDTF">2023-08-17T11:52:34Z</dcterms:modified>
</cp:coreProperties>
</file>