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8EF"/>
    <a:srgbClr val="ECEEF1"/>
    <a:srgbClr val="C6C8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5"/>
    <p:restoredTop sz="92792"/>
  </p:normalViewPr>
  <p:slideViewPr>
    <p:cSldViewPr snapToGrid="0" snapToObjects="1">
      <p:cViewPr>
        <p:scale>
          <a:sx n="127" d="100"/>
          <a:sy n="127" d="100"/>
        </p:scale>
        <p:origin x="144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DDB6-6486-5FE6-3999-A18B69807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D3E99-2AE2-AEE8-2907-0A450D620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262FF-F06E-B6AF-F58E-4FDD191D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A8F36-1D1A-5D89-4DB6-FBDAE292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1EFC-D994-4BFC-3523-48D3A27C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9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26A5-1177-E681-2A83-A021BDC6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503B7-D3FA-98BB-A048-BA1B40E7A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BE78E-B5E1-37F7-F1CB-78E3DB56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3D5CE-2CE3-30B5-348E-3AD18B55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15AA9-B050-3384-7C12-395FF6EB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A5757-C82F-4A97-E3E0-B0C992D27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3DAB3-0710-A4E6-7FBB-74329EFB2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1A020-B644-1D13-1010-2B2EC2FF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419B3-E1F7-D186-0CFF-F57135D9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15EC-941E-B2DC-3D6C-41F1BCFB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3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93F2-42B3-9B6A-853B-D92CDC34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40096-BD55-B72C-74FF-76FC802BD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50D63-C1EE-8115-09B8-BE82A39F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B0869-EC65-0E78-0950-5890E569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9FDCD-BDD0-E9F6-5799-071C0C5C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0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52E9-498F-13EC-DA0D-CBB79CDA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DF87E-3BF1-F124-DCB5-FD767B3B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5D4D-82AA-EBB8-7561-3B88AE4A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B5F38-0FA3-5D0B-AF3F-5F291FA4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63A8E-54CC-18F6-5B04-6254D682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5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21A3-9F6A-EAB4-EAEC-2E0F5C31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F408F-DFB6-75EC-1E79-A2CE7EBA4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37194-8868-86F7-ACB6-DF2B1D166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EC760-F51B-0774-D1DB-41C3DBE2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2CABD-4912-8A50-5F73-18FB2D48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8F3C0-7722-5A50-8F1A-6AC14BE9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2AF5-BB8D-8442-3DD8-9BAFB67A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2647-79EF-D013-2A66-F01E888F6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08E59-A94D-F9CD-946C-A9089C6A0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11BA5-130F-939F-DF90-503C3DEA7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7827C-75B3-B163-749C-30591F730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95B0A-40CE-5322-25D2-0299D32B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6/27/22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BC6B7-FD93-AB23-1951-BC12E952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7D25A-39ED-6978-51B4-B8D2D35C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5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2AB-3C17-6891-FCA7-007CB35E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33540-6003-7B25-FA6F-5E8C3CD1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6/27/22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26A5C-C330-1038-C991-BFED12A1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D4AED-EDAE-FFF5-5D6C-AC6971CC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6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9A501-A9AA-188D-F66B-AB53468B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6/27/22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E2A38-4F96-6129-FEEE-479A77D1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84B3A-3A3A-AC26-3381-D94ABA0B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6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0594-8BA3-B43A-F389-39FC4A34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20A2-9DA8-51B6-470F-B3A2B293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D50BB-5AB9-2843-7323-3210DF5EE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A425E-E05F-4A38-C3D8-2E649742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7AC4F-9D2F-95E7-3308-13F9A021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BA606-9798-F4F8-28CF-963BA670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569C-48E0-DD6C-766A-A2855968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72828-BFCC-0784-4BF8-FA2CBEE74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4E879-5686-000E-F17F-B9DFE65DA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30A65-E728-2AE5-EF9C-5774C01D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4B5B-ABDA-F54A-ACC4-BDC1169AAC49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698A1-935A-AA23-38C6-054A5FDF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61688-6373-C174-C691-E0802E70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6EE6B-F2F6-8946-E698-D1AD4DA9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1B5F4-81B8-3892-87DC-23BFFCE09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C02CF-149A-E73A-CFBC-4DAE04ED0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4B5B-ABDA-F54A-ACC4-BDC1169AAC49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065A1-9583-527E-028B-F52C29A19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77374-AB81-764F-22AD-FB630ACF6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B71D-8F27-0144-8DAD-14A3F3D9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5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hand holding a pink piggy bank&#10;&#10;Description automatically generated with low confidence">
            <a:extLst>
              <a:ext uri="{FF2B5EF4-FFF2-40B4-BE49-F238E27FC236}">
                <a16:creationId xmlns:a16="http://schemas.microsoft.com/office/drawing/2014/main" id="{C7898BF3-ED72-C7D7-E9B7-2959D7A48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1" r="7582"/>
          <a:stretch/>
        </p:blipFill>
        <p:spPr>
          <a:xfrm>
            <a:off x="470338" y="965639"/>
            <a:ext cx="2819400" cy="4191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30" name="Picture 6" descr="Free photos of Tap">
            <a:extLst>
              <a:ext uri="{FF2B5EF4-FFF2-40B4-BE49-F238E27FC236}">
                <a16:creationId xmlns:a16="http://schemas.microsoft.com/office/drawing/2014/main" id="{41E44686-AC49-F498-5CAF-5EB1BCA75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711" y="965640"/>
            <a:ext cx="2794000" cy="4191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673E81-CFC1-7EDD-8486-C7744DCE24F9}"/>
              </a:ext>
            </a:extLst>
          </p:cNvPr>
          <p:cNvSpPr/>
          <p:nvPr/>
        </p:nvSpPr>
        <p:spPr>
          <a:xfrm>
            <a:off x="6578600" y="965639"/>
            <a:ext cx="2794000" cy="4191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CFD8A-6614-F720-5F02-E8F8673D2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050" y="1791139"/>
            <a:ext cx="2197100" cy="2540000"/>
          </a:xfrm>
          <a:prstGeom prst="rect">
            <a:avLst/>
          </a:prstGeom>
        </p:spPr>
      </p:pic>
      <p:sp>
        <p:nvSpPr>
          <p:cNvPr id="5" name="AutoShape 2" descr="A two-way initial split into training and testing with an additional validation set split on the training set.">
            <a:extLst>
              <a:ext uri="{FF2B5EF4-FFF2-40B4-BE49-F238E27FC236}">
                <a16:creationId xmlns:a16="http://schemas.microsoft.com/office/drawing/2014/main" id="{B376D8FE-2EE1-97A6-5DEE-BD3BEBF129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2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6BCDBA2-E8DF-90CA-0740-E2EF1098D759}"/>
              </a:ext>
            </a:extLst>
          </p:cNvPr>
          <p:cNvGrpSpPr/>
          <p:nvPr/>
        </p:nvGrpSpPr>
        <p:grpSpPr>
          <a:xfrm>
            <a:off x="339845" y="880619"/>
            <a:ext cx="2794000" cy="4191000"/>
            <a:chOff x="339845" y="880619"/>
            <a:chExt cx="2794000" cy="4191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407558-A951-F1A8-7966-3985F9C30C79}"/>
                </a:ext>
              </a:extLst>
            </p:cNvPr>
            <p:cNvSpPr/>
            <p:nvPr/>
          </p:nvSpPr>
          <p:spPr>
            <a:xfrm>
              <a:off x="339845" y="880619"/>
              <a:ext cx="2794000" cy="419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B774D5-00D5-EFE6-F708-548858EED307}"/>
                </a:ext>
              </a:extLst>
            </p:cNvPr>
            <p:cNvSpPr/>
            <p:nvPr/>
          </p:nvSpPr>
          <p:spPr>
            <a:xfrm>
              <a:off x="1372242" y="1111170"/>
              <a:ext cx="925974" cy="8218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All Data</a:t>
              </a: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1E6B42FC-754E-E5FC-4005-642171666F81}"/>
                </a:ext>
              </a:extLst>
            </p:cNvPr>
            <p:cNvSpPr/>
            <p:nvPr/>
          </p:nvSpPr>
          <p:spPr>
            <a:xfrm>
              <a:off x="1001892" y="2385811"/>
              <a:ext cx="792622" cy="64008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Not Testing</a:t>
              </a: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5A668840-6529-E228-BB29-02DDC1022A00}"/>
                </a:ext>
              </a:extLst>
            </p:cNvPr>
            <p:cNvSpPr/>
            <p:nvPr/>
          </p:nvSpPr>
          <p:spPr>
            <a:xfrm>
              <a:off x="1873691" y="2385811"/>
              <a:ext cx="792621" cy="64008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Testing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26A799-AAFF-B36E-7718-2019C04866E5}"/>
                </a:ext>
              </a:extLst>
            </p:cNvPr>
            <p:cNvSpPr/>
            <p:nvPr/>
          </p:nvSpPr>
          <p:spPr>
            <a:xfrm>
              <a:off x="393536" y="3774048"/>
              <a:ext cx="950976" cy="5943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Training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21A89E-164C-FBBB-1596-B3299DBC18B9}"/>
                </a:ext>
              </a:extLst>
            </p:cNvPr>
            <p:cNvSpPr/>
            <p:nvPr/>
          </p:nvSpPr>
          <p:spPr>
            <a:xfrm>
              <a:off x="1398203" y="3774048"/>
              <a:ext cx="950976" cy="59436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Open Sauce Sans" pitchFamily="2" charset="77"/>
                </a:rPr>
                <a:t>Validation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EB47B6-3A86-53CA-40ED-42D93730C8EB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 flipH="1">
              <a:off x="1398203" y="1932972"/>
              <a:ext cx="437026" cy="452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9D52875-0D27-5262-64E2-7055DCE26CF5}"/>
                </a:ext>
              </a:extLst>
            </p:cNvPr>
            <p:cNvCxnSpPr>
              <a:cxnSpLocks/>
            </p:cNvCxnSpPr>
            <p:nvPr/>
          </p:nvCxnSpPr>
          <p:spPr>
            <a:xfrm>
              <a:off x="1832976" y="1932972"/>
              <a:ext cx="437025" cy="452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C7C4CFA-6FF9-7CE0-B742-34308C53DD61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869024" y="3025891"/>
              <a:ext cx="500964" cy="7481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8976842-4374-5636-2398-34D529A3D957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1384095" y="3038949"/>
              <a:ext cx="489596" cy="7350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A4A7892D-4EB8-03F1-E9CA-ADD7C111E960}"/>
              </a:ext>
            </a:extLst>
          </p:cNvPr>
          <p:cNvGrpSpPr/>
          <p:nvPr/>
        </p:nvGrpSpPr>
        <p:grpSpPr>
          <a:xfrm>
            <a:off x="3530156" y="880619"/>
            <a:ext cx="2794000" cy="4191000"/>
            <a:chOff x="3530156" y="880619"/>
            <a:chExt cx="2794000" cy="4191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00DC892-5624-76DE-7903-0F00DEEEC71C}"/>
                </a:ext>
              </a:extLst>
            </p:cNvPr>
            <p:cNvSpPr/>
            <p:nvPr/>
          </p:nvSpPr>
          <p:spPr>
            <a:xfrm>
              <a:off x="3530156" y="880619"/>
              <a:ext cx="2794000" cy="419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Hospital with solid fill">
              <a:extLst>
                <a:ext uri="{FF2B5EF4-FFF2-40B4-BE49-F238E27FC236}">
                  <a16:creationId xmlns:a16="http://schemas.microsoft.com/office/drawing/2014/main" id="{B74888B4-BDE7-EB4F-27F9-547DBED6A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23646" y="1292431"/>
              <a:ext cx="1097280" cy="1097280"/>
            </a:xfrm>
            <a:prstGeom prst="rect">
              <a:avLst/>
            </a:prstGeom>
          </p:spPr>
        </p:pic>
        <p:pic>
          <p:nvPicPr>
            <p:cNvPr id="37" name="Graphic 36" descr="Hospital with solid fill">
              <a:extLst>
                <a:ext uri="{FF2B5EF4-FFF2-40B4-BE49-F238E27FC236}">
                  <a16:creationId xmlns:a16="http://schemas.microsoft.com/office/drawing/2014/main" id="{9C5FA5FB-17C4-9F4C-D94B-42863BD29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23901" y="1292431"/>
              <a:ext cx="1097280" cy="1097280"/>
            </a:xfrm>
            <a:prstGeom prst="rect">
              <a:avLst/>
            </a:prstGeom>
          </p:spPr>
        </p:pic>
        <p:pic>
          <p:nvPicPr>
            <p:cNvPr id="50" name="Graphic 49" descr="Group of people with solid fill">
              <a:extLst>
                <a:ext uri="{FF2B5EF4-FFF2-40B4-BE49-F238E27FC236}">
                  <a16:creationId xmlns:a16="http://schemas.microsoft.com/office/drawing/2014/main" id="{2FEEE2DB-8D2E-568D-F239-75203CE2C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-5296" b="1"/>
            <a:stretch/>
          </p:blipFill>
          <p:spPr>
            <a:xfrm>
              <a:off x="3632206" y="3119335"/>
              <a:ext cx="1280160" cy="1347954"/>
            </a:xfrm>
            <a:prstGeom prst="rect">
              <a:avLst/>
            </a:prstGeom>
          </p:spPr>
        </p:pic>
        <p:pic>
          <p:nvPicPr>
            <p:cNvPr id="52" name="Graphic 51" descr="Group of people with solid fill">
              <a:extLst>
                <a:ext uri="{FF2B5EF4-FFF2-40B4-BE49-F238E27FC236}">
                  <a16:creationId xmlns:a16="http://schemas.microsoft.com/office/drawing/2014/main" id="{7A98B574-377B-CC9C-D183-44FB2CB2C8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-5296" b="1"/>
            <a:stretch/>
          </p:blipFill>
          <p:spPr>
            <a:xfrm>
              <a:off x="4932461" y="3119335"/>
              <a:ext cx="1280160" cy="1347954"/>
            </a:xfrm>
            <a:prstGeom prst="rect">
              <a:avLst/>
            </a:prstGeom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638C06-0ADB-DD43-2FCF-D446A5F27AA6}"/>
                </a:ext>
              </a:extLst>
            </p:cNvPr>
            <p:cNvCxnSpPr>
              <a:cxnSpLocks/>
              <a:stCxn id="33" idx="2"/>
              <a:endCxn id="50" idx="0"/>
            </p:cNvCxnSpPr>
            <p:nvPr/>
          </p:nvCxnSpPr>
          <p:spPr>
            <a:xfrm>
              <a:off x="4272286" y="2389711"/>
              <a:ext cx="0" cy="7296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44C0B05-3F72-E60C-6C5E-07446E2448FC}"/>
                </a:ext>
              </a:extLst>
            </p:cNvPr>
            <p:cNvCxnSpPr>
              <a:cxnSpLocks/>
              <a:stCxn id="37" idx="2"/>
              <a:endCxn id="52" idx="0"/>
            </p:cNvCxnSpPr>
            <p:nvPr/>
          </p:nvCxnSpPr>
          <p:spPr>
            <a:xfrm>
              <a:off x="5572541" y="2389711"/>
              <a:ext cx="0" cy="7296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122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4878</TotalTime>
  <Words>7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Sauce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Shirley B.</dc:creator>
  <cp:lastModifiedBy>Wang, Shirley B.</cp:lastModifiedBy>
  <cp:revision>9</cp:revision>
  <dcterms:created xsi:type="dcterms:W3CDTF">2022-06-11T18:50:13Z</dcterms:created>
  <dcterms:modified xsi:type="dcterms:W3CDTF">2022-06-30T11:09:34Z</dcterms:modified>
</cp:coreProperties>
</file>