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7" r:id="rId5"/>
    <p:sldId id="258" r:id="rId6"/>
    <p:sldId id="276" r:id="rId7"/>
    <p:sldId id="260" r:id="rId8"/>
    <p:sldId id="341" r:id="rId9"/>
    <p:sldId id="305" r:id="rId10"/>
    <p:sldId id="295" r:id="rId11"/>
    <p:sldId id="296" r:id="rId12"/>
    <p:sldId id="297" r:id="rId13"/>
    <p:sldId id="271" r:id="rId14"/>
    <p:sldId id="298" r:id="rId15"/>
    <p:sldId id="299" r:id="rId16"/>
    <p:sldId id="334" r:id="rId17"/>
    <p:sldId id="301" r:id="rId18"/>
    <p:sldId id="303" r:id="rId19"/>
    <p:sldId id="335" r:id="rId20"/>
    <p:sldId id="273" r:id="rId21"/>
    <p:sldId id="261" r:id="rId22"/>
    <p:sldId id="338" r:id="rId23"/>
    <p:sldId id="310" r:id="rId24"/>
    <p:sldId id="308" r:id="rId25"/>
    <p:sldId id="347" r:id="rId26"/>
    <p:sldId id="348" r:id="rId27"/>
    <p:sldId id="349" r:id="rId28"/>
    <p:sldId id="350" r:id="rId29"/>
    <p:sldId id="351" r:id="rId30"/>
    <p:sldId id="352" r:id="rId31"/>
    <p:sldId id="354" r:id="rId32"/>
    <p:sldId id="355" r:id="rId33"/>
    <p:sldId id="353" r:id="rId34"/>
    <p:sldId id="419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955" autoAdjust="0"/>
  </p:normalViewPr>
  <p:slideViewPr>
    <p:cSldViewPr snapToGrid="0">
      <p:cViewPr varScale="1">
        <p:scale>
          <a:sx n="108" d="100"/>
          <a:sy n="108" d="100"/>
        </p:scale>
        <p:origin x="11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36D0-2A47-4926-887B-91D9B5166E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11274552" cy="27432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11DA3-46F6-4C8B-9F3A-15E0E6934B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914400"/>
            <a:ext cx="11274552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Additional Presentation Details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F2C629-AEB0-47BE-B306-5E0B976915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5362812"/>
              </p:ext>
            </p:extLst>
          </p:nvPr>
        </p:nvGraphicFramePr>
        <p:xfrm>
          <a:off x="914400" y="4800600"/>
          <a:ext cx="10360152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0076">
                  <a:extLst>
                    <a:ext uri="{9D8B030D-6E8A-4147-A177-3AD203B41FA5}">
                      <a16:colId xmlns:a16="http://schemas.microsoft.com/office/drawing/2014/main" val="512161333"/>
                    </a:ext>
                  </a:extLst>
                </a:gridCol>
                <a:gridCol w="5180076">
                  <a:extLst>
                    <a:ext uri="{9D8B030D-6E8A-4147-A177-3AD203B41FA5}">
                      <a16:colId xmlns:a16="http://schemas.microsoft.com/office/drawing/2014/main" val="391016929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Jeffrey M. Girard</a:t>
                      </a:r>
                    </a:p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University of Kansas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Shirley B. Wang</a:t>
                      </a:r>
                    </a:p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Harvard University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3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8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1494-3F6F-4762-9208-207262D2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72D86-DC2C-4244-953D-64B44B9BB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81E2-AE8D-4996-9230-B201D315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70B1-2E5F-4CD1-A7CB-E77FF5A7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3089D-1C6B-4251-86E1-136C299B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F794-AC7F-441C-AA27-D8FF3F15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486-4693-4B3F-9B34-A9A91997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DA239-93FB-4ACB-952F-A4594F02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C343-AB35-4E63-8A24-F353EB0B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E253B-5D4B-4AFD-A634-44A03753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3272-2591-4A73-9075-D8689B6C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E232B-1F45-47EB-BE16-4575A2ED1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C6D6D-3F18-466A-973C-781E12E1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CEAD-48F9-43EC-9A24-69A9786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3B08-2D81-4894-8A4B-D1905B3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6E6D-15B6-4B3A-B1A8-B644CA79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7A8D0C-7CE1-4B8A-86AD-BAB80FED26E7}"/>
              </a:ext>
            </a:extLst>
          </p:cNvPr>
          <p:cNvSpPr/>
          <p:nvPr userDrawn="1"/>
        </p:nvSpPr>
        <p:spPr>
          <a:xfrm>
            <a:off x="-1524" y="6172200"/>
            <a:ext cx="12192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84825-BEB8-4F6E-8899-9F23E61B2892}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16072-3DAA-45DB-A8DC-1AE0961D6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73" y="0"/>
            <a:ext cx="10360152" cy="9144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5197605-9A57-4A32-819C-2202D96AD2C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072" y="1143000"/>
            <a:ext cx="11274679" cy="4800600"/>
          </a:xfrm>
        </p:spPr>
        <p:txBody>
          <a:bodyPr lIns="0" tIns="0" rIns="0" bIns="0">
            <a:noAutofit/>
          </a:bodyPr>
          <a:lstStyle>
            <a:lvl1pPr marL="0" indent="-457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defRPr/>
            </a:lvl1pPr>
            <a:lvl2pPr marL="9144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F93D25F-AF50-4D6E-BE02-AA1679095D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073" y="6172200"/>
            <a:ext cx="8001000" cy="685800"/>
          </a:xfrm>
        </p:spPr>
        <p:txBody>
          <a:bodyPr lIns="0" tIns="0" rIns="0" bIns="0" anchor="ctr">
            <a:noAutofit/>
          </a:bodyPr>
          <a:lstStyle>
            <a:lvl1pPr marL="0" indent="-457200">
              <a:lnSpc>
                <a:spcPct val="100000"/>
              </a:lnSpc>
              <a:spcBef>
                <a:spcPts val="0"/>
              </a:spcBef>
              <a:buFont typeface="Minion Pro" panose="02040503050201020203" pitchFamily="18" charset="0"/>
              <a:buChar char="▶"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Extra information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6B4735-6C28-41D0-A016-6F5F382EC4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6927" y="6172200"/>
            <a:ext cx="3044825" cy="685800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[</a:t>
            </a:r>
            <a:r>
              <a:rPr lang="en-US" dirty="0" err="1"/>
              <a:t>i</a:t>
            </a:r>
            <a:r>
              <a:rPr lang="en-US" dirty="0"/>
              <a:t> of n]</a:t>
            </a:r>
          </a:p>
        </p:txBody>
      </p:sp>
    </p:spTree>
    <p:extLst>
      <p:ext uri="{BB962C8B-B14F-4D97-AF65-F5344CB8AC3E}">
        <p14:creationId xmlns:p14="http://schemas.microsoft.com/office/powerpoint/2010/main" val="202569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7A8D0C-7CE1-4B8A-86AD-BAB80FED26E7}"/>
              </a:ext>
            </a:extLst>
          </p:cNvPr>
          <p:cNvSpPr/>
          <p:nvPr userDrawn="1"/>
        </p:nvSpPr>
        <p:spPr>
          <a:xfrm>
            <a:off x="-1524" y="6172200"/>
            <a:ext cx="12192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84825-BEB8-4F6E-8899-9F23E61B2892}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16072-3DAA-45DB-A8DC-1AE0961D6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73" y="0"/>
            <a:ext cx="10360152" cy="9144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D986AF-8438-4314-BBE9-CCB4F3DD88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073" y="6172200"/>
            <a:ext cx="8001000" cy="685800"/>
          </a:xfrm>
        </p:spPr>
        <p:txBody>
          <a:bodyPr lIns="0" tIns="0" rIns="0" bIns="0" anchor="ctr">
            <a:noAutofit/>
          </a:bodyPr>
          <a:lstStyle>
            <a:lvl1pPr marL="0" indent="-457200">
              <a:lnSpc>
                <a:spcPct val="100000"/>
              </a:lnSpc>
              <a:spcBef>
                <a:spcPts val="0"/>
              </a:spcBef>
              <a:buFont typeface="Minion Pro" panose="02040503050201020203" pitchFamily="18" charset="0"/>
              <a:buChar char="▶"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Extra information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62A4A7-4AF0-4837-9DEB-525917C443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6927" y="6172200"/>
            <a:ext cx="3044825" cy="685800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[</a:t>
            </a:r>
            <a:r>
              <a:rPr lang="en-US" dirty="0" err="1"/>
              <a:t>i</a:t>
            </a:r>
            <a:r>
              <a:rPr lang="en-US" dirty="0"/>
              <a:t> of n]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030D-BD42-49BE-9B63-92FE85E620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45352" y="1143000"/>
            <a:ext cx="5486400" cy="4800600"/>
          </a:xfrm>
        </p:spPr>
        <p:txBody>
          <a:bodyPr lIns="0" tIns="0" rIns="0" bIns="0">
            <a:noAutofit/>
          </a:bodyPr>
          <a:lstStyle>
            <a:lvl1pPr marL="0" indent="-457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defRPr/>
            </a:lvl1pPr>
            <a:lvl2pPr marL="9144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65B8EF7-4628-43EE-A0E2-A8B5376D88D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073" y="1143000"/>
            <a:ext cx="5486400" cy="4800600"/>
          </a:xfrm>
        </p:spPr>
        <p:txBody>
          <a:bodyPr lIns="0" tIns="0" rIns="0" bIns="0">
            <a:noAutofit/>
          </a:bodyPr>
          <a:lstStyle>
            <a:lvl1pPr marL="0" indent="-457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defRPr/>
            </a:lvl1pPr>
            <a:lvl2pPr marL="9144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171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1ECE-318E-4062-8619-78C3E370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C00000"/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Eurostile-Blac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E5CF-ED59-43AF-A16F-DD62FECE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79314"/>
            <a:ext cx="10515600" cy="95789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nion Pro" panose="020405030502010202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9CB6-389F-4840-BACA-E00A03B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0CA0-5E80-4F7E-94E5-FFFFF9AF4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13D4-AAD7-4AB1-866C-38E3F7529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4619-CA89-4E43-9B32-B6340265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567C-3E11-423B-878B-56044911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2FCE-06C3-47EC-AD67-7DE99E82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7BFF-ADDD-4633-AACC-A830B13E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5EFB3-D22A-4FA4-AF95-2D282415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8DF02-BB0F-4539-9BD4-3FBBE0CB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9F3E5-875A-4DC3-80D1-061431152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ED602-4B05-4AB3-B934-9064B4F26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832A7-8978-4848-B9A7-C55220DD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B83CE-84FA-4873-AE71-A44BDFF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EF109-E71E-4B10-B287-41590BB0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74B8-7D12-4C60-A589-FD158E4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54A37-120F-4D33-A13B-F7C7F9B5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8AC8-DDD8-43FF-A410-93BDAB8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8B28-C3B1-4EFB-9068-F571191F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3240B-AD1D-4E48-A9BA-C4C9711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60E76-A477-49E6-B3C4-250BE20A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1D768-16D3-4BDC-B921-0990775C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6F82-882E-401F-A9C7-49A5ED90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5FF8-0E32-4F00-B9E9-DAFC466F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C279C-5C96-4383-BB13-C6E5B3C7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F7A0-E655-44D5-805A-84EF4A9A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AFB8-42C4-4929-9A5B-F3C26FAA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30D4-6D38-4B38-8E04-697E5B4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2075E-3CD3-4C12-981A-E6E6110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E089-BE89-4D35-89B2-8C1BC52A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F2D0-C6F4-4459-AB75-D8645A8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4D24-CB57-4F94-955B-F410A15E230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D1A3-A7E1-4901-AB00-DEA9E6227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781A-9D3F-481F-8285-6412AAD60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sf.io/ensdc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tatmethods.net/management/operator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workflow-basics.html#whats-in-a-nam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m5nd/" TargetMode="External"/><Relationship Id="rId2" Type="http://schemas.openxmlformats.org/officeDocument/2006/relationships/hyperlink" Target="https://osf.io/249ay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func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vector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m5nd/" TargetMode="External"/><Relationship Id="rId2" Type="http://schemas.openxmlformats.org/officeDocument/2006/relationships/hyperlink" Target="https://osf.io/249ay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string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m5nd/" TargetMode="External"/><Relationship Id="rId2" Type="http://schemas.openxmlformats.org/officeDocument/2006/relationships/hyperlink" Target="https://osf.io/249ay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NzkNw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tidyr.tidyverse.org/articles/tidy-data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osf.io/d7s2q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data-impor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ibble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m7396/" TargetMode="External"/><Relationship Id="rId2" Type="http://schemas.openxmlformats.org/officeDocument/2006/relationships/hyperlink" Target="https://osf.io/rgcm7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4ds.had.co.nz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m7396/" TargetMode="External"/><Relationship Id="rId2" Type="http://schemas.openxmlformats.org/officeDocument/2006/relationships/hyperlink" Target="https://osf.io/rgcm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m7396/" TargetMode="External"/><Relationship Id="rId2" Type="http://schemas.openxmlformats.org/officeDocument/2006/relationships/hyperlink" Target="https://osf.io/rgcm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hyperlink" Target="https://osf.io/ykz57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osf.io/uy2f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sf.io/ufh6e/" TargetMode="External"/><Relationship Id="rId5" Type="http://schemas.openxmlformats.org/officeDocument/2006/relationships/hyperlink" Target="https://osf.io/s8xec" TargetMode="External"/><Relationship Id="rId4" Type="http://schemas.openxmlformats.org/officeDocument/2006/relationships/hyperlink" Target="https://osf.io/yca9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uy2fm" TargetMode="External"/><Relationship Id="rId2" Type="http://schemas.openxmlformats.org/officeDocument/2006/relationships/hyperlink" Target="https://osf.io/7hmb2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v-r.hadley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vtropes.org/pmwiki/pmwiki.php/Main/LiteralGeni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0CC283-85F1-4DA8-A44C-FA2AC689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0" rIns="0" bIns="457200"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6000" dirty="0"/>
              <a:t>Applied Machine Learning in R</a:t>
            </a:r>
            <a:br>
              <a:rPr lang="en-US" dirty="0"/>
            </a:br>
            <a:r>
              <a:rPr lang="en-US" sz="3200" dirty="0">
                <a:solidFill>
                  <a:schemeClr val="tx1"/>
                </a:solidFill>
              </a:rPr>
              <a:t>A hands-on introduction for social and behavioral scientists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4695F-CC10-4A63-974A-EBCD7DAC5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Pittsburgh Summer Methodology Series | July 19-23, 2021 | www.pittmethods.com</a:t>
            </a:r>
          </a:p>
        </p:txBody>
      </p:sp>
    </p:spTree>
    <p:extLst>
      <p:ext uri="{BB962C8B-B14F-4D97-AF65-F5344CB8AC3E}">
        <p14:creationId xmlns:p14="http://schemas.microsoft.com/office/powerpoint/2010/main" val="245887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Follow along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https://osf.io/ensdc/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[03 of 12]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</p:txBody>
      </p:sp>
      <p:pic>
        <p:nvPicPr>
          <p:cNvPr id="15" name="Graphic 14" descr="Web design">
            <a:extLst>
              <a:ext uri="{FF2B5EF4-FFF2-40B4-BE49-F238E27FC236}">
                <a16:creationId xmlns:a16="http://schemas.microsoft.com/office/drawing/2014/main" id="{0335CE2C-75E4-4D59-947E-57D97563D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5" name="Double Brace 4">
            <a:extLst>
              <a:ext uri="{FF2B5EF4-FFF2-40B4-BE49-F238E27FC236}">
                <a16:creationId xmlns:a16="http://schemas.microsoft.com/office/drawing/2014/main" id="{A0783C4C-30B8-47EA-AB91-78ED555AB432}"/>
              </a:ext>
            </a:extLst>
          </p:cNvPr>
          <p:cNvSpPr/>
          <p:nvPr/>
        </p:nvSpPr>
        <p:spPr>
          <a:xfrm>
            <a:off x="269966" y="1125582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75D95BC7-B9C7-4DAB-B09F-C38045DB58B1}"/>
              </a:ext>
            </a:extLst>
          </p:cNvPr>
          <p:cNvSpPr/>
          <p:nvPr/>
        </p:nvSpPr>
        <p:spPr>
          <a:xfrm>
            <a:off x="269966" y="2277291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53990EE-429E-4AE3-B03C-CFBB4A7F637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5"/>
          <a:stretch>
            <a:fillRect/>
          </a:stretch>
        </p:blipFill>
        <p:spPr>
          <a:xfrm>
            <a:off x="6245225" y="1335137"/>
            <a:ext cx="5486400" cy="4416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5E32D9-3D23-49F9-A173-F6E93DBEB5EE}"/>
              </a:ext>
            </a:extLst>
          </p:cNvPr>
          <p:cNvSpPr txBox="1"/>
          <p:nvPr/>
        </p:nvSpPr>
        <p:spPr>
          <a:xfrm>
            <a:off x="3202513" y="1420529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CA8D-7515-441B-B7CC-A436D469ED62}"/>
              </a:ext>
            </a:extLst>
          </p:cNvPr>
          <p:cNvSpPr txBox="1"/>
          <p:nvPr/>
        </p:nvSpPr>
        <p:spPr>
          <a:xfrm>
            <a:off x="3202513" y="2572238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B</a:t>
            </a:r>
          </a:p>
        </p:txBody>
      </p:sp>
      <p:sp>
        <p:nvSpPr>
          <p:cNvPr id="20" name="Double Brace 19">
            <a:extLst>
              <a:ext uri="{FF2B5EF4-FFF2-40B4-BE49-F238E27FC236}">
                <a16:creationId xmlns:a16="http://schemas.microsoft.com/office/drawing/2014/main" id="{5030E3E8-3554-4595-B2C3-6A19B33A8628}"/>
              </a:ext>
            </a:extLst>
          </p:cNvPr>
          <p:cNvSpPr/>
          <p:nvPr/>
        </p:nvSpPr>
        <p:spPr>
          <a:xfrm>
            <a:off x="269966" y="3429000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0F8CF-0197-4D45-860A-5E6B77FCD934}"/>
              </a:ext>
            </a:extLst>
          </p:cNvPr>
          <p:cNvSpPr txBox="1"/>
          <p:nvPr/>
        </p:nvSpPr>
        <p:spPr>
          <a:xfrm>
            <a:off x="3202513" y="3723947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C</a:t>
            </a:r>
          </a:p>
        </p:txBody>
      </p:sp>
    </p:spTree>
    <p:extLst>
      <p:ext uri="{BB962C8B-B14F-4D97-AF65-F5344CB8AC3E}">
        <p14:creationId xmlns:p14="http://schemas.microsoft.com/office/powerpoint/2010/main" val="25429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https://www.statmethods.net/management/operators.html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[04 of 12]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20D79E-5D6F-4608-AED2-8A5A448615EB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164380821"/>
              </p:ext>
            </p:extLst>
          </p:nvPr>
        </p:nvGraphicFramePr>
        <p:xfrm>
          <a:off x="6245225" y="1143000"/>
          <a:ext cx="5486401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5031">
                  <a:extLst>
                    <a:ext uri="{9D8B030D-6E8A-4147-A177-3AD203B41FA5}">
                      <a16:colId xmlns:a16="http://schemas.microsoft.com/office/drawing/2014/main" val="2441590607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2399524117"/>
                    </a:ext>
                  </a:extLst>
                </a:gridCol>
                <a:gridCol w="288759">
                  <a:extLst>
                    <a:ext uri="{9D8B030D-6E8A-4147-A177-3AD203B41FA5}">
                      <a16:colId xmlns:a16="http://schemas.microsoft.com/office/drawing/2014/main" val="2353834843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11815071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88448929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0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Less/Equal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41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Divide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More/Equal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19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46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u="sng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5B083BE5-C9D0-4106-A770-F3DD7062A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1" name="Double Brace 10">
            <a:extLst>
              <a:ext uri="{FF2B5EF4-FFF2-40B4-BE49-F238E27FC236}">
                <a16:creationId xmlns:a16="http://schemas.microsoft.com/office/drawing/2014/main" id="{4E388F83-026C-41A1-A2E6-A5109E4ABAA1}"/>
              </a:ext>
            </a:extLst>
          </p:cNvPr>
          <p:cNvSpPr/>
          <p:nvPr/>
        </p:nvSpPr>
        <p:spPr>
          <a:xfrm>
            <a:off x="269966" y="1125582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AF81C-E6C5-47F0-9963-0213A89036D4}"/>
              </a:ext>
            </a:extLst>
          </p:cNvPr>
          <p:cNvSpPr txBox="1"/>
          <p:nvPr/>
        </p:nvSpPr>
        <p:spPr>
          <a:xfrm>
            <a:off x="6245225" y="488400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(10 - 2) / 3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(1 - 1/3) &gt;= 0.5</a:t>
            </a:r>
          </a:p>
        </p:txBody>
      </p:sp>
    </p:spTree>
    <p:extLst>
      <p:ext uri="{BB962C8B-B14F-4D97-AF65-F5344CB8AC3E}">
        <p14:creationId xmlns:p14="http://schemas.microsoft.com/office/powerpoint/2010/main" val="332721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https://r4ds.had.co.nz/workflow-basics.html#whats-in-a-name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[05 of 12]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8EE13EF-D7BD-4486-90BC-8E78E3FB2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8" name="Double Brace 7">
            <a:extLst>
              <a:ext uri="{FF2B5EF4-FFF2-40B4-BE49-F238E27FC236}">
                <a16:creationId xmlns:a16="http://schemas.microsoft.com/office/drawing/2014/main" id="{5CDFB499-582F-4A8C-8557-A31848B7AD13}"/>
              </a:ext>
            </a:extLst>
          </p:cNvPr>
          <p:cNvSpPr/>
          <p:nvPr/>
        </p:nvSpPr>
        <p:spPr>
          <a:xfrm>
            <a:off x="269966" y="1125582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C677-90C7-476D-B990-329F7E2ADEAC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x &lt;- 5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this_year &lt;- 2019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in_x_years &lt;- this_year + x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29B4B51-D624-40CC-9407-270C0A90DCD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Objects are created using </a:t>
            </a:r>
            <a:r>
              <a:rPr lang="en-US" dirty="0">
                <a:latin typeface="Lucida Console" panose="020B0609040504020204" pitchFamily="49" charset="0"/>
              </a:rPr>
              <a:t>&lt;-</a:t>
            </a:r>
          </a:p>
          <a:p>
            <a:r>
              <a:rPr lang="en-US" dirty="0"/>
              <a:t>Object names have rules</a:t>
            </a:r>
          </a:p>
          <a:p>
            <a:pPr lvl="1"/>
            <a:r>
              <a:rPr lang="en-US" dirty="0"/>
              <a:t>Must start with a letter</a:t>
            </a:r>
          </a:p>
          <a:p>
            <a:pPr lvl="1"/>
            <a:r>
              <a:rPr lang="en-US" dirty="0"/>
              <a:t>Can only contain letters, numbers, and underscores (no symbols/spaces)</a:t>
            </a:r>
          </a:p>
          <a:p>
            <a:pPr lvl="1"/>
            <a:r>
              <a:rPr lang="en-US" dirty="0"/>
              <a:t>Are case-sensitive and unique</a:t>
            </a:r>
          </a:p>
        </p:txBody>
      </p:sp>
    </p:spTree>
    <p:extLst>
      <p:ext uri="{BB962C8B-B14F-4D97-AF65-F5344CB8AC3E}">
        <p14:creationId xmlns:p14="http://schemas.microsoft.com/office/powerpoint/2010/main" val="348852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https://osf.io/249ay/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[06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https://osf.io/3m5nd/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A</a:t>
            </a:r>
            <a:r>
              <a:rPr lang="en-US" dirty="0"/>
              <a:t> (#1, 2, 3, 4)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E6A42273-8B22-4D15-BE57-F2E00B4F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99CBAC-3D44-4C2A-A5BC-984BDBA92F5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6"/>
          <a:stretch>
            <a:fillRect/>
          </a:stretch>
        </p:blipFill>
        <p:spPr>
          <a:xfrm>
            <a:off x="6245225" y="1301013"/>
            <a:ext cx="5486400" cy="44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https://r4ds.had.co.nz/functions.html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[07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2999"/>
            <a:ext cx="5486400" cy="3390423"/>
          </a:xfrm>
        </p:spPr>
        <p:txBody>
          <a:bodyPr/>
          <a:lstStyle/>
          <a:p>
            <a:r>
              <a:rPr lang="en-US" dirty="0"/>
              <a:t>Functions make operations easier</a:t>
            </a:r>
          </a:p>
          <a:p>
            <a:pPr marL="457200"/>
            <a:r>
              <a:rPr lang="en-US" dirty="0"/>
              <a:t>Nested functions are computed</a:t>
            </a:r>
            <a:br>
              <a:rPr lang="en-US" dirty="0"/>
            </a:br>
            <a:r>
              <a:rPr lang="en-US" dirty="0"/>
              <a:t>or "resolved" inside-then-outside</a:t>
            </a:r>
          </a:p>
          <a:p>
            <a:r>
              <a:rPr lang="en-US" dirty="0"/>
              <a:t>Arguments enable customization</a:t>
            </a:r>
          </a:p>
          <a:p>
            <a:r>
              <a:rPr lang="en-US" dirty="0"/>
              <a:t>Separate arguments with commas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333B160-96B7-4333-87EE-5F51D954C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9" name="Double Brace 8">
            <a:extLst>
              <a:ext uri="{FF2B5EF4-FFF2-40B4-BE49-F238E27FC236}">
                <a16:creationId xmlns:a16="http://schemas.microsoft.com/office/drawing/2014/main" id="{0CB86CFD-E9A0-403C-808E-344F533D469E}"/>
              </a:ext>
            </a:extLst>
          </p:cNvPr>
          <p:cNvSpPr/>
          <p:nvPr/>
        </p:nvSpPr>
        <p:spPr>
          <a:xfrm>
            <a:off x="269966" y="2277291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AD3C6-82C2-4EF4-9D8F-9CE72EC64890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sqrt(9)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round(sqrt(14))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round(2 / 3, digits = 4)</a:t>
            </a:r>
          </a:p>
        </p:txBody>
      </p:sp>
    </p:spTree>
    <p:extLst>
      <p:ext uri="{BB962C8B-B14F-4D97-AF65-F5344CB8AC3E}">
        <p14:creationId xmlns:p14="http://schemas.microsoft.com/office/powerpoint/2010/main" val="368439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https://r4ds.had.co.nz/vectors.html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[08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82159"/>
          </a:xfrm>
        </p:spPr>
        <p:txBody>
          <a:bodyPr/>
          <a:lstStyle/>
          <a:p>
            <a:r>
              <a:rPr lang="en-US" dirty="0"/>
              <a:t>Vectors collect multiple values</a:t>
            </a:r>
          </a:p>
          <a:p>
            <a:r>
              <a:rPr lang="en-US" dirty="0"/>
              <a:t>Numerical vectors collect numbers</a:t>
            </a:r>
          </a:p>
          <a:p>
            <a:r>
              <a:rPr lang="en-US" dirty="0"/>
              <a:t>Vectors are created using </a:t>
            </a:r>
            <a:r>
              <a:rPr lang="en-US" dirty="0">
                <a:latin typeface="Lucida Console" panose="020B0609040504020204" pitchFamily="49" charset="0"/>
              </a:rPr>
              <a:t>c()</a:t>
            </a:r>
            <a:endParaRPr lang="en-US" dirty="0"/>
          </a:p>
          <a:p>
            <a:r>
              <a:rPr lang="en-US" dirty="0"/>
              <a:t>Many functions transform vectors</a:t>
            </a:r>
          </a:p>
          <a:p>
            <a:r>
              <a:rPr lang="en-US" dirty="0"/>
              <a:t>Vectors can be subset using </a:t>
            </a:r>
            <a:r>
              <a:rPr lang="en-US" dirty="0">
                <a:latin typeface="Lucida Console" panose="020B0609040504020204" pitchFamily="49" charset="0"/>
              </a:rPr>
              <a:t>[ 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202C258D-0F13-4C2D-8DEE-DD74FE8F4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9" name="Double Brace 8">
            <a:extLst>
              <a:ext uri="{FF2B5EF4-FFF2-40B4-BE49-F238E27FC236}">
                <a16:creationId xmlns:a16="http://schemas.microsoft.com/office/drawing/2014/main" id="{C7F58331-E6C3-47B2-ABF2-816595EC6D70}"/>
              </a:ext>
            </a:extLst>
          </p:cNvPr>
          <p:cNvSpPr/>
          <p:nvPr/>
        </p:nvSpPr>
        <p:spPr>
          <a:xfrm>
            <a:off x="269966" y="2277291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99994-F99E-4C63-BF28-E79E6BC18B55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x &lt;- c(4, 2, 1, 9)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mean(x)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x[4]</a:t>
            </a:r>
          </a:p>
        </p:txBody>
      </p:sp>
    </p:spTree>
    <p:extLst>
      <p:ext uri="{BB962C8B-B14F-4D97-AF65-F5344CB8AC3E}">
        <p14:creationId xmlns:p14="http://schemas.microsoft.com/office/powerpoint/2010/main" val="26350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https://osf.io/249ay/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[09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https://osf.io/3m5nd/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B </a:t>
            </a:r>
            <a:r>
              <a:rPr lang="en-US" dirty="0"/>
              <a:t>(#5, 6, 7, 8)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E6A42273-8B22-4D15-BE57-F2E00B4F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00EAFD9-D239-412D-9C58-6566F495A15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6"/>
          <a:stretch>
            <a:fillRect/>
          </a:stretch>
        </p:blipFill>
        <p:spPr>
          <a:xfrm>
            <a:off x="6268239" y="1143000"/>
            <a:ext cx="544037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https://r4ds.had.co.nz/strings.html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[10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2396191"/>
          </a:xfrm>
        </p:spPr>
        <p:txBody>
          <a:bodyPr/>
          <a:lstStyle/>
          <a:p>
            <a:r>
              <a:rPr lang="en-US" dirty="0"/>
              <a:t>Text can be stored as strings</a:t>
            </a:r>
          </a:p>
          <a:p>
            <a:r>
              <a:rPr lang="en-US" dirty="0"/>
              <a:t>Strings must be quoted as </a:t>
            </a:r>
            <a:r>
              <a:rPr lang="en-US" dirty="0">
                <a:latin typeface="Lucida Console" panose="020B0609040504020204" pitchFamily="49" charset="0"/>
              </a:rPr>
              <a:t>"text"</a:t>
            </a:r>
          </a:p>
          <a:p>
            <a:r>
              <a:rPr lang="en-US" dirty="0"/>
              <a:t>Character vectors collect strings</a:t>
            </a:r>
          </a:p>
          <a:p>
            <a:r>
              <a:rPr lang="en-US" dirty="0"/>
              <a:t>There are special string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2620C7D-ACAC-41A3-BECA-0BB48A1C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9ADC3-7B1B-4FAC-AE40-396D6188E595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ref &lt;- "1. Ang &amp; Yi (2019)"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y &lt;- c("I", "LOVE", "R!")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tolower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(y)</a:t>
            </a:r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C6111656-1C60-43AC-9C9F-26F86E697F85}"/>
              </a:ext>
            </a:extLst>
          </p:cNvPr>
          <p:cNvSpPr/>
          <p:nvPr/>
        </p:nvSpPr>
        <p:spPr>
          <a:xfrm>
            <a:off x="269966" y="3429000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[11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2828109"/>
          </a:xfrm>
        </p:spPr>
        <p:txBody>
          <a:bodyPr/>
          <a:lstStyle/>
          <a:p>
            <a:pPr marL="457200"/>
            <a:r>
              <a:rPr lang="en-US" dirty="0"/>
              <a:t>Packages add new functions to R</a:t>
            </a:r>
          </a:p>
          <a:p>
            <a:pPr lvl="1"/>
            <a:r>
              <a:rPr lang="en-US" dirty="0"/>
              <a:t>Packages must be installed once</a:t>
            </a:r>
          </a:p>
          <a:p>
            <a:pPr lvl="1"/>
            <a:r>
              <a:rPr lang="en-US" dirty="0"/>
              <a:t>They must be loaded every session</a:t>
            </a:r>
          </a:p>
          <a:p>
            <a:r>
              <a:rPr lang="en-US" dirty="0"/>
              <a:t>Packages are user-created and free</a:t>
            </a:r>
          </a:p>
          <a:p>
            <a:r>
              <a:rPr lang="en-US" dirty="0"/>
              <a:t>Packages are frequently updated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Packages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07C3B77-30CF-40A7-9A67-1579A64E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146204-CEA1-4B47-B064-B73E4536FE54}"/>
              </a:ext>
            </a:extLst>
          </p:cNvPr>
          <p:cNvSpPr txBox="1"/>
          <p:nvPr/>
        </p:nvSpPr>
        <p:spPr>
          <a:xfrm>
            <a:off x="6245352" y="462486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("praise")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library(praise)</a:t>
            </a:r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366FF908-40B8-4B78-90D3-B2920756B201}"/>
              </a:ext>
            </a:extLst>
          </p:cNvPr>
          <p:cNvSpPr/>
          <p:nvPr/>
        </p:nvSpPr>
        <p:spPr>
          <a:xfrm>
            <a:off x="269966" y="3429000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https://osf.io/249ay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[12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https://osf.io/3m5nd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C</a:t>
            </a:r>
            <a:r>
              <a:rPr lang="en-US" dirty="0"/>
              <a:t> (#9, 10, 11, 12)</a:t>
            </a:r>
            <a:endParaRPr lang="en-US" b="1" dirty="0"/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E6A42273-8B22-4D15-BE57-F2E00B4F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D29D0E-3033-4041-BA88-E9CFADE035C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6"/>
          <a:stretch>
            <a:fillRect/>
          </a:stretch>
        </p:blipFill>
        <p:spPr>
          <a:xfrm>
            <a:off x="6245225" y="1340849"/>
            <a:ext cx="5486400" cy="44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A97161-750C-4BE7-A518-53BE03A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3F18-F5BE-4622-A8F1-D8A12726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Section 0, Day 1</a:t>
            </a:r>
          </a:p>
        </p:txBody>
      </p:sp>
    </p:spTree>
    <p:extLst>
      <p:ext uri="{BB962C8B-B14F-4D97-AF65-F5344CB8AC3E}">
        <p14:creationId xmlns:p14="http://schemas.microsoft.com/office/powerpoint/2010/main" val="128615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5FB6DB1-2B00-44A0-A148-808472F9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3" y="1143000"/>
            <a:ext cx="5772336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FB39478-395D-48AC-BEBD-D581CEB3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Options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9CE7D2-EBAC-4C1C-AA77-20AD2DFB7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Yelp Ratings of Restaurants: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https://bit.ly/2NzkNwm</a:t>
            </a:r>
            <a:r>
              <a:rPr lang="en-US" dirty="0"/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EA734-A69C-4180-BB26-1333851FB2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08C419-07DF-4ECF-8C7C-0EE2640FE95F}"/>
              </a:ext>
            </a:extLst>
          </p:cNvPr>
          <p:cNvCxnSpPr>
            <a:cxnSpLocks/>
          </p:cNvCxnSpPr>
          <p:nvPr/>
        </p:nvCxnSpPr>
        <p:spPr>
          <a:xfrm flipH="1">
            <a:off x="1140908" y="2587917"/>
            <a:ext cx="238185" cy="74827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9683B7-1C42-4024-9B4E-032DF2E6B917}"/>
              </a:ext>
            </a:extLst>
          </p:cNvPr>
          <p:cNvSpPr txBox="1"/>
          <p:nvPr/>
        </p:nvSpPr>
        <p:spPr>
          <a:xfrm>
            <a:off x="6518787" y="1143000"/>
            <a:ext cx="5212965" cy="4800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Breakfast/Coffee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Bagel Factory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Starbucks ($$)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Crepes Parisiennes ($$)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Lunch/Quick Bites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Quiznos</a:t>
            </a:r>
            <a:r>
              <a:rPr lang="en-US" dirty="0"/>
              <a:t>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Chipotle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Subway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Sushi </a:t>
            </a:r>
            <a:r>
              <a:rPr lang="en-US" dirty="0" err="1"/>
              <a:t>Fuku</a:t>
            </a:r>
            <a:r>
              <a:rPr lang="en-US" dirty="0"/>
              <a:t> ($)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Eat Unique ($)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Dinner/Full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Lulu’s Noodles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Lucca Ristorante ($$)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Ali Baba ($$)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Union Grill ($$)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1BCEA-C860-4591-8C55-3851AD1DBEF9}"/>
              </a:ext>
            </a:extLst>
          </p:cNvPr>
          <p:cNvSpPr/>
          <p:nvPr/>
        </p:nvSpPr>
        <p:spPr>
          <a:xfrm rot="21265597">
            <a:off x="4147716" y="2241030"/>
            <a:ext cx="126026" cy="272028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9D5D4C-F6FE-4552-A242-C43CA5570730}"/>
              </a:ext>
            </a:extLst>
          </p:cNvPr>
          <p:cNvSpPr txBox="1"/>
          <p:nvPr/>
        </p:nvSpPr>
        <p:spPr>
          <a:xfrm>
            <a:off x="578069" y="5406834"/>
            <a:ext cx="55179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/>
              <a:t>Left on </a:t>
            </a:r>
            <a:r>
              <a:rPr lang="en-US" dirty="0">
                <a:solidFill>
                  <a:srgbClr val="0070C0"/>
                </a:solidFill>
              </a:rPr>
              <a:t>Bellefield</a:t>
            </a:r>
            <a:r>
              <a:rPr lang="en-US" dirty="0"/>
              <a:t>, Left on </a:t>
            </a:r>
            <a:r>
              <a:rPr lang="en-US" dirty="0">
                <a:solidFill>
                  <a:srgbClr val="0070C0"/>
                </a:solidFill>
              </a:rPr>
              <a:t>Filmore</a:t>
            </a:r>
            <a:r>
              <a:rPr lang="en-US" dirty="0"/>
              <a:t>, Explore </a:t>
            </a:r>
            <a:r>
              <a:rPr lang="en-US" dirty="0">
                <a:solidFill>
                  <a:srgbClr val="C00000"/>
                </a:solidFill>
              </a:rPr>
              <a:t>Craig Street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22F095-040B-4517-95BB-9204AA18134D}"/>
              </a:ext>
            </a:extLst>
          </p:cNvPr>
          <p:cNvSpPr/>
          <p:nvPr/>
        </p:nvSpPr>
        <p:spPr>
          <a:xfrm rot="5039101">
            <a:off x="2787163" y="2600583"/>
            <a:ext cx="103924" cy="270099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97A8AF-D467-4B49-A9D2-F1876E836110}"/>
              </a:ext>
            </a:extLst>
          </p:cNvPr>
          <p:cNvSpPr/>
          <p:nvPr/>
        </p:nvSpPr>
        <p:spPr>
          <a:xfrm rot="20490360">
            <a:off x="1246053" y="2590933"/>
            <a:ext cx="140808" cy="15055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Summing Junction 39">
            <a:extLst>
              <a:ext uri="{FF2B5EF4-FFF2-40B4-BE49-F238E27FC236}">
                <a16:creationId xmlns:a16="http://schemas.microsoft.com/office/drawing/2014/main" id="{2DC479E8-DC79-495B-AF9A-9CA6C09F0411}"/>
              </a:ext>
            </a:extLst>
          </p:cNvPr>
          <p:cNvSpPr/>
          <p:nvPr/>
        </p:nvSpPr>
        <p:spPr>
          <a:xfrm>
            <a:off x="1365887" y="2316246"/>
            <a:ext cx="457200" cy="457200"/>
          </a:xfrm>
          <a:prstGeom prst="flowChartSummingJunction">
            <a:avLst/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D6374E-2F9C-4D6D-926C-642FE8023ABC}"/>
              </a:ext>
            </a:extLst>
          </p:cNvPr>
          <p:cNvCxnSpPr>
            <a:cxnSpLocks/>
          </p:cNvCxnSpPr>
          <p:nvPr/>
        </p:nvCxnSpPr>
        <p:spPr>
          <a:xfrm flipV="1">
            <a:off x="2058185" y="3989918"/>
            <a:ext cx="320924" cy="42782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urger and drink">
            <a:extLst>
              <a:ext uri="{FF2B5EF4-FFF2-40B4-BE49-F238E27FC236}">
                <a16:creationId xmlns:a16="http://schemas.microsoft.com/office/drawing/2014/main" id="{B5CD4A89-C62B-485F-8371-0323D3201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4C1BBC-CB27-49FD-A572-A8026DAB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9EC76-E4BF-4184-A804-779D21D24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Section 2, Day 1</a:t>
            </a:r>
          </a:p>
        </p:txBody>
      </p:sp>
    </p:spTree>
    <p:extLst>
      <p:ext uri="{BB962C8B-B14F-4D97-AF65-F5344CB8AC3E}">
        <p14:creationId xmlns:p14="http://schemas.microsoft.com/office/powerpoint/2010/main" val="298351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5B3467-6D47-42BD-BB45-A63BE694CBEA}"/>
              </a:ext>
            </a:extLst>
          </p:cNvPr>
          <p:cNvSpPr/>
          <p:nvPr/>
        </p:nvSpPr>
        <p:spPr>
          <a:xfrm>
            <a:off x="1706109" y="3047817"/>
            <a:ext cx="4389891" cy="515191"/>
          </a:xfrm>
          <a:prstGeom prst="roundRect">
            <a:avLst>
              <a:gd name="adj" fmla="val 778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A303A4-6522-4C99-8B99-ADBE618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data science 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A6F1-05E6-4E59-B211-0E678F5AA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3ECE8-A88B-4015-9E16-87D8BA5AB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[01 of 12]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E16D6-B83A-4936-ADED-3E05E6DE6F0A}"/>
              </a:ext>
            </a:extLst>
          </p:cNvPr>
          <p:cNvSpPr txBox="1"/>
          <p:nvPr/>
        </p:nvSpPr>
        <p:spPr>
          <a:xfrm>
            <a:off x="1764888" y="3127800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7D972-55BF-4B66-9B8C-2976F42FB45E}"/>
              </a:ext>
            </a:extLst>
          </p:cNvPr>
          <p:cNvSpPr txBox="1"/>
          <p:nvPr/>
        </p:nvSpPr>
        <p:spPr>
          <a:xfrm>
            <a:off x="3309164" y="3119687"/>
            <a:ext cx="832181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Tidy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ACB15-AE05-49F7-B2E0-6F8D5B5AE337}"/>
              </a:ext>
            </a:extLst>
          </p:cNvPr>
          <p:cNvSpPr txBox="1"/>
          <p:nvPr/>
        </p:nvSpPr>
        <p:spPr>
          <a:xfrm>
            <a:off x="4718126" y="3119686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E7093-A69F-489D-8FD4-8D068A504B57}"/>
              </a:ext>
            </a:extLst>
          </p:cNvPr>
          <p:cNvSpPr txBox="1"/>
          <p:nvPr/>
        </p:nvSpPr>
        <p:spPr>
          <a:xfrm>
            <a:off x="6399443" y="2316486"/>
            <a:ext cx="14231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Visualize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9B4EB-F918-410E-AF94-40C47005E553}"/>
              </a:ext>
            </a:extLst>
          </p:cNvPr>
          <p:cNvSpPr txBox="1"/>
          <p:nvPr/>
        </p:nvSpPr>
        <p:spPr>
          <a:xfrm>
            <a:off x="6399443" y="3873081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4F313-CA15-4AF0-8194-EC561535BB02}"/>
              </a:ext>
            </a:extLst>
          </p:cNvPr>
          <p:cNvSpPr txBox="1"/>
          <p:nvPr/>
        </p:nvSpPr>
        <p:spPr>
          <a:xfrm>
            <a:off x="8644651" y="3119685"/>
            <a:ext cx="210593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Communicate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B9E97-94A4-46DD-B8F7-7990AADEFC8C}"/>
              </a:ext>
            </a:extLst>
          </p:cNvPr>
          <p:cNvCxnSpPr/>
          <p:nvPr/>
        </p:nvCxnSpPr>
        <p:spPr>
          <a:xfrm>
            <a:off x="2713703" y="3304351"/>
            <a:ext cx="46015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82070-AD47-42DA-9D27-06919A73DC0C}"/>
              </a:ext>
            </a:extLst>
          </p:cNvPr>
          <p:cNvCxnSpPr>
            <a:cxnSpLocks/>
          </p:cNvCxnSpPr>
          <p:nvPr/>
        </p:nvCxnSpPr>
        <p:spPr>
          <a:xfrm>
            <a:off x="3997423" y="3304080"/>
            <a:ext cx="633571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2D08C1-E5FE-4CC8-A1E2-92F4B443BEEF}"/>
              </a:ext>
            </a:extLst>
          </p:cNvPr>
          <p:cNvCxnSpPr>
            <a:cxnSpLocks/>
          </p:cNvCxnSpPr>
          <p:nvPr/>
        </p:nvCxnSpPr>
        <p:spPr>
          <a:xfrm>
            <a:off x="7739954" y="3297468"/>
            <a:ext cx="76691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AF6FF8C-64B4-43A4-BBCE-58E7C1E5EFE8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3110512"/>
              <a:gd name="adj2" fmla="val 675915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348AFF8-A8BB-49A4-85E5-C4FC390DAD51}"/>
              </a:ext>
            </a:extLst>
          </p:cNvPr>
          <p:cNvSpPr/>
          <p:nvPr/>
        </p:nvSpPr>
        <p:spPr>
          <a:xfrm rot="9000000">
            <a:off x="5197027" y="2575831"/>
            <a:ext cx="2348308" cy="1549513"/>
          </a:xfrm>
          <a:prstGeom prst="arc">
            <a:avLst>
              <a:gd name="adj1" fmla="val 10688182"/>
              <a:gd name="adj2" fmla="val 1409614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F9CFC87-9498-4206-859C-9F2E14A9E966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18325836"/>
              <a:gd name="adj2" fmla="val 100384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F0459-4551-4426-BCD6-F10BAFE57B96}"/>
              </a:ext>
            </a:extLst>
          </p:cNvPr>
          <p:cNvSpPr txBox="1"/>
          <p:nvPr/>
        </p:nvSpPr>
        <p:spPr>
          <a:xfrm>
            <a:off x="1764888" y="3658157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Wrangle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8CBCDA-3630-487C-B844-6B366870E762}"/>
              </a:ext>
            </a:extLst>
          </p:cNvPr>
          <p:cNvSpPr/>
          <p:nvPr/>
        </p:nvSpPr>
        <p:spPr>
          <a:xfrm>
            <a:off x="1524000" y="1863067"/>
            <a:ext cx="9144000" cy="3076795"/>
          </a:xfrm>
          <a:prstGeom prst="roundRect">
            <a:avLst>
              <a:gd name="adj" fmla="val 778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owboy">
            <a:extLst>
              <a:ext uri="{FF2B5EF4-FFF2-40B4-BE49-F238E27FC236}">
                <a16:creationId xmlns:a16="http://schemas.microsoft.com/office/drawing/2014/main" id="{5A2EA46F-FFAB-425F-996A-234C2F335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3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13D0-AE8F-44CA-87F8-62B2A743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Section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C0C0E-ED36-43FF-9C1F-AE706A6A0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https://tidyr.tidyverse.org/articles/tidy-data.html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09C9BA-66DA-45B3-A3F1-BEC50630E9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[02 of 12]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8B1AC7-51A7-4657-AEDF-B8F5263966D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457200"/>
            <a:r>
              <a:rPr lang="en-US" dirty="0"/>
              <a:t>In social science, you usually want your data in the "tidy" format</a:t>
            </a:r>
          </a:p>
          <a:p>
            <a:pPr marL="457200"/>
            <a:r>
              <a:rPr lang="en-US" dirty="0"/>
              <a:t>Keeping your data tidy will make</a:t>
            </a:r>
            <a:br>
              <a:rPr lang="en-US" dirty="0"/>
            </a:br>
            <a:r>
              <a:rPr lang="en-US" dirty="0"/>
              <a:t>it easier to analyze and visualize</a:t>
            </a:r>
          </a:p>
          <a:p>
            <a:pPr marL="457200"/>
            <a:r>
              <a:rPr lang="en-US" dirty="0"/>
              <a:t>Tidy data is rectangular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variable forms a column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observation forms a row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observational unit forms a table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Missing data is included and marked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D4D78-CF28-4A65-BD71-1335AB4152C3}"/>
              </a:ext>
            </a:extLst>
          </p:cNvPr>
          <p:cNvGrpSpPr/>
          <p:nvPr/>
        </p:nvGrpSpPr>
        <p:grpSpPr>
          <a:xfrm>
            <a:off x="6245352" y="1143000"/>
            <a:ext cx="5486400" cy="1819728"/>
            <a:chOff x="6245352" y="4145286"/>
            <a:chExt cx="5486400" cy="1819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C1A6C-7C6F-4BAD-AD96-F89DB591709F}"/>
                </a:ext>
              </a:extLst>
            </p:cNvPr>
            <p:cNvSpPr txBox="1"/>
            <p:nvPr/>
          </p:nvSpPr>
          <p:spPr>
            <a:xfrm>
              <a:off x="6418217" y="5564904"/>
              <a:ext cx="1541417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BCC993-5632-4DCA-B2DE-F1490CCC5F37}"/>
                </a:ext>
              </a:extLst>
            </p:cNvPr>
            <p:cNvSpPr txBox="1"/>
            <p:nvPr/>
          </p:nvSpPr>
          <p:spPr>
            <a:xfrm>
              <a:off x="8217843" y="5564904"/>
              <a:ext cx="1541417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000" dirty="0"/>
                <a:t>Observations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960DFF-F339-4ADD-8C54-A99FECF069DA}"/>
                </a:ext>
              </a:extLst>
            </p:cNvPr>
            <p:cNvSpPr txBox="1"/>
            <p:nvPr/>
          </p:nvSpPr>
          <p:spPr>
            <a:xfrm>
              <a:off x="10000051" y="5564904"/>
              <a:ext cx="1541417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000" dirty="0"/>
                <a:t>Values</a:t>
              </a:r>
            </a:p>
          </p:txBody>
        </p:sp>
        <p:pic>
          <p:nvPicPr>
            <p:cNvPr id="14" name="Content Placeholder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2DE5BAA-DB0C-4D9D-95DD-CB37DCFBD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4"/>
            <a:stretch/>
          </p:blipFill>
          <p:spPr>
            <a:xfrm>
              <a:off x="6245352" y="4145286"/>
              <a:ext cx="5486400" cy="1410789"/>
            </a:xfrm>
            <a:prstGeom prst="rect">
              <a:avLst/>
            </a:prstGeom>
          </p:spPr>
        </p:pic>
      </p:grpSp>
      <p:pic>
        <p:nvPicPr>
          <p:cNvPr id="13" name="Graphic 12" descr="Cowboy">
            <a:extLst>
              <a:ext uri="{FF2B5EF4-FFF2-40B4-BE49-F238E27FC236}">
                <a16:creationId xmlns:a16="http://schemas.microsoft.com/office/drawing/2014/main" id="{FC1108F4-16A6-4314-8BBB-9D4CD5A40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Wrangle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Follow along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https://osf.io/d7s2q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[03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2C1440A9-1A4C-405F-A2C1-FED3B6ED6A56}"/>
              </a:ext>
            </a:extLst>
          </p:cNvPr>
          <p:cNvSpPr/>
          <p:nvPr/>
        </p:nvSpPr>
        <p:spPr>
          <a:xfrm>
            <a:off x="269966" y="1125582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09E70F5E-4D97-4A5C-B31C-BE205BF6E8B6}"/>
              </a:ext>
            </a:extLst>
          </p:cNvPr>
          <p:cNvSpPr/>
          <p:nvPr/>
        </p:nvSpPr>
        <p:spPr>
          <a:xfrm>
            <a:off x="269966" y="2277291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94BD1971-A10E-485F-B53A-8B55A6AE5A40}"/>
              </a:ext>
            </a:extLst>
          </p:cNvPr>
          <p:cNvSpPr/>
          <p:nvPr/>
        </p:nvSpPr>
        <p:spPr>
          <a:xfrm>
            <a:off x="269965" y="3429000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84715-F195-432A-AA63-D3798DC55FA2}"/>
              </a:ext>
            </a:extLst>
          </p:cNvPr>
          <p:cNvSpPr txBox="1"/>
          <p:nvPr/>
        </p:nvSpPr>
        <p:spPr>
          <a:xfrm>
            <a:off x="4135316" y="1422620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A558B-2A78-4ACD-B9F5-75BDCF4624F3}"/>
              </a:ext>
            </a:extLst>
          </p:cNvPr>
          <p:cNvSpPr txBox="1"/>
          <p:nvPr/>
        </p:nvSpPr>
        <p:spPr>
          <a:xfrm>
            <a:off x="4135316" y="2574329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441431-EF06-410F-B96A-AF800432AF64}"/>
              </a:ext>
            </a:extLst>
          </p:cNvPr>
          <p:cNvSpPr txBox="1"/>
          <p:nvPr/>
        </p:nvSpPr>
        <p:spPr>
          <a:xfrm>
            <a:off x="4135316" y="3726038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E7CDB1-436F-415E-987F-79E34A21C44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5"/>
          <a:stretch>
            <a:fillRect/>
          </a:stretch>
        </p:blipFill>
        <p:spPr>
          <a:xfrm>
            <a:off x="6245225" y="1184855"/>
            <a:ext cx="5486400" cy="47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https://r4ds.had.co.nz/data-import.html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[04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u="sng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2C1440A9-1A4C-405F-A2C1-FED3B6ED6A56}"/>
              </a:ext>
            </a:extLst>
          </p:cNvPr>
          <p:cNvSpPr/>
          <p:nvPr/>
        </p:nvSpPr>
        <p:spPr>
          <a:xfrm>
            <a:off x="269966" y="1125582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968931"/>
          </a:xfrm>
        </p:spPr>
        <p:txBody>
          <a:bodyPr/>
          <a:lstStyle/>
          <a:p>
            <a:pPr marL="457200"/>
            <a:r>
              <a:rPr lang="en-US" dirty="0"/>
              <a:t>Projects let you organize all your files in a folder for easy access</a:t>
            </a:r>
          </a:p>
          <a:p>
            <a:pPr marL="457200"/>
            <a:r>
              <a:rPr lang="en-US" dirty="0"/>
              <a:t>Scripts save commands to a .R file that can be shared, edited, and run</a:t>
            </a:r>
          </a:p>
          <a:p>
            <a:pPr marL="457200"/>
            <a:r>
              <a:rPr lang="en-US" dirty="0"/>
              <a:t>Data can be imported from and exported to files in many formats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860F9-4D7C-481B-AF0C-10BE9EDA1F11}"/>
              </a:ext>
            </a:extLst>
          </p:cNvPr>
          <p:cNvSpPr txBox="1"/>
          <p:nvPr/>
        </p:nvSpPr>
        <p:spPr>
          <a:xfrm>
            <a:off x="6245352" y="4655641"/>
            <a:ext cx="5486400" cy="8002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t &lt;- 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read_csv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("oldfile.csv")</a:t>
            </a:r>
          </a:p>
          <a:p>
            <a:pPr indent="0">
              <a:buNone/>
            </a:pP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write_csv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(t, "newfile.csv")</a:t>
            </a:r>
          </a:p>
        </p:txBody>
      </p:sp>
    </p:spTree>
    <p:extLst>
      <p:ext uri="{BB962C8B-B14F-4D97-AF65-F5344CB8AC3E}">
        <p14:creationId xmlns:p14="http://schemas.microsoft.com/office/powerpoint/2010/main" val="542611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https://r4ds.had.co.nz/tibbles.html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[05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2C1440A9-1A4C-405F-A2C1-FED3B6ED6A56}"/>
              </a:ext>
            </a:extLst>
          </p:cNvPr>
          <p:cNvSpPr/>
          <p:nvPr/>
        </p:nvSpPr>
        <p:spPr>
          <a:xfrm>
            <a:off x="269966" y="1125582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Tibbles are a special type of table or data frame from the </a:t>
            </a:r>
            <a:r>
              <a:rPr lang="en-US" i="1" dirty="0" err="1"/>
              <a:t>tidyverse</a:t>
            </a:r>
            <a:endParaRPr lang="en-US" i="1" dirty="0"/>
          </a:p>
          <a:p>
            <a:pPr marL="457200"/>
            <a:r>
              <a:rPr lang="en-US" dirty="0"/>
              <a:t>Tibbles collect multiple vectors that all have the same length</a:t>
            </a:r>
          </a:p>
          <a:p>
            <a:pPr marL="457200"/>
            <a:r>
              <a:rPr lang="en-US" dirty="0"/>
              <a:t>A </a:t>
            </a:r>
            <a:r>
              <a:rPr lang="en-US" dirty="0" err="1"/>
              <a:t>tibble</a:t>
            </a:r>
            <a:r>
              <a:rPr lang="en-US" dirty="0"/>
              <a:t> can contain different types of vector (e.g., numeric and string)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301698"/>
            <a:ext cx="5486400" cy="11541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numvec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c(1, 2, 3)</a:t>
            </a:r>
          </a:p>
          <a:p>
            <a:pPr indent="0">
              <a:buNone/>
            </a:pP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strvec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c("a", "b", "c")</a:t>
            </a:r>
          </a:p>
          <a:p>
            <a:pPr indent="0">
              <a:buNone/>
            </a:pP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t &lt;- 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tibble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numvec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strvec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065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https://osf.io/rgcm7</a:t>
            </a:r>
            <a:r>
              <a:rPr lang="en-US" dirty="0"/>
              <a:t>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[06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https://osf.io/m7396</a:t>
            </a:r>
            <a:r>
              <a:rPr lang="en-US" dirty="0"/>
              <a:t> </a:t>
            </a:r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A</a:t>
            </a:r>
            <a:r>
              <a:rPr lang="en-US" dirty="0"/>
              <a:t> (#1, 2, 3, 4)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3A9694-2F6E-483A-81B2-BC48B7D9ECA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6381914" y="1143000"/>
            <a:ext cx="5213022" cy="4800600"/>
          </a:xfrm>
          <a:prstGeom prst="rect">
            <a:avLst/>
          </a:prstGeom>
        </p:spPr>
      </p:pic>
      <p:pic>
        <p:nvPicPr>
          <p:cNvPr id="9" name="Graphic 8" descr="Cowboy">
            <a:extLst>
              <a:ext uri="{FF2B5EF4-FFF2-40B4-BE49-F238E27FC236}">
                <a16:creationId xmlns:a16="http://schemas.microsoft.com/office/drawing/2014/main" id="{71403E38-B6F3-4BF3-92EC-97653D63F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[07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Arrange lets you sort rows (observations) using the values of one or more columns (variables)</a:t>
            </a:r>
          </a:p>
          <a:p>
            <a:pPr marL="457200"/>
            <a:r>
              <a:rPr lang="en-US" dirty="0"/>
              <a:t>Filter lets you pull out a subset of rows (observations) using the values of the columns (variables)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62486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arrange(t, desc(y), z)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filter(t, grp == "a", y &gt; 0)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004F1E88-3F3D-44A9-B025-B570B0949EA0}"/>
              </a:ext>
            </a:extLst>
          </p:cNvPr>
          <p:cNvSpPr/>
          <p:nvPr/>
        </p:nvSpPr>
        <p:spPr>
          <a:xfrm>
            <a:off x="269966" y="2277291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0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[08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Select lets you pull out a subset of columns (variables) by name</a:t>
            </a:r>
          </a:p>
          <a:p>
            <a:pPr marL="457200"/>
            <a:r>
              <a:rPr lang="en-US" dirty="0"/>
              <a:t>Select lets you reorder columns</a:t>
            </a:r>
          </a:p>
          <a:p>
            <a:pPr marL="457200"/>
            <a:r>
              <a:rPr lang="en-US" dirty="0"/>
              <a:t>Rename lets you change the name of columns (variables)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select(t, x1, x2, x3)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select(t, x2, x1, x3)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rename(t, new = old)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004F1E88-3F3D-44A9-B025-B570B0949EA0}"/>
              </a:ext>
            </a:extLst>
          </p:cNvPr>
          <p:cNvSpPr/>
          <p:nvPr/>
        </p:nvSpPr>
        <p:spPr>
          <a:xfrm>
            <a:off x="269966" y="2277291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6D2BCDB-2246-40A5-8F33-607DAACAD3F3}"/>
              </a:ext>
            </a:extLst>
          </p:cNvPr>
          <p:cNvSpPr/>
          <p:nvPr/>
        </p:nvSpPr>
        <p:spPr>
          <a:xfrm>
            <a:off x="1524000" y="1863067"/>
            <a:ext cx="9144000" cy="3076795"/>
          </a:xfrm>
          <a:prstGeom prst="roundRect">
            <a:avLst>
              <a:gd name="adj" fmla="val 778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A303A4-6522-4C99-8B99-ADBE618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data science 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A6F1-05E6-4E59-B211-0E678F5AA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https://r4ds.had.co.nz/introduction.html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3ECE8-A88B-4015-9E16-87D8BA5AB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Workshop [1 of 4]</a:t>
            </a:r>
          </a:p>
        </p:txBody>
      </p:sp>
      <p:pic>
        <p:nvPicPr>
          <p:cNvPr id="10" name="Graphic 9" descr="Dance steps">
            <a:extLst>
              <a:ext uri="{FF2B5EF4-FFF2-40B4-BE49-F238E27FC236}">
                <a16:creationId xmlns:a16="http://schemas.microsoft.com/office/drawing/2014/main" id="{D2C2142A-62E9-431E-BCA5-95B43D3B0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E16D6-B83A-4936-ADED-3E05E6DE6F0A}"/>
              </a:ext>
            </a:extLst>
          </p:cNvPr>
          <p:cNvSpPr txBox="1"/>
          <p:nvPr/>
        </p:nvSpPr>
        <p:spPr>
          <a:xfrm>
            <a:off x="1764888" y="3127800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7D972-55BF-4B66-9B8C-2976F42FB45E}"/>
              </a:ext>
            </a:extLst>
          </p:cNvPr>
          <p:cNvSpPr txBox="1"/>
          <p:nvPr/>
        </p:nvSpPr>
        <p:spPr>
          <a:xfrm>
            <a:off x="3309164" y="3119687"/>
            <a:ext cx="832181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Tidy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ACB15-AE05-49F7-B2E0-6F8D5B5AE337}"/>
              </a:ext>
            </a:extLst>
          </p:cNvPr>
          <p:cNvSpPr txBox="1"/>
          <p:nvPr/>
        </p:nvSpPr>
        <p:spPr>
          <a:xfrm>
            <a:off x="4718126" y="3119686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E7093-A69F-489D-8FD4-8D068A504B57}"/>
              </a:ext>
            </a:extLst>
          </p:cNvPr>
          <p:cNvSpPr txBox="1"/>
          <p:nvPr/>
        </p:nvSpPr>
        <p:spPr>
          <a:xfrm>
            <a:off x="6399443" y="2316486"/>
            <a:ext cx="14231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Visualize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9B4EB-F918-410E-AF94-40C47005E553}"/>
              </a:ext>
            </a:extLst>
          </p:cNvPr>
          <p:cNvSpPr txBox="1"/>
          <p:nvPr/>
        </p:nvSpPr>
        <p:spPr>
          <a:xfrm>
            <a:off x="6399443" y="3873081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4F313-CA15-4AF0-8194-EC561535BB02}"/>
              </a:ext>
            </a:extLst>
          </p:cNvPr>
          <p:cNvSpPr txBox="1"/>
          <p:nvPr/>
        </p:nvSpPr>
        <p:spPr>
          <a:xfrm>
            <a:off x="8644651" y="3119685"/>
            <a:ext cx="210593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Communicate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B9E97-94A4-46DD-B8F7-7990AADEFC8C}"/>
              </a:ext>
            </a:extLst>
          </p:cNvPr>
          <p:cNvCxnSpPr/>
          <p:nvPr/>
        </p:nvCxnSpPr>
        <p:spPr>
          <a:xfrm>
            <a:off x="2713703" y="3304351"/>
            <a:ext cx="46015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82070-AD47-42DA-9D27-06919A73DC0C}"/>
              </a:ext>
            </a:extLst>
          </p:cNvPr>
          <p:cNvCxnSpPr>
            <a:cxnSpLocks/>
          </p:cNvCxnSpPr>
          <p:nvPr/>
        </p:nvCxnSpPr>
        <p:spPr>
          <a:xfrm>
            <a:off x="3997423" y="3304080"/>
            <a:ext cx="633571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2D08C1-E5FE-4CC8-A1E2-92F4B443BEEF}"/>
              </a:ext>
            </a:extLst>
          </p:cNvPr>
          <p:cNvCxnSpPr>
            <a:cxnSpLocks/>
          </p:cNvCxnSpPr>
          <p:nvPr/>
        </p:nvCxnSpPr>
        <p:spPr>
          <a:xfrm>
            <a:off x="7739954" y="3297468"/>
            <a:ext cx="76691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AF6FF8C-64B4-43A4-BBCE-58E7C1E5EFE8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3110512"/>
              <a:gd name="adj2" fmla="val 675915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348AFF8-A8BB-49A4-85E5-C4FC390DAD51}"/>
              </a:ext>
            </a:extLst>
          </p:cNvPr>
          <p:cNvSpPr/>
          <p:nvPr/>
        </p:nvSpPr>
        <p:spPr>
          <a:xfrm rot="9000000">
            <a:off x="5197027" y="2575831"/>
            <a:ext cx="2348308" cy="1549513"/>
          </a:xfrm>
          <a:prstGeom prst="arc">
            <a:avLst>
              <a:gd name="adj1" fmla="val 10688182"/>
              <a:gd name="adj2" fmla="val 1409614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F9CFC87-9498-4206-859C-9F2E14A9E966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18827587"/>
              <a:gd name="adj2" fmla="val 100384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6E2AA-3EFA-4CA7-B9E4-E8BCF36829C8}"/>
              </a:ext>
            </a:extLst>
          </p:cNvPr>
          <p:cNvSpPr txBox="1"/>
          <p:nvPr/>
        </p:nvSpPr>
        <p:spPr>
          <a:xfrm>
            <a:off x="1618387" y="5026813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57037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https://osf.io/rgcm7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[09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https://osf.io/m7396</a:t>
            </a:r>
            <a:r>
              <a:rPr lang="en-US" dirty="0"/>
              <a:t> </a:t>
            </a:r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B</a:t>
            </a:r>
            <a:r>
              <a:rPr lang="en-US" dirty="0"/>
              <a:t> (#5, 6, 7, 8)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D7D130-D422-4C25-B190-41711902978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6245225" y="1166788"/>
            <a:ext cx="5486400" cy="4753023"/>
          </a:xfrm>
          <a:prstGeom prst="rect">
            <a:avLst/>
          </a:prstGeom>
        </p:spPr>
      </p:pic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4F459351-D9EB-4DBB-B187-5872576FB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5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[10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Mutate lets you create variables and edit values within a </a:t>
            </a:r>
            <a:r>
              <a:rPr lang="en-US" dirty="0" err="1"/>
              <a:t>tibble</a:t>
            </a:r>
            <a:endParaRPr lang="en-US" dirty="0"/>
          </a:p>
          <a:p>
            <a:pPr marL="457200"/>
            <a:r>
              <a:rPr lang="en-US" dirty="0"/>
              <a:t>Transmute lets you create variables and edit values within a </a:t>
            </a:r>
            <a:r>
              <a:rPr lang="en-US" dirty="0" err="1"/>
              <a:t>tibble</a:t>
            </a:r>
            <a:r>
              <a:rPr lang="en-US" dirty="0"/>
              <a:t> but only keeps the modified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mutate(t,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xsq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= x ^ 2)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transmute(t,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xsq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= x ^ 2)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mutate(t, s =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toupper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(s))</a:t>
            </a:r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A3354FD6-57BA-4C2F-9BFF-37904D81EBE8}"/>
              </a:ext>
            </a:extLst>
          </p:cNvPr>
          <p:cNvSpPr/>
          <p:nvPr/>
        </p:nvSpPr>
        <p:spPr>
          <a:xfrm>
            <a:off x="269965" y="3429000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[11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 err="1"/>
              <a:t>Group_by</a:t>
            </a:r>
            <a:r>
              <a:rPr lang="en-US" dirty="0"/>
              <a:t> is how you tell R that certain rows in a </a:t>
            </a:r>
            <a:r>
              <a:rPr lang="en-US" dirty="0" err="1"/>
              <a:t>tibble</a:t>
            </a:r>
            <a:r>
              <a:rPr lang="en-US" dirty="0"/>
              <a:t> should </a:t>
            </a:r>
            <a:br>
              <a:rPr lang="en-US" dirty="0"/>
            </a:br>
            <a:r>
              <a:rPr lang="en-US" dirty="0"/>
              <a:t>be transformed together</a:t>
            </a:r>
          </a:p>
          <a:p>
            <a:pPr marL="457200"/>
            <a:r>
              <a:rPr lang="en-US" dirty="0"/>
              <a:t>Ungroup removes grouping</a:t>
            </a:r>
          </a:p>
          <a:p>
            <a:pPr marL="457200"/>
            <a:r>
              <a:rPr lang="en-US" dirty="0"/>
              <a:t>Summarize creates new variables by collapsing all rows in a 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62486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gt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group_by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(t, school)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summarize(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gt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, mx = mean(x))</a:t>
            </a:r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05E6A3C4-B054-43BB-AEC4-DD8505AE9120}"/>
              </a:ext>
            </a:extLst>
          </p:cNvPr>
          <p:cNvSpPr/>
          <p:nvPr/>
        </p:nvSpPr>
        <p:spPr>
          <a:xfrm>
            <a:off x="269965" y="3429000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https://osf.io/rgcm7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[12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https://osf.io/m7396</a:t>
            </a:r>
            <a:r>
              <a:rPr lang="en-US" dirty="0"/>
              <a:t> </a:t>
            </a:r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C</a:t>
            </a:r>
            <a:r>
              <a:rPr lang="en-US" dirty="0"/>
              <a:t> (#9, 10, 11, 12)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C3BAE2-7701-4FA8-B6C0-B321DF9473F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6245225" y="1257300"/>
            <a:ext cx="5486400" cy="4571999"/>
          </a:xfrm>
          <a:prstGeom prst="rect">
            <a:avLst/>
          </a:prstGeom>
        </p:spPr>
      </p:pic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DA59CE98-49E2-4D14-93F4-4ED70C913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45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18CD42-656D-4266-B2E6-17A3C081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Swim</a:t>
            </a:r>
          </a:p>
        </p:txBody>
      </p:sp>
    </p:spTree>
    <p:extLst>
      <p:ext uri="{BB962C8B-B14F-4D97-AF65-F5344CB8AC3E}">
        <p14:creationId xmlns:p14="http://schemas.microsoft.com/office/powerpoint/2010/main" val="2239489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E22EC5-D50F-423E-99B3-9106055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Swim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0D15AB-436F-4B3D-A18A-AF8FE4AAB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Workshop materials are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osf.io/uy2fm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D3D1C4-824B-49FA-9557-A1DCEFE202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End of Day 1!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99A509-5774-4C5C-B779-A1325E0F632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/>
            <a:r>
              <a:rPr lang="en-US" dirty="0"/>
              <a:t>Academic Achievement by State</a:t>
            </a:r>
            <a:br>
              <a:rPr lang="en-US" dirty="0"/>
            </a:br>
            <a:r>
              <a:rPr lang="en-US" dirty="0">
                <a:hlinkClick r:id="rId3"/>
              </a:rPr>
              <a:t>https://osf.io/ykz57</a:t>
            </a:r>
            <a:r>
              <a:rPr lang="en-US" dirty="0"/>
              <a:t> </a:t>
            </a:r>
          </a:p>
          <a:p>
            <a:pPr marL="457200"/>
            <a:r>
              <a:rPr lang="en-US" dirty="0"/>
              <a:t>Personality Pathology</a:t>
            </a:r>
            <a:br>
              <a:rPr lang="en-US" dirty="0"/>
            </a:br>
            <a:r>
              <a:rPr lang="en-US" dirty="0">
                <a:hlinkClick r:id="rId4"/>
              </a:rPr>
              <a:t>https://osf.io/yca9v</a:t>
            </a:r>
            <a:endParaRPr lang="en-US" dirty="0"/>
          </a:p>
          <a:p>
            <a:pPr marL="457200"/>
            <a:r>
              <a:rPr lang="en-US" dirty="0"/>
              <a:t>World Health and Development</a:t>
            </a:r>
            <a:br>
              <a:rPr lang="en-US" dirty="0"/>
            </a:br>
            <a:r>
              <a:rPr lang="en-US" dirty="0">
                <a:hlinkClick r:id="rId5"/>
              </a:rPr>
              <a:t>https://osf.io/s8xec</a:t>
            </a:r>
            <a:r>
              <a:rPr lang="en-US" dirty="0"/>
              <a:t> </a:t>
            </a:r>
          </a:p>
          <a:p>
            <a:pPr marL="457200"/>
            <a:r>
              <a:rPr lang="en-US" dirty="0"/>
              <a:t>Approval of American Presidents</a:t>
            </a:r>
            <a:br>
              <a:rPr lang="en-US" dirty="0"/>
            </a:br>
            <a:r>
              <a:rPr lang="en-US" dirty="0">
                <a:hlinkClick r:id="rId6"/>
              </a:rPr>
              <a:t>https://osf.io/ufh6e</a:t>
            </a: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49E661-F1F9-42CF-83F5-ACE2F83F4EC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your Activity answers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all "Bonus" questions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Practice what you learned today using your own data or using one of the following example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one or more content topics</a:t>
            </a:r>
            <a:br>
              <a:rPr lang="en-US" dirty="0"/>
            </a:br>
            <a:r>
              <a:rPr lang="en-US" dirty="0"/>
              <a:t>to read more about and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questions and consult with us</a:t>
            </a:r>
          </a:p>
        </p:txBody>
      </p:sp>
      <p:pic>
        <p:nvPicPr>
          <p:cNvPr id="11" name="Graphic 10" descr="Diving">
            <a:extLst>
              <a:ext uri="{FF2B5EF4-FFF2-40B4-BE49-F238E27FC236}">
                <a16:creationId xmlns:a16="http://schemas.microsoft.com/office/drawing/2014/main" id="{95148248-1275-493B-81A9-29B2BAFC4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2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2934C8A-5B95-4E02-95D1-F6E7D3A7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F24409-F433-4995-BAD8-29175D8B7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A copy of this presentation is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https://osf.io/7hmb2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F5AC59-2843-40DA-82AD-A774548875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Ins="0"/>
          <a:lstStyle/>
          <a:p>
            <a:r>
              <a:rPr lang="en-US" dirty="0"/>
              <a:t>Workshop [2 of 4]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B0EBE95-A918-46DF-ADB0-82DD4A26DC8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 lIns="0" tIns="3291840" rIns="0" bIns="0"/>
          <a:lstStyle/>
          <a:p>
            <a:pPr indent="0" algn="ctr">
              <a:buNone/>
            </a:pPr>
            <a:r>
              <a:rPr lang="en-US" dirty="0"/>
              <a:t>Materials available from:</a:t>
            </a:r>
          </a:p>
          <a:p>
            <a:pPr indent="0" algn="ctr">
              <a:spcBef>
                <a:spcPts val="600"/>
              </a:spcBef>
              <a:buNone/>
            </a:pPr>
            <a:r>
              <a:rPr lang="en-US" sz="4000" dirty="0">
                <a:hlinkClick r:id="rId3"/>
              </a:rPr>
              <a:t>osf.io/uy2fm</a:t>
            </a:r>
            <a:endParaRPr lang="en-US" sz="40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5E1803-1973-41FE-856C-DE622F101B1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b="1" dirty="0"/>
              <a:t>Monday: </a:t>
            </a:r>
            <a:r>
              <a:rPr lang="en-US" b="1" dirty="0">
                <a:solidFill>
                  <a:srgbClr val="CC0000"/>
                </a:solidFill>
              </a:rPr>
              <a:t>R for Data Wrangling</a:t>
            </a:r>
          </a:p>
          <a:p>
            <a:pPr lvl="1"/>
            <a:r>
              <a:rPr lang="en-US" dirty="0"/>
              <a:t>Program (AM)</a:t>
            </a:r>
          </a:p>
          <a:p>
            <a:pPr lvl="1"/>
            <a:r>
              <a:rPr lang="en-US" dirty="0"/>
              <a:t>Wrangle (PM)</a:t>
            </a:r>
          </a:p>
          <a:p>
            <a:r>
              <a:rPr lang="en-US" b="1" dirty="0"/>
              <a:t>Tuesday: </a:t>
            </a:r>
            <a:r>
              <a:rPr lang="en-US" b="1" dirty="0">
                <a:solidFill>
                  <a:srgbClr val="CC0000"/>
                </a:solidFill>
              </a:rPr>
              <a:t>R for Data Modeling</a:t>
            </a:r>
          </a:p>
          <a:p>
            <a:pPr lvl="1">
              <a:buFont typeface="+mj-lt"/>
              <a:buAutoNum type="arabicPeriod" startAt="3"/>
            </a:pPr>
            <a:r>
              <a:rPr lang="en-US" dirty="0"/>
              <a:t>Visualize (AM) </a:t>
            </a:r>
          </a:p>
          <a:p>
            <a:pPr lvl="1">
              <a:buFont typeface="+mj-lt"/>
              <a:buAutoNum type="arabicPeriod" startAt="4"/>
            </a:pPr>
            <a:r>
              <a:rPr lang="en-US" dirty="0"/>
              <a:t>Model (PM)</a:t>
            </a:r>
          </a:p>
        </p:txBody>
      </p:sp>
      <p:pic>
        <p:nvPicPr>
          <p:cNvPr id="29" name="Graphic 28" descr="Map with pin">
            <a:extLst>
              <a:ext uri="{FF2B5EF4-FFF2-40B4-BE49-F238E27FC236}">
                <a16:creationId xmlns:a16="http://schemas.microsoft.com/office/drawing/2014/main" id="{58B38118-712E-4C0A-89DA-60CA0F60A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E2AE93-0BE3-4D01-8B53-49C60DD58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52" y="150954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F4603-0611-4E3C-AAAB-31F8DA8A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speedometer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12FCA-F643-4516-974C-F8618D48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We'll get you moving! You'll need to build on this momentum.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D2A658-EF93-411C-A805-D8B612AD7B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Workshop [3 of 4]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250205-AB7A-46B9-9563-108452DDB36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71600" y="1143000"/>
            <a:ext cx="10360152" cy="4800600"/>
          </a:xfrm>
        </p:spPr>
        <p:txBody>
          <a:bodyPr/>
          <a:lstStyle/>
          <a:p>
            <a:pPr indent="0">
              <a:spcBef>
                <a:spcPts val="2400"/>
              </a:spcBef>
              <a:buNone/>
            </a:pPr>
            <a:r>
              <a:rPr lang="en-US" b="1" dirty="0"/>
              <a:t>Our goal is to </a:t>
            </a:r>
            <a:r>
              <a:rPr lang="en-US" b="1" dirty="0">
                <a:solidFill>
                  <a:srgbClr val="C00000"/>
                </a:solidFill>
              </a:rPr>
              <a:t>empower you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with knowledge and confidence.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0 mph		You know nothing (about R), John Snow.	</a:t>
            </a:r>
          </a:p>
          <a:p>
            <a:pPr>
              <a:spcAft>
                <a:spcPts val="600"/>
              </a:spcAft>
            </a:pPr>
            <a:r>
              <a:rPr lang="en-US" dirty="0"/>
              <a:t>20 mph		You can do a few things in R but not enough</a:t>
            </a:r>
            <a:br>
              <a:rPr lang="en-US" dirty="0"/>
            </a:br>
            <a:r>
              <a:rPr lang="en-US" dirty="0"/>
              <a:t>			(or not quickly enough) for it to be feasible.</a:t>
            </a:r>
          </a:p>
          <a:p>
            <a:pPr>
              <a:spcAft>
                <a:spcPts val="600"/>
              </a:spcAft>
            </a:pPr>
            <a:r>
              <a:rPr lang="en-US" dirty="0"/>
              <a:t>40 mph		There is still a lot that you don’t know. However, </a:t>
            </a:r>
            <a:br>
              <a:rPr lang="en-US" dirty="0"/>
            </a:br>
            <a:r>
              <a:rPr lang="en-US" dirty="0"/>
              <a:t>			you have the </a:t>
            </a:r>
            <a:r>
              <a:rPr lang="en-US" u="sng" dirty="0"/>
              <a:t>foundation</a:t>
            </a:r>
            <a:r>
              <a:rPr lang="en-US" dirty="0"/>
              <a:t> and </a:t>
            </a:r>
            <a:r>
              <a:rPr lang="en-US" u="sng" dirty="0"/>
              <a:t>motivation</a:t>
            </a:r>
            <a:r>
              <a:rPr lang="en-US" dirty="0"/>
              <a:t> to learn.</a:t>
            </a:r>
          </a:p>
          <a:p>
            <a:pPr>
              <a:spcAft>
                <a:spcPts val="600"/>
              </a:spcAft>
            </a:pPr>
            <a:r>
              <a:rPr lang="en-US" dirty="0"/>
              <a:t>60+ mph		You comfortably use R for most data-related tasks.</a:t>
            </a:r>
            <a:br>
              <a:rPr lang="en-US" dirty="0"/>
            </a:br>
            <a:r>
              <a:rPr lang="en-US" dirty="0"/>
              <a:t>			You know a lot and can learn whatever you need.</a:t>
            </a:r>
          </a:p>
        </p:txBody>
      </p:sp>
      <p:pic>
        <p:nvPicPr>
          <p:cNvPr id="13" name="Graphic 12" descr="Gauge">
            <a:extLst>
              <a:ext uri="{FF2B5EF4-FFF2-40B4-BE49-F238E27FC236}">
                <a16:creationId xmlns:a16="http://schemas.microsoft.com/office/drawing/2014/main" id="{522025DB-6195-4C39-B361-7466BA12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6296476D-8F63-4A70-9E5A-5AA2471CD76B}"/>
              </a:ext>
            </a:extLst>
          </p:cNvPr>
          <p:cNvSpPr/>
          <p:nvPr/>
        </p:nvSpPr>
        <p:spPr>
          <a:xfrm>
            <a:off x="457073" y="2011680"/>
            <a:ext cx="709575" cy="20116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2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0680-8461-4359-849E-7A196CC5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investment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2E4E99-DC1D-454D-A67D-7349FA7F3D2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>
                <a:latin typeface="+mj-lt"/>
              </a:rPr>
              <a:t>During the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to minimize distractions (email, phone,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Don't stay confused for long (ask for help/clarification)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Forgive your mistakes and celebrate your successes</a:t>
            </a:r>
          </a:p>
          <a:p>
            <a:pPr indent="0">
              <a:buNone/>
            </a:pPr>
            <a:r>
              <a:rPr lang="en-US" dirty="0">
                <a:latin typeface="+mj-lt"/>
              </a:rPr>
              <a:t>Beyond the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Cultivate your curiosity and playfulness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colleagues to learn and practice R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to doing project(s) you care about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6050E-8304-446C-8106-022EE15B7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#rstats hashtag on Twitter is a good place to chat about 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E8F7C7-9321-426B-A4E6-B691FA19B8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Workshop [4 of 4]</a:t>
            </a:r>
          </a:p>
        </p:txBody>
      </p: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E7CCEFCA-EC24-459B-ACC6-9D6C0D0D5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4C1BBC-CB27-49FD-A572-A8026DAB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9EC76-E4BF-4184-A804-779D21D24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Section 1, Day 1</a:t>
            </a:r>
          </a:p>
        </p:txBody>
      </p:sp>
    </p:spTree>
    <p:extLst>
      <p:ext uri="{BB962C8B-B14F-4D97-AF65-F5344CB8AC3E}">
        <p14:creationId xmlns:p14="http://schemas.microsoft.com/office/powerpoint/2010/main" val="9738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303A4-6522-4C99-8B99-ADBE618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data science 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A6F1-05E6-4E59-B211-0E678F5AA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https://adv-r.hadley.nz/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3ECE8-A88B-4015-9E16-87D8BA5AB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[01 of 12]</a:t>
            </a:r>
          </a:p>
        </p:txBody>
      </p:sp>
      <p:pic>
        <p:nvPicPr>
          <p:cNvPr id="10" name="Graphic 9" descr="Dance steps">
            <a:extLst>
              <a:ext uri="{FF2B5EF4-FFF2-40B4-BE49-F238E27FC236}">
                <a16:creationId xmlns:a16="http://schemas.microsoft.com/office/drawing/2014/main" id="{D2C2142A-62E9-431E-BCA5-95B43D3B0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E2A5CA-20B4-4856-A692-2900153C30AB}"/>
              </a:ext>
            </a:extLst>
          </p:cNvPr>
          <p:cNvSpPr/>
          <p:nvPr/>
        </p:nvSpPr>
        <p:spPr>
          <a:xfrm>
            <a:off x="1524000" y="1863067"/>
            <a:ext cx="9144000" cy="3076795"/>
          </a:xfrm>
          <a:prstGeom prst="roundRect">
            <a:avLst>
              <a:gd name="adj" fmla="val 778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64AA1-EBDF-4A1B-9662-40B66561D7EB}"/>
              </a:ext>
            </a:extLst>
          </p:cNvPr>
          <p:cNvSpPr txBox="1"/>
          <p:nvPr/>
        </p:nvSpPr>
        <p:spPr>
          <a:xfrm>
            <a:off x="1618387" y="5026813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E16D6-B83A-4936-ADED-3E05E6DE6F0A}"/>
              </a:ext>
            </a:extLst>
          </p:cNvPr>
          <p:cNvSpPr txBox="1"/>
          <p:nvPr/>
        </p:nvSpPr>
        <p:spPr>
          <a:xfrm>
            <a:off x="1764888" y="3127800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7D972-55BF-4B66-9B8C-2976F42FB45E}"/>
              </a:ext>
            </a:extLst>
          </p:cNvPr>
          <p:cNvSpPr txBox="1"/>
          <p:nvPr/>
        </p:nvSpPr>
        <p:spPr>
          <a:xfrm>
            <a:off x="3309164" y="3119687"/>
            <a:ext cx="832181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Tidy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ACB15-AE05-49F7-B2E0-6F8D5B5AE337}"/>
              </a:ext>
            </a:extLst>
          </p:cNvPr>
          <p:cNvSpPr txBox="1"/>
          <p:nvPr/>
        </p:nvSpPr>
        <p:spPr>
          <a:xfrm>
            <a:off x="4718126" y="3119686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E7093-A69F-489D-8FD4-8D068A504B57}"/>
              </a:ext>
            </a:extLst>
          </p:cNvPr>
          <p:cNvSpPr txBox="1"/>
          <p:nvPr/>
        </p:nvSpPr>
        <p:spPr>
          <a:xfrm>
            <a:off x="6399443" y="2316486"/>
            <a:ext cx="14231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Visualize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9B4EB-F918-410E-AF94-40C47005E553}"/>
              </a:ext>
            </a:extLst>
          </p:cNvPr>
          <p:cNvSpPr txBox="1"/>
          <p:nvPr/>
        </p:nvSpPr>
        <p:spPr>
          <a:xfrm>
            <a:off x="6399443" y="3873081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4F313-CA15-4AF0-8194-EC561535BB02}"/>
              </a:ext>
            </a:extLst>
          </p:cNvPr>
          <p:cNvSpPr txBox="1"/>
          <p:nvPr/>
        </p:nvSpPr>
        <p:spPr>
          <a:xfrm>
            <a:off x="8644651" y="3119685"/>
            <a:ext cx="210593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Communicate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B9E97-94A4-46DD-B8F7-7990AADEFC8C}"/>
              </a:ext>
            </a:extLst>
          </p:cNvPr>
          <p:cNvCxnSpPr/>
          <p:nvPr/>
        </p:nvCxnSpPr>
        <p:spPr>
          <a:xfrm>
            <a:off x="2713703" y="3304351"/>
            <a:ext cx="46015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82070-AD47-42DA-9D27-06919A73DC0C}"/>
              </a:ext>
            </a:extLst>
          </p:cNvPr>
          <p:cNvCxnSpPr>
            <a:cxnSpLocks/>
          </p:cNvCxnSpPr>
          <p:nvPr/>
        </p:nvCxnSpPr>
        <p:spPr>
          <a:xfrm>
            <a:off x="3997423" y="3304080"/>
            <a:ext cx="633571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2D08C1-E5FE-4CC8-A1E2-92F4B443BEEF}"/>
              </a:ext>
            </a:extLst>
          </p:cNvPr>
          <p:cNvCxnSpPr>
            <a:cxnSpLocks/>
          </p:cNvCxnSpPr>
          <p:nvPr/>
        </p:nvCxnSpPr>
        <p:spPr>
          <a:xfrm>
            <a:off x="7739954" y="3297468"/>
            <a:ext cx="76691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AF6FF8C-64B4-43A4-BBCE-58E7C1E5EFE8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3110512"/>
              <a:gd name="adj2" fmla="val 675915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348AFF8-A8BB-49A4-85E5-C4FC390DAD51}"/>
              </a:ext>
            </a:extLst>
          </p:cNvPr>
          <p:cNvSpPr/>
          <p:nvPr/>
        </p:nvSpPr>
        <p:spPr>
          <a:xfrm rot="9000000">
            <a:off x="5197027" y="2575831"/>
            <a:ext cx="2348308" cy="1549513"/>
          </a:xfrm>
          <a:prstGeom prst="arc">
            <a:avLst>
              <a:gd name="adj1" fmla="val 10688182"/>
              <a:gd name="adj2" fmla="val 1409614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F9CFC87-9498-4206-859C-9F2E14A9E966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18325836"/>
              <a:gd name="adj2" fmla="val 100384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0B49-8F18-4B18-9C6E-2D6BE93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Section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D7142B-C22F-4075-9876-A5D03304884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Think of R as a </a:t>
            </a:r>
            <a:r>
              <a:rPr lang="en-US" i="1" dirty="0"/>
              <a:t>well-meaning</a:t>
            </a:r>
            <a:r>
              <a:rPr lang="en-US" dirty="0"/>
              <a:t> but </a:t>
            </a:r>
            <a:r>
              <a:rPr lang="en-US" i="1" dirty="0"/>
              <a:t>overly literal </a:t>
            </a:r>
            <a:r>
              <a:rPr lang="en-US" dirty="0"/>
              <a:t>Genie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 has the power to grant almost any wish you desire…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…but you must phrase your wishes very carefully!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will always get you what you asked for, but not always what you wanted.</a:t>
            </a:r>
          </a:p>
          <a:p>
            <a:r>
              <a:rPr lang="en-US" dirty="0"/>
              <a:t>Mastering the R language means learning...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phrase your commands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decipher the error messages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view code from R's perspective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detect and correct small mistakes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9FF47-243C-4B52-8498-38B38FAC2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https://tvtropes.org/pmwiki/pmwiki.php/Main/LiteralGenie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FBD4BD-A8D9-45E7-9185-D221F284B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[02 of 12]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B3411-11AE-4A92-A29B-30B5433D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551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7E6E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urostile-Black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12832</TotalTime>
  <Words>2197</Words>
  <Application>Microsoft Office PowerPoint</Application>
  <PresentationFormat>Widescreen</PresentationFormat>
  <Paragraphs>400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Eurostile-Black</vt:lpstr>
      <vt:lpstr>Lucida Console</vt:lpstr>
      <vt:lpstr>Minion Pro</vt:lpstr>
      <vt:lpstr>Wingdings</vt:lpstr>
      <vt:lpstr>Office Theme</vt:lpstr>
      <vt:lpstr>Applied Machine Learning in R A hands-on introduction for social and behavioral scientists</vt:lpstr>
      <vt:lpstr>Workshop</vt:lpstr>
      <vt:lpstr>Steps in the data science dance</vt:lpstr>
      <vt:lpstr>The workshop roadmap</vt:lpstr>
      <vt:lpstr>The R speedometer</vt:lpstr>
      <vt:lpstr>Grow your investment</vt:lpstr>
      <vt:lpstr>Program</vt:lpstr>
      <vt:lpstr>Steps in the data science dance</vt:lpstr>
      <vt:lpstr>Overview of Section 1</vt:lpstr>
      <vt:lpstr>Live Coding: Program</vt:lpstr>
      <vt:lpstr>Live Coding Summary</vt:lpstr>
      <vt:lpstr>Live Coding Summary</vt:lpstr>
      <vt:lpstr>Activity #1A</vt:lpstr>
      <vt:lpstr>Live Coding Summary</vt:lpstr>
      <vt:lpstr>Live Coding Summary</vt:lpstr>
      <vt:lpstr>Activity #1B</vt:lpstr>
      <vt:lpstr>Live Coding Summary</vt:lpstr>
      <vt:lpstr>Live Coding Summary</vt:lpstr>
      <vt:lpstr>Activity #1C</vt:lpstr>
      <vt:lpstr>Food Options</vt:lpstr>
      <vt:lpstr>Wrangle</vt:lpstr>
      <vt:lpstr>Steps in the data science dance</vt:lpstr>
      <vt:lpstr>Overview of Section 2</vt:lpstr>
      <vt:lpstr>Live Coding: Wrangle</vt:lpstr>
      <vt:lpstr>Live Coding Summary</vt:lpstr>
      <vt:lpstr>Live Coding Summary</vt:lpstr>
      <vt:lpstr>Activity #2A</vt:lpstr>
      <vt:lpstr>Live Coding Summary</vt:lpstr>
      <vt:lpstr>Live Coding Summary</vt:lpstr>
      <vt:lpstr>Activity #2B</vt:lpstr>
      <vt:lpstr>Live Coding Summary</vt:lpstr>
      <vt:lpstr>Live Coding Summary</vt:lpstr>
      <vt:lpstr>Activity #2C</vt:lpstr>
      <vt:lpstr>Free Swim</vt:lpstr>
      <vt:lpstr>Free Swim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Girard</dc:creator>
  <cp:lastModifiedBy>Girard, Jeffrey</cp:lastModifiedBy>
  <cp:revision>445</cp:revision>
  <dcterms:created xsi:type="dcterms:W3CDTF">2019-06-08T14:54:32Z</dcterms:created>
  <dcterms:modified xsi:type="dcterms:W3CDTF">2021-06-23T16:22:26Z</dcterms:modified>
</cp:coreProperties>
</file>