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66" r:id="rId3"/>
    <p:sldId id="258" r:id="rId4"/>
    <p:sldId id="267" r:id="rId5"/>
    <p:sldId id="260" r:id="rId6"/>
    <p:sldId id="268" r:id="rId7"/>
    <p:sldId id="270" r:id="rId8"/>
    <p:sldId id="271" r:id="rId9"/>
    <p:sldId id="265" r:id="rId10"/>
    <p:sldId id="269" r:id="rId11"/>
    <p:sldId id="261" r:id="rId12"/>
    <p:sldId id="272" r:id="rId13"/>
    <p:sldId id="264" r:id="rId14"/>
    <p:sldId id="262" r:id="rId15"/>
    <p:sldId id="259" r:id="rId16"/>
    <p:sldId id="257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5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3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160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5344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133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5790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692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289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9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7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11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1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73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5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5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54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27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630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omax.github.io/nrGrammar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taku910.github.io/cabocha/" TargetMode="External"/><Relationship Id="rId2" Type="http://schemas.openxmlformats.org/officeDocument/2006/relationships/hyperlink" Target="http://nlp.ist.i.kyoto-u.ac.jp/EN/index.php?KN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uruzaemon/natto-py" TargetMode="External"/><Relationship Id="rId3" Type="http://schemas.openxmlformats.org/officeDocument/2006/relationships/hyperlink" Target="http://taku910.github.io/cabocha/" TargetMode="External"/><Relationship Id="rId7" Type="http://schemas.openxmlformats.org/officeDocument/2006/relationships/hyperlink" Target="https://github.com/Kensuke-Mitsuzawa/JapaneseTokenizers" TargetMode="External"/><Relationship Id="rId2" Type="http://schemas.openxmlformats.org/officeDocument/2006/relationships/hyperlink" Target="https://github.com/ellie-icekler/MeCab-pyth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ocobeta.github.io/janome/en/" TargetMode="External"/><Relationship Id="rId5" Type="http://schemas.openxmlformats.org/officeDocument/2006/relationships/hyperlink" Target="http://nlp.ist.i.kyoto-u.ac.jp/index.php?PyKNP" TargetMode="External"/><Relationship Id="rId4" Type="http://schemas.openxmlformats.org/officeDocument/2006/relationships/hyperlink" Target="https://github.com/kenkov/cabocha" TargetMode="External"/><Relationship Id="rId9" Type="http://schemas.openxmlformats.org/officeDocument/2006/relationships/hyperlink" Target="https://jprocessing.readthedocs.io/en/latest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sdn.net/projects/ipadic/" TargetMode="External"/><Relationship Id="rId7" Type="http://schemas.openxmlformats.org/officeDocument/2006/relationships/hyperlink" Target="http://www.edrdg.org/jmdict/edict.html" TargetMode="External"/><Relationship Id="rId2" Type="http://schemas.openxmlformats.org/officeDocument/2006/relationships/hyperlink" Target="https://github.com/taku910/mecab/tree/master/mecab-jumandi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j.ninjal.ac.jp/corpus_center/bccwj/en/freq-list.html" TargetMode="External"/><Relationship Id="rId5" Type="http://schemas.openxmlformats.org/officeDocument/2006/relationships/hyperlink" Target="http://chamame.ninjal.ac.jp/chamame_unidic_download.html" TargetMode="External"/><Relationship Id="rId4" Type="http://schemas.openxmlformats.org/officeDocument/2006/relationships/hyperlink" Target="https://github.com/neologd/mecab-ipadic-neologd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nltkdata/jeita-corpus" TargetMode="External"/><Relationship Id="rId7" Type="http://schemas.openxmlformats.org/officeDocument/2006/relationships/hyperlink" Target="http://www.edrdg.org/wiki/index.php/Tanaka_Corpus" TargetMode="External"/><Relationship Id="rId2" Type="http://schemas.openxmlformats.org/officeDocument/2006/relationships/hyperlink" Target="https://www.kaggle.com/nltkdata/knb-corpu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ozora.gr.jp/" TargetMode="External"/><Relationship Id="rId5" Type="http://schemas.openxmlformats.org/officeDocument/2006/relationships/hyperlink" Target="https://pj.ninjal.ac.jp/corpus_center/bccwj/en/" TargetMode="External"/><Relationship Id="rId4" Type="http://schemas.openxmlformats.org/officeDocument/2006/relationships/hyperlink" Target="http://masatohagiwara.net/nltk-japanese-corpus.html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ChaSen" TargetMode="External"/><Relationship Id="rId13" Type="http://schemas.openxmlformats.org/officeDocument/2006/relationships/hyperlink" Target="http://pomax.github.io/nrGrammar/" TargetMode="External"/><Relationship Id="rId18" Type="http://schemas.openxmlformats.org/officeDocument/2006/relationships/hyperlink" Target="http://www.nltk.org/book-jp/ch12.html" TargetMode="External"/><Relationship Id="rId3" Type="http://schemas.openxmlformats.org/officeDocument/2006/relationships/hyperlink" Target="http://nlp.ist.i.kyoto-u.ac.jp/EN/index.php?JUMAN" TargetMode="External"/><Relationship Id="rId7" Type="http://schemas.openxmlformats.org/officeDocument/2006/relationships/hyperlink" Target="http://cl.naist.jp/" TargetMode="External"/><Relationship Id="rId12" Type="http://schemas.openxmlformats.org/officeDocument/2006/relationships/hyperlink" Target="https://books.google.com/books?id=Z_fxoQEACAAJ" TargetMode="External"/><Relationship Id="rId17" Type="http://schemas.openxmlformats.org/officeDocument/2006/relationships/hyperlink" Target="https://www.kaggle.com/nltkdata/jeita-corpus" TargetMode="External"/><Relationship Id="rId2" Type="http://schemas.openxmlformats.org/officeDocument/2006/relationships/hyperlink" Target="http://nlp.ist.i.kyoto-u.ac.jp/EN/" TargetMode="External"/><Relationship Id="rId16" Type="http://schemas.openxmlformats.org/officeDocument/2006/relationships/hyperlink" Target="https://www.kaggle.com/nltkdata/knb-corpu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lp.ist.i.kyoto-u.ac.jp/EN/index.php?NLPresources" TargetMode="External"/><Relationship Id="rId11" Type="http://schemas.openxmlformats.org/officeDocument/2006/relationships/hyperlink" Target="http://web.stanford.edu/group/cslipublications/cslipublications/site/9781575867533.shtml" TargetMode="External"/><Relationship Id="rId5" Type="http://schemas.openxmlformats.org/officeDocument/2006/relationships/hyperlink" Target="http://nlp.ist.i.kyoto-u.ac.jp/EN/index.php?KNP" TargetMode="External"/><Relationship Id="rId15" Type="http://schemas.openxmlformats.org/officeDocument/2006/relationships/hyperlink" Target="http://www.nltk.org/howto/japanese.html" TargetMode="External"/><Relationship Id="rId10" Type="http://schemas.openxmlformats.org/officeDocument/2006/relationships/hyperlink" Target="http://taku910.github.io/cabocha/" TargetMode="External"/><Relationship Id="rId4" Type="http://schemas.openxmlformats.org/officeDocument/2006/relationships/hyperlink" Target="http://nlp.ist.i.kyoto-u.ac.jp/EN/index.php?JUMAN++" TargetMode="External"/><Relationship Id="rId9" Type="http://schemas.openxmlformats.org/officeDocument/2006/relationships/hyperlink" Target="http://taku910.github.io/mecab/" TargetMode="External"/><Relationship Id="rId14" Type="http://schemas.openxmlformats.org/officeDocument/2006/relationships/hyperlink" Target="https://books.google.com/books?id=sipZRwAACAAJ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clweb.org/aclwiki/Resources_for_Japanese" TargetMode="External"/><Relationship Id="rId2" Type="http://schemas.openxmlformats.org/officeDocument/2006/relationships/hyperlink" Target="http://www.anlp.j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uides.library.upenn.edu/japanesetext" TargetMode="External"/><Relationship Id="rId5" Type="http://schemas.openxmlformats.org/officeDocument/2006/relationships/hyperlink" Target="http://www.gsk.or.jp/en/" TargetMode="External"/><Relationship Id="rId4" Type="http://schemas.openxmlformats.org/officeDocument/2006/relationships/hyperlink" Target="http://www.jaist.ac.jp/project/NLP_Portal/index.php?EnglishPag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nfordnlp.github.io/CoreNLP/download.html" TargetMode="External"/><Relationship Id="rId2" Type="http://schemas.openxmlformats.org/officeDocument/2006/relationships/hyperlink" Target="https://spacy.io/usage/model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talog.ldc.upenn.edu/LDC2009T08" TargetMode="External"/><Relationship Id="rId5" Type="http://schemas.openxmlformats.org/officeDocument/2006/relationships/hyperlink" Target="http://www.nltk.org/howto/japanese.html" TargetMode="External"/><Relationship Id="rId4" Type="http://schemas.openxmlformats.org/officeDocument/2006/relationships/hyperlink" Target="http://lab.astamuse.co.jp/entry/corenlp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nlp.ist.i.kyoto-u.ac.jp/EN/index.php?JUMAN++" TargetMode="External"/><Relationship Id="rId7" Type="http://schemas.openxmlformats.org/officeDocument/2006/relationships/hyperlink" Target="https://github.com/taishi-i/nagisa" TargetMode="External"/><Relationship Id="rId2" Type="http://schemas.openxmlformats.org/officeDocument/2006/relationships/hyperlink" Target="http://nlp.ist.i.kyoto-u.ac.jp/EN/index.php?JUMA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hontron.com/kytea/" TargetMode="External"/><Relationship Id="rId5" Type="http://schemas.openxmlformats.org/officeDocument/2006/relationships/hyperlink" Target="http://taku910.github.io/mecab/" TargetMode="External"/><Relationship Id="rId4" Type="http://schemas.openxmlformats.org/officeDocument/2006/relationships/hyperlink" Target="ChaSe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ketchengine.eu/tagset-jp-mecab/" TargetMode="External"/><Relationship Id="rId2" Type="http://schemas.openxmlformats.org/officeDocument/2006/relationships/hyperlink" Target="https://www.sketchengine.eu/japanese-tags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compling.hss.ntu.edu.sg/courses/hg3051/ntumc_tag_j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0486-7759-400A-8A5F-4C626D2858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Japanese NLP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CF648-994A-4BBB-A278-607660A04C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Knox – 2019/04/10</a:t>
            </a:r>
          </a:p>
        </p:txBody>
      </p:sp>
    </p:spTree>
    <p:extLst>
      <p:ext uri="{BB962C8B-B14F-4D97-AF65-F5344CB8AC3E}">
        <p14:creationId xmlns:p14="http://schemas.microsoft.com/office/powerpoint/2010/main" val="63284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F121B-FE56-460C-B2F9-E27B7640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 Inflections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0FA8D-C8AC-4D51-80C2-9ED2941F5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97079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From </a:t>
            </a:r>
            <a:r>
              <a:rPr lang="en-US" sz="1400" dirty="0">
                <a:hlinkClick r:id="rId2"/>
              </a:rPr>
              <a:t>An Introduction to Japanese: Syntax, Grammar &amp; Language</a:t>
            </a:r>
            <a:r>
              <a:rPr lang="en-US" sz="1400" dirty="0"/>
              <a:t>,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err="1"/>
              <a:t>Kamermans</a:t>
            </a:r>
            <a:r>
              <a:rPr lang="en-US" sz="1400" dirty="0"/>
              <a:t> (2005)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DEF812-437F-48F7-AE90-78E938142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374" y="1684866"/>
            <a:ext cx="6296904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156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D5D45-494E-4D21-AC7F-04CE07B2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Parsing, NE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4AB76-43D3-41C4-9424-29F7511A1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KNP</a:t>
            </a:r>
            <a:r>
              <a:rPr lang="en-US" dirty="0"/>
              <a:t> Parser (</a:t>
            </a:r>
            <a:r>
              <a:rPr lang="en-US" dirty="0" err="1"/>
              <a:t>Kurohashi</a:t>
            </a:r>
            <a:r>
              <a:rPr lang="en-US" dirty="0"/>
              <a:t>-Nagao-Parser), developed in parallel with large treebank, manually examined and corrected</a:t>
            </a:r>
          </a:p>
          <a:p>
            <a:r>
              <a:rPr lang="en-US" dirty="0" err="1">
                <a:hlinkClick r:id="rId3"/>
              </a:rPr>
              <a:t>CaboCha</a:t>
            </a:r>
            <a:r>
              <a:rPr lang="en-US" dirty="0"/>
              <a:t>, trained (Conditional Random Fields)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7441FE-B471-4E91-8A83-5A6095D91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4341" y="3801532"/>
            <a:ext cx="9525141" cy="176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178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D5D45-494E-4D21-AC7F-04CE07B2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Parsing, NE Recognition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F320C1-440B-4CB8-898F-D751FAB09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9060583" cy="332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38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0C23-0A49-4CA4-96F8-2E4A0CFCD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Wrappers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1678B-D1DA-4563-A697-AE83364F9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hlinkClick r:id="rId2"/>
              </a:rPr>
              <a:t>MeCab</a:t>
            </a:r>
            <a:r>
              <a:rPr lang="en-US" dirty="0">
                <a:hlinkClick r:id="rId2"/>
              </a:rPr>
              <a:t>-python</a:t>
            </a:r>
            <a:endParaRPr lang="en-US" dirty="0">
              <a:hlinkClick r:id="rId3"/>
            </a:endParaRPr>
          </a:p>
          <a:p>
            <a:r>
              <a:rPr lang="en-US" dirty="0" err="1">
                <a:hlinkClick r:id="rId3"/>
              </a:rPr>
              <a:t>CaboCha</a:t>
            </a:r>
            <a:r>
              <a:rPr lang="en-US" dirty="0"/>
              <a:t> (official wrapper, needs compiled, dislikes Windows)</a:t>
            </a:r>
          </a:p>
          <a:p>
            <a:r>
              <a:rPr lang="en-US" dirty="0" err="1">
                <a:hlinkClick r:id="rId4"/>
              </a:rPr>
              <a:t>cabocha</a:t>
            </a:r>
            <a:r>
              <a:rPr lang="en-US" dirty="0"/>
              <a:t> (wraps official wrapper, supposedly friendlier API)</a:t>
            </a:r>
          </a:p>
          <a:p>
            <a:r>
              <a:rPr lang="en-US" dirty="0" err="1">
                <a:hlinkClick r:id="rId5"/>
              </a:rPr>
              <a:t>PyKNP</a:t>
            </a:r>
            <a:r>
              <a:rPr lang="en-US" dirty="0"/>
              <a:t> (official wrapper for KNP, JUMAN, JUMAN++)</a:t>
            </a:r>
          </a:p>
          <a:p>
            <a:r>
              <a:rPr lang="en-US" dirty="0">
                <a:hlinkClick r:id="rId6"/>
              </a:rPr>
              <a:t>Janome</a:t>
            </a:r>
            <a:r>
              <a:rPr lang="en-US" dirty="0"/>
              <a:t> (self-encapsulated, with </a:t>
            </a:r>
            <a:r>
              <a:rPr lang="en-US" dirty="0" err="1"/>
              <a:t>MeCab</a:t>
            </a:r>
            <a:r>
              <a:rPr lang="en-US" dirty="0"/>
              <a:t>, </a:t>
            </a:r>
            <a:r>
              <a:rPr lang="en-US" dirty="0" err="1"/>
              <a:t>IPAdict</a:t>
            </a:r>
            <a:r>
              <a:rPr lang="en-US" dirty="0"/>
              <a:t> &amp; </a:t>
            </a:r>
            <a:r>
              <a:rPr lang="en-US" dirty="0" err="1"/>
              <a:t>NEologd</a:t>
            </a:r>
            <a:r>
              <a:rPr lang="en-US" dirty="0"/>
              <a:t>)</a:t>
            </a:r>
          </a:p>
          <a:p>
            <a:r>
              <a:rPr lang="en-US" dirty="0" err="1">
                <a:hlinkClick r:id="rId7"/>
              </a:rPr>
              <a:t>JapaneseTokenizers</a:t>
            </a:r>
            <a:r>
              <a:rPr lang="en-US" dirty="0"/>
              <a:t> (wraps </a:t>
            </a:r>
            <a:r>
              <a:rPr lang="en-US" dirty="0" err="1"/>
              <a:t>MeCab</a:t>
            </a:r>
            <a:r>
              <a:rPr lang="en-US" dirty="0"/>
              <a:t>, JUMAN, JUMAN++, </a:t>
            </a:r>
            <a:r>
              <a:rPr lang="en-US" dirty="0" err="1"/>
              <a:t>KyTea</a:t>
            </a:r>
            <a:r>
              <a:rPr lang="en-US" dirty="0"/>
              <a:t>)</a:t>
            </a:r>
          </a:p>
          <a:p>
            <a:r>
              <a:rPr lang="en-US" dirty="0">
                <a:hlinkClick r:id="rId8"/>
              </a:rPr>
              <a:t>natto-</a:t>
            </a:r>
            <a:r>
              <a:rPr lang="en-US" dirty="0" err="1">
                <a:hlinkClick r:id="rId8"/>
              </a:rPr>
              <a:t>py</a:t>
            </a:r>
            <a:r>
              <a:rPr lang="en-US" dirty="0"/>
              <a:t> (wraps </a:t>
            </a:r>
            <a:r>
              <a:rPr lang="en-US" dirty="0" err="1"/>
              <a:t>MeCab</a:t>
            </a:r>
            <a:r>
              <a:rPr lang="en-US" dirty="0"/>
              <a:t>)</a:t>
            </a:r>
          </a:p>
          <a:p>
            <a:pPr algn="just"/>
            <a:r>
              <a:rPr lang="en-US" dirty="0" err="1">
                <a:hlinkClick r:id="rId9"/>
              </a:rPr>
              <a:t>jProcessing</a:t>
            </a:r>
            <a:r>
              <a:rPr lang="en-US" dirty="0"/>
              <a:t> (stuck written for Python 2), but includes wrappers for EDICT, Japanese WordNet, and sentiment analysis in addition to </a:t>
            </a:r>
            <a:r>
              <a:rPr lang="en-US" dirty="0" err="1"/>
              <a:t>CaboCha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629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0D80-3DA5-4368-A377-52F9FA789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 / Lexicons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EC664-352E-4936-BF20-4CB2C1D04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(These are mostly packaged with / baked into tools)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JUMANDIC</a:t>
            </a:r>
            <a:r>
              <a:rPr lang="en-US" dirty="0"/>
              <a:t> - Cultivated alongside JUMAN project</a:t>
            </a:r>
            <a:endParaRPr lang="en-US" dirty="0">
              <a:hlinkClick r:id="rId3"/>
            </a:endParaRPr>
          </a:p>
          <a:p>
            <a:r>
              <a:rPr lang="en-US" b="1" dirty="0" err="1">
                <a:hlinkClick r:id="rId3"/>
              </a:rPr>
              <a:t>IPAdict</a:t>
            </a:r>
            <a:r>
              <a:rPr lang="en-US" dirty="0"/>
              <a:t> - Information-technology Promotion Agency not </a:t>
            </a:r>
            <a:r>
              <a:rPr lang="en-US" i="1" dirty="0"/>
              <a:t>that</a:t>
            </a:r>
            <a:r>
              <a:rPr lang="en-US" dirty="0"/>
              <a:t> IPA</a:t>
            </a:r>
          </a:p>
          <a:p>
            <a:r>
              <a:rPr lang="en-US" dirty="0" err="1">
                <a:hlinkClick r:id="rId4"/>
              </a:rPr>
              <a:t>mecab-ipadic-NEologd</a:t>
            </a:r>
            <a:r>
              <a:rPr lang="en-US" dirty="0"/>
              <a:t> – Frequently refreshed dictionary of neologisms from the web (for </a:t>
            </a:r>
            <a:r>
              <a:rPr lang="en-US" dirty="0" err="1"/>
              <a:t>MeCab</a:t>
            </a:r>
            <a:r>
              <a:rPr lang="en-US" dirty="0"/>
              <a:t>, supplements </a:t>
            </a:r>
            <a:r>
              <a:rPr lang="en-US" dirty="0" err="1"/>
              <a:t>IPAdict</a:t>
            </a:r>
            <a:r>
              <a:rPr lang="en-US" dirty="0"/>
              <a:t>)</a:t>
            </a:r>
          </a:p>
          <a:p>
            <a:r>
              <a:rPr lang="en-US" dirty="0" err="1">
                <a:hlinkClick r:id="rId5"/>
              </a:rPr>
              <a:t>UniDic</a:t>
            </a:r>
            <a:r>
              <a:rPr lang="en-US" dirty="0"/>
              <a:t> – intended to split words to smallest meaningful morphemes, includes language origin (native, Sino-Japanese, foreign, mixed)</a:t>
            </a:r>
          </a:p>
          <a:p>
            <a:r>
              <a:rPr lang="en-US" dirty="0">
                <a:hlinkClick r:id="rId6"/>
              </a:rPr>
              <a:t>BCCWJ Word List</a:t>
            </a:r>
            <a:r>
              <a:rPr lang="en-US" dirty="0"/>
              <a:t> – From balanced corpus, includes frequencies</a:t>
            </a:r>
          </a:p>
          <a:p>
            <a:r>
              <a:rPr lang="en-US" dirty="0">
                <a:hlinkClick r:id="rId7"/>
              </a:rPr>
              <a:t>EDICT</a:t>
            </a:r>
            <a:r>
              <a:rPr lang="en-US" dirty="0"/>
              <a:t> – Japanese - English (and other languages) dictionaries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476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B977-AA59-462B-93BA-EE3D2FCC1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Corpora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0A947-F4A7-4E23-8E6A-045A2AFBB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NLTK:</a:t>
            </a:r>
          </a:p>
          <a:p>
            <a:pPr lvl="1"/>
            <a:r>
              <a:rPr lang="en-US" dirty="0">
                <a:hlinkClick r:id="rId2"/>
              </a:rPr>
              <a:t>KNB</a:t>
            </a:r>
            <a:r>
              <a:rPr lang="en-US" dirty="0"/>
              <a:t> Corpus (Annotated blog corpus)</a:t>
            </a:r>
          </a:p>
          <a:p>
            <a:pPr lvl="1"/>
            <a:r>
              <a:rPr lang="en-US" dirty="0">
                <a:hlinkClick r:id="rId3"/>
              </a:rPr>
              <a:t>JEITA</a:t>
            </a:r>
            <a:r>
              <a:rPr lang="en-US" dirty="0"/>
              <a:t> Public Morphologically Tagged Corpus (in </a:t>
            </a:r>
            <a:r>
              <a:rPr lang="en-US" dirty="0" err="1"/>
              <a:t>ChaSen</a:t>
            </a:r>
            <a:r>
              <a:rPr lang="en-US" dirty="0"/>
              <a:t> format)</a:t>
            </a:r>
          </a:p>
          <a:p>
            <a:pPr lvl="1"/>
            <a:r>
              <a:rPr lang="en-US" dirty="0" err="1"/>
              <a:t>ChaSen</a:t>
            </a:r>
            <a:r>
              <a:rPr lang="en-US" dirty="0"/>
              <a:t> format Corpus Reader</a:t>
            </a:r>
          </a:p>
          <a:p>
            <a:pPr lvl="1"/>
            <a:r>
              <a:rPr lang="en-US" dirty="0">
                <a:hlinkClick r:id="rId4"/>
              </a:rPr>
              <a:t>A Guide to NLTK’s Japanese resources</a:t>
            </a:r>
            <a:endParaRPr lang="en-US" dirty="0"/>
          </a:p>
          <a:p>
            <a:r>
              <a:rPr lang="en-US" dirty="0">
                <a:hlinkClick r:id="rId5"/>
              </a:rPr>
              <a:t>"The Balanced Corpus of Contemporary Written Japanese" (BCCWJ) </a:t>
            </a:r>
            <a:r>
              <a:rPr lang="en-US" dirty="0"/>
              <a:t>– only web resources freely available, includes many domains of language</a:t>
            </a:r>
          </a:p>
          <a:p>
            <a:r>
              <a:rPr lang="en-US" dirty="0" err="1">
                <a:hlinkClick r:id="rId6"/>
              </a:rPr>
              <a:t>Aozora</a:t>
            </a:r>
            <a:r>
              <a:rPr lang="en-US" dirty="0">
                <a:hlinkClick r:id="rId6"/>
              </a:rPr>
              <a:t> Bunko</a:t>
            </a:r>
            <a:r>
              <a:rPr lang="en-US" dirty="0"/>
              <a:t> – copyright-free Japanese literature</a:t>
            </a:r>
          </a:p>
          <a:p>
            <a:r>
              <a:rPr lang="en-US" dirty="0">
                <a:hlinkClick r:id="rId7"/>
              </a:rPr>
              <a:t>Tanaka Corpus </a:t>
            </a:r>
            <a:r>
              <a:rPr lang="en-US" dirty="0"/>
              <a:t>– parallel Japanese-English corpus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181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3F960-73E3-4CD8-8574-431A031BE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2633B-F62B-46ED-92A5-27F77B6F0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8497" y="1676400"/>
            <a:ext cx="9480542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hlinkClick r:id="rId2"/>
              </a:rPr>
              <a:t>Kurohashi</a:t>
            </a:r>
            <a:r>
              <a:rPr lang="en-US" dirty="0">
                <a:hlinkClick r:id="rId2"/>
              </a:rPr>
              <a:t> &amp; Kawahara Lab</a:t>
            </a:r>
            <a:endParaRPr lang="en-US" dirty="0"/>
          </a:p>
          <a:p>
            <a:pPr lvl="1"/>
            <a:r>
              <a:rPr lang="en-US" dirty="0"/>
              <a:t>(</a:t>
            </a:r>
            <a:r>
              <a:rPr lang="en-US" dirty="0">
                <a:hlinkClick r:id="rId3"/>
              </a:rPr>
              <a:t>JUMAN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JUMAN++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KNP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6"/>
              </a:rPr>
              <a:t>Resources for Natural Language Processing</a:t>
            </a:r>
            <a:r>
              <a:rPr lang="en-US" dirty="0"/>
              <a:t> (includes several corpora)</a:t>
            </a:r>
          </a:p>
          <a:p>
            <a:r>
              <a:rPr lang="en-US" dirty="0">
                <a:hlinkClick r:id="rId7"/>
              </a:rPr>
              <a:t>Nara Institute of Science and Technology Matsumoto Laboratory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(</a:t>
            </a:r>
            <a:r>
              <a:rPr lang="en-US" dirty="0" err="1">
                <a:hlinkClick r:id="rId8"/>
              </a:rPr>
              <a:t>ChaSen</a:t>
            </a:r>
            <a:r>
              <a:rPr lang="en-US" dirty="0"/>
              <a:t>, </a:t>
            </a:r>
            <a:r>
              <a:rPr lang="en-US" dirty="0" err="1">
                <a:hlinkClick r:id="rId9"/>
              </a:rPr>
              <a:t>MeCab</a:t>
            </a:r>
            <a:r>
              <a:rPr lang="en-US" dirty="0"/>
              <a:t>, </a:t>
            </a:r>
            <a:r>
              <a:rPr lang="en-US" dirty="0" err="1">
                <a:hlinkClick r:id="rId10"/>
              </a:rPr>
              <a:t>CaboCha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>
                <a:hlinkClick r:id="rId11"/>
              </a:rPr>
              <a:t>Readings in Japanese Natural Language Processing</a:t>
            </a:r>
            <a:r>
              <a:rPr lang="en-US" dirty="0"/>
              <a:t>, Bond &amp; Baldwin (2016), ISBN:</a:t>
            </a:r>
            <a:r>
              <a:rPr lang="en-US" dirty="0">
                <a:hlinkClick r:id="rId12"/>
              </a:rPr>
              <a:t>9781575867533</a:t>
            </a:r>
            <a:r>
              <a:rPr lang="en-US" dirty="0"/>
              <a:t> – general information on language &amp; NLP efforts</a:t>
            </a:r>
          </a:p>
          <a:p>
            <a:endParaRPr lang="en-US" dirty="0"/>
          </a:p>
          <a:p>
            <a:pPr algn="just"/>
            <a:r>
              <a:rPr lang="en-US" dirty="0">
                <a:hlinkClick r:id="rId13"/>
              </a:rPr>
              <a:t>An Introduction to Japanese: Syntax, Grammar &amp; Language</a:t>
            </a:r>
            <a:r>
              <a:rPr lang="en-US" dirty="0"/>
              <a:t>, </a:t>
            </a:r>
            <a:r>
              <a:rPr lang="en-US" dirty="0" err="1"/>
              <a:t>Kamermans</a:t>
            </a:r>
            <a:r>
              <a:rPr lang="en-US" dirty="0"/>
              <a:t> (2005), </a:t>
            </a:r>
            <a:br>
              <a:rPr lang="en-US" dirty="0"/>
            </a:br>
            <a:r>
              <a:rPr lang="en-US" dirty="0"/>
              <a:t>ISBN: </a:t>
            </a:r>
            <a:r>
              <a:rPr lang="en-US" dirty="0">
                <a:hlinkClick r:id="rId14"/>
              </a:rPr>
              <a:t>9789081507110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15"/>
              </a:rPr>
              <a:t>NLTK Japanese Language Processing</a:t>
            </a:r>
            <a:r>
              <a:rPr lang="en-US" dirty="0"/>
              <a:t> (</a:t>
            </a:r>
            <a:r>
              <a:rPr lang="en-US" dirty="0">
                <a:hlinkClick r:id="rId16"/>
              </a:rPr>
              <a:t>KNB</a:t>
            </a:r>
            <a:r>
              <a:rPr lang="en-US" dirty="0"/>
              <a:t> &amp; </a:t>
            </a:r>
            <a:r>
              <a:rPr lang="en-US" dirty="0">
                <a:hlinkClick r:id="rId17"/>
              </a:rPr>
              <a:t>JEITA</a:t>
            </a:r>
            <a:r>
              <a:rPr lang="en-US" dirty="0"/>
              <a:t> corpora)</a:t>
            </a:r>
          </a:p>
          <a:p>
            <a:pPr lvl="1"/>
            <a:r>
              <a:rPr lang="en-US" dirty="0">
                <a:hlinkClick r:id="rId18"/>
              </a:rPr>
              <a:t>Chapter from NLTK book on Japanese NLP </a:t>
            </a:r>
            <a:r>
              <a:rPr lang="en-US" dirty="0"/>
              <a:t>(in Japanese)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463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2B1FB-CAC8-4016-8723-0BC5C850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9CA44-14B7-454C-91EE-774ABDAAD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Association for Natural Language Processing in Japan</a:t>
            </a:r>
            <a:endParaRPr lang="en-US" dirty="0"/>
          </a:p>
          <a:p>
            <a:r>
              <a:rPr lang="en-US" dirty="0">
                <a:hlinkClick r:id="rId3"/>
              </a:rPr>
              <a:t>Association for Computational Linguistics (ACL) – Resources for Japanese</a:t>
            </a:r>
            <a:endParaRPr lang="en-US" dirty="0"/>
          </a:p>
          <a:p>
            <a:r>
              <a:rPr lang="en-US" dirty="0">
                <a:hlinkClick r:id="rId4"/>
              </a:rPr>
              <a:t>Natural Language Processing Portal (by JEITA)</a:t>
            </a:r>
            <a:endParaRPr lang="en-US" dirty="0"/>
          </a:p>
          <a:p>
            <a:r>
              <a:rPr lang="en-US" dirty="0" err="1">
                <a:hlinkClick r:id="rId5"/>
              </a:rPr>
              <a:t>Gengo</a:t>
            </a:r>
            <a:r>
              <a:rPr lang="en-US" dirty="0">
                <a:hlinkClick r:id="rId5"/>
              </a:rPr>
              <a:t> </a:t>
            </a:r>
            <a:r>
              <a:rPr lang="en-US" dirty="0" err="1">
                <a:hlinkClick r:id="rId5"/>
              </a:rPr>
              <a:t>Shigen</a:t>
            </a:r>
            <a:r>
              <a:rPr lang="en-US" dirty="0">
                <a:hlinkClick r:id="rId5"/>
              </a:rPr>
              <a:t> </a:t>
            </a:r>
            <a:r>
              <a:rPr lang="en-US" dirty="0" err="1">
                <a:hlinkClick r:id="rId5"/>
              </a:rPr>
              <a:t>Kyōkai</a:t>
            </a:r>
            <a:r>
              <a:rPr lang="en-US" dirty="0">
                <a:hlinkClick r:id="rId5"/>
              </a:rPr>
              <a:t> (GSK) “Language Resource Association”</a:t>
            </a:r>
            <a:r>
              <a:rPr lang="en-US" dirty="0"/>
              <a:t> – many dictionaries / corpora largely for pay and/or behind membership</a:t>
            </a:r>
          </a:p>
          <a:p>
            <a:r>
              <a:rPr lang="en-US" dirty="0">
                <a:hlinkClick r:id="rId6"/>
              </a:rPr>
              <a:t>Japanese Text Analysis: Overview</a:t>
            </a:r>
            <a:r>
              <a:rPr lang="en-US" dirty="0"/>
              <a:t> – wide list of resources from UPenn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2DC012-E983-4739-993F-A2C8B126945A}"/>
              </a:ext>
            </a:extLst>
          </p:cNvPr>
          <p:cNvSpPr txBox="1"/>
          <p:nvPr/>
        </p:nvSpPr>
        <p:spPr>
          <a:xfrm>
            <a:off x="2115238" y="6139822"/>
            <a:ext cx="6213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Most of these are cribbed from Bond &amp; Baldwin (2016)</a:t>
            </a:r>
          </a:p>
        </p:txBody>
      </p:sp>
    </p:spTree>
    <p:extLst>
      <p:ext uri="{BB962C8B-B14F-4D97-AF65-F5344CB8AC3E}">
        <p14:creationId xmlns:p14="http://schemas.microsoft.com/office/powerpoint/2010/main" val="365566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86113-341A-479F-B434-2119E760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Japanese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DCE22-461D-4E8F-B848-678C9E768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will be very high level discussion of processing Japanese text</a:t>
            </a:r>
          </a:p>
          <a:p>
            <a:endParaRPr lang="en-US" dirty="0"/>
          </a:p>
          <a:p>
            <a:r>
              <a:rPr lang="en-US" dirty="0"/>
              <a:t>Illustrate some of the challenges faced with Japanese</a:t>
            </a:r>
          </a:p>
          <a:p>
            <a:endParaRPr lang="en-US" dirty="0"/>
          </a:p>
          <a:p>
            <a:r>
              <a:rPr lang="en-US" dirty="0"/>
              <a:t>Take an inventory and provide description of tools available</a:t>
            </a:r>
          </a:p>
          <a:p>
            <a:pPr lvl="1"/>
            <a:r>
              <a:rPr lang="en-US" dirty="0"/>
              <a:t>Meant to be broad, with many alternatives available</a:t>
            </a:r>
          </a:p>
          <a:p>
            <a:pPr lvl="1"/>
            <a:r>
              <a:rPr lang="en-US" dirty="0"/>
              <a:t>Not critiquing to say any one package is better than another</a:t>
            </a:r>
          </a:p>
          <a:p>
            <a:endParaRPr lang="en-US" dirty="0"/>
          </a:p>
          <a:p>
            <a:r>
              <a:rPr lang="en-US" dirty="0"/>
              <a:t>I won’t be demoing any fancy project or going into any deep implementation details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724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14014-99D1-4BFC-A3E0-87448C5B9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(Language)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1B0A2-8478-4FD4-9D67-1B0B78D96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3243"/>
            <a:ext cx="8915400" cy="51434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Tokenization is not trivial:</a:t>
            </a:r>
          </a:p>
          <a:p>
            <a:pPr lvl="1"/>
            <a:r>
              <a:rPr lang="en-US" dirty="0"/>
              <a:t>No whitespace, three character sets that may or may not indicate boundaries</a:t>
            </a:r>
          </a:p>
          <a:p>
            <a:pPr lvl="1"/>
            <a:r>
              <a:rPr lang="ja-JP" altLang="en-US" dirty="0"/>
              <a:t>これは私の日本語教科書じゃありません。</a:t>
            </a:r>
            <a:endParaRPr lang="en-US" altLang="ja-JP" dirty="0"/>
          </a:p>
          <a:p>
            <a:pPr lvl="1"/>
            <a:r>
              <a:rPr lang="ja-JP" altLang="en-US" dirty="0" err="1"/>
              <a:t>すもももももももも</a:t>
            </a:r>
            <a:r>
              <a:rPr lang="ja-JP" altLang="en-US" dirty="0"/>
              <a:t>のうち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en-US" altLang="ja-JP" dirty="0"/>
              <a:t>Orthography somewhat loosely coupled with pronunciation, most Chinese characters have at least two pronunciations (Chinese-origin, Native-Japanese-Origin)</a:t>
            </a:r>
          </a:p>
          <a:p>
            <a:endParaRPr lang="en-US" altLang="ja-JP" dirty="0"/>
          </a:p>
          <a:p>
            <a:r>
              <a:rPr lang="en-US" altLang="ja-JP" dirty="0"/>
              <a:t>Same word may be written differently, with same meaning &amp; pronunciation (e.g. </a:t>
            </a:r>
            <a:r>
              <a:rPr lang="ja-JP" altLang="en-US" dirty="0"/>
              <a:t>猫</a:t>
            </a:r>
            <a:r>
              <a:rPr lang="en-US" altLang="ja-JP" dirty="0"/>
              <a:t>, </a:t>
            </a:r>
            <a:r>
              <a:rPr lang="ja-JP" altLang="en-US" dirty="0"/>
              <a:t>ねこ</a:t>
            </a:r>
            <a:r>
              <a:rPr lang="en-US" altLang="ja-JP" dirty="0"/>
              <a:t>, </a:t>
            </a:r>
            <a:r>
              <a:rPr lang="ja-JP" altLang="en-US" dirty="0"/>
              <a:t>ネコ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Null subjects very common, many words omitted when clear from context (to humans)</a:t>
            </a:r>
          </a:p>
          <a:p>
            <a:endParaRPr lang="en-US" altLang="ja-JP" dirty="0"/>
          </a:p>
          <a:p>
            <a:r>
              <a:rPr lang="en-US" dirty="0"/>
              <a:t>Word order is normally and nominally SOV, but in practice, relatively free word order, appended particles (essentially postpositions) determine a word’s role within a clause.</a:t>
            </a:r>
          </a:p>
          <a:p>
            <a:endParaRPr lang="en-US" dirty="0"/>
          </a:p>
          <a:p>
            <a:r>
              <a:rPr lang="en-US" altLang="ja-JP" dirty="0"/>
              <a:t>Many distinct dialects with very marked variations (e.g. Tokyo’s “-</a:t>
            </a:r>
            <a:r>
              <a:rPr lang="en-US" altLang="ja-JP" dirty="0" err="1"/>
              <a:t>nai</a:t>
            </a:r>
            <a:r>
              <a:rPr lang="en-US" altLang="ja-JP" dirty="0"/>
              <a:t>”, &amp; Kyoto’s “-hen”), politeness, register, etc. also dramatically change an utterance with similar meaning.</a:t>
            </a:r>
          </a:p>
          <a:p>
            <a:endParaRPr lang="en-US" altLang="ja-JP" dirty="0"/>
          </a:p>
          <a:p>
            <a:r>
              <a:rPr lang="en-US" altLang="ja-JP" dirty="0"/>
              <a:t>Casual language very prone to coining new words, chopping and abbreviating existing ones</a:t>
            </a:r>
          </a:p>
        </p:txBody>
      </p:sp>
    </p:spTree>
    <p:extLst>
      <p:ext uri="{BB962C8B-B14F-4D97-AF65-F5344CB8AC3E}">
        <p14:creationId xmlns:p14="http://schemas.microsoft.com/office/powerpoint/2010/main" val="380640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1B1A0-B4AF-4706-8792-EA98F8A82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(Practicalities)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162AA-D132-4D64-9411-6CC67E67F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ja-JP" dirty="0"/>
              <a:t>Mojibake (</a:t>
            </a:r>
            <a:r>
              <a:rPr lang="ja-JP" altLang="en-US" dirty="0"/>
              <a:t>⽂字化け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Encoding issues EUC (old standard), </a:t>
            </a:r>
            <a:r>
              <a:rPr lang="en-US" dirty="0"/>
              <a:t>ISO-2022-JP, </a:t>
            </a:r>
            <a:r>
              <a:rPr lang="en-US" altLang="ja-JP" dirty="0"/>
              <a:t>Shift-JIS (code page 932, old web standard), UTF-8</a:t>
            </a:r>
          </a:p>
          <a:p>
            <a:pPr lvl="1"/>
            <a:r>
              <a:rPr lang="en-US" altLang="ja-JP" dirty="0"/>
              <a:t>Tools compiled or configured differently might mangle each other’s output</a:t>
            </a:r>
          </a:p>
          <a:p>
            <a:pPr lvl="1"/>
            <a:r>
              <a:rPr lang="en-US" altLang="ja-JP" dirty="0"/>
              <a:t>Windows can be very finicky, CMD / PowerShell / Git-bash may all work differently</a:t>
            </a:r>
          </a:p>
          <a:p>
            <a:r>
              <a:rPr lang="en-US" altLang="ja-JP" dirty="0"/>
              <a:t>Somewhat less support from many well established resources:</a:t>
            </a:r>
          </a:p>
          <a:p>
            <a:pPr lvl="1"/>
            <a:r>
              <a:rPr lang="en-US" altLang="ja-JP" dirty="0"/>
              <a:t>No </a:t>
            </a:r>
            <a:r>
              <a:rPr lang="en-US" altLang="ja-JP" dirty="0" err="1">
                <a:hlinkClick r:id="rId2"/>
              </a:rPr>
              <a:t>spaCy</a:t>
            </a:r>
            <a:r>
              <a:rPr lang="en-US" altLang="ja-JP" dirty="0"/>
              <a:t> model (but supposed to support NE recognition, tokenization via </a:t>
            </a:r>
            <a:r>
              <a:rPr lang="en-US" altLang="ja-JP" dirty="0" err="1"/>
              <a:t>MeCab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 err="1">
                <a:hlinkClick r:id="rId3"/>
              </a:rPr>
              <a:t>CoreNLP</a:t>
            </a:r>
            <a:r>
              <a:rPr lang="en-US" altLang="ja-JP" dirty="0"/>
              <a:t> (officially supports Chinese, but not Japanese, though see </a:t>
            </a:r>
            <a:r>
              <a:rPr lang="en-US" altLang="ja-JP" dirty="0">
                <a:hlinkClick r:id="rId4"/>
              </a:rPr>
              <a:t>this project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>
                <a:hlinkClick r:id="rId5"/>
              </a:rPr>
              <a:t>NLTK</a:t>
            </a:r>
            <a:r>
              <a:rPr lang="en-US" altLang="ja-JP" dirty="0"/>
              <a:t> (only a couple corpora, and a few tools built in)</a:t>
            </a:r>
          </a:p>
          <a:p>
            <a:pPr lvl="2"/>
            <a:r>
              <a:rPr lang="en-US" altLang="ja-JP" dirty="0"/>
              <a:t>KNB Corpus</a:t>
            </a:r>
          </a:p>
          <a:p>
            <a:pPr lvl="2"/>
            <a:r>
              <a:rPr lang="en-US" altLang="ja-JP" dirty="0"/>
              <a:t>JEITA Corpus</a:t>
            </a:r>
          </a:p>
          <a:p>
            <a:pPr lvl="1"/>
            <a:r>
              <a:rPr lang="en-US" altLang="ja-JP" dirty="0"/>
              <a:t>Google </a:t>
            </a:r>
            <a:r>
              <a:rPr lang="en-US" altLang="ja-JP" dirty="0">
                <a:hlinkClick r:id="rId6"/>
              </a:rPr>
              <a:t>Japanese Web N-gram project</a:t>
            </a:r>
            <a:r>
              <a:rPr lang="en-US" altLang="ja-JP" dirty="0"/>
              <a:t> (exists, but behind paywall / subscription)</a:t>
            </a:r>
          </a:p>
          <a:p>
            <a:r>
              <a:rPr lang="en-US" altLang="ja-JP" dirty="0"/>
              <a:t>Often little to no English documentation available (and what exists is often very asymmetric)</a:t>
            </a:r>
          </a:p>
          <a:p>
            <a:r>
              <a:rPr lang="en-US" altLang="ja-JP" dirty="0"/>
              <a:t>Mixed to poor Windows support for many packages</a:t>
            </a:r>
          </a:p>
          <a:p>
            <a:r>
              <a:rPr lang="en-US" dirty="0"/>
              <a:t>Older packages are showing some link rot</a:t>
            </a:r>
          </a:p>
        </p:txBody>
      </p:sp>
    </p:spTree>
    <p:extLst>
      <p:ext uri="{BB962C8B-B14F-4D97-AF65-F5344CB8AC3E}">
        <p14:creationId xmlns:p14="http://schemas.microsoft.com/office/powerpoint/2010/main" val="137555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B0131-DFFB-4201-ABD2-A51CA0C44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Segmentation, Tokenization, POS tagging, Stemming, Morphological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8E222-762D-4519-991A-EAD6A7AF8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These packages tend to take care of all of these tasks simultaneously</a:t>
            </a:r>
            <a:br>
              <a:rPr lang="en-US" dirty="0"/>
            </a:b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JUMAN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JUMAN++</a:t>
            </a:r>
            <a:r>
              <a:rPr lang="en-US" dirty="0"/>
              <a:t> - Originally hand-built and tweaked, works with KNP parser. JUMAN++ is a faster, more accurate rebuild, based on a neural net</a:t>
            </a:r>
          </a:p>
          <a:p>
            <a:r>
              <a:rPr lang="en-US" dirty="0" err="1">
                <a:hlinkClick r:id="rId4"/>
              </a:rPr>
              <a:t>ChaSen</a:t>
            </a:r>
            <a:r>
              <a:rPr lang="en-US" dirty="0"/>
              <a:t> – forked from JUMAN, but trained (Hidden Markov Models), older</a:t>
            </a:r>
          </a:p>
          <a:p>
            <a:r>
              <a:rPr lang="en-US" b="1" dirty="0" err="1">
                <a:hlinkClick r:id="rId5"/>
              </a:rPr>
              <a:t>MeCab</a:t>
            </a:r>
            <a:r>
              <a:rPr lang="en-US" dirty="0"/>
              <a:t> – very popular package, forked from </a:t>
            </a:r>
            <a:r>
              <a:rPr lang="en-US" dirty="0" err="1"/>
              <a:t>ChaSen</a:t>
            </a:r>
            <a:r>
              <a:rPr lang="en-US" dirty="0"/>
              <a:t>, trained (Conditional Random Fields), works with </a:t>
            </a:r>
            <a:r>
              <a:rPr lang="en-US" dirty="0" err="1"/>
              <a:t>CaboCha</a:t>
            </a:r>
            <a:r>
              <a:rPr lang="en-US" dirty="0"/>
              <a:t> parser</a:t>
            </a:r>
            <a:endParaRPr lang="en-US" b="1" dirty="0"/>
          </a:p>
          <a:p>
            <a:r>
              <a:rPr lang="en-US" dirty="0" err="1">
                <a:hlinkClick r:id="rId6"/>
              </a:rPr>
              <a:t>KyTea</a:t>
            </a:r>
            <a:r>
              <a:rPr lang="en-US" dirty="0"/>
              <a:t> – trained SVM, independent origin</a:t>
            </a:r>
          </a:p>
          <a:p>
            <a:r>
              <a:rPr lang="en-US" dirty="0">
                <a:hlinkClick r:id="rId7"/>
              </a:rPr>
              <a:t>Nagisa</a:t>
            </a:r>
            <a:r>
              <a:rPr lang="en-US" dirty="0"/>
              <a:t> – another newer, independent tokenizer, based on a neural net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Output often in the form of frames or “lattices”</a:t>
            </a:r>
          </a:p>
        </p:txBody>
      </p:sp>
    </p:spTree>
    <p:extLst>
      <p:ext uri="{BB962C8B-B14F-4D97-AF65-F5344CB8AC3E}">
        <p14:creationId xmlns:p14="http://schemas.microsoft.com/office/powerpoint/2010/main" val="3404190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DE647-4E01-4E9E-B65D-DC5610408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MeCab</a:t>
            </a:r>
            <a:r>
              <a:rPr lang="en-US" dirty="0"/>
              <a:t> output: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55EBFB-CFD9-428A-A64D-914C55341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838" y="1721157"/>
            <a:ext cx="7705859" cy="451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335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8DE1F-5A4C-4BF1-B435-F6E41CB2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Morphological Analysis Output (cont.)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355AE-C677-443D-9074-4B03358C2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487636"/>
          </a:xfrm>
        </p:spPr>
        <p:txBody>
          <a:bodyPr>
            <a:normAutofit/>
          </a:bodyPr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Rich output</a:t>
            </a:r>
          </a:p>
          <a:p>
            <a:pPr lvl="1"/>
            <a:r>
              <a:rPr lang="en-US" dirty="0"/>
              <a:t>Segments &amp; tokenizes words</a:t>
            </a:r>
          </a:p>
          <a:p>
            <a:pPr lvl="1"/>
            <a:r>
              <a:rPr lang="en-US" dirty="0"/>
              <a:t>Provides detailed parts of speech</a:t>
            </a:r>
          </a:p>
          <a:p>
            <a:pPr lvl="1"/>
            <a:r>
              <a:rPr lang="en-US" dirty="0"/>
              <a:t>Provides pronunciation / kana-level (syllable-level) transcription</a:t>
            </a:r>
          </a:p>
          <a:p>
            <a:pPr lvl="1"/>
            <a:r>
              <a:rPr lang="en-US" dirty="0"/>
              <a:t>Provides stemmed and lemmatized output</a:t>
            </a:r>
          </a:p>
          <a:p>
            <a:pPr lvl="1"/>
            <a:r>
              <a:rPr lang="en-US" dirty="0"/>
              <a:t>Provides the conjugation of verbs and adjectives where available</a:t>
            </a:r>
          </a:p>
          <a:p>
            <a:pPr lvl="1"/>
            <a:endParaRPr lang="en-US" dirty="0"/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Maybe more information than you necessarily need if simply tokenizing?</a:t>
            </a:r>
          </a:p>
          <a:p>
            <a:pPr lvl="1"/>
            <a:r>
              <a:rPr lang="en-US" dirty="0"/>
              <a:t>POS and conjugation labels require you to know Japanese linguistic terms</a:t>
            </a:r>
          </a:p>
        </p:txBody>
      </p:sp>
    </p:spTree>
    <p:extLst>
      <p:ext uri="{BB962C8B-B14F-4D97-AF65-F5344CB8AC3E}">
        <p14:creationId xmlns:p14="http://schemas.microsoft.com/office/powerpoint/2010/main" val="2744543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DE647-4E01-4E9E-B65D-DC5610408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MeCab</a:t>
            </a:r>
            <a:r>
              <a:rPr lang="en-US" dirty="0"/>
              <a:t> output: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D08313-F58F-4CAA-88DF-20DB4546E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surface value</a:t>
            </a:r>
          </a:p>
          <a:p>
            <a:r>
              <a:rPr lang="en-US" dirty="0"/>
              <a:t>part of speech</a:t>
            </a:r>
          </a:p>
          <a:p>
            <a:r>
              <a:rPr lang="en-US" dirty="0"/>
              <a:t>part of speech, subtype 1</a:t>
            </a:r>
          </a:p>
          <a:p>
            <a:r>
              <a:rPr lang="en-US" dirty="0"/>
              <a:t>part of speech, subtype 2</a:t>
            </a:r>
          </a:p>
          <a:p>
            <a:r>
              <a:rPr lang="en-US" dirty="0"/>
              <a:t>part of speech, subtype 3</a:t>
            </a:r>
          </a:p>
          <a:p>
            <a:r>
              <a:rPr lang="en-US" dirty="0"/>
              <a:t>conjunction type</a:t>
            </a:r>
          </a:p>
          <a:p>
            <a:r>
              <a:rPr lang="en-US" dirty="0"/>
              <a:t>conjugation form</a:t>
            </a:r>
          </a:p>
          <a:p>
            <a:r>
              <a:rPr lang="en-US" dirty="0"/>
              <a:t>lexical form</a:t>
            </a:r>
          </a:p>
          <a:p>
            <a:r>
              <a:rPr lang="en-US" dirty="0"/>
              <a:t>written form</a:t>
            </a:r>
          </a:p>
          <a:p>
            <a:r>
              <a:rPr lang="en-US" dirty="0"/>
              <a:t>pronunciation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45F04C-5C16-4CDA-B536-B69721442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590615"/>
            <a:ext cx="7706801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170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81B20-AA3F-4D8B-BD79-2D6FC8AB5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 </a:t>
            </a:r>
            <a:r>
              <a:rPr lang="en-US" dirty="0" err="1"/>
              <a:t>Tagsets</a:t>
            </a:r>
            <a:r>
              <a:rPr lang="en-US" dirty="0"/>
              <a:t> (with English glosses)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A0B32-DADA-4F9A-9E80-1CADB3CA7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ChaSen</a:t>
            </a:r>
            <a:r>
              <a:rPr lang="en-US" dirty="0">
                <a:hlinkClick r:id="rId2"/>
              </a:rPr>
              <a:t> part-of-speech </a:t>
            </a:r>
            <a:r>
              <a:rPr lang="en-US" dirty="0" err="1">
                <a:hlinkClick r:id="rId2"/>
              </a:rPr>
              <a:t>tagset</a:t>
            </a:r>
            <a:endParaRPr lang="en-US" dirty="0"/>
          </a:p>
          <a:p>
            <a:r>
              <a:rPr lang="en-US" dirty="0" err="1">
                <a:hlinkClick r:id="rId3"/>
              </a:rPr>
              <a:t>MeCab</a:t>
            </a:r>
            <a:r>
              <a:rPr lang="en-US" dirty="0">
                <a:hlinkClick r:id="rId3"/>
              </a:rPr>
              <a:t> part-of-speech </a:t>
            </a:r>
            <a:r>
              <a:rPr lang="en-US" dirty="0" err="1">
                <a:hlinkClick r:id="rId3"/>
              </a:rPr>
              <a:t>tagset</a:t>
            </a:r>
            <a:endParaRPr lang="en-US" dirty="0"/>
          </a:p>
          <a:p>
            <a:r>
              <a:rPr lang="en-US" dirty="0">
                <a:hlinkClick r:id="rId4"/>
              </a:rPr>
              <a:t>Another Japanese-English POS reference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846219-1C17-4364-A932-8198424732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9212" y="3429000"/>
            <a:ext cx="6077798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6453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1208</TotalTime>
  <Words>1015</Words>
  <Application>Microsoft Office PowerPoint</Application>
  <PresentationFormat>Widescreen</PresentationFormat>
  <Paragraphs>136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メイリオ</vt:lpstr>
      <vt:lpstr>Arial</vt:lpstr>
      <vt:lpstr>Century Gothic</vt:lpstr>
      <vt:lpstr>Wingdings 3</vt:lpstr>
      <vt:lpstr>Wisp</vt:lpstr>
      <vt:lpstr>Japanese NLP</vt:lpstr>
      <vt:lpstr>Japanese NLP</vt:lpstr>
      <vt:lpstr>Challenges (Language)</vt:lpstr>
      <vt:lpstr>Challenges (Practicalities)</vt:lpstr>
      <vt:lpstr>Segmentation, Tokenization, POS tagging, Stemming, Morphological Analysis</vt:lpstr>
      <vt:lpstr>Example MeCab output:</vt:lpstr>
      <vt:lpstr>Morphological Analysis Output (cont.) </vt:lpstr>
      <vt:lpstr>Example MeCab output:</vt:lpstr>
      <vt:lpstr>POS Tagsets (with English glosses)</vt:lpstr>
      <vt:lpstr>Verb Inflections</vt:lpstr>
      <vt:lpstr>Dependency Parsing, NE Recognition</vt:lpstr>
      <vt:lpstr>Dependency Parsing, NE Recognition</vt:lpstr>
      <vt:lpstr>Python Wrappers</vt:lpstr>
      <vt:lpstr>Dictionaries  / Lexicons</vt:lpstr>
      <vt:lpstr>Corpora</vt:lpstr>
      <vt:lpstr>Resources</vt:lpstr>
      <vt:lpstr>General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Japanese NLP</dc:title>
  <dc:creator>John Knox</dc:creator>
  <cp:lastModifiedBy>Knox III, John H</cp:lastModifiedBy>
  <cp:revision>48</cp:revision>
  <dcterms:created xsi:type="dcterms:W3CDTF">2019-04-10T02:49:39Z</dcterms:created>
  <dcterms:modified xsi:type="dcterms:W3CDTF">2019-04-10T23:17:21Z</dcterms:modified>
</cp:coreProperties>
</file>