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33CC"/>
    <a:srgbClr val="00CCFF"/>
    <a:srgbClr val="CCFFCC"/>
    <a:srgbClr val="99FF33"/>
    <a:srgbClr val="CCECFF"/>
    <a:srgbClr val="FFCCCC"/>
    <a:srgbClr val="D7B9D2"/>
    <a:srgbClr val="E9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65AD6-251A-4588-970C-C9D3ABDC281B}" type="datetimeFigureOut">
              <a:rPr lang="es-AR" smtClean="0"/>
              <a:t>31/3/2024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35C5A-DE61-4CE9-A596-0A7F11CCBB19}" type="slidenum">
              <a:rPr lang="es-AR" smtClean="0"/>
              <a:t>‹Nº›</a:t>
            </a:fld>
            <a:endParaRPr lang="es-AR"/>
          </a:p>
        </p:txBody>
      </p:sp>
    </p:spTree>
    <p:extLst>
      <p:ext uri="{BB962C8B-B14F-4D97-AF65-F5344CB8AC3E}">
        <p14:creationId xmlns:p14="http://schemas.microsoft.com/office/powerpoint/2010/main" val="315351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9D838-838D-ECD3-59E3-79D7CE0649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BDEDFBF-CFE8-0470-DAED-2F74A4A881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5FE8BF65-D659-0675-9AFD-3C79119A3545}"/>
              </a:ext>
            </a:extLst>
          </p:cNvPr>
          <p:cNvSpPr>
            <a:spLocks noGrp="1"/>
          </p:cNvSpPr>
          <p:nvPr>
            <p:ph type="dt" sz="half" idx="10"/>
          </p:nvPr>
        </p:nvSpPr>
        <p:spPr/>
        <p:txBody>
          <a:bodyPr/>
          <a:lstStyle/>
          <a:p>
            <a:fld id="{B90B7C12-D376-49FE-9E87-67279630954F}" type="datetime1">
              <a:rPr lang="es-AR" smtClean="0"/>
              <a:t>31/3/2024</a:t>
            </a:fld>
            <a:endParaRPr lang="es-AR"/>
          </a:p>
        </p:txBody>
      </p:sp>
      <p:sp>
        <p:nvSpPr>
          <p:cNvPr id="5" name="Marcador de pie de página 4">
            <a:extLst>
              <a:ext uri="{FF2B5EF4-FFF2-40B4-BE49-F238E27FC236}">
                <a16:creationId xmlns:a16="http://schemas.microsoft.com/office/drawing/2014/main" id="{96698DE0-09C2-B161-89EB-989D33A2C36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0D65F1F-235B-F15A-BC34-877D9E91C37E}"/>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68830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8A594-B2D4-D9BB-D148-8DE79B2E549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40585CA-0A28-5CB8-40F6-D56A574D6F4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8563C59-01F4-A613-6AE7-4DC28EAD5BF2}"/>
              </a:ext>
            </a:extLst>
          </p:cNvPr>
          <p:cNvSpPr>
            <a:spLocks noGrp="1"/>
          </p:cNvSpPr>
          <p:nvPr>
            <p:ph type="dt" sz="half" idx="10"/>
          </p:nvPr>
        </p:nvSpPr>
        <p:spPr/>
        <p:txBody>
          <a:bodyPr/>
          <a:lstStyle/>
          <a:p>
            <a:fld id="{061D606D-1BB7-40FC-985F-719FD8D193F2}" type="datetime1">
              <a:rPr lang="es-AR" smtClean="0"/>
              <a:t>31/3/2024</a:t>
            </a:fld>
            <a:endParaRPr lang="es-AR"/>
          </a:p>
        </p:txBody>
      </p:sp>
      <p:sp>
        <p:nvSpPr>
          <p:cNvPr id="5" name="Marcador de pie de página 4">
            <a:extLst>
              <a:ext uri="{FF2B5EF4-FFF2-40B4-BE49-F238E27FC236}">
                <a16:creationId xmlns:a16="http://schemas.microsoft.com/office/drawing/2014/main" id="{E7FCAB6C-9CA0-A927-4AD5-2BEAB844B4D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1733455-9279-DB00-FE1A-75937718874F}"/>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74477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A0C70C-F65F-D4D8-0A49-1C1BA2A342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4FB07D5-E3D1-500D-3160-F9CAAD98947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ECC89D2-ADEF-DBE2-260F-79755241FADA}"/>
              </a:ext>
            </a:extLst>
          </p:cNvPr>
          <p:cNvSpPr>
            <a:spLocks noGrp="1"/>
          </p:cNvSpPr>
          <p:nvPr>
            <p:ph type="dt" sz="half" idx="10"/>
          </p:nvPr>
        </p:nvSpPr>
        <p:spPr/>
        <p:txBody>
          <a:bodyPr/>
          <a:lstStyle/>
          <a:p>
            <a:fld id="{534A71D2-1A8A-473A-A1FD-9976113324C2}" type="datetime1">
              <a:rPr lang="es-AR" smtClean="0"/>
              <a:t>31/3/2024</a:t>
            </a:fld>
            <a:endParaRPr lang="es-AR"/>
          </a:p>
        </p:txBody>
      </p:sp>
      <p:sp>
        <p:nvSpPr>
          <p:cNvPr id="5" name="Marcador de pie de página 4">
            <a:extLst>
              <a:ext uri="{FF2B5EF4-FFF2-40B4-BE49-F238E27FC236}">
                <a16:creationId xmlns:a16="http://schemas.microsoft.com/office/drawing/2014/main" id="{FDCF02D7-2F8D-AAEA-41A1-51FEB636EF1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4D7A03C-EFF2-6AF4-7531-1A2F7BAE0157}"/>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25975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8027E-D84F-0FC1-B796-24B14BE4993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91BA6FF-771A-ECC7-9716-27266F445BD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5A598B9-FFA4-19C8-52F7-2EC7BDEABBBE}"/>
              </a:ext>
            </a:extLst>
          </p:cNvPr>
          <p:cNvSpPr>
            <a:spLocks noGrp="1"/>
          </p:cNvSpPr>
          <p:nvPr>
            <p:ph type="dt" sz="half" idx="10"/>
          </p:nvPr>
        </p:nvSpPr>
        <p:spPr/>
        <p:txBody>
          <a:bodyPr/>
          <a:lstStyle/>
          <a:p>
            <a:fld id="{3691F04E-4440-475B-874B-DA1DC4D0B0F3}" type="datetime1">
              <a:rPr lang="es-AR" smtClean="0"/>
              <a:t>31/3/2024</a:t>
            </a:fld>
            <a:endParaRPr lang="es-AR"/>
          </a:p>
        </p:txBody>
      </p:sp>
      <p:sp>
        <p:nvSpPr>
          <p:cNvPr id="5" name="Marcador de pie de página 4">
            <a:extLst>
              <a:ext uri="{FF2B5EF4-FFF2-40B4-BE49-F238E27FC236}">
                <a16:creationId xmlns:a16="http://schemas.microsoft.com/office/drawing/2014/main" id="{9765E470-F45A-99A6-E4CB-031CCFE5C7C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2513139-22DA-328C-9308-8DA2B2771DF8}"/>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224076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9DFFC-40CD-A9E2-2042-9C495C3ECD1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69F486B-C6A4-DE7D-B65D-1FB8C9ED2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ACD4D4-6DCC-D1B5-2E6D-389D59562112}"/>
              </a:ext>
            </a:extLst>
          </p:cNvPr>
          <p:cNvSpPr>
            <a:spLocks noGrp="1"/>
          </p:cNvSpPr>
          <p:nvPr>
            <p:ph type="dt" sz="half" idx="10"/>
          </p:nvPr>
        </p:nvSpPr>
        <p:spPr/>
        <p:txBody>
          <a:bodyPr/>
          <a:lstStyle/>
          <a:p>
            <a:fld id="{51CAE21E-755F-434F-9829-2EC90064584B}" type="datetime1">
              <a:rPr lang="es-AR" smtClean="0"/>
              <a:t>31/3/2024</a:t>
            </a:fld>
            <a:endParaRPr lang="es-AR"/>
          </a:p>
        </p:txBody>
      </p:sp>
      <p:sp>
        <p:nvSpPr>
          <p:cNvPr id="5" name="Marcador de pie de página 4">
            <a:extLst>
              <a:ext uri="{FF2B5EF4-FFF2-40B4-BE49-F238E27FC236}">
                <a16:creationId xmlns:a16="http://schemas.microsoft.com/office/drawing/2014/main" id="{31BB1C31-767B-45AF-DD5D-B97C26A05B3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12B76A4-C21F-4E00-1BE0-77514AD62693}"/>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270042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7C65E-23DD-324D-5704-EC81AA51AFE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E0E9C6-CF63-1527-4748-E346F07EBD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282DA7B-23A6-96E0-F646-64FA9F4E529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79EDCD4-161A-AB09-3034-93A7236111EA}"/>
              </a:ext>
            </a:extLst>
          </p:cNvPr>
          <p:cNvSpPr>
            <a:spLocks noGrp="1"/>
          </p:cNvSpPr>
          <p:nvPr>
            <p:ph type="dt" sz="half" idx="10"/>
          </p:nvPr>
        </p:nvSpPr>
        <p:spPr/>
        <p:txBody>
          <a:bodyPr/>
          <a:lstStyle/>
          <a:p>
            <a:fld id="{5401852D-847B-4AD5-A598-5951F8CE9B85}" type="datetime1">
              <a:rPr lang="es-AR" smtClean="0"/>
              <a:t>31/3/2024</a:t>
            </a:fld>
            <a:endParaRPr lang="es-AR"/>
          </a:p>
        </p:txBody>
      </p:sp>
      <p:sp>
        <p:nvSpPr>
          <p:cNvPr id="6" name="Marcador de pie de página 5">
            <a:extLst>
              <a:ext uri="{FF2B5EF4-FFF2-40B4-BE49-F238E27FC236}">
                <a16:creationId xmlns:a16="http://schemas.microsoft.com/office/drawing/2014/main" id="{28333246-A060-135F-F59C-C1CDA110029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3505C46-BB71-9B43-B74A-2690C7447C6A}"/>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198663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81895-14E3-2E4B-450D-AF151D775F5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743C5EB-C878-753B-A8C4-08E8FFEB8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7D78CE-5CAB-FBA0-2316-2A1780D387C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13DCA67-F0CA-9235-7292-6AF1FE16D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36E71D-07D8-4EDC-39C4-16442CA42D6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2C3CC103-C3AF-A275-A703-B45452FAEF6D}"/>
              </a:ext>
            </a:extLst>
          </p:cNvPr>
          <p:cNvSpPr>
            <a:spLocks noGrp="1"/>
          </p:cNvSpPr>
          <p:nvPr>
            <p:ph type="dt" sz="half" idx="10"/>
          </p:nvPr>
        </p:nvSpPr>
        <p:spPr/>
        <p:txBody>
          <a:bodyPr/>
          <a:lstStyle/>
          <a:p>
            <a:fld id="{68C0511B-BB2F-4577-81DB-75187AFA7291}" type="datetime1">
              <a:rPr lang="es-AR" smtClean="0"/>
              <a:t>31/3/2024</a:t>
            </a:fld>
            <a:endParaRPr lang="es-AR"/>
          </a:p>
        </p:txBody>
      </p:sp>
      <p:sp>
        <p:nvSpPr>
          <p:cNvPr id="8" name="Marcador de pie de página 7">
            <a:extLst>
              <a:ext uri="{FF2B5EF4-FFF2-40B4-BE49-F238E27FC236}">
                <a16:creationId xmlns:a16="http://schemas.microsoft.com/office/drawing/2014/main" id="{7DAEA6BB-D002-6228-1F1B-DD6B44C7E311}"/>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C51FA58-00CC-B432-9C51-42D24D40EE44}"/>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2164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AF7B1-1974-9B3A-2879-445AF97B382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9A508D8-7A4C-942E-D401-C5728ABA46CE}"/>
              </a:ext>
            </a:extLst>
          </p:cNvPr>
          <p:cNvSpPr>
            <a:spLocks noGrp="1"/>
          </p:cNvSpPr>
          <p:nvPr>
            <p:ph type="dt" sz="half" idx="10"/>
          </p:nvPr>
        </p:nvSpPr>
        <p:spPr/>
        <p:txBody>
          <a:bodyPr/>
          <a:lstStyle/>
          <a:p>
            <a:fld id="{B5BC9379-D65A-4FC7-B2B7-A883D14953EC}" type="datetime1">
              <a:rPr lang="es-AR" smtClean="0"/>
              <a:t>31/3/2024</a:t>
            </a:fld>
            <a:endParaRPr lang="es-AR"/>
          </a:p>
        </p:txBody>
      </p:sp>
      <p:sp>
        <p:nvSpPr>
          <p:cNvPr id="4" name="Marcador de pie de página 3">
            <a:extLst>
              <a:ext uri="{FF2B5EF4-FFF2-40B4-BE49-F238E27FC236}">
                <a16:creationId xmlns:a16="http://schemas.microsoft.com/office/drawing/2014/main" id="{E07E9D03-5C47-8982-FA42-371A1245920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905D642-D454-5ECE-36B0-7EA1D50882B3}"/>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343238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E3E9B7-C7A1-4A91-B545-54662BDF3D00}"/>
              </a:ext>
            </a:extLst>
          </p:cNvPr>
          <p:cNvSpPr>
            <a:spLocks noGrp="1"/>
          </p:cNvSpPr>
          <p:nvPr>
            <p:ph type="dt" sz="half" idx="10"/>
          </p:nvPr>
        </p:nvSpPr>
        <p:spPr/>
        <p:txBody>
          <a:bodyPr/>
          <a:lstStyle/>
          <a:p>
            <a:fld id="{862D2E47-BACE-48B0-9DA4-B7BA67C77B7C}" type="datetime1">
              <a:rPr lang="es-AR" smtClean="0"/>
              <a:t>31/3/2024</a:t>
            </a:fld>
            <a:endParaRPr lang="es-AR"/>
          </a:p>
        </p:txBody>
      </p:sp>
      <p:sp>
        <p:nvSpPr>
          <p:cNvPr id="3" name="Marcador de pie de página 2">
            <a:extLst>
              <a:ext uri="{FF2B5EF4-FFF2-40B4-BE49-F238E27FC236}">
                <a16:creationId xmlns:a16="http://schemas.microsoft.com/office/drawing/2014/main" id="{CAE2AF5A-9BE9-B812-2329-3FE8F766D34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0010864-D21F-115C-2439-E83A01C7CCE6}"/>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13762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0DAB9-4B89-1BCC-40B2-B9FFAB2D74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1A1E71D-DAB7-E636-1915-D535B0E51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3C3789F-0CDF-FD10-F820-AD49B503C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4B280F9-0939-F817-8A79-B3D4B95D1280}"/>
              </a:ext>
            </a:extLst>
          </p:cNvPr>
          <p:cNvSpPr>
            <a:spLocks noGrp="1"/>
          </p:cNvSpPr>
          <p:nvPr>
            <p:ph type="dt" sz="half" idx="10"/>
          </p:nvPr>
        </p:nvSpPr>
        <p:spPr/>
        <p:txBody>
          <a:bodyPr/>
          <a:lstStyle/>
          <a:p>
            <a:fld id="{C8C64EEE-778F-409C-8158-1B499B1E8B2D}" type="datetime1">
              <a:rPr lang="es-AR" smtClean="0"/>
              <a:t>31/3/2024</a:t>
            </a:fld>
            <a:endParaRPr lang="es-AR"/>
          </a:p>
        </p:txBody>
      </p:sp>
      <p:sp>
        <p:nvSpPr>
          <p:cNvPr id="6" name="Marcador de pie de página 5">
            <a:extLst>
              <a:ext uri="{FF2B5EF4-FFF2-40B4-BE49-F238E27FC236}">
                <a16:creationId xmlns:a16="http://schemas.microsoft.com/office/drawing/2014/main" id="{768F3082-5671-FF99-73A0-849870CDFC7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8B26EF0-7AE4-2443-7C6E-A0D21382E186}"/>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255547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54175-9D2B-8816-3967-47DAEE58D3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56A4516-EFD6-B686-2CAA-49DBE6324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482C5FD-0283-0034-B22B-948B6EB3D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E89FE2-3057-B5EC-8B43-2A02B40EB37D}"/>
              </a:ext>
            </a:extLst>
          </p:cNvPr>
          <p:cNvSpPr>
            <a:spLocks noGrp="1"/>
          </p:cNvSpPr>
          <p:nvPr>
            <p:ph type="dt" sz="half" idx="10"/>
          </p:nvPr>
        </p:nvSpPr>
        <p:spPr/>
        <p:txBody>
          <a:bodyPr/>
          <a:lstStyle/>
          <a:p>
            <a:fld id="{134F09D5-9B58-4B94-8A55-5A078F86D407}" type="datetime1">
              <a:rPr lang="es-AR" smtClean="0"/>
              <a:t>31/3/2024</a:t>
            </a:fld>
            <a:endParaRPr lang="es-AR"/>
          </a:p>
        </p:txBody>
      </p:sp>
      <p:sp>
        <p:nvSpPr>
          <p:cNvPr id="6" name="Marcador de pie de página 5">
            <a:extLst>
              <a:ext uri="{FF2B5EF4-FFF2-40B4-BE49-F238E27FC236}">
                <a16:creationId xmlns:a16="http://schemas.microsoft.com/office/drawing/2014/main" id="{EE320384-9A9C-48C9-A016-69957090B8F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E08F1EE-A6E2-143E-9503-F6DA725C612C}"/>
              </a:ext>
            </a:extLst>
          </p:cNvPr>
          <p:cNvSpPr>
            <a:spLocks noGrp="1"/>
          </p:cNvSpPr>
          <p:nvPr>
            <p:ph type="sldNum" sz="quarter" idx="12"/>
          </p:nvPr>
        </p:nvSpPr>
        <p:spPr/>
        <p:txBody>
          <a:bodyPr/>
          <a:lstStyle/>
          <a:p>
            <a:fld id="{29736FFD-37F5-4F49-A20E-6A1BEC41638F}" type="slidenum">
              <a:rPr lang="es-AR" smtClean="0"/>
              <a:t>‹Nº›</a:t>
            </a:fld>
            <a:endParaRPr lang="es-AR"/>
          </a:p>
        </p:txBody>
      </p:sp>
    </p:spTree>
    <p:extLst>
      <p:ext uri="{BB962C8B-B14F-4D97-AF65-F5344CB8AC3E}">
        <p14:creationId xmlns:p14="http://schemas.microsoft.com/office/powerpoint/2010/main" val="403642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ABACE1-EB22-A8C9-0483-E450B301C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8BAE80F-22FC-BE4F-EFF1-17078CD44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6A64C45-28B0-920C-D4D4-E4CDAF97A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52A10-08FB-4289-ABA9-BA68F1846157}" type="datetime1">
              <a:rPr lang="es-AR" smtClean="0"/>
              <a:t>31/3/2024</a:t>
            </a:fld>
            <a:endParaRPr lang="es-AR"/>
          </a:p>
        </p:txBody>
      </p:sp>
      <p:sp>
        <p:nvSpPr>
          <p:cNvPr id="5" name="Marcador de pie de página 4">
            <a:extLst>
              <a:ext uri="{FF2B5EF4-FFF2-40B4-BE49-F238E27FC236}">
                <a16:creationId xmlns:a16="http://schemas.microsoft.com/office/drawing/2014/main" id="{DA539A71-82B1-7E41-A4F7-94C509FE5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F1313EE-95E4-37CD-52D5-10269CF99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36FFD-37F5-4F49-A20E-6A1BEC41638F}" type="slidenum">
              <a:rPr lang="es-AR" smtClean="0"/>
              <a:t>‹Nº›</a:t>
            </a:fld>
            <a:endParaRPr lang="es-AR"/>
          </a:p>
        </p:txBody>
      </p:sp>
    </p:spTree>
    <p:extLst>
      <p:ext uri="{BB962C8B-B14F-4D97-AF65-F5344CB8AC3E}">
        <p14:creationId xmlns:p14="http://schemas.microsoft.com/office/powerpoint/2010/main" val="149188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FC78F-1020-2E00-D507-25EECAEC3F53}"/>
              </a:ext>
            </a:extLst>
          </p:cNvPr>
          <p:cNvSpPr>
            <a:spLocks noGrp="1"/>
          </p:cNvSpPr>
          <p:nvPr>
            <p:ph type="ctrTitle"/>
          </p:nvPr>
        </p:nvSpPr>
        <p:spPr>
          <a:xfrm>
            <a:off x="1524000" y="1138560"/>
            <a:ext cx="9144000" cy="1800000"/>
          </a:xfrm>
          <a:blipFill>
            <a:blip r:embed="rId3"/>
            <a:stretch>
              <a:fillRect t="-166954" b="-173046"/>
            </a:stretch>
          </a:blipFill>
          <a:effectLst>
            <a:outerShdw blurRad="254000" dist="127000" dir="18900000" algn="bl" rotWithShape="0">
              <a:prstClr val="black">
                <a:alpha val="40000"/>
              </a:prstClr>
            </a:outerShdw>
            <a:softEdge rad="0"/>
          </a:effectLst>
        </p:spPr>
        <p:txBody>
          <a:bodyPr/>
          <a:lstStyle/>
          <a:p>
            <a:r>
              <a:rPr lang="es-ES" b="1" dirty="0"/>
              <a:t>Modelo predictivo en cancelaciones de vuelos</a:t>
            </a:r>
            <a:endParaRPr lang="es-AR" b="1" dirty="0"/>
          </a:p>
        </p:txBody>
      </p:sp>
      <p:sp>
        <p:nvSpPr>
          <p:cNvPr id="3" name="Subtítulo 2">
            <a:extLst>
              <a:ext uri="{FF2B5EF4-FFF2-40B4-BE49-F238E27FC236}">
                <a16:creationId xmlns:a16="http://schemas.microsoft.com/office/drawing/2014/main" id="{C894C008-52C9-A25B-4871-CBF50C9F60D6}"/>
              </a:ext>
            </a:extLst>
          </p:cNvPr>
          <p:cNvSpPr>
            <a:spLocks noGrp="1"/>
          </p:cNvSpPr>
          <p:nvPr>
            <p:ph type="subTitle" idx="1"/>
          </p:nvPr>
        </p:nvSpPr>
        <p:spPr>
          <a:xfrm>
            <a:off x="3810000" y="3809678"/>
            <a:ext cx="4572000" cy="1655762"/>
          </a:xfrm>
          <a:blipFill dpi="0" rotWithShape="1">
            <a:blip r:embed="rId4">
              <a:alphaModFix amt="90000"/>
            </a:blip>
            <a:srcRect/>
            <a:stretch>
              <a:fillRect l="-28740" t="-15227" r="-28740" b="-15227"/>
            </a:stretch>
          </a:blipFill>
          <a:effectLst>
            <a:outerShdw blurRad="254000" dist="127000" dir="18900000" algn="bl" rotWithShape="0">
              <a:prstClr val="black">
                <a:alpha val="40000"/>
              </a:prstClr>
            </a:outerShdw>
          </a:effectLst>
        </p:spPr>
        <p:txBody>
          <a:bodyPr/>
          <a:lstStyle/>
          <a:p>
            <a:r>
              <a:rPr lang="es-ES" sz="4000" dirty="0"/>
              <a:t>Proyecto Final</a:t>
            </a:r>
          </a:p>
          <a:p>
            <a:endParaRPr lang="es-ES" dirty="0"/>
          </a:p>
          <a:p>
            <a:r>
              <a:rPr lang="es-ES" dirty="0"/>
              <a:t>Pittari, Jonatan Emanuel</a:t>
            </a:r>
            <a:endParaRPr lang="es-AR" dirty="0"/>
          </a:p>
        </p:txBody>
      </p:sp>
    </p:spTree>
    <p:extLst>
      <p:ext uri="{BB962C8B-B14F-4D97-AF65-F5344CB8AC3E}">
        <p14:creationId xmlns:p14="http://schemas.microsoft.com/office/powerpoint/2010/main" val="30662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B2B5668-F405-B7A4-408F-192B2CD79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4324" y="1671092"/>
            <a:ext cx="6992551" cy="4415501"/>
          </a:xfrm>
          <a:effectLst>
            <a:outerShdw blurRad="254000" dist="127000" dir="18900000" algn="bl" rotWithShape="0">
              <a:prstClr val="black">
                <a:alpha val="40000"/>
              </a:prstClr>
            </a:outerShdw>
          </a:effectLst>
        </p:spPr>
      </p:pic>
      <p:sp>
        <p:nvSpPr>
          <p:cNvPr id="6" name="CuadroTexto 5">
            <a:extLst>
              <a:ext uri="{FF2B5EF4-FFF2-40B4-BE49-F238E27FC236}">
                <a16:creationId xmlns:a16="http://schemas.microsoft.com/office/drawing/2014/main" id="{2F080A51-0B89-6967-7042-FBE2C810B613}"/>
              </a:ext>
            </a:extLst>
          </p:cNvPr>
          <p:cNvSpPr txBox="1"/>
          <p:nvPr/>
        </p:nvSpPr>
        <p:spPr>
          <a:xfrm>
            <a:off x="760047" y="2540014"/>
            <a:ext cx="3737499" cy="2677656"/>
          </a:xfrm>
          <a:prstGeom prst="rect">
            <a:avLst/>
          </a:prstGeom>
          <a:blipFill>
            <a:blip r:embed="rId3"/>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ctr"/>
            <a:r>
              <a:rPr lang="es-ES" sz="2400" b="0" i="0" dirty="0">
                <a:solidFill>
                  <a:srgbClr val="0D0D0D"/>
                </a:solidFill>
                <a:effectLst/>
              </a:rPr>
              <a:t>Sin embargo, nuevamente encontramos que muestra un comportamiento similar en ambos casos, sin presentar anomalías. Esta tendencia se refleja en la gráfica correspondiente.</a:t>
            </a:r>
            <a:endParaRPr lang="es-AR" sz="2400" dirty="0"/>
          </a:p>
        </p:txBody>
      </p:sp>
      <p:sp>
        <p:nvSpPr>
          <p:cNvPr id="7" name="CuadroTexto 6">
            <a:extLst>
              <a:ext uri="{FF2B5EF4-FFF2-40B4-BE49-F238E27FC236}">
                <a16:creationId xmlns:a16="http://schemas.microsoft.com/office/drawing/2014/main" id="{ED07CF9F-0C64-9615-D80E-F21198DFB3ED}"/>
              </a:ext>
            </a:extLst>
          </p:cNvPr>
          <p:cNvSpPr txBox="1"/>
          <p:nvPr/>
        </p:nvSpPr>
        <p:spPr>
          <a:xfrm>
            <a:off x="760047" y="570338"/>
            <a:ext cx="11112357" cy="830997"/>
          </a:xfrm>
          <a:prstGeom prst="rect">
            <a:avLst/>
          </a:prstGeom>
          <a:blipFill dpi="0" rotWithShape="1">
            <a:blip r:embed="rId3"/>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400" b="0" i="0" dirty="0">
                <a:solidFill>
                  <a:srgbClr val="0D0D0D"/>
                </a:solidFill>
                <a:effectLst/>
              </a:rPr>
              <a:t>Intentamos profundizar en esta variable desglosando la cantidad de vuelos realizados por género según su estado (Completados y Cancelados).</a:t>
            </a:r>
            <a:endParaRPr lang="es-AR" sz="2400" dirty="0"/>
          </a:p>
        </p:txBody>
      </p:sp>
      <p:sp>
        <p:nvSpPr>
          <p:cNvPr id="2" name="Marcador de pie de página 1">
            <a:extLst>
              <a:ext uri="{FF2B5EF4-FFF2-40B4-BE49-F238E27FC236}">
                <a16:creationId xmlns:a16="http://schemas.microsoft.com/office/drawing/2014/main" id="{2B2683D6-5475-7F95-590A-4C11BE0E98B0}"/>
              </a:ext>
            </a:extLst>
          </p:cNvPr>
          <p:cNvSpPr>
            <a:spLocks noGrp="1"/>
          </p:cNvSpPr>
          <p:nvPr>
            <p:ph type="ftr" sz="quarter" idx="11"/>
          </p:nvPr>
        </p:nvSpPr>
        <p:spPr/>
        <p:txBody>
          <a:bodyPr/>
          <a:lstStyle/>
          <a:p>
            <a:r>
              <a:rPr lang="es-ES" dirty="0"/>
              <a:t>Alumno: Pittari, Jonatan Emanuel</a:t>
            </a:r>
            <a:endParaRPr lang="es-AR" dirty="0"/>
          </a:p>
          <a:p>
            <a:endParaRPr lang="es-AR" dirty="0"/>
          </a:p>
        </p:txBody>
      </p:sp>
      <p:sp>
        <p:nvSpPr>
          <p:cNvPr id="3" name="Marcador de número de diapositiva 2">
            <a:extLst>
              <a:ext uri="{FF2B5EF4-FFF2-40B4-BE49-F238E27FC236}">
                <a16:creationId xmlns:a16="http://schemas.microsoft.com/office/drawing/2014/main" id="{C78B1BB8-283A-05E6-6FFA-5CB9DBEFAE25}"/>
              </a:ext>
            </a:extLst>
          </p:cNvPr>
          <p:cNvSpPr>
            <a:spLocks noGrp="1"/>
          </p:cNvSpPr>
          <p:nvPr>
            <p:ph type="sldNum" sz="quarter" idx="12"/>
          </p:nvPr>
        </p:nvSpPr>
        <p:spPr/>
        <p:txBody>
          <a:bodyPr/>
          <a:lstStyle/>
          <a:p>
            <a:fld id="{29736FFD-37F5-4F49-A20E-6A1BEC41638F}" type="slidenum">
              <a:rPr lang="es-AR" smtClean="0"/>
              <a:t>10</a:t>
            </a:fld>
            <a:endParaRPr lang="es-AR"/>
          </a:p>
        </p:txBody>
      </p:sp>
    </p:spTree>
    <p:extLst>
      <p:ext uri="{BB962C8B-B14F-4D97-AF65-F5344CB8AC3E}">
        <p14:creationId xmlns:p14="http://schemas.microsoft.com/office/powerpoint/2010/main" val="397439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55AF0B4-1340-2B90-54AF-600E98DA3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1355" y="1337561"/>
            <a:ext cx="6348089" cy="4911719"/>
          </a:xfrm>
          <a:effectLst>
            <a:outerShdw blurRad="254000" dist="127000" dir="18900000" algn="bl" rotWithShape="0">
              <a:prstClr val="black">
                <a:alpha val="40000"/>
              </a:prstClr>
            </a:outerShdw>
          </a:effectLst>
        </p:spPr>
      </p:pic>
      <p:sp>
        <p:nvSpPr>
          <p:cNvPr id="7" name="CuadroTexto 6">
            <a:extLst>
              <a:ext uri="{FF2B5EF4-FFF2-40B4-BE49-F238E27FC236}">
                <a16:creationId xmlns:a16="http://schemas.microsoft.com/office/drawing/2014/main" id="{86086996-D123-B25C-2991-E87B3CEA0F71}"/>
              </a:ext>
            </a:extLst>
          </p:cNvPr>
          <p:cNvSpPr txBox="1"/>
          <p:nvPr/>
        </p:nvSpPr>
        <p:spPr>
          <a:xfrm>
            <a:off x="322556" y="399495"/>
            <a:ext cx="11546888" cy="830997"/>
          </a:xfrm>
          <a:prstGeom prst="rect">
            <a:avLst/>
          </a:prstGeom>
          <a:blipFill>
            <a:blip r:embed="rId3"/>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r>
              <a:rPr lang="es-ES" sz="2400" b="0" i="0" dirty="0">
                <a:solidFill>
                  <a:srgbClr val="0D0D0D"/>
                </a:solidFill>
                <a:effectLst/>
              </a:rPr>
              <a:t>Nuestro análisis reveló una diferencia notable en las cancelaciones de vuelos según el género de los pasajeros cuando teníamos en cuenta el Aeropuerto de partida. </a:t>
            </a:r>
            <a:endParaRPr lang="es-AR" sz="2400" dirty="0"/>
          </a:p>
        </p:txBody>
      </p:sp>
      <p:sp>
        <p:nvSpPr>
          <p:cNvPr id="9" name="CuadroTexto 8">
            <a:extLst>
              <a:ext uri="{FF2B5EF4-FFF2-40B4-BE49-F238E27FC236}">
                <a16:creationId xmlns:a16="http://schemas.microsoft.com/office/drawing/2014/main" id="{79AEEBDA-0E76-5782-5AAC-9203A0CC87BC}"/>
              </a:ext>
            </a:extLst>
          </p:cNvPr>
          <p:cNvSpPr txBox="1"/>
          <p:nvPr/>
        </p:nvSpPr>
        <p:spPr>
          <a:xfrm>
            <a:off x="322556" y="1900595"/>
            <a:ext cx="5116219" cy="3785652"/>
          </a:xfrm>
          <a:prstGeom prst="rect">
            <a:avLst/>
          </a:prstGeom>
          <a:blipFill dpi="0" rotWithShape="1">
            <a:blip r:embed="rId3"/>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rPr>
              <a:t>Vemos en la siguiente gráfica cómo hay aeropuertos donde la cancelación de vuelos tiende a ser mayor en el género femenino que en el masculino, mientras que en otros casos esta relación se presenta de manera inversa. A raíz de este descubrimiento, incluimos dos nuevas columnas en nuestro conjunto de datos: "</a:t>
            </a:r>
            <a:r>
              <a:rPr lang="es-ES" sz="2000" b="0" i="0" dirty="0" err="1">
                <a:solidFill>
                  <a:srgbClr val="0D0D0D"/>
                </a:solidFill>
                <a:effectLst/>
              </a:rPr>
              <a:t>Cancellation</a:t>
            </a:r>
            <a:r>
              <a:rPr lang="es-ES" sz="2000" b="0" i="0" dirty="0">
                <a:solidFill>
                  <a:srgbClr val="0D0D0D"/>
                </a:solidFill>
                <a:effectLst/>
              </a:rPr>
              <a:t> </a:t>
            </a:r>
            <a:r>
              <a:rPr lang="es-ES" sz="2000" b="0" i="0" dirty="0" err="1">
                <a:solidFill>
                  <a:srgbClr val="0D0D0D"/>
                </a:solidFill>
                <a:effectLst/>
              </a:rPr>
              <a:t>Percentage</a:t>
            </a:r>
            <a:r>
              <a:rPr lang="es-ES" sz="2000" b="0" i="0" dirty="0">
                <a:solidFill>
                  <a:srgbClr val="0D0D0D"/>
                </a:solidFill>
                <a:effectLst/>
              </a:rPr>
              <a:t> </a:t>
            </a:r>
            <a:r>
              <a:rPr lang="es-ES" sz="2000" b="0" i="0" dirty="0" err="1">
                <a:solidFill>
                  <a:srgbClr val="0D0D0D"/>
                </a:solidFill>
                <a:effectLst/>
              </a:rPr>
              <a:t>Female</a:t>
            </a:r>
            <a:r>
              <a:rPr lang="es-ES" sz="2000" b="0" i="0" dirty="0">
                <a:solidFill>
                  <a:srgbClr val="0D0D0D"/>
                </a:solidFill>
                <a:effectLst/>
              </a:rPr>
              <a:t>" y "</a:t>
            </a:r>
            <a:r>
              <a:rPr lang="es-ES" sz="2000" b="0" i="0" dirty="0" err="1">
                <a:solidFill>
                  <a:srgbClr val="0D0D0D"/>
                </a:solidFill>
                <a:effectLst/>
              </a:rPr>
              <a:t>Cancellation</a:t>
            </a:r>
            <a:r>
              <a:rPr lang="es-ES" sz="2000" b="0" i="0" dirty="0">
                <a:solidFill>
                  <a:srgbClr val="0D0D0D"/>
                </a:solidFill>
                <a:effectLst/>
              </a:rPr>
              <a:t> </a:t>
            </a:r>
            <a:r>
              <a:rPr lang="es-ES" sz="2000" b="0" i="0" dirty="0" err="1">
                <a:solidFill>
                  <a:srgbClr val="0D0D0D"/>
                </a:solidFill>
                <a:effectLst/>
              </a:rPr>
              <a:t>Percentage</a:t>
            </a:r>
            <a:r>
              <a:rPr lang="es-ES" sz="2000" b="0" i="0" dirty="0">
                <a:solidFill>
                  <a:srgbClr val="0D0D0D"/>
                </a:solidFill>
                <a:effectLst/>
              </a:rPr>
              <a:t> Male". En ambas columnas, calculamos la tasa porcentual de cancelación de vuelos con respecto al género </a:t>
            </a:r>
            <a:r>
              <a:rPr lang="es-ES" sz="2000" b="0" i="0" dirty="0" err="1">
                <a:solidFill>
                  <a:srgbClr val="0D0D0D"/>
                </a:solidFill>
                <a:effectLst/>
              </a:rPr>
              <a:t>femeninoy</a:t>
            </a:r>
            <a:r>
              <a:rPr lang="es-ES" sz="2000" b="0" i="0" dirty="0">
                <a:solidFill>
                  <a:srgbClr val="0D0D0D"/>
                </a:solidFill>
                <a:effectLst/>
              </a:rPr>
              <a:t> masculino para cada aeropuerto.</a:t>
            </a:r>
            <a:endParaRPr lang="es-AR" sz="2000" dirty="0"/>
          </a:p>
        </p:txBody>
      </p:sp>
      <p:sp>
        <p:nvSpPr>
          <p:cNvPr id="2" name="Marcador de pie de página 1">
            <a:extLst>
              <a:ext uri="{FF2B5EF4-FFF2-40B4-BE49-F238E27FC236}">
                <a16:creationId xmlns:a16="http://schemas.microsoft.com/office/drawing/2014/main" id="{0897C7E3-B4AF-7ED4-5CDB-C92AEA5D1890}"/>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3" name="Marcador de número de diapositiva 2">
            <a:extLst>
              <a:ext uri="{FF2B5EF4-FFF2-40B4-BE49-F238E27FC236}">
                <a16:creationId xmlns:a16="http://schemas.microsoft.com/office/drawing/2014/main" id="{200DC16D-9125-233C-8522-36CE67FCED92}"/>
              </a:ext>
            </a:extLst>
          </p:cNvPr>
          <p:cNvSpPr>
            <a:spLocks noGrp="1"/>
          </p:cNvSpPr>
          <p:nvPr>
            <p:ph type="sldNum" sz="quarter" idx="12"/>
          </p:nvPr>
        </p:nvSpPr>
        <p:spPr/>
        <p:txBody>
          <a:bodyPr/>
          <a:lstStyle/>
          <a:p>
            <a:fld id="{29736FFD-37F5-4F49-A20E-6A1BEC41638F}" type="slidenum">
              <a:rPr lang="es-AR" b="1" smtClean="0">
                <a:solidFill>
                  <a:schemeClr val="tx1"/>
                </a:solidFill>
              </a:rPr>
              <a:t>11</a:t>
            </a:fld>
            <a:endParaRPr lang="es-AR" b="1" dirty="0">
              <a:solidFill>
                <a:schemeClr val="tx1"/>
              </a:solidFill>
            </a:endParaRPr>
          </a:p>
        </p:txBody>
      </p:sp>
    </p:spTree>
    <p:extLst>
      <p:ext uri="{BB962C8B-B14F-4D97-AF65-F5344CB8AC3E}">
        <p14:creationId xmlns:p14="http://schemas.microsoft.com/office/powerpoint/2010/main" val="37279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AE14D-D8BC-0A18-2C50-7507A0443D33}"/>
              </a:ext>
            </a:extLst>
          </p:cNvPr>
          <p:cNvSpPr>
            <a:spLocks noGrp="1"/>
          </p:cNvSpPr>
          <p:nvPr>
            <p:ph type="title"/>
          </p:nvPr>
        </p:nvSpPr>
        <p:spPr>
          <a:xfrm>
            <a:off x="3562350" y="241301"/>
            <a:ext cx="5067300" cy="1130300"/>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algn="ctr"/>
            <a:r>
              <a:rPr lang="es-ES" sz="4000" b="1" dirty="0" err="1"/>
              <a:t>Nationality</a:t>
            </a:r>
            <a:r>
              <a:rPr lang="es-ES" sz="4000" b="1" dirty="0"/>
              <a:t> </a:t>
            </a:r>
            <a:r>
              <a:rPr lang="es-ES" sz="4000" b="1" dirty="0" err="1"/>
              <a:t>cancelled</a:t>
            </a:r>
            <a:r>
              <a:rPr lang="es-ES" sz="4000" b="1" dirty="0"/>
              <a:t> </a:t>
            </a:r>
            <a:br>
              <a:rPr lang="es-ES" sz="4000" b="1" dirty="0"/>
            </a:br>
            <a:r>
              <a:rPr lang="es-ES" sz="4000" b="1" dirty="0" err="1"/>
              <a:t>percentaje</a:t>
            </a:r>
            <a:endParaRPr lang="es-AR" sz="4000" b="1" dirty="0"/>
          </a:p>
        </p:txBody>
      </p:sp>
      <p:pic>
        <p:nvPicPr>
          <p:cNvPr id="5" name="Marcador de contenido 4">
            <a:extLst>
              <a:ext uri="{FF2B5EF4-FFF2-40B4-BE49-F238E27FC236}">
                <a16:creationId xmlns:a16="http://schemas.microsoft.com/office/drawing/2014/main" id="{BB0ACC5B-42AF-8ABC-4F40-DF4642D03B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48743" y="1470175"/>
            <a:ext cx="7402683" cy="4401205"/>
          </a:xfrm>
          <a:effectLst>
            <a:outerShdw blurRad="254000" dist="127000" dir="18900000" algn="bl" rotWithShape="0">
              <a:prstClr val="black">
                <a:alpha val="40000"/>
              </a:prstClr>
            </a:outerShdw>
          </a:effectLst>
        </p:spPr>
      </p:pic>
      <p:sp>
        <p:nvSpPr>
          <p:cNvPr id="3" name="CuadroTexto 2">
            <a:extLst>
              <a:ext uri="{FF2B5EF4-FFF2-40B4-BE49-F238E27FC236}">
                <a16:creationId xmlns:a16="http://schemas.microsoft.com/office/drawing/2014/main" id="{0AAE16FE-E0F9-212D-2048-0078027F0EBE}"/>
              </a:ext>
            </a:extLst>
          </p:cNvPr>
          <p:cNvSpPr txBox="1"/>
          <p:nvPr/>
        </p:nvSpPr>
        <p:spPr>
          <a:xfrm>
            <a:off x="401252" y="1470175"/>
            <a:ext cx="3999298" cy="4401205"/>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latin typeface="Söhne"/>
              </a:rPr>
              <a:t>Al investigar la relación entre la nacionalidad del pasajero y la cantidad de vuelos cancelados, descubrimos que aproximadamente la mitad de los vuelos completados corresponden a vuelos cancelados. Para ilustrar esta relación, presentamos en el gráfico derecho el top 10 de las nacionalidades más representadas en nuestra muestra. Cada barra en el gráfico representa una nacionalidad y muestra la proporción de vuelos completados y cancelados para cada una.</a:t>
            </a:r>
            <a:endParaRPr lang="es-AR" sz="2000" dirty="0"/>
          </a:p>
        </p:txBody>
      </p:sp>
      <p:sp>
        <p:nvSpPr>
          <p:cNvPr id="4" name="Marcador de pie de página 3">
            <a:extLst>
              <a:ext uri="{FF2B5EF4-FFF2-40B4-BE49-F238E27FC236}">
                <a16:creationId xmlns:a16="http://schemas.microsoft.com/office/drawing/2014/main" id="{6E0B20F1-9724-20AC-8DB6-973C1DBACB11}"/>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6" name="Marcador de número de diapositiva 5">
            <a:extLst>
              <a:ext uri="{FF2B5EF4-FFF2-40B4-BE49-F238E27FC236}">
                <a16:creationId xmlns:a16="http://schemas.microsoft.com/office/drawing/2014/main" id="{237CA276-57D2-CDF7-32AC-C05466F877B1}"/>
              </a:ext>
            </a:extLst>
          </p:cNvPr>
          <p:cNvSpPr>
            <a:spLocks noGrp="1"/>
          </p:cNvSpPr>
          <p:nvPr>
            <p:ph type="sldNum" sz="quarter" idx="12"/>
          </p:nvPr>
        </p:nvSpPr>
        <p:spPr/>
        <p:txBody>
          <a:bodyPr/>
          <a:lstStyle/>
          <a:p>
            <a:fld id="{29736FFD-37F5-4F49-A20E-6A1BEC41638F}" type="slidenum">
              <a:rPr lang="es-AR" b="1" smtClean="0">
                <a:solidFill>
                  <a:schemeClr val="tx1"/>
                </a:solidFill>
              </a:rPr>
              <a:t>12</a:t>
            </a:fld>
            <a:endParaRPr lang="es-AR" b="1" dirty="0">
              <a:solidFill>
                <a:schemeClr val="tx1"/>
              </a:solidFill>
            </a:endParaRPr>
          </a:p>
        </p:txBody>
      </p:sp>
    </p:spTree>
    <p:extLst>
      <p:ext uri="{BB962C8B-B14F-4D97-AF65-F5344CB8AC3E}">
        <p14:creationId xmlns:p14="http://schemas.microsoft.com/office/powerpoint/2010/main" val="248439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16011D3-1FD5-8572-1AB8-3D8BA3B0D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7638" y="1929236"/>
            <a:ext cx="6564894" cy="4362342"/>
          </a:xfrm>
          <a:effectLst>
            <a:outerShdw blurRad="254000" dist="127000" dir="18900000" algn="bl" rotWithShape="0">
              <a:prstClr val="black">
                <a:alpha val="40000"/>
              </a:prstClr>
            </a:outerShdw>
          </a:effectLst>
        </p:spPr>
      </p:pic>
      <p:sp>
        <p:nvSpPr>
          <p:cNvPr id="2" name="CuadroTexto 1">
            <a:extLst>
              <a:ext uri="{FF2B5EF4-FFF2-40B4-BE49-F238E27FC236}">
                <a16:creationId xmlns:a16="http://schemas.microsoft.com/office/drawing/2014/main" id="{D5CC1B7A-708A-FADD-A140-E37FD91AB42D}"/>
              </a:ext>
            </a:extLst>
          </p:cNvPr>
          <p:cNvSpPr txBox="1"/>
          <p:nvPr/>
        </p:nvSpPr>
        <p:spPr>
          <a:xfrm>
            <a:off x="389467" y="233248"/>
            <a:ext cx="11413065" cy="1631216"/>
          </a:xfrm>
          <a:prstGeom prst="rect">
            <a:avLst/>
          </a:prstGeom>
          <a:blipFill dpi="0" rotWithShape="1">
            <a:blip r:embed="rId3"/>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dirty="0"/>
              <a:t>Al calcular el porcentaje de cancelaciones para cada una de las 240 nacionalidades representadas en nuestros datos, identificamos un comportamiento significativo. Como se muestra en el siguiente gráfico, algunas nacionalidades, como "Argelia", presentan un porcentaje de cancelaciones cercano al 70%. Esto sugiere que ciertas nacionalidades tienen una tendencia más alta a las cancelaciones en comparación con otras.</a:t>
            </a:r>
            <a:endParaRPr lang="es-AR" sz="2000" dirty="0"/>
          </a:p>
        </p:txBody>
      </p:sp>
      <p:sp>
        <p:nvSpPr>
          <p:cNvPr id="6" name="CuadroTexto 5">
            <a:extLst>
              <a:ext uri="{FF2B5EF4-FFF2-40B4-BE49-F238E27FC236}">
                <a16:creationId xmlns:a16="http://schemas.microsoft.com/office/drawing/2014/main" id="{1420994C-0733-6705-FD82-B4D5329656F0}"/>
              </a:ext>
            </a:extLst>
          </p:cNvPr>
          <p:cNvSpPr txBox="1"/>
          <p:nvPr/>
        </p:nvSpPr>
        <p:spPr>
          <a:xfrm>
            <a:off x="389467" y="2063693"/>
            <a:ext cx="4252403" cy="4093428"/>
          </a:xfrm>
          <a:prstGeom prst="rect">
            <a:avLst/>
          </a:prstGeom>
          <a:blipFill>
            <a:blip r:embed="rId3"/>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rPr>
              <a:t>Partiendo de esta hipótesis, creamos una nueva variable para nuestro modelo, la cual calcula el porcentaje de cancelación registrado para cada una de las nacionalidades disponibles en nuestros datos. Este enfoque nos permite capturar las diferencias en las tasas de cancelación entre distintas nacionalidades, lo que puede ser crucial para entender mejor los patrones de cancelación y mejorar la precisión de nuestro modelo predictivo.</a:t>
            </a:r>
            <a:endParaRPr lang="es-AR" sz="2000" dirty="0"/>
          </a:p>
        </p:txBody>
      </p:sp>
      <p:sp>
        <p:nvSpPr>
          <p:cNvPr id="7" name="Marcador de pie de página 6">
            <a:extLst>
              <a:ext uri="{FF2B5EF4-FFF2-40B4-BE49-F238E27FC236}">
                <a16:creationId xmlns:a16="http://schemas.microsoft.com/office/drawing/2014/main" id="{FDF9FEB9-F625-714C-1CF9-7C56B907FA0B}"/>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8" name="Marcador de número de diapositiva 7">
            <a:extLst>
              <a:ext uri="{FF2B5EF4-FFF2-40B4-BE49-F238E27FC236}">
                <a16:creationId xmlns:a16="http://schemas.microsoft.com/office/drawing/2014/main" id="{915AB306-DEC7-94B7-2F42-EE7402655C83}"/>
              </a:ext>
            </a:extLst>
          </p:cNvPr>
          <p:cNvSpPr>
            <a:spLocks noGrp="1"/>
          </p:cNvSpPr>
          <p:nvPr>
            <p:ph type="sldNum" sz="quarter" idx="12"/>
          </p:nvPr>
        </p:nvSpPr>
        <p:spPr/>
        <p:txBody>
          <a:bodyPr/>
          <a:lstStyle/>
          <a:p>
            <a:fld id="{29736FFD-37F5-4F49-A20E-6A1BEC41638F}" type="slidenum">
              <a:rPr lang="es-AR" b="1" smtClean="0">
                <a:solidFill>
                  <a:schemeClr val="tx1"/>
                </a:solidFill>
              </a:rPr>
              <a:t>13</a:t>
            </a:fld>
            <a:endParaRPr lang="es-AR" b="1" dirty="0">
              <a:solidFill>
                <a:schemeClr val="tx1"/>
              </a:solidFill>
            </a:endParaRPr>
          </a:p>
        </p:txBody>
      </p:sp>
    </p:spTree>
    <p:extLst>
      <p:ext uri="{BB962C8B-B14F-4D97-AF65-F5344CB8AC3E}">
        <p14:creationId xmlns:p14="http://schemas.microsoft.com/office/powerpoint/2010/main" val="44817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80940-365D-C805-8A3A-4D5B4B48F401}"/>
              </a:ext>
            </a:extLst>
          </p:cNvPr>
          <p:cNvSpPr>
            <a:spLocks noGrp="1"/>
          </p:cNvSpPr>
          <p:nvPr>
            <p:ph type="title"/>
          </p:nvPr>
        </p:nvSpPr>
        <p:spPr>
          <a:xfrm>
            <a:off x="3524250" y="231776"/>
            <a:ext cx="5143500" cy="1244600"/>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err="1"/>
              <a:t>Cencelled</a:t>
            </a:r>
            <a:r>
              <a:rPr lang="es-ES" sz="4000" b="1" dirty="0"/>
              <a:t> </a:t>
            </a:r>
            <a:r>
              <a:rPr lang="es-ES" sz="4000" b="1" dirty="0" err="1"/>
              <a:t>Percentaje</a:t>
            </a:r>
            <a:r>
              <a:rPr lang="es-ES" sz="4000" b="1" dirty="0"/>
              <a:t> </a:t>
            </a:r>
            <a:r>
              <a:rPr lang="es-ES" sz="4000" b="1" dirty="0" err="1"/>
              <a:t>Week</a:t>
            </a:r>
            <a:r>
              <a:rPr lang="es-ES" sz="4000" b="1" dirty="0"/>
              <a:t> </a:t>
            </a:r>
            <a:r>
              <a:rPr lang="es-ES" sz="4000" b="1" dirty="0" err="1"/>
              <a:t>Airport</a:t>
            </a:r>
            <a:endParaRPr lang="es-AR" sz="4000" b="1" dirty="0"/>
          </a:p>
        </p:txBody>
      </p:sp>
      <p:sp>
        <p:nvSpPr>
          <p:cNvPr id="3" name="Marcador de contenido 2">
            <a:extLst>
              <a:ext uri="{FF2B5EF4-FFF2-40B4-BE49-F238E27FC236}">
                <a16:creationId xmlns:a16="http://schemas.microsoft.com/office/drawing/2014/main" id="{DF500C7C-DBE1-AA86-2BE3-9D1809CB2290}"/>
              </a:ext>
            </a:extLst>
          </p:cNvPr>
          <p:cNvSpPr>
            <a:spLocks noGrp="1"/>
          </p:cNvSpPr>
          <p:nvPr>
            <p:ph idx="1"/>
          </p:nvPr>
        </p:nvSpPr>
        <p:spPr>
          <a:xfrm>
            <a:off x="293370" y="1740694"/>
            <a:ext cx="4980372" cy="3926681"/>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b="0" i="0" dirty="0">
                <a:solidFill>
                  <a:srgbClr val="0D0D0D"/>
                </a:solidFill>
                <a:effectLst/>
                <a:latin typeface="Söhne"/>
              </a:rPr>
              <a:t>Uno de los comportamientos más significativos que encontramos en nuestro modelo predictivo es la variable del porcentaje de cancelaciones con respecto a cada aeropuerto, segmentado por semana. Para comprender esta relación, vamos a tomar como ejemplo un aeropuerto específico para ilustrar el punto. En este caso, será el aeropuerto de Santa María.</a:t>
            </a:r>
            <a:endParaRPr lang="es-AR" sz="2400" dirty="0"/>
          </a:p>
        </p:txBody>
      </p:sp>
      <p:pic>
        <p:nvPicPr>
          <p:cNvPr id="9" name="Imagen 8">
            <a:extLst>
              <a:ext uri="{FF2B5EF4-FFF2-40B4-BE49-F238E27FC236}">
                <a16:creationId xmlns:a16="http://schemas.microsoft.com/office/drawing/2014/main" id="{EF24491E-6C08-27D4-B09B-AF0FE494C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870" y="1740693"/>
            <a:ext cx="6461760" cy="3926681"/>
          </a:xfrm>
          <a:prstGeom prst="rect">
            <a:avLst/>
          </a:prstGeom>
          <a:effectLst>
            <a:outerShdw blurRad="254000" dist="127000" dir="18900000" algn="bl" rotWithShape="0">
              <a:prstClr val="black">
                <a:alpha val="40000"/>
              </a:prstClr>
            </a:outerShdw>
          </a:effectLst>
        </p:spPr>
      </p:pic>
      <p:sp>
        <p:nvSpPr>
          <p:cNvPr id="10" name="Marcador de pie de página 9">
            <a:extLst>
              <a:ext uri="{FF2B5EF4-FFF2-40B4-BE49-F238E27FC236}">
                <a16:creationId xmlns:a16="http://schemas.microsoft.com/office/drawing/2014/main" id="{E774C109-24C6-F176-1DC9-059219DD9B69}"/>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11" name="Marcador de número de diapositiva 10">
            <a:extLst>
              <a:ext uri="{FF2B5EF4-FFF2-40B4-BE49-F238E27FC236}">
                <a16:creationId xmlns:a16="http://schemas.microsoft.com/office/drawing/2014/main" id="{A0B013B3-58DE-D7D7-0919-C5EBDDF2C2BD}"/>
              </a:ext>
            </a:extLst>
          </p:cNvPr>
          <p:cNvSpPr>
            <a:spLocks noGrp="1"/>
          </p:cNvSpPr>
          <p:nvPr>
            <p:ph type="sldNum" sz="quarter" idx="12"/>
          </p:nvPr>
        </p:nvSpPr>
        <p:spPr/>
        <p:txBody>
          <a:bodyPr/>
          <a:lstStyle/>
          <a:p>
            <a:fld id="{29736FFD-37F5-4F49-A20E-6A1BEC41638F}" type="slidenum">
              <a:rPr lang="es-AR" b="1" smtClean="0">
                <a:solidFill>
                  <a:schemeClr val="tx1"/>
                </a:solidFill>
              </a:rPr>
              <a:t>14</a:t>
            </a:fld>
            <a:endParaRPr lang="es-AR" b="1" dirty="0">
              <a:solidFill>
                <a:schemeClr val="tx1"/>
              </a:solidFill>
            </a:endParaRPr>
          </a:p>
        </p:txBody>
      </p:sp>
    </p:spTree>
    <p:extLst>
      <p:ext uri="{BB962C8B-B14F-4D97-AF65-F5344CB8AC3E}">
        <p14:creationId xmlns:p14="http://schemas.microsoft.com/office/powerpoint/2010/main" val="102228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AF2813A-A7C3-389B-3C11-A915C0670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605" y="1297999"/>
            <a:ext cx="7380785" cy="4849978"/>
          </a:xfrm>
          <a:prstGeom prst="rect">
            <a:avLst/>
          </a:prstGeom>
          <a:effectLst>
            <a:outerShdw blurRad="254000" dist="127000" dir="18900000" algn="bl" rotWithShape="0">
              <a:prstClr val="black">
                <a:alpha val="40000"/>
              </a:prstClr>
            </a:outerShdw>
          </a:effectLst>
        </p:spPr>
      </p:pic>
      <p:sp>
        <p:nvSpPr>
          <p:cNvPr id="10" name="CuadroTexto 9">
            <a:extLst>
              <a:ext uri="{FF2B5EF4-FFF2-40B4-BE49-F238E27FC236}">
                <a16:creationId xmlns:a16="http://schemas.microsoft.com/office/drawing/2014/main" id="{0B69FB7D-32EC-72BB-896C-54BD29B90D1E}"/>
              </a:ext>
            </a:extLst>
          </p:cNvPr>
          <p:cNvSpPr txBox="1"/>
          <p:nvPr/>
        </p:nvSpPr>
        <p:spPr>
          <a:xfrm>
            <a:off x="1577264" y="381740"/>
            <a:ext cx="9037468" cy="707886"/>
          </a:xfrm>
          <a:prstGeom prst="rect">
            <a:avLst/>
          </a:prstGeom>
          <a:blipFill dpi="0" rotWithShape="1">
            <a:blip r:embed="rId3"/>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dirty="0"/>
              <a:t>Observemos el comportamiento que se presenta por ejemplo entre las siguientes semanas: 6-7 y 16-17-18 resaltados en la </a:t>
            </a:r>
            <a:r>
              <a:rPr lang="es-ES" sz="2000" dirty="0" err="1"/>
              <a:t>imágenen</a:t>
            </a:r>
            <a:r>
              <a:rPr lang="es-ES" sz="2000" dirty="0"/>
              <a:t> correspondiente.</a:t>
            </a:r>
            <a:endParaRPr lang="es-AR" sz="2000" dirty="0"/>
          </a:p>
        </p:txBody>
      </p:sp>
      <p:sp>
        <p:nvSpPr>
          <p:cNvPr id="11" name="Marcador de pie de página 10">
            <a:extLst>
              <a:ext uri="{FF2B5EF4-FFF2-40B4-BE49-F238E27FC236}">
                <a16:creationId xmlns:a16="http://schemas.microsoft.com/office/drawing/2014/main" id="{69ADC012-E163-4D56-45D8-607E493B012E}"/>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12" name="Marcador de número de diapositiva 11">
            <a:extLst>
              <a:ext uri="{FF2B5EF4-FFF2-40B4-BE49-F238E27FC236}">
                <a16:creationId xmlns:a16="http://schemas.microsoft.com/office/drawing/2014/main" id="{78D5B486-6C23-C303-639C-9F28F8C43574}"/>
              </a:ext>
            </a:extLst>
          </p:cNvPr>
          <p:cNvSpPr>
            <a:spLocks noGrp="1"/>
          </p:cNvSpPr>
          <p:nvPr>
            <p:ph type="sldNum" sz="quarter" idx="12"/>
          </p:nvPr>
        </p:nvSpPr>
        <p:spPr/>
        <p:txBody>
          <a:bodyPr/>
          <a:lstStyle/>
          <a:p>
            <a:fld id="{29736FFD-37F5-4F49-A20E-6A1BEC41638F}" type="slidenum">
              <a:rPr lang="es-AR" b="1" smtClean="0">
                <a:solidFill>
                  <a:schemeClr val="tx1"/>
                </a:solidFill>
              </a:rPr>
              <a:t>15</a:t>
            </a:fld>
            <a:endParaRPr lang="es-AR" b="1" dirty="0">
              <a:solidFill>
                <a:schemeClr val="tx1"/>
              </a:solidFill>
            </a:endParaRPr>
          </a:p>
        </p:txBody>
      </p:sp>
    </p:spTree>
    <p:extLst>
      <p:ext uri="{BB962C8B-B14F-4D97-AF65-F5344CB8AC3E}">
        <p14:creationId xmlns:p14="http://schemas.microsoft.com/office/powerpoint/2010/main" val="189867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080669-4A3C-FD73-DFFD-254FAE07CD88}"/>
              </a:ext>
            </a:extLst>
          </p:cNvPr>
          <p:cNvSpPr>
            <a:spLocks noGrp="1"/>
          </p:cNvSpPr>
          <p:nvPr>
            <p:ph idx="1"/>
          </p:nvPr>
        </p:nvSpPr>
        <p:spPr>
          <a:xfrm>
            <a:off x="1871662" y="1253331"/>
            <a:ext cx="8448675" cy="4351338"/>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dirty="0"/>
              <a:t>Al observar el comportamiento de las cancelaciones de vuelos semana a semana en el aeropuerto Santa María, encontramos variaciones significativas en la cantidad de vuelos completados y cancelados. Por ejemplo, en la semana 6 registramos solo 1 vuelo completado, mientras que en la semana 7 se cancelaron 2 vuelos. Semana 16 y 17 poseen 1 vuelo cancelado mientras que en la 18, 2 completados.  Este patrón de fluctuación nos llevó a desarrollar la variable '</a:t>
            </a:r>
            <a:r>
              <a:rPr lang="es-ES" sz="2400" dirty="0" err="1"/>
              <a:t>Cancelled</a:t>
            </a:r>
            <a:r>
              <a:rPr lang="es-ES" sz="2400" dirty="0"/>
              <a:t> </a:t>
            </a:r>
            <a:r>
              <a:rPr lang="es-ES" sz="2400" dirty="0" err="1"/>
              <a:t>Percentage</a:t>
            </a:r>
            <a:r>
              <a:rPr lang="es-ES" sz="2400" dirty="0"/>
              <a:t> </a:t>
            </a:r>
            <a:r>
              <a:rPr lang="es-ES" sz="2400" dirty="0" err="1"/>
              <a:t>Week_Airport</a:t>
            </a:r>
            <a:r>
              <a:rPr lang="es-ES" sz="2400" dirty="0"/>
              <a:t>'. Esta métrica nos permite calcular el porcentaje de cancelaciones en un aeropuerto específico durante cada semana del año, lo que proporciona una visión detallada de la estabilidad operativa y los posibles puntos críticos que requieren atención por parte de las </a:t>
            </a:r>
            <a:r>
              <a:rPr lang="es-ES" sz="2400" dirty="0" err="1"/>
              <a:t>aerolineas</a:t>
            </a:r>
            <a:r>
              <a:rPr lang="es-ES" sz="2400" dirty="0"/>
              <a:t>.</a:t>
            </a:r>
            <a:endParaRPr lang="es-AR" sz="2400" dirty="0"/>
          </a:p>
        </p:txBody>
      </p:sp>
      <p:sp>
        <p:nvSpPr>
          <p:cNvPr id="4" name="Marcador de pie de página 3">
            <a:extLst>
              <a:ext uri="{FF2B5EF4-FFF2-40B4-BE49-F238E27FC236}">
                <a16:creationId xmlns:a16="http://schemas.microsoft.com/office/drawing/2014/main" id="{3EC18444-82DE-5E86-D0E1-2674C94F5B82}"/>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25914A8F-CF7E-E34D-3C49-A111FEC31992}"/>
              </a:ext>
            </a:extLst>
          </p:cNvPr>
          <p:cNvSpPr>
            <a:spLocks noGrp="1"/>
          </p:cNvSpPr>
          <p:nvPr>
            <p:ph type="sldNum" sz="quarter" idx="12"/>
          </p:nvPr>
        </p:nvSpPr>
        <p:spPr/>
        <p:txBody>
          <a:bodyPr/>
          <a:lstStyle/>
          <a:p>
            <a:fld id="{29736FFD-37F5-4F49-A20E-6A1BEC41638F}" type="slidenum">
              <a:rPr lang="es-AR" b="1" smtClean="0">
                <a:solidFill>
                  <a:schemeClr val="tx1"/>
                </a:solidFill>
              </a:rPr>
              <a:t>16</a:t>
            </a:fld>
            <a:endParaRPr lang="es-AR" b="1" dirty="0">
              <a:solidFill>
                <a:schemeClr val="tx1"/>
              </a:solidFill>
            </a:endParaRPr>
          </a:p>
        </p:txBody>
      </p:sp>
    </p:spTree>
    <p:extLst>
      <p:ext uri="{BB962C8B-B14F-4D97-AF65-F5344CB8AC3E}">
        <p14:creationId xmlns:p14="http://schemas.microsoft.com/office/powerpoint/2010/main" val="17891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0C670-F924-F000-33EA-D5419E0AC5BF}"/>
              </a:ext>
            </a:extLst>
          </p:cNvPr>
          <p:cNvSpPr>
            <a:spLocks noGrp="1"/>
          </p:cNvSpPr>
          <p:nvPr>
            <p:ph type="title"/>
          </p:nvPr>
        </p:nvSpPr>
        <p:spPr>
          <a:xfrm>
            <a:off x="3328987" y="241300"/>
            <a:ext cx="5534026" cy="1325563"/>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Modelos seleccionados para la predicción</a:t>
            </a:r>
            <a:endParaRPr lang="es-AR" sz="4000" b="1" dirty="0"/>
          </a:p>
        </p:txBody>
      </p:sp>
      <p:sp>
        <p:nvSpPr>
          <p:cNvPr id="3" name="Marcador de contenido 2">
            <a:extLst>
              <a:ext uri="{FF2B5EF4-FFF2-40B4-BE49-F238E27FC236}">
                <a16:creationId xmlns:a16="http://schemas.microsoft.com/office/drawing/2014/main" id="{25F823F5-2348-4AE8-8C96-BB9083E7B168}"/>
              </a:ext>
            </a:extLst>
          </p:cNvPr>
          <p:cNvSpPr>
            <a:spLocks noGrp="1"/>
          </p:cNvSpPr>
          <p:nvPr>
            <p:ph idx="1"/>
          </p:nvPr>
        </p:nvSpPr>
        <p:spPr>
          <a:xfrm>
            <a:off x="2581275" y="2116931"/>
            <a:ext cx="7029450" cy="3689350"/>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b="0" i="0" dirty="0">
                <a:solidFill>
                  <a:srgbClr val="0D0D0D"/>
                </a:solidFill>
                <a:effectLst/>
              </a:rPr>
              <a:t>En nuestra investigación, hemos implementado dos modelos predictivos: </a:t>
            </a:r>
            <a:r>
              <a:rPr lang="es-ES" sz="2400" b="0" i="0" dirty="0" err="1">
                <a:solidFill>
                  <a:srgbClr val="0D0D0D"/>
                </a:solidFill>
                <a:effectLst/>
              </a:rPr>
              <a:t>DecisionTree</a:t>
            </a:r>
            <a:r>
              <a:rPr lang="es-ES" sz="2400" b="0" i="0" dirty="0">
                <a:solidFill>
                  <a:srgbClr val="0D0D0D"/>
                </a:solidFill>
                <a:effectLst/>
              </a:rPr>
              <a:t> y </a:t>
            </a:r>
            <a:r>
              <a:rPr lang="es-ES" sz="2400" b="0" i="0" dirty="0" err="1">
                <a:solidFill>
                  <a:srgbClr val="0D0D0D"/>
                </a:solidFill>
                <a:effectLst/>
              </a:rPr>
              <a:t>Gradient</a:t>
            </a:r>
            <a:r>
              <a:rPr lang="es-ES" sz="2400" b="0" i="0" dirty="0">
                <a:solidFill>
                  <a:srgbClr val="0D0D0D"/>
                </a:solidFill>
                <a:effectLst/>
              </a:rPr>
              <a:t> </a:t>
            </a:r>
            <a:r>
              <a:rPr lang="es-ES" sz="2400" b="0" i="0" dirty="0" err="1">
                <a:solidFill>
                  <a:srgbClr val="0D0D0D"/>
                </a:solidFill>
                <a:effectLst/>
              </a:rPr>
              <a:t>Boosting</a:t>
            </a:r>
            <a:r>
              <a:rPr lang="es-ES" sz="2400" b="0" i="0" dirty="0">
                <a:solidFill>
                  <a:srgbClr val="0D0D0D"/>
                </a:solidFill>
                <a:effectLst/>
              </a:rPr>
              <a:t>. Estas son herramientas de aprendizaje automático diseñadas para analizar datos históricos y predecir eventos futuros con precisión. A continuación, presentaremos de manera concisa cómo estos modelos han contribuido significativamente a nuestra capacidad para anticipar y mitigar las cancelaciones de vuelos, lo que tiene un impacto directo en la eficiencia operativa y la satisfacción del cliente.</a:t>
            </a:r>
            <a:endParaRPr lang="es-AR" sz="2400" dirty="0"/>
          </a:p>
        </p:txBody>
      </p:sp>
      <p:sp>
        <p:nvSpPr>
          <p:cNvPr id="4" name="Marcador de pie de página 3">
            <a:extLst>
              <a:ext uri="{FF2B5EF4-FFF2-40B4-BE49-F238E27FC236}">
                <a16:creationId xmlns:a16="http://schemas.microsoft.com/office/drawing/2014/main" id="{79C9467F-275E-50DF-055D-946C3AFEA458}"/>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D3BCDC48-5FB7-04E8-B962-6E5E7B26FC4E}"/>
              </a:ext>
            </a:extLst>
          </p:cNvPr>
          <p:cNvSpPr>
            <a:spLocks noGrp="1"/>
          </p:cNvSpPr>
          <p:nvPr>
            <p:ph type="sldNum" sz="quarter" idx="12"/>
          </p:nvPr>
        </p:nvSpPr>
        <p:spPr/>
        <p:txBody>
          <a:bodyPr/>
          <a:lstStyle/>
          <a:p>
            <a:fld id="{29736FFD-37F5-4F49-A20E-6A1BEC41638F}" type="slidenum">
              <a:rPr lang="es-AR" b="1" smtClean="0">
                <a:solidFill>
                  <a:schemeClr val="tx1"/>
                </a:solidFill>
              </a:rPr>
              <a:t>17</a:t>
            </a:fld>
            <a:endParaRPr lang="es-AR" b="1" dirty="0">
              <a:solidFill>
                <a:schemeClr val="tx1"/>
              </a:solidFill>
            </a:endParaRPr>
          </a:p>
        </p:txBody>
      </p:sp>
    </p:spTree>
    <p:extLst>
      <p:ext uri="{BB962C8B-B14F-4D97-AF65-F5344CB8AC3E}">
        <p14:creationId xmlns:p14="http://schemas.microsoft.com/office/powerpoint/2010/main" val="128752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60027-9F5A-DEFC-55C9-8F4B2FDE71EF}"/>
              </a:ext>
            </a:extLst>
          </p:cNvPr>
          <p:cNvSpPr>
            <a:spLocks noGrp="1"/>
          </p:cNvSpPr>
          <p:nvPr>
            <p:ph type="title"/>
          </p:nvPr>
        </p:nvSpPr>
        <p:spPr>
          <a:xfrm>
            <a:off x="4223274" y="212283"/>
            <a:ext cx="3448050" cy="872706"/>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algn="ctr"/>
            <a:br>
              <a:rPr lang="es-AR" sz="4000" b="1" i="0" dirty="0">
                <a:solidFill>
                  <a:srgbClr val="000000"/>
                </a:solidFill>
                <a:effectLst/>
              </a:rPr>
            </a:br>
            <a:r>
              <a:rPr lang="es-AR" sz="4000" b="1" i="0" dirty="0" err="1">
                <a:solidFill>
                  <a:srgbClr val="000000"/>
                </a:solidFill>
                <a:effectLst/>
              </a:rPr>
              <a:t>Decision</a:t>
            </a:r>
            <a:r>
              <a:rPr lang="es-AR" sz="4000" b="1" i="0" dirty="0">
                <a:solidFill>
                  <a:srgbClr val="000000"/>
                </a:solidFill>
                <a:effectLst/>
              </a:rPr>
              <a:t> </a:t>
            </a:r>
            <a:r>
              <a:rPr lang="es-AR" sz="4000" b="1" i="0" dirty="0" err="1">
                <a:solidFill>
                  <a:srgbClr val="000000"/>
                </a:solidFill>
                <a:effectLst/>
              </a:rPr>
              <a:t>Tree</a:t>
            </a:r>
            <a:br>
              <a:rPr lang="es-AR" sz="4000" b="1" i="0" dirty="0">
                <a:solidFill>
                  <a:srgbClr val="000000"/>
                </a:solidFill>
                <a:effectLst/>
              </a:rPr>
            </a:br>
            <a:endParaRPr lang="es-AR" sz="4000" b="1" dirty="0"/>
          </a:p>
        </p:txBody>
      </p:sp>
      <p:pic>
        <p:nvPicPr>
          <p:cNvPr id="1026" name="Picture 2" descr="Decision Tree - Capture decision problems in a tree">
            <a:extLst>
              <a:ext uri="{FF2B5EF4-FFF2-40B4-BE49-F238E27FC236}">
                <a16:creationId xmlns:a16="http://schemas.microsoft.com/office/drawing/2014/main" id="{96CE9745-B18A-D122-22F4-ABDDBA7183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7460" y="2493489"/>
            <a:ext cx="3476340" cy="34763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5628CEB-EC66-8F8A-6F07-C16136E412AB}"/>
              </a:ext>
            </a:extLst>
          </p:cNvPr>
          <p:cNvSpPr txBox="1"/>
          <p:nvPr/>
        </p:nvSpPr>
        <p:spPr>
          <a:xfrm>
            <a:off x="381000" y="1246176"/>
            <a:ext cx="11458575" cy="1015663"/>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rPr>
              <a:t>Para abordar el desafío de predecir las cancelaciones de vuelos, seleccionamos el modelo de árbol de decisiones debido a su capacidad para tomar decisiones basadas en múltiples condiciones. El proceso de implementación del modelo se llevó a cabo en tres pasos principales:</a:t>
            </a:r>
            <a:endParaRPr lang="es-AR" sz="2000" dirty="0"/>
          </a:p>
        </p:txBody>
      </p:sp>
      <p:sp>
        <p:nvSpPr>
          <p:cNvPr id="5" name="CuadroTexto 4">
            <a:extLst>
              <a:ext uri="{FF2B5EF4-FFF2-40B4-BE49-F238E27FC236}">
                <a16:creationId xmlns:a16="http://schemas.microsoft.com/office/drawing/2014/main" id="{E7B4560C-2C05-7198-27FA-35DEE544DC73}"/>
              </a:ext>
            </a:extLst>
          </p:cNvPr>
          <p:cNvSpPr txBox="1"/>
          <p:nvPr/>
        </p:nvSpPr>
        <p:spPr>
          <a:xfrm>
            <a:off x="795661" y="2601743"/>
            <a:ext cx="6485878" cy="3416320"/>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buFont typeface="+mj-lt"/>
              <a:buAutoNum type="arabicPeriod"/>
            </a:pPr>
            <a:r>
              <a:rPr lang="es-ES" b="1" i="0" dirty="0">
                <a:solidFill>
                  <a:srgbClr val="0D0D0D"/>
                </a:solidFill>
                <a:effectLst/>
              </a:rPr>
              <a:t>Selección de Columnas Relevantes</a:t>
            </a:r>
            <a:r>
              <a:rPr lang="es-ES" i="0" dirty="0">
                <a:solidFill>
                  <a:srgbClr val="0D0D0D"/>
                </a:solidFill>
                <a:effectLst/>
              </a:rPr>
              <a:t>: Identificamos las columnas clave en nuestros datos que podrían influir en las cancelaciones de vuelos. Estas incluyeron información sobre pasajeros, aeropuertos, nacionalidades, género y las variables calculadas.</a:t>
            </a:r>
          </a:p>
          <a:p>
            <a:pPr algn="just">
              <a:buFont typeface="+mj-lt"/>
              <a:buAutoNum type="arabicPeriod"/>
            </a:pPr>
            <a:r>
              <a:rPr lang="es-ES" b="1" i="0" dirty="0">
                <a:solidFill>
                  <a:srgbClr val="0D0D0D"/>
                </a:solidFill>
                <a:effectLst/>
              </a:rPr>
              <a:t>División de los Datos</a:t>
            </a:r>
            <a:r>
              <a:rPr lang="es-ES" i="0" dirty="0">
                <a:solidFill>
                  <a:srgbClr val="0D0D0D"/>
                </a:solidFill>
                <a:effectLst/>
              </a:rPr>
              <a:t>: Dividimos nuestro conjunto de datos en dos partes: un conjunto de entrenamiento y un conjunto de prueba. Esto nos permitió entrenar el modelo con una parte de los datos y evaluar su rendimiento con otra parte independiente.</a:t>
            </a:r>
          </a:p>
          <a:p>
            <a:pPr algn="just">
              <a:buFont typeface="+mj-lt"/>
              <a:buAutoNum type="arabicPeriod"/>
            </a:pPr>
            <a:r>
              <a:rPr lang="es-ES" b="1" i="0" dirty="0">
                <a:solidFill>
                  <a:srgbClr val="0D0D0D"/>
                </a:solidFill>
                <a:effectLst/>
              </a:rPr>
              <a:t>Creación y Evaluación del Modelo</a:t>
            </a:r>
            <a:r>
              <a:rPr lang="es-ES" i="0" dirty="0">
                <a:solidFill>
                  <a:srgbClr val="0D0D0D"/>
                </a:solidFill>
                <a:effectLst/>
              </a:rPr>
              <a:t>: Creamos un modelo de árbol de decisiones y lo entrenamos con el conjunto de entrenamiento. Luego, evaluamos su rendimiento utilizando el conjunto de prueba para ver cómo generalizaba a datos no vistos previamente.</a:t>
            </a:r>
          </a:p>
        </p:txBody>
      </p:sp>
      <p:sp>
        <p:nvSpPr>
          <p:cNvPr id="6" name="Marcador de pie de página 5">
            <a:extLst>
              <a:ext uri="{FF2B5EF4-FFF2-40B4-BE49-F238E27FC236}">
                <a16:creationId xmlns:a16="http://schemas.microsoft.com/office/drawing/2014/main" id="{3F7D57F2-4B77-F86C-342B-80E255D0AA92}"/>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7" name="Marcador de número de diapositiva 6">
            <a:extLst>
              <a:ext uri="{FF2B5EF4-FFF2-40B4-BE49-F238E27FC236}">
                <a16:creationId xmlns:a16="http://schemas.microsoft.com/office/drawing/2014/main" id="{21F1E673-BCE5-C8B0-54A6-6F252AB5809A}"/>
              </a:ext>
            </a:extLst>
          </p:cNvPr>
          <p:cNvSpPr>
            <a:spLocks noGrp="1"/>
          </p:cNvSpPr>
          <p:nvPr>
            <p:ph type="sldNum" sz="quarter" idx="12"/>
          </p:nvPr>
        </p:nvSpPr>
        <p:spPr/>
        <p:txBody>
          <a:bodyPr/>
          <a:lstStyle/>
          <a:p>
            <a:fld id="{29736FFD-37F5-4F49-A20E-6A1BEC41638F}" type="slidenum">
              <a:rPr lang="es-AR" b="1" smtClean="0">
                <a:solidFill>
                  <a:schemeClr val="tx1"/>
                </a:solidFill>
              </a:rPr>
              <a:t>18</a:t>
            </a:fld>
            <a:endParaRPr lang="es-AR" b="1" dirty="0">
              <a:solidFill>
                <a:schemeClr val="tx1"/>
              </a:solidFill>
            </a:endParaRPr>
          </a:p>
        </p:txBody>
      </p:sp>
    </p:spTree>
    <p:extLst>
      <p:ext uri="{BB962C8B-B14F-4D97-AF65-F5344CB8AC3E}">
        <p14:creationId xmlns:p14="http://schemas.microsoft.com/office/powerpoint/2010/main" val="376214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25C7BA-EB68-FCB5-AFB3-D091AE51170B}"/>
              </a:ext>
            </a:extLst>
          </p:cNvPr>
          <p:cNvSpPr>
            <a:spLocks noGrp="1"/>
          </p:cNvSpPr>
          <p:nvPr>
            <p:ph idx="1"/>
          </p:nvPr>
        </p:nvSpPr>
        <p:spPr>
          <a:xfrm>
            <a:off x="352425" y="396322"/>
            <a:ext cx="11468100" cy="1144280"/>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buNone/>
            </a:pPr>
            <a:r>
              <a:rPr lang="es-ES" sz="2400" b="1" u="sng" dirty="0"/>
              <a:t>Precisión del Modelo</a:t>
            </a:r>
            <a:r>
              <a:rPr lang="es-ES" sz="2400" b="1" dirty="0"/>
              <a:t>: </a:t>
            </a:r>
            <a:r>
              <a:rPr lang="es-ES" sz="2400" dirty="0"/>
              <a:t>Alcanzamos una precisión del 95.7%. Esto significa que nuestro modelo fue capaz de predecir con alta precisión las cancelaciones de vuelos basándose en las características proporcionadas.</a:t>
            </a:r>
            <a:endParaRPr lang="es-AR" sz="2400" dirty="0"/>
          </a:p>
        </p:txBody>
      </p:sp>
      <p:pic>
        <p:nvPicPr>
          <p:cNvPr id="5" name="Imagen 4">
            <a:extLst>
              <a:ext uri="{FF2B5EF4-FFF2-40B4-BE49-F238E27FC236}">
                <a16:creationId xmlns:a16="http://schemas.microsoft.com/office/drawing/2014/main" id="{33670622-AA6F-EA24-DC0D-183697038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708" y="1940101"/>
            <a:ext cx="5214891" cy="4174949"/>
          </a:xfrm>
          <a:prstGeom prst="rect">
            <a:avLst/>
          </a:prstGeom>
          <a:effectLst>
            <a:outerShdw blurRad="254000" dist="127000" dir="18900000" algn="bl" rotWithShape="0">
              <a:prstClr val="black">
                <a:alpha val="40000"/>
              </a:prstClr>
            </a:outerShdw>
          </a:effectLst>
        </p:spPr>
      </p:pic>
      <p:sp>
        <p:nvSpPr>
          <p:cNvPr id="8" name="CuadroTexto 7">
            <a:extLst>
              <a:ext uri="{FF2B5EF4-FFF2-40B4-BE49-F238E27FC236}">
                <a16:creationId xmlns:a16="http://schemas.microsoft.com/office/drawing/2014/main" id="{E38E7B56-9929-CEC8-23B4-630E4BE6E4DF}"/>
              </a:ext>
            </a:extLst>
          </p:cNvPr>
          <p:cNvSpPr txBox="1"/>
          <p:nvPr/>
        </p:nvSpPr>
        <p:spPr>
          <a:xfrm>
            <a:off x="941032" y="2288637"/>
            <a:ext cx="4970261" cy="3477875"/>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rPr>
              <a:t>Esta representación visual nos ofrece una comprensión clara del desempeño de nuestro modelo. De los vuelos que nuestro modelo predijo como completados, 12,633 realmente lo fueron, mientras que solo 15 fueron incorrectamente predichos como cancelados. Por otro lado, de los vuelos que nuestro modelo predijo como cancelados, 8,049 lo fueron correctamente, mientras que 502 vuelos fueron erróneamente clasificados como completados.</a:t>
            </a:r>
            <a:endParaRPr lang="es-AR" sz="2000" dirty="0"/>
          </a:p>
        </p:txBody>
      </p:sp>
      <p:sp>
        <p:nvSpPr>
          <p:cNvPr id="9" name="Marcador de pie de página 8">
            <a:extLst>
              <a:ext uri="{FF2B5EF4-FFF2-40B4-BE49-F238E27FC236}">
                <a16:creationId xmlns:a16="http://schemas.microsoft.com/office/drawing/2014/main" id="{88831A0F-6BDB-00AF-57F5-FAD4B33F4957}"/>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10" name="Marcador de número de diapositiva 9">
            <a:extLst>
              <a:ext uri="{FF2B5EF4-FFF2-40B4-BE49-F238E27FC236}">
                <a16:creationId xmlns:a16="http://schemas.microsoft.com/office/drawing/2014/main" id="{F392C7EB-80DC-FCE7-1D0C-617413D43AF5}"/>
              </a:ext>
            </a:extLst>
          </p:cNvPr>
          <p:cNvSpPr>
            <a:spLocks noGrp="1"/>
          </p:cNvSpPr>
          <p:nvPr>
            <p:ph type="sldNum" sz="quarter" idx="12"/>
          </p:nvPr>
        </p:nvSpPr>
        <p:spPr/>
        <p:txBody>
          <a:bodyPr/>
          <a:lstStyle/>
          <a:p>
            <a:fld id="{29736FFD-37F5-4F49-A20E-6A1BEC41638F}" type="slidenum">
              <a:rPr lang="es-AR" b="1" smtClean="0">
                <a:solidFill>
                  <a:schemeClr val="tx1"/>
                </a:solidFill>
              </a:rPr>
              <a:t>19</a:t>
            </a:fld>
            <a:endParaRPr lang="es-AR" b="1" dirty="0">
              <a:solidFill>
                <a:schemeClr val="tx1"/>
              </a:solidFill>
            </a:endParaRPr>
          </a:p>
        </p:txBody>
      </p:sp>
    </p:spTree>
    <p:extLst>
      <p:ext uri="{BB962C8B-B14F-4D97-AF65-F5344CB8AC3E}">
        <p14:creationId xmlns:p14="http://schemas.microsoft.com/office/powerpoint/2010/main" val="215427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88DA7-9795-FCF2-1A6B-3AEBF4D3813D}"/>
              </a:ext>
            </a:extLst>
          </p:cNvPr>
          <p:cNvSpPr>
            <a:spLocks noGrp="1"/>
          </p:cNvSpPr>
          <p:nvPr>
            <p:ph type="title"/>
          </p:nvPr>
        </p:nvSpPr>
        <p:spPr>
          <a:xfrm>
            <a:off x="4333875" y="265212"/>
            <a:ext cx="3524250" cy="897639"/>
          </a:xfrm>
          <a:blipFill dpi="0" rotWithShape="1">
            <a:blip r:embed="rId2">
              <a:alphaModFix amt="90000"/>
            </a:blip>
            <a:srcRect/>
            <a:stretch>
              <a:fillRect l="-28740" t="-15227" r="-28740" b="-15227"/>
            </a:stretch>
          </a:blipFill>
          <a:effectLst>
            <a:outerShdw blurRad="254000" dist="127000" dir="18900000" algn="bl" rotWithShape="0">
              <a:prstClr val="black">
                <a:alpha val="40000"/>
              </a:prstClr>
            </a:outerShdw>
          </a:effectLst>
        </p:spPr>
        <p:txBody>
          <a:bodyPr>
            <a:normAutofit/>
          </a:bodyPr>
          <a:lstStyle/>
          <a:p>
            <a:pPr algn="ctr"/>
            <a:r>
              <a:rPr lang="es-ES" sz="4000" b="1" dirty="0"/>
              <a:t>Índice</a:t>
            </a:r>
            <a:endParaRPr lang="es-AR" sz="4000" b="1" dirty="0"/>
          </a:p>
        </p:txBody>
      </p:sp>
      <p:sp>
        <p:nvSpPr>
          <p:cNvPr id="3" name="Marcador de contenido 2">
            <a:extLst>
              <a:ext uri="{FF2B5EF4-FFF2-40B4-BE49-F238E27FC236}">
                <a16:creationId xmlns:a16="http://schemas.microsoft.com/office/drawing/2014/main" id="{73F12477-5B94-7EC1-1A28-FD174936105E}"/>
              </a:ext>
            </a:extLst>
          </p:cNvPr>
          <p:cNvSpPr>
            <a:spLocks noGrp="1"/>
          </p:cNvSpPr>
          <p:nvPr>
            <p:ph idx="1"/>
          </p:nvPr>
        </p:nvSpPr>
        <p:spPr>
          <a:xfrm>
            <a:off x="3128731" y="1418300"/>
            <a:ext cx="5810250" cy="4021399"/>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marL="0" indent="0">
              <a:buNone/>
            </a:pPr>
            <a:r>
              <a:rPr lang="es-AR" sz="1800" dirty="0"/>
              <a:t>Presentación del caso ………………………………………………………. 3</a:t>
            </a:r>
          </a:p>
          <a:p>
            <a:pPr marL="0" indent="0">
              <a:buNone/>
            </a:pPr>
            <a:r>
              <a:rPr lang="es-AR" sz="1800" dirty="0"/>
              <a:t>Objetivo ……………………………………………………………………………. 4</a:t>
            </a:r>
          </a:p>
          <a:p>
            <a:pPr marL="0" indent="0">
              <a:buNone/>
            </a:pPr>
            <a:r>
              <a:rPr lang="es-AR" sz="1800" dirty="0"/>
              <a:t>Información disponible …………………………………………………….. 5</a:t>
            </a:r>
          </a:p>
          <a:p>
            <a:pPr marL="0" indent="0">
              <a:buNone/>
            </a:pPr>
            <a:r>
              <a:rPr lang="es-AR" sz="1800" dirty="0"/>
              <a:t>Variable Target …………………………………………………………………. 7</a:t>
            </a:r>
          </a:p>
          <a:p>
            <a:pPr marL="0" indent="0">
              <a:buNone/>
            </a:pPr>
            <a:r>
              <a:rPr lang="es-AR" sz="1800" dirty="0"/>
              <a:t>Presentación de las variables más importantes ................... 8</a:t>
            </a:r>
          </a:p>
          <a:p>
            <a:pPr marL="0" indent="0">
              <a:buNone/>
            </a:pPr>
            <a:r>
              <a:rPr lang="es-AR" sz="1800" dirty="0" err="1"/>
              <a:t>Cancellation</a:t>
            </a:r>
            <a:r>
              <a:rPr lang="es-AR" sz="1800" dirty="0"/>
              <a:t> </a:t>
            </a:r>
            <a:r>
              <a:rPr lang="es-AR" sz="1800" dirty="0" err="1"/>
              <a:t>Percentage</a:t>
            </a:r>
            <a:r>
              <a:rPr lang="es-AR" sz="1800" dirty="0"/>
              <a:t> </a:t>
            </a:r>
            <a:r>
              <a:rPr lang="es-AR" sz="1800" dirty="0" err="1"/>
              <a:t>Female</a:t>
            </a:r>
            <a:r>
              <a:rPr lang="es-AR" sz="1800" dirty="0"/>
              <a:t>/Male …………………………….. 9</a:t>
            </a:r>
          </a:p>
          <a:p>
            <a:pPr marL="0" indent="0">
              <a:buNone/>
            </a:pPr>
            <a:r>
              <a:rPr lang="es-AR" sz="1800" dirty="0" err="1"/>
              <a:t>Nationality</a:t>
            </a:r>
            <a:r>
              <a:rPr lang="es-AR" sz="1800" dirty="0"/>
              <a:t> </a:t>
            </a:r>
            <a:r>
              <a:rPr lang="es-AR" sz="1800" dirty="0" err="1"/>
              <a:t>cancelled</a:t>
            </a:r>
            <a:r>
              <a:rPr lang="es-AR" sz="1800" dirty="0"/>
              <a:t> porcentaje ……………………………………. 12</a:t>
            </a:r>
          </a:p>
          <a:p>
            <a:pPr marL="0" indent="0">
              <a:buNone/>
            </a:pPr>
            <a:r>
              <a:rPr lang="es-AR" sz="1800" dirty="0" err="1"/>
              <a:t>Cencelled</a:t>
            </a:r>
            <a:r>
              <a:rPr lang="es-AR" sz="1800" dirty="0"/>
              <a:t> </a:t>
            </a:r>
            <a:r>
              <a:rPr lang="es-AR" sz="1800" dirty="0" err="1"/>
              <a:t>Percentaje</a:t>
            </a:r>
            <a:r>
              <a:rPr lang="es-AR" sz="1800" dirty="0"/>
              <a:t> </a:t>
            </a:r>
            <a:r>
              <a:rPr lang="es-AR" sz="1800" dirty="0" err="1"/>
              <a:t>Week</a:t>
            </a:r>
            <a:r>
              <a:rPr lang="es-AR" sz="1800" dirty="0"/>
              <a:t> </a:t>
            </a:r>
            <a:r>
              <a:rPr lang="es-AR" sz="1800" dirty="0" err="1"/>
              <a:t>Airport</a:t>
            </a:r>
            <a:r>
              <a:rPr lang="es-AR" sz="1800" dirty="0"/>
              <a:t> ………………………………… 14</a:t>
            </a:r>
          </a:p>
          <a:p>
            <a:pPr marL="0" indent="0">
              <a:buNone/>
            </a:pPr>
            <a:r>
              <a:rPr lang="es-AR" sz="1800" dirty="0"/>
              <a:t>Modelos seleccionados para la predicción ……………………… 17</a:t>
            </a:r>
          </a:p>
          <a:p>
            <a:pPr marL="0" indent="0">
              <a:buNone/>
            </a:pPr>
            <a:r>
              <a:rPr lang="es-AR" sz="1800" dirty="0" err="1"/>
              <a:t>Decision</a:t>
            </a:r>
            <a:r>
              <a:rPr lang="es-AR" sz="1800" dirty="0"/>
              <a:t> </a:t>
            </a:r>
            <a:r>
              <a:rPr lang="es-AR" sz="1800" dirty="0" err="1"/>
              <a:t>Tree</a:t>
            </a:r>
            <a:r>
              <a:rPr lang="es-AR" sz="1800" dirty="0"/>
              <a:t> ………………………………………………………………….. 18</a:t>
            </a:r>
          </a:p>
          <a:p>
            <a:pPr marL="0" indent="0">
              <a:buNone/>
            </a:pPr>
            <a:r>
              <a:rPr lang="es-AR" sz="1800" dirty="0" err="1"/>
              <a:t>Gradient</a:t>
            </a:r>
            <a:r>
              <a:rPr lang="es-AR" sz="1800" dirty="0"/>
              <a:t> </a:t>
            </a:r>
            <a:r>
              <a:rPr lang="es-AR" sz="1800" dirty="0" err="1"/>
              <a:t>Boosting</a:t>
            </a:r>
            <a:r>
              <a:rPr lang="es-AR" sz="1800" dirty="0"/>
              <a:t> …………………………………………………………… 20</a:t>
            </a:r>
          </a:p>
          <a:p>
            <a:pPr marL="0" indent="0">
              <a:buNone/>
            </a:pPr>
            <a:r>
              <a:rPr lang="es-AR" sz="1800" dirty="0"/>
              <a:t>Conclusiones ………………………………………………………………….. 22</a:t>
            </a:r>
          </a:p>
        </p:txBody>
      </p:sp>
      <p:sp>
        <p:nvSpPr>
          <p:cNvPr id="4" name="Marcador de pie de página 3">
            <a:extLst>
              <a:ext uri="{FF2B5EF4-FFF2-40B4-BE49-F238E27FC236}">
                <a16:creationId xmlns:a16="http://schemas.microsoft.com/office/drawing/2014/main" id="{5B8F88B8-4364-E195-2B94-7EFBA4C03585}"/>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p:txBody>
      </p:sp>
      <p:sp>
        <p:nvSpPr>
          <p:cNvPr id="5" name="Marcador de número de diapositiva 4">
            <a:extLst>
              <a:ext uri="{FF2B5EF4-FFF2-40B4-BE49-F238E27FC236}">
                <a16:creationId xmlns:a16="http://schemas.microsoft.com/office/drawing/2014/main" id="{0D7A83C0-B883-40C8-C4FD-9CE596E6B29F}"/>
              </a:ext>
            </a:extLst>
          </p:cNvPr>
          <p:cNvSpPr>
            <a:spLocks noGrp="1"/>
          </p:cNvSpPr>
          <p:nvPr>
            <p:ph type="sldNum" sz="quarter" idx="12"/>
          </p:nvPr>
        </p:nvSpPr>
        <p:spPr/>
        <p:txBody>
          <a:bodyPr/>
          <a:lstStyle/>
          <a:p>
            <a:fld id="{29736FFD-37F5-4F49-A20E-6A1BEC41638F}" type="slidenum">
              <a:rPr lang="es-AR" b="1" smtClean="0">
                <a:solidFill>
                  <a:schemeClr val="tx1"/>
                </a:solidFill>
              </a:rPr>
              <a:t>2</a:t>
            </a:fld>
            <a:endParaRPr lang="es-AR" b="1" dirty="0">
              <a:solidFill>
                <a:schemeClr val="tx1"/>
              </a:solidFill>
            </a:endParaRPr>
          </a:p>
        </p:txBody>
      </p:sp>
    </p:spTree>
    <p:extLst>
      <p:ext uri="{BB962C8B-B14F-4D97-AF65-F5344CB8AC3E}">
        <p14:creationId xmlns:p14="http://schemas.microsoft.com/office/powerpoint/2010/main" val="460113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64613-D8EA-B043-5EA7-7FFEC0F310F4}"/>
              </a:ext>
            </a:extLst>
          </p:cNvPr>
          <p:cNvSpPr>
            <a:spLocks noGrp="1"/>
          </p:cNvSpPr>
          <p:nvPr>
            <p:ph type="title"/>
          </p:nvPr>
        </p:nvSpPr>
        <p:spPr>
          <a:xfrm>
            <a:off x="3982953" y="268280"/>
            <a:ext cx="4226094" cy="853641"/>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AR" sz="4000" b="1" dirty="0" err="1"/>
              <a:t>Gradient</a:t>
            </a:r>
            <a:r>
              <a:rPr lang="es-AR" sz="4000" b="1" dirty="0"/>
              <a:t> </a:t>
            </a:r>
            <a:r>
              <a:rPr lang="es-AR" sz="4000" b="1" dirty="0" err="1"/>
              <a:t>Boosting</a:t>
            </a:r>
            <a:endParaRPr lang="es-AR" sz="4000" b="1" dirty="0"/>
          </a:p>
        </p:txBody>
      </p:sp>
      <p:sp>
        <p:nvSpPr>
          <p:cNvPr id="3" name="Marcador de contenido 2">
            <a:extLst>
              <a:ext uri="{FF2B5EF4-FFF2-40B4-BE49-F238E27FC236}">
                <a16:creationId xmlns:a16="http://schemas.microsoft.com/office/drawing/2014/main" id="{166CA866-334D-AB92-25F0-F93E26A98EA3}"/>
              </a:ext>
            </a:extLst>
          </p:cNvPr>
          <p:cNvSpPr>
            <a:spLocks noGrp="1"/>
          </p:cNvSpPr>
          <p:nvPr>
            <p:ph idx="1"/>
          </p:nvPr>
        </p:nvSpPr>
        <p:spPr>
          <a:xfrm>
            <a:off x="371475" y="1279856"/>
            <a:ext cx="11449050" cy="983600"/>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fontScale="70000" lnSpcReduction="20000"/>
          </a:bodyPr>
          <a:lstStyle/>
          <a:p>
            <a:pPr marL="0" indent="0" algn="just">
              <a:buNone/>
            </a:pPr>
            <a:r>
              <a:rPr lang="es-ES" b="0" i="0" dirty="0">
                <a:solidFill>
                  <a:srgbClr val="0D0D0D"/>
                </a:solidFill>
                <a:effectLst/>
              </a:rPr>
              <a:t>Para enfrentar el desafío de predecir las cancelaciones de vuelos, optamos por el modelo de </a:t>
            </a:r>
            <a:r>
              <a:rPr lang="es-ES" b="0" i="0" dirty="0" err="1">
                <a:solidFill>
                  <a:srgbClr val="0D0D0D"/>
                </a:solidFill>
                <a:effectLst/>
              </a:rPr>
              <a:t>Boosting</a:t>
            </a:r>
            <a:r>
              <a:rPr lang="es-ES" b="0" i="0" dirty="0">
                <a:solidFill>
                  <a:srgbClr val="0D0D0D"/>
                </a:solidFill>
                <a:effectLst/>
              </a:rPr>
              <a:t> Gradiente debido a su capacidad para mejorar iterativamente la precisión del modelo combinando múltiples modelos más débiles. El proceso de implementación del modelo se llevó a cabo en tres pasos fundamentales:</a:t>
            </a:r>
            <a:endParaRPr lang="es-AR" dirty="0"/>
          </a:p>
        </p:txBody>
      </p:sp>
      <p:pic>
        <p:nvPicPr>
          <p:cNvPr id="2050" name="Picture 2" descr="Gradient Boosting Explained - GormAnalysis">
            <a:extLst>
              <a:ext uri="{FF2B5EF4-FFF2-40B4-BE49-F238E27FC236}">
                <a16:creationId xmlns:a16="http://schemas.microsoft.com/office/drawing/2014/main" id="{A3177CE0-F5FF-1822-966A-A7825BAFE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25" y="2601743"/>
            <a:ext cx="3724275" cy="341632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ie de página 5">
            <a:extLst>
              <a:ext uri="{FF2B5EF4-FFF2-40B4-BE49-F238E27FC236}">
                <a16:creationId xmlns:a16="http://schemas.microsoft.com/office/drawing/2014/main" id="{FA86F34D-639F-5774-7A11-940127571EA5}"/>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7" name="Marcador de número de diapositiva 6">
            <a:extLst>
              <a:ext uri="{FF2B5EF4-FFF2-40B4-BE49-F238E27FC236}">
                <a16:creationId xmlns:a16="http://schemas.microsoft.com/office/drawing/2014/main" id="{1FBCEF75-EAC5-9E1B-F40A-741D65DB58B0}"/>
              </a:ext>
            </a:extLst>
          </p:cNvPr>
          <p:cNvSpPr>
            <a:spLocks noGrp="1"/>
          </p:cNvSpPr>
          <p:nvPr>
            <p:ph type="sldNum" sz="quarter" idx="12"/>
          </p:nvPr>
        </p:nvSpPr>
        <p:spPr/>
        <p:txBody>
          <a:bodyPr/>
          <a:lstStyle/>
          <a:p>
            <a:fld id="{29736FFD-37F5-4F49-A20E-6A1BEC41638F}" type="slidenum">
              <a:rPr lang="es-AR" b="1" smtClean="0">
                <a:solidFill>
                  <a:schemeClr val="tx1"/>
                </a:solidFill>
              </a:rPr>
              <a:t>20</a:t>
            </a:fld>
            <a:endParaRPr lang="es-AR" b="1" dirty="0">
              <a:solidFill>
                <a:schemeClr val="tx1"/>
              </a:solidFill>
            </a:endParaRPr>
          </a:p>
        </p:txBody>
      </p:sp>
      <p:sp>
        <p:nvSpPr>
          <p:cNvPr id="9" name="CuadroTexto 8">
            <a:extLst>
              <a:ext uri="{FF2B5EF4-FFF2-40B4-BE49-F238E27FC236}">
                <a16:creationId xmlns:a16="http://schemas.microsoft.com/office/drawing/2014/main" id="{4B29EBD4-CB3C-4530-1124-11E89224DA06}"/>
              </a:ext>
            </a:extLst>
          </p:cNvPr>
          <p:cNvSpPr txBox="1"/>
          <p:nvPr/>
        </p:nvSpPr>
        <p:spPr>
          <a:xfrm>
            <a:off x="795661" y="2601743"/>
            <a:ext cx="6485878" cy="3416320"/>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buFont typeface="+mj-lt"/>
              <a:buAutoNum type="arabicPeriod"/>
            </a:pPr>
            <a:r>
              <a:rPr lang="es-ES" b="1" i="0" dirty="0">
                <a:solidFill>
                  <a:srgbClr val="0D0D0D"/>
                </a:solidFill>
                <a:effectLst/>
              </a:rPr>
              <a:t>Selección de Columnas Relevantes</a:t>
            </a:r>
            <a:r>
              <a:rPr lang="es-ES" i="0" dirty="0">
                <a:solidFill>
                  <a:srgbClr val="0D0D0D"/>
                </a:solidFill>
                <a:effectLst/>
              </a:rPr>
              <a:t>: Identificamos las columnas clave en nuestros datos que podrían influir en las cancelaciones de vuelos. Estas incluyeron información sobre pasajeros, aeropuertos, nacionalidades, género y las variables calculadas.</a:t>
            </a:r>
          </a:p>
          <a:p>
            <a:pPr algn="just">
              <a:buFont typeface="+mj-lt"/>
              <a:buAutoNum type="arabicPeriod"/>
            </a:pPr>
            <a:r>
              <a:rPr lang="es-ES" b="1" i="0" dirty="0">
                <a:solidFill>
                  <a:srgbClr val="0D0D0D"/>
                </a:solidFill>
                <a:effectLst/>
              </a:rPr>
              <a:t>División de los Datos</a:t>
            </a:r>
            <a:r>
              <a:rPr lang="es-ES" i="0" dirty="0">
                <a:solidFill>
                  <a:srgbClr val="0D0D0D"/>
                </a:solidFill>
                <a:effectLst/>
              </a:rPr>
              <a:t>: Dividimos nuestro conjunto de datos en dos partes: un conjunto de entrenamiento y un conjunto de prueba. Esto nos permitió entrenar el modelo con una parte de los datos y evaluar su rendimiento con otra parte independiente.</a:t>
            </a:r>
          </a:p>
          <a:p>
            <a:pPr algn="just">
              <a:buFont typeface="+mj-lt"/>
              <a:buAutoNum type="arabicPeriod"/>
            </a:pPr>
            <a:r>
              <a:rPr lang="es-ES" b="1" i="0" dirty="0">
                <a:solidFill>
                  <a:srgbClr val="0D0D0D"/>
                </a:solidFill>
                <a:effectLst/>
              </a:rPr>
              <a:t>Creación y Evaluación del Modelo</a:t>
            </a:r>
            <a:r>
              <a:rPr lang="es-ES" i="0" dirty="0">
                <a:solidFill>
                  <a:srgbClr val="0D0D0D"/>
                </a:solidFill>
                <a:effectLst/>
              </a:rPr>
              <a:t>: Creamos un modelo de árbol de decisiones y lo entrenamos con el conjunto de entrenamiento. Luego, evaluamos su rendimiento utilizando el conjunto de prueba para ver cómo generalizaba a datos no vistos previamente.</a:t>
            </a:r>
          </a:p>
        </p:txBody>
      </p:sp>
    </p:spTree>
    <p:extLst>
      <p:ext uri="{BB962C8B-B14F-4D97-AF65-F5344CB8AC3E}">
        <p14:creationId xmlns:p14="http://schemas.microsoft.com/office/powerpoint/2010/main" val="260494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B2A41E4B-52D7-ED47-E2D5-8242B8F66306}"/>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8" name="Marcador de número de diapositiva 7">
            <a:extLst>
              <a:ext uri="{FF2B5EF4-FFF2-40B4-BE49-F238E27FC236}">
                <a16:creationId xmlns:a16="http://schemas.microsoft.com/office/drawing/2014/main" id="{2BE50FE8-C9AF-2CAD-9078-CAE93C7CB336}"/>
              </a:ext>
            </a:extLst>
          </p:cNvPr>
          <p:cNvSpPr>
            <a:spLocks noGrp="1"/>
          </p:cNvSpPr>
          <p:nvPr>
            <p:ph type="sldNum" sz="quarter" idx="12"/>
          </p:nvPr>
        </p:nvSpPr>
        <p:spPr/>
        <p:txBody>
          <a:bodyPr/>
          <a:lstStyle/>
          <a:p>
            <a:fld id="{29736FFD-37F5-4F49-A20E-6A1BEC41638F}" type="slidenum">
              <a:rPr lang="es-AR" b="1" smtClean="0">
                <a:solidFill>
                  <a:schemeClr val="tx1"/>
                </a:solidFill>
              </a:rPr>
              <a:t>21</a:t>
            </a:fld>
            <a:endParaRPr lang="es-AR" b="1" dirty="0">
              <a:solidFill>
                <a:schemeClr val="tx1"/>
              </a:solidFill>
            </a:endParaRPr>
          </a:p>
        </p:txBody>
      </p:sp>
      <p:sp>
        <p:nvSpPr>
          <p:cNvPr id="2" name="Marcador de contenido 2">
            <a:extLst>
              <a:ext uri="{FF2B5EF4-FFF2-40B4-BE49-F238E27FC236}">
                <a16:creationId xmlns:a16="http://schemas.microsoft.com/office/drawing/2014/main" id="{5EA407AE-3B39-9CF7-CD76-9D409094595A}"/>
              </a:ext>
            </a:extLst>
          </p:cNvPr>
          <p:cNvSpPr txBox="1">
            <a:spLocks/>
          </p:cNvSpPr>
          <p:nvPr/>
        </p:nvSpPr>
        <p:spPr>
          <a:xfrm>
            <a:off x="352425" y="396322"/>
            <a:ext cx="11468100" cy="1144280"/>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u="sng" dirty="0"/>
              <a:t>Precisión del Modelo</a:t>
            </a:r>
            <a:r>
              <a:rPr lang="es-ES" sz="2400" b="1" dirty="0"/>
              <a:t>: </a:t>
            </a:r>
            <a:r>
              <a:rPr lang="es-ES" sz="2400" dirty="0"/>
              <a:t>Alcanzamos una precisión del 95.9% con el modelo de </a:t>
            </a:r>
            <a:r>
              <a:rPr lang="es-ES" sz="2400" dirty="0" err="1"/>
              <a:t>Gradient</a:t>
            </a:r>
            <a:r>
              <a:rPr lang="es-ES" sz="2400" dirty="0"/>
              <a:t> </a:t>
            </a:r>
            <a:r>
              <a:rPr lang="es-ES" sz="2400" dirty="0" err="1"/>
              <a:t>Boosting</a:t>
            </a:r>
            <a:r>
              <a:rPr lang="es-ES" sz="2400" dirty="0"/>
              <a:t>. Esto significa que nuestro modelo fue capaz de predecir con alta precisión las cancelaciones de vuelos basándose en las características proporcionadas.</a:t>
            </a:r>
            <a:endParaRPr lang="es-AR" sz="2400" dirty="0"/>
          </a:p>
        </p:txBody>
      </p:sp>
      <p:sp>
        <p:nvSpPr>
          <p:cNvPr id="10" name="CuadroTexto 9">
            <a:extLst>
              <a:ext uri="{FF2B5EF4-FFF2-40B4-BE49-F238E27FC236}">
                <a16:creationId xmlns:a16="http://schemas.microsoft.com/office/drawing/2014/main" id="{EA341E53-69A0-758D-516B-33B2853023D2}"/>
              </a:ext>
            </a:extLst>
          </p:cNvPr>
          <p:cNvSpPr txBox="1"/>
          <p:nvPr/>
        </p:nvSpPr>
        <p:spPr>
          <a:xfrm>
            <a:off x="941032" y="2288637"/>
            <a:ext cx="4970261" cy="3477875"/>
          </a:xfrm>
          <a:prstGeom prst="rect">
            <a:avLst/>
          </a:prstGeo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wrap="square" rtlCol="0">
            <a:spAutoFit/>
          </a:bodyPr>
          <a:lstStyle/>
          <a:p>
            <a:pPr algn="just"/>
            <a:r>
              <a:rPr lang="es-ES" sz="2000" b="0" i="0" dirty="0">
                <a:solidFill>
                  <a:srgbClr val="0D0D0D"/>
                </a:solidFill>
                <a:effectLst/>
              </a:rPr>
              <a:t>Esta representación visual nos ofrece una comprensión clara del desempeño de nuestro modelo. De los vuelos que nuestro modelo predijo como completados, 12,227 realmente lo fueron, mientras que solo 421 fueron incorrectamente predichos como cancelados. Por otro lado, de los vuelos que nuestro modelo predijo como cancelados, 6,190 lo fueron correctamente, mientras que 361 vuelos fueron erróneamente clasificados como completados.</a:t>
            </a:r>
          </a:p>
        </p:txBody>
      </p:sp>
      <p:pic>
        <p:nvPicPr>
          <p:cNvPr id="3" name="Imagen 2">
            <a:extLst>
              <a:ext uri="{FF2B5EF4-FFF2-40B4-BE49-F238E27FC236}">
                <a16:creationId xmlns:a16="http://schemas.microsoft.com/office/drawing/2014/main" id="{2CEF0DC6-1B44-5E6E-48DD-C9A9DCC3C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708" y="1940101"/>
            <a:ext cx="5214891" cy="4174949"/>
          </a:xfrm>
          <a:prstGeom prst="rect">
            <a:avLst/>
          </a:prstGeom>
          <a:effectLst>
            <a:outerShdw blurRad="254000" dist="127000" dir="18900000" algn="bl" rotWithShape="0">
              <a:prstClr val="black">
                <a:alpha val="40000"/>
              </a:prstClr>
            </a:outerShdw>
          </a:effectLst>
        </p:spPr>
      </p:pic>
      <p:pic>
        <p:nvPicPr>
          <p:cNvPr id="6" name="Imagen 5">
            <a:extLst>
              <a:ext uri="{FF2B5EF4-FFF2-40B4-BE49-F238E27FC236}">
                <a16:creationId xmlns:a16="http://schemas.microsoft.com/office/drawing/2014/main" id="{5871A85D-5123-9ABF-6961-0359B3692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707" y="1940100"/>
            <a:ext cx="5214892" cy="4174950"/>
          </a:xfrm>
          <a:prstGeom prst="rect">
            <a:avLst/>
          </a:prstGeom>
        </p:spPr>
      </p:pic>
    </p:spTree>
    <p:extLst>
      <p:ext uri="{BB962C8B-B14F-4D97-AF65-F5344CB8AC3E}">
        <p14:creationId xmlns:p14="http://schemas.microsoft.com/office/powerpoint/2010/main" val="24391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888D7-01C8-CC97-A8A1-4C6E246651CA}"/>
              </a:ext>
            </a:extLst>
          </p:cNvPr>
          <p:cNvSpPr>
            <a:spLocks noGrp="1"/>
          </p:cNvSpPr>
          <p:nvPr>
            <p:ph type="title"/>
          </p:nvPr>
        </p:nvSpPr>
        <p:spPr>
          <a:xfrm>
            <a:off x="4595812" y="234379"/>
            <a:ext cx="3000375" cy="946721"/>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Conclusiones</a:t>
            </a:r>
            <a:endParaRPr lang="es-AR" sz="4000" b="1" dirty="0"/>
          </a:p>
        </p:txBody>
      </p:sp>
      <p:sp>
        <p:nvSpPr>
          <p:cNvPr id="3" name="Marcador de contenido 2">
            <a:extLst>
              <a:ext uri="{FF2B5EF4-FFF2-40B4-BE49-F238E27FC236}">
                <a16:creationId xmlns:a16="http://schemas.microsoft.com/office/drawing/2014/main" id="{0E158B1F-B7C3-44C5-0073-7715CF9ACEEF}"/>
              </a:ext>
            </a:extLst>
          </p:cNvPr>
          <p:cNvSpPr>
            <a:spLocks noGrp="1"/>
          </p:cNvSpPr>
          <p:nvPr>
            <p:ph idx="1"/>
          </p:nvPr>
        </p:nvSpPr>
        <p:spPr>
          <a:xfrm>
            <a:off x="838200" y="1271984"/>
            <a:ext cx="10515600" cy="4993482"/>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marL="0" indent="0" algn="just">
              <a:buNone/>
            </a:pPr>
            <a:r>
              <a:rPr lang="es-ES" sz="2400" dirty="0"/>
              <a:t>Después de analizar detalladamente los resultados obtenidos de los modelos </a:t>
            </a:r>
            <a:r>
              <a:rPr lang="es-ES" sz="2400" dirty="0" err="1"/>
              <a:t>Decision</a:t>
            </a:r>
            <a:r>
              <a:rPr lang="es-ES" sz="2400" dirty="0"/>
              <a:t> </a:t>
            </a:r>
            <a:r>
              <a:rPr lang="es-ES" sz="2400" dirty="0" err="1"/>
              <a:t>Tree</a:t>
            </a:r>
            <a:r>
              <a:rPr lang="es-ES" sz="2400" dirty="0"/>
              <a:t> y </a:t>
            </a:r>
            <a:r>
              <a:rPr lang="es-ES" sz="2400" dirty="0" err="1"/>
              <a:t>Gradient</a:t>
            </a:r>
            <a:r>
              <a:rPr lang="es-ES" sz="2400" dirty="0"/>
              <a:t> </a:t>
            </a:r>
            <a:r>
              <a:rPr lang="es-ES" sz="2400" dirty="0" err="1"/>
              <a:t>Boosting</a:t>
            </a:r>
            <a:r>
              <a:rPr lang="es-ES" sz="2400" dirty="0"/>
              <a:t>, concluimos que </a:t>
            </a:r>
            <a:r>
              <a:rPr lang="es-ES" sz="2400" dirty="0" err="1"/>
              <a:t>Gradient</a:t>
            </a:r>
            <a:r>
              <a:rPr lang="es-ES" sz="2400" dirty="0"/>
              <a:t> </a:t>
            </a:r>
            <a:r>
              <a:rPr lang="es-ES" sz="2400" dirty="0" err="1"/>
              <a:t>Boosting</a:t>
            </a:r>
            <a:r>
              <a:rPr lang="es-ES" sz="2400" dirty="0"/>
              <a:t> ofrece un rendimiento ligeramente superior en términos de precisión y métricas de evaluación.</a:t>
            </a:r>
          </a:p>
          <a:p>
            <a:pPr marL="0" indent="0" algn="just">
              <a:buNone/>
            </a:pPr>
            <a:r>
              <a:rPr lang="es-ES" sz="2400" dirty="0"/>
              <a:t>En comparación con el </a:t>
            </a:r>
            <a:r>
              <a:rPr lang="es-ES" sz="2400" dirty="0" err="1"/>
              <a:t>Decision</a:t>
            </a:r>
            <a:r>
              <a:rPr lang="es-ES" sz="2400" dirty="0"/>
              <a:t> </a:t>
            </a:r>
            <a:r>
              <a:rPr lang="es-ES" sz="2400" dirty="0" err="1"/>
              <a:t>Tree</a:t>
            </a:r>
            <a:r>
              <a:rPr lang="es-ES" sz="2400" dirty="0"/>
              <a:t>, el modelo de </a:t>
            </a:r>
            <a:r>
              <a:rPr lang="es-ES" sz="2400" dirty="0" err="1"/>
              <a:t>Gradient</a:t>
            </a:r>
            <a:r>
              <a:rPr lang="es-ES" sz="2400" dirty="0"/>
              <a:t> </a:t>
            </a:r>
            <a:r>
              <a:rPr lang="es-ES" sz="2400" dirty="0" err="1"/>
              <a:t>Boosting</a:t>
            </a:r>
            <a:r>
              <a:rPr lang="es-ES" sz="2400" dirty="0"/>
              <a:t> logra una precisión del 95.9%, mientras que el </a:t>
            </a:r>
            <a:r>
              <a:rPr lang="es-ES" sz="2400" dirty="0" err="1"/>
              <a:t>Decision</a:t>
            </a:r>
            <a:r>
              <a:rPr lang="es-ES" sz="2400" dirty="0"/>
              <a:t> </a:t>
            </a:r>
            <a:r>
              <a:rPr lang="es-ES" sz="2400" dirty="0" err="1"/>
              <a:t>Tree</a:t>
            </a:r>
            <a:r>
              <a:rPr lang="es-ES" sz="2400" dirty="0"/>
              <a:t> alcanza una precisión del 95.7%. Además, las métricas de precisión, </a:t>
            </a:r>
            <a:r>
              <a:rPr lang="es-ES" sz="2400" dirty="0" err="1"/>
              <a:t>recall</a:t>
            </a:r>
            <a:r>
              <a:rPr lang="es-ES" sz="2400" dirty="0"/>
              <a:t> y F1-score son consistentemente más altas en el modelo de </a:t>
            </a:r>
            <a:r>
              <a:rPr lang="es-ES" sz="2400" dirty="0" err="1"/>
              <a:t>Gradient</a:t>
            </a:r>
            <a:r>
              <a:rPr lang="es-ES" sz="2400" dirty="0"/>
              <a:t> </a:t>
            </a:r>
            <a:r>
              <a:rPr lang="es-ES" sz="2400" dirty="0" err="1"/>
              <a:t>Boosting</a:t>
            </a:r>
            <a:r>
              <a:rPr lang="es-ES" sz="2400" dirty="0"/>
              <a:t> en comparación con el </a:t>
            </a:r>
            <a:r>
              <a:rPr lang="es-ES" sz="2400" dirty="0" err="1"/>
              <a:t>Decision</a:t>
            </a:r>
            <a:r>
              <a:rPr lang="es-ES" sz="2400" dirty="0"/>
              <a:t> </a:t>
            </a:r>
            <a:r>
              <a:rPr lang="es-ES" sz="2400" dirty="0" err="1"/>
              <a:t>Tree</a:t>
            </a:r>
            <a:r>
              <a:rPr lang="es-ES" sz="2400" dirty="0"/>
              <a:t>.</a:t>
            </a:r>
          </a:p>
          <a:p>
            <a:pPr marL="0" indent="0" algn="just">
              <a:buNone/>
            </a:pPr>
            <a:r>
              <a:rPr lang="es-ES" sz="2400" dirty="0"/>
              <a:t>Por lo tanto, considerando la capacidad de </a:t>
            </a:r>
            <a:r>
              <a:rPr lang="es-ES" sz="2400" dirty="0" err="1"/>
              <a:t>Gradient</a:t>
            </a:r>
            <a:r>
              <a:rPr lang="es-ES" sz="2400" dirty="0"/>
              <a:t> </a:t>
            </a:r>
            <a:r>
              <a:rPr lang="es-ES" sz="2400" dirty="0" err="1"/>
              <a:t>Boosting</a:t>
            </a:r>
            <a:r>
              <a:rPr lang="es-ES" sz="2400" dirty="0"/>
              <a:t> para mejorar gradualmente el rendimiento del modelo mediante la combinación de múltiples árboles débiles, lo seleccionamos como nuestro modelo ganador para predecir cancelaciones de vuelos. Este modelo proporciona una mayor confianza en nuestras predicciones, lo que nos permitirá tomar decisiones más informadas y mejorar la eficiencia operativa de nuestra empresa.</a:t>
            </a:r>
            <a:endParaRPr lang="es-AR" sz="2400" dirty="0"/>
          </a:p>
        </p:txBody>
      </p:sp>
      <p:sp>
        <p:nvSpPr>
          <p:cNvPr id="4" name="Marcador de pie de página 3">
            <a:extLst>
              <a:ext uri="{FF2B5EF4-FFF2-40B4-BE49-F238E27FC236}">
                <a16:creationId xmlns:a16="http://schemas.microsoft.com/office/drawing/2014/main" id="{E376F409-3184-C8FF-6975-BE6B805B6774}"/>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8E4ABBB2-EA39-D4BF-C4E8-D59813E7BD1E}"/>
              </a:ext>
            </a:extLst>
          </p:cNvPr>
          <p:cNvSpPr>
            <a:spLocks noGrp="1"/>
          </p:cNvSpPr>
          <p:nvPr>
            <p:ph type="sldNum" sz="quarter" idx="12"/>
          </p:nvPr>
        </p:nvSpPr>
        <p:spPr/>
        <p:txBody>
          <a:bodyPr/>
          <a:lstStyle/>
          <a:p>
            <a:fld id="{29736FFD-37F5-4F49-A20E-6A1BEC41638F}" type="slidenum">
              <a:rPr lang="es-AR" b="1" smtClean="0">
                <a:solidFill>
                  <a:schemeClr val="tx1"/>
                </a:solidFill>
              </a:rPr>
              <a:t>22</a:t>
            </a:fld>
            <a:endParaRPr lang="es-AR" b="1" dirty="0">
              <a:solidFill>
                <a:schemeClr val="tx1"/>
              </a:solidFill>
            </a:endParaRPr>
          </a:p>
        </p:txBody>
      </p:sp>
    </p:spTree>
    <p:extLst>
      <p:ext uri="{BB962C8B-B14F-4D97-AF65-F5344CB8AC3E}">
        <p14:creationId xmlns:p14="http://schemas.microsoft.com/office/powerpoint/2010/main" val="289960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6D083AA-527B-EEB7-3879-050021F36A2C}"/>
              </a:ext>
            </a:extLst>
          </p:cNvPr>
          <p:cNvSpPr>
            <a:spLocks noGrp="1"/>
          </p:cNvSpPr>
          <p:nvPr>
            <p:ph idx="1"/>
          </p:nvPr>
        </p:nvSpPr>
        <p:spPr>
          <a:xfrm>
            <a:off x="838200" y="1253331"/>
            <a:ext cx="10515600" cy="4271169"/>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dirty="0"/>
              <a:t>Después de completar este análisis exhaustivo y la implementación de modelos predictivos para predecir cancelaciones de vuelos, es evidente el valor que esta iniciativa puede aportar a nuestra empresa. Hemos identificado y evaluado características clave que influyen en las cancelaciones de vuelos, lo que nos permite comprender mejor los factores subyacentes que contribuyen a estos eventos.</a:t>
            </a:r>
          </a:p>
          <a:p>
            <a:pPr marL="0" indent="0" algn="just">
              <a:buNone/>
            </a:pPr>
            <a:r>
              <a:rPr lang="es-ES" sz="2400" dirty="0"/>
              <a:t>La aplicación de modelos de aprendizaje automático, como </a:t>
            </a:r>
            <a:r>
              <a:rPr lang="es-ES" sz="2400" dirty="0" err="1"/>
              <a:t>Decision</a:t>
            </a:r>
            <a:r>
              <a:rPr lang="es-ES" sz="2400" dirty="0"/>
              <a:t> </a:t>
            </a:r>
            <a:r>
              <a:rPr lang="es-ES" sz="2400" dirty="0" err="1"/>
              <a:t>Trees</a:t>
            </a:r>
            <a:r>
              <a:rPr lang="es-ES" sz="2400" dirty="0"/>
              <a:t> y </a:t>
            </a:r>
            <a:r>
              <a:rPr lang="es-ES" sz="2400" dirty="0" err="1"/>
              <a:t>Gradient</a:t>
            </a:r>
            <a:r>
              <a:rPr lang="es-ES" sz="2400" dirty="0"/>
              <a:t> </a:t>
            </a:r>
            <a:r>
              <a:rPr lang="es-ES" sz="2400" dirty="0" err="1"/>
              <a:t>Boosting</a:t>
            </a:r>
            <a:r>
              <a:rPr lang="es-ES" sz="2400" dirty="0"/>
              <a:t>, nos ha brindado la capacidad de prever con precisión las cancelaciones de vuelos, lo que puede ser una herramienta invaluable para la toma de decisiones empresariales. Estos modelos no solo nos permiten anticipar posibles interrupciones en nuestra operación, sino que también nos brindan información sobre qué variables son más influyentes en estas cancelaciones.</a:t>
            </a:r>
            <a:endParaRPr lang="es-AR" sz="2400" dirty="0"/>
          </a:p>
        </p:txBody>
      </p:sp>
      <p:sp>
        <p:nvSpPr>
          <p:cNvPr id="4" name="Marcador de pie de página 3">
            <a:extLst>
              <a:ext uri="{FF2B5EF4-FFF2-40B4-BE49-F238E27FC236}">
                <a16:creationId xmlns:a16="http://schemas.microsoft.com/office/drawing/2014/main" id="{A53B85CB-E516-195D-921A-7489E55DD2AF}"/>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DAD97269-48FB-D305-DF06-D17D8D07E552}"/>
              </a:ext>
            </a:extLst>
          </p:cNvPr>
          <p:cNvSpPr>
            <a:spLocks noGrp="1"/>
          </p:cNvSpPr>
          <p:nvPr>
            <p:ph type="sldNum" sz="quarter" idx="12"/>
          </p:nvPr>
        </p:nvSpPr>
        <p:spPr/>
        <p:txBody>
          <a:bodyPr/>
          <a:lstStyle/>
          <a:p>
            <a:fld id="{29736FFD-37F5-4F49-A20E-6A1BEC41638F}" type="slidenum">
              <a:rPr lang="es-AR" b="1" smtClean="0">
                <a:solidFill>
                  <a:schemeClr val="tx1"/>
                </a:solidFill>
              </a:rPr>
              <a:t>23</a:t>
            </a:fld>
            <a:endParaRPr lang="es-AR" b="1" dirty="0">
              <a:solidFill>
                <a:schemeClr val="tx1"/>
              </a:solidFill>
            </a:endParaRPr>
          </a:p>
        </p:txBody>
      </p:sp>
    </p:spTree>
    <p:extLst>
      <p:ext uri="{BB962C8B-B14F-4D97-AF65-F5344CB8AC3E}">
        <p14:creationId xmlns:p14="http://schemas.microsoft.com/office/powerpoint/2010/main" val="155731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AD02D1-485A-CCE6-745D-C33D4B5018A5}"/>
              </a:ext>
            </a:extLst>
          </p:cNvPr>
          <p:cNvSpPr>
            <a:spLocks noGrp="1"/>
          </p:cNvSpPr>
          <p:nvPr>
            <p:ph idx="1"/>
          </p:nvPr>
        </p:nvSpPr>
        <p:spPr>
          <a:xfrm>
            <a:off x="838200" y="1479153"/>
            <a:ext cx="10515600" cy="3899694"/>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dirty="0"/>
              <a:t>Al comprender las causas y patrones detrás de las cancelaciones de vuelos, podemos implementar estrategias proactivas para mitigar estos eventos, como ajustar la programación de vuelos, mejorar la gestión de recursos y anticipar posibles problemas operativos. Además, esta capacidad predictiva nos permite optimizar la experiencia del cliente al minimizar las molestias causadas por cancelaciones inesperadas.</a:t>
            </a:r>
          </a:p>
          <a:p>
            <a:pPr marL="0" indent="0" algn="just">
              <a:buNone/>
            </a:pPr>
            <a:r>
              <a:rPr lang="es-ES" sz="2400" dirty="0"/>
              <a:t>En última instancia, este trabajo nos posiciona de manera sólida para mejorar la eficiencia operativa, la satisfacción del cliente y la toma de decisiones informadas en nuestra empresa. Al integrar análisis predictivo en nuestra estrategia empresarial, estamos mejor equipados para enfrentar los desafíos del sector y mantenernos a la vanguardia en un mercado competitivo y dinámico.</a:t>
            </a:r>
            <a:endParaRPr lang="es-AR" sz="2400" dirty="0"/>
          </a:p>
        </p:txBody>
      </p:sp>
      <p:sp>
        <p:nvSpPr>
          <p:cNvPr id="4" name="Marcador de pie de página 3">
            <a:extLst>
              <a:ext uri="{FF2B5EF4-FFF2-40B4-BE49-F238E27FC236}">
                <a16:creationId xmlns:a16="http://schemas.microsoft.com/office/drawing/2014/main" id="{D9262FC0-2D8E-0DED-EC08-9951B7D7E2FA}"/>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12EADB86-7C78-5D17-2E2A-8228DC887853}"/>
              </a:ext>
            </a:extLst>
          </p:cNvPr>
          <p:cNvSpPr>
            <a:spLocks noGrp="1"/>
          </p:cNvSpPr>
          <p:nvPr>
            <p:ph type="sldNum" sz="quarter" idx="12"/>
          </p:nvPr>
        </p:nvSpPr>
        <p:spPr/>
        <p:txBody>
          <a:bodyPr/>
          <a:lstStyle/>
          <a:p>
            <a:fld id="{29736FFD-37F5-4F49-A20E-6A1BEC41638F}" type="slidenum">
              <a:rPr lang="es-AR" b="1" smtClean="0">
                <a:solidFill>
                  <a:schemeClr val="tx1"/>
                </a:solidFill>
              </a:rPr>
              <a:t>24</a:t>
            </a:fld>
            <a:endParaRPr lang="es-AR" b="1" dirty="0">
              <a:solidFill>
                <a:schemeClr val="tx1"/>
              </a:solidFill>
            </a:endParaRPr>
          </a:p>
        </p:txBody>
      </p:sp>
    </p:spTree>
    <p:extLst>
      <p:ext uri="{BB962C8B-B14F-4D97-AF65-F5344CB8AC3E}">
        <p14:creationId xmlns:p14="http://schemas.microsoft.com/office/powerpoint/2010/main" val="4357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9CCD1-2206-1FE8-77E3-278D70A6D1F7}"/>
              </a:ext>
            </a:extLst>
          </p:cNvPr>
          <p:cNvSpPr>
            <a:spLocks noGrp="1"/>
          </p:cNvSpPr>
          <p:nvPr>
            <p:ph type="title"/>
          </p:nvPr>
        </p:nvSpPr>
        <p:spPr>
          <a:xfrm>
            <a:off x="3552223" y="251613"/>
            <a:ext cx="5428046" cy="1325563"/>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lstStyle/>
          <a:p>
            <a:pPr algn="ctr"/>
            <a:r>
              <a:rPr lang="es-ES" sz="4000" b="1" dirty="0"/>
              <a:t>Presentación</a:t>
            </a:r>
            <a:r>
              <a:rPr lang="es-ES" b="1" dirty="0"/>
              <a:t> del caso</a:t>
            </a:r>
            <a:endParaRPr lang="es-AR" b="1" dirty="0"/>
          </a:p>
        </p:txBody>
      </p:sp>
      <p:sp>
        <p:nvSpPr>
          <p:cNvPr id="3" name="Marcador de contenido 2">
            <a:extLst>
              <a:ext uri="{FF2B5EF4-FFF2-40B4-BE49-F238E27FC236}">
                <a16:creationId xmlns:a16="http://schemas.microsoft.com/office/drawing/2014/main" id="{77DA46CB-3535-250C-3B71-5F06CFE9C1AB}"/>
              </a:ext>
            </a:extLst>
          </p:cNvPr>
          <p:cNvSpPr>
            <a:spLocks noGrp="1"/>
          </p:cNvSpPr>
          <p:nvPr>
            <p:ph idx="1"/>
          </p:nvPr>
        </p:nvSpPr>
        <p:spPr>
          <a:xfrm>
            <a:off x="497707" y="2303021"/>
            <a:ext cx="5513770" cy="3429000"/>
          </a:xfrm>
          <a:blipFill>
            <a:blip r:embed="rId2">
              <a:alphaModFix amt="90000"/>
            </a:blip>
            <a:stretch>
              <a:fillRect l="-35470" t="-17693" r="-35470" b="-17693"/>
            </a:stretch>
          </a:blipFill>
          <a:effectLst>
            <a:outerShdw blurRad="254000" dist="127000" dir="18900000" algn="bl" rotWithShape="0">
              <a:prstClr val="black">
                <a:alpha val="40000"/>
              </a:prstClr>
            </a:outerShdw>
          </a:effectLst>
        </p:spPr>
        <p:txBody>
          <a:bodyPr>
            <a:normAutofit/>
          </a:bodyPr>
          <a:lstStyle/>
          <a:p>
            <a:pPr marL="0" indent="0" algn="ctr">
              <a:buNone/>
            </a:pPr>
            <a:br>
              <a:rPr lang="es-ES" sz="2400" dirty="0"/>
            </a:br>
            <a:r>
              <a:rPr lang="es-ES" sz="2400" b="0" i="0" dirty="0">
                <a:solidFill>
                  <a:srgbClr val="0D0D0D"/>
                </a:solidFill>
                <a:effectLst/>
              </a:rPr>
              <a:t>En el ámbito de la aviación, las cancelaciones de vuelos representan un desafío importante que afecta tanto a pasajeros como a las aerolíneas. Si consideramos los vuelos con demora como realizados de igual manera, podríamos establecer que los cancelados representan aproximadamente un tercio del total de vuelos.</a:t>
            </a:r>
            <a:endParaRPr lang="es-AR" sz="2400" dirty="0"/>
          </a:p>
        </p:txBody>
      </p:sp>
      <p:pic>
        <p:nvPicPr>
          <p:cNvPr id="9" name="Imagen 8">
            <a:extLst>
              <a:ext uri="{FF2B5EF4-FFF2-40B4-BE49-F238E27FC236}">
                <a16:creationId xmlns:a16="http://schemas.microsoft.com/office/drawing/2014/main" id="{828D50DF-A7EE-7A53-9277-B8139CEBC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247" y="1932727"/>
            <a:ext cx="5428046" cy="4169588"/>
          </a:xfrm>
          <a:prstGeom prst="rect">
            <a:avLst/>
          </a:prstGeom>
        </p:spPr>
      </p:pic>
      <p:sp>
        <p:nvSpPr>
          <p:cNvPr id="4" name="Marcador de pie de página 3">
            <a:extLst>
              <a:ext uri="{FF2B5EF4-FFF2-40B4-BE49-F238E27FC236}">
                <a16:creationId xmlns:a16="http://schemas.microsoft.com/office/drawing/2014/main" id="{3FB9CA02-FFCF-E6A4-3014-84F0AAD22C4E}"/>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0A5FC8E0-C7EE-20BC-F03D-43A99B8BEF54}"/>
              </a:ext>
            </a:extLst>
          </p:cNvPr>
          <p:cNvSpPr>
            <a:spLocks noGrp="1"/>
          </p:cNvSpPr>
          <p:nvPr>
            <p:ph type="sldNum" sz="quarter" idx="12"/>
          </p:nvPr>
        </p:nvSpPr>
        <p:spPr/>
        <p:txBody>
          <a:bodyPr/>
          <a:lstStyle/>
          <a:p>
            <a:fld id="{29736FFD-37F5-4F49-A20E-6A1BEC41638F}" type="slidenum">
              <a:rPr lang="es-AR" b="1" smtClean="0">
                <a:solidFill>
                  <a:schemeClr val="tx1"/>
                </a:solidFill>
              </a:rPr>
              <a:t>3</a:t>
            </a:fld>
            <a:endParaRPr lang="es-AR" b="1" dirty="0">
              <a:solidFill>
                <a:schemeClr val="tx1"/>
              </a:solidFill>
            </a:endParaRPr>
          </a:p>
        </p:txBody>
      </p:sp>
    </p:spTree>
    <p:extLst>
      <p:ext uri="{BB962C8B-B14F-4D97-AF65-F5344CB8AC3E}">
        <p14:creationId xmlns:p14="http://schemas.microsoft.com/office/powerpoint/2010/main" val="339915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65F9B-50B3-B32C-DEFE-A5BFD95708B3}"/>
              </a:ext>
            </a:extLst>
          </p:cNvPr>
          <p:cNvSpPr>
            <a:spLocks noGrp="1"/>
          </p:cNvSpPr>
          <p:nvPr>
            <p:ph type="title"/>
          </p:nvPr>
        </p:nvSpPr>
        <p:spPr>
          <a:xfrm>
            <a:off x="4605337" y="288925"/>
            <a:ext cx="2981325" cy="1325563"/>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Objetivo</a:t>
            </a:r>
            <a:endParaRPr lang="es-AR" sz="4000" b="1" dirty="0"/>
          </a:p>
        </p:txBody>
      </p:sp>
      <p:sp>
        <p:nvSpPr>
          <p:cNvPr id="3" name="Marcador de contenido 2">
            <a:extLst>
              <a:ext uri="{FF2B5EF4-FFF2-40B4-BE49-F238E27FC236}">
                <a16:creationId xmlns:a16="http://schemas.microsoft.com/office/drawing/2014/main" id="{6951C747-C06C-73D6-482E-5616BE4DCB79}"/>
              </a:ext>
            </a:extLst>
          </p:cNvPr>
          <p:cNvSpPr>
            <a:spLocks noGrp="1"/>
          </p:cNvSpPr>
          <p:nvPr>
            <p:ph idx="1"/>
          </p:nvPr>
        </p:nvSpPr>
        <p:spPr>
          <a:xfrm>
            <a:off x="2721767" y="2197894"/>
            <a:ext cx="6748463" cy="3575050"/>
          </a:xfrm>
          <a:blipFill dpi="0" rotWithShape="1">
            <a:blip r:embed="rId2"/>
            <a:srcRect/>
            <a:stretch>
              <a:fillRect l="-35470" t="-17693" r="-35470" b="-17693"/>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b="0" i="0" dirty="0">
                <a:solidFill>
                  <a:srgbClr val="0D0D0D"/>
                </a:solidFill>
                <a:effectLst/>
              </a:rPr>
              <a:t>Nuestro objetivo es desarrollar un modelo predictivo preciso que anticipe las cancelaciones de vuelos. Este enfoque estratégico permitirá a la aerolínea tomar medidas proactivas para mitigar los impactos negativos en la experiencia del cliente y mejorar la eficiencia operativa. Además, aspiramos a generar ahorros significativos y mejorar la reputación de la marca al ofrecer una experiencia de viaje más confiable y sin contratiempos.</a:t>
            </a:r>
          </a:p>
        </p:txBody>
      </p:sp>
      <p:sp>
        <p:nvSpPr>
          <p:cNvPr id="4" name="Marcador de pie de página 3">
            <a:extLst>
              <a:ext uri="{FF2B5EF4-FFF2-40B4-BE49-F238E27FC236}">
                <a16:creationId xmlns:a16="http://schemas.microsoft.com/office/drawing/2014/main" id="{C3C2DEA6-BFCD-CF0E-B33F-E5CD31C910CF}"/>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09569DBB-A902-1987-2F0C-AD6D50DF4095}"/>
              </a:ext>
            </a:extLst>
          </p:cNvPr>
          <p:cNvSpPr>
            <a:spLocks noGrp="1"/>
          </p:cNvSpPr>
          <p:nvPr>
            <p:ph type="sldNum" sz="quarter" idx="12"/>
          </p:nvPr>
        </p:nvSpPr>
        <p:spPr/>
        <p:txBody>
          <a:bodyPr/>
          <a:lstStyle/>
          <a:p>
            <a:fld id="{29736FFD-37F5-4F49-A20E-6A1BEC41638F}" type="slidenum">
              <a:rPr lang="es-AR" b="1" smtClean="0">
                <a:solidFill>
                  <a:schemeClr val="tx1"/>
                </a:solidFill>
              </a:rPr>
              <a:t>4</a:t>
            </a:fld>
            <a:endParaRPr lang="es-AR" b="1" dirty="0">
              <a:solidFill>
                <a:schemeClr val="tx1"/>
              </a:solidFill>
            </a:endParaRPr>
          </a:p>
        </p:txBody>
      </p:sp>
    </p:spTree>
    <p:extLst>
      <p:ext uri="{BB962C8B-B14F-4D97-AF65-F5344CB8AC3E}">
        <p14:creationId xmlns:p14="http://schemas.microsoft.com/office/powerpoint/2010/main" val="188068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C5DD5-13DC-2AC9-CDEE-4BA1B100FCA3}"/>
              </a:ext>
            </a:extLst>
          </p:cNvPr>
          <p:cNvSpPr>
            <a:spLocks noGrp="1"/>
          </p:cNvSpPr>
          <p:nvPr>
            <p:ph type="title"/>
          </p:nvPr>
        </p:nvSpPr>
        <p:spPr>
          <a:xfrm>
            <a:off x="3195637" y="279400"/>
            <a:ext cx="5800725" cy="1325563"/>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Información disponible</a:t>
            </a:r>
            <a:endParaRPr lang="es-AR" sz="4000" b="1" dirty="0"/>
          </a:p>
        </p:txBody>
      </p:sp>
      <p:sp>
        <p:nvSpPr>
          <p:cNvPr id="3" name="Marcador de contenido 2">
            <a:extLst>
              <a:ext uri="{FF2B5EF4-FFF2-40B4-BE49-F238E27FC236}">
                <a16:creationId xmlns:a16="http://schemas.microsoft.com/office/drawing/2014/main" id="{1307A5D3-5089-FA2A-69A8-55498E3433EB}"/>
              </a:ext>
            </a:extLst>
          </p:cNvPr>
          <p:cNvSpPr>
            <a:spLocks noGrp="1"/>
          </p:cNvSpPr>
          <p:nvPr>
            <p:ph idx="1"/>
          </p:nvPr>
        </p:nvSpPr>
        <p:spPr>
          <a:xfrm>
            <a:off x="838200" y="1825625"/>
            <a:ext cx="10515600" cy="1032985"/>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marL="0" indent="0" algn="just">
              <a:buNone/>
            </a:pPr>
            <a:r>
              <a:rPr lang="es-ES" sz="2400" dirty="0"/>
              <a:t>Contamos con un Data Set que </a:t>
            </a:r>
            <a:r>
              <a:rPr lang="es-ES" sz="2400" b="0" i="0" dirty="0">
                <a:solidFill>
                  <a:srgbClr val="000000"/>
                </a:solidFill>
                <a:effectLst/>
              </a:rPr>
              <a:t>posee información sobre 98619 filas, las cuales corresponden a un vuelo y pasajero específico, y 15 columnas las cuales detallamos brevemente a continuación:</a:t>
            </a:r>
            <a:endParaRPr lang="es-AR" sz="2400" dirty="0"/>
          </a:p>
        </p:txBody>
      </p:sp>
      <p:pic>
        <p:nvPicPr>
          <p:cNvPr id="6" name="Imagen 5">
            <a:extLst>
              <a:ext uri="{FF2B5EF4-FFF2-40B4-BE49-F238E27FC236}">
                <a16:creationId xmlns:a16="http://schemas.microsoft.com/office/drawing/2014/main" id="{DEAB8AD1-D1B8-DBAD-0A16-AADF936D3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3015294"/>
            <a:ext cx="10515601" cy="3254082"/>
          </a:xfrm>
          <a:prstGeom prst="rect">
            <a:avLst/>
          </a:prstGeom>
          <a:effectLst>
            <a:outerShdw blurRad="254000" dist="127000" dir="18900000" algn="bl" rotWithShape="0">
              <a:prstClr val="black">
                <a:alpha val="40000"/>
              </a:prstClr>
            </a:outerShdw>
          </a:effectLst>
        </p:spPr>
      </p:pic>
      <p:sp>
        <p:nvSpPr>
          <p:cNvPr id="4" name="Marcador de pie de página 3">
            <a:extLst>
              <a:ext uri="{FF2B5EF4-FFF2-40B4-BE49-F238E27FC236}">
                <a16:creationId xmlns:a16="http://schemas.microsoft.com/office/drawing/2014/main" id="{35D0204B-2B9D-B5A9-8E69-3F668E263F33}"/>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69691CD9-2898-DF7F-ACC8-A7E4ABD22016}"/>
              </a:ext>
            </a:extLst>
          </p:cNvPr>
          <p:cNvSpPr>
            <a:spLocks noGrp="1"/>
          </p:cNvSpPr>
          <p:nvPr>
            <p:ph type="sldNum" sz="quarter" idx="12"/>
          </p:nvPr>
        </p:nvSpPr>
        <p:spPr/>
        <p:txBody>
          <a:bodyPr/>
          <a:lstStyle/>
          <a:p>
            <a:fld id="{29736FFD-37F5-4F49-A20E-6A1BEC41638F}" type="slidenum">
              <a:rPr lang="es-AR" b="1" smtClean="0">
                <a:solidFill>
                  <a:schemeClr val="tx1"/>
                </a:solidFill>
              </a:rPr>
              <a:t>5</a:t>
            </a:fld>
            <a:endParaRPr lang="es-AR" b="1" dirty="0">
              <a:solidFill>
                <a:schemeClr val="tx1"/>
              </a:solidFill>
            </a:endParaRPr>
          </a:p>
        </p:txBody>
      </p:sp>
    </p:spTree>
    <p:extLst>
      <p:ext uri="{BB962C8B-B14F-4D97-AF65-F5344CB8AC3E}">
        <p14:creationId xmlns:p14="http://schemas.microsoft.com/office/powerpoint/2010/main" val="178557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FB9A67-7130-0E23-921E-07E7E8E4D89E}"/>
              </a:ext>
            </a:extLst>
          </p:cNvPr>
          <p:cNvSpPr>
            <a:spLocks noGrp="1"/>
          </p:cNvSpPr>
          <p:nvPr>
            <p:ph idx="1"/>
          </p:nvPr>
        </p:nvSpPr>
        <p:spPr>
          <a:xfrm>
            <a:off x="2005243" y="423284"/>
            <a:ext cx="8181513" cy="5573281"/>
          </a:xfrm>
          <a:blipFill dpi="0" rotWithShape="1">
            <a:blip r:embed="rId2"/>
            <a:srcRect/>
            <a:stretch>
              <a:fillRect l="-35470" t="-17693" r="-35470" b="-17693"/>
            </a:stretch>
          </a:blipFill>
          <a:effectLst>
            <a:outerShdw blurRad="254000" dist="127000" dir="18900000" algn="bl" rotWithShape="0">
              <a:prstClr val="black">
                <a:alpha val="40000"/>
              </a:prstClr>
            </a:outerShdw>
          </a:effectLst>
        </p:spPr>
        <p:txBody>
          <a:bodyPr>
            <a:normAutofit fontScale="70000" lnSpcReduction="20000"/>
          </a:bodyPr>
          <a:lstStyle/>
          <a:p>
            <a:pPr algn="just">
              <a:buFont typeface="Arial" panose="020B0604020202020204" pitchFamily="34" charset="0"/>
              <a:buChar char="•"/>
            </a:pPr>
            <a:r>
              <a:rPr lang="es-ES" sz="2900" b="1" i="1" dirty="0">
                <a:solidFill>
                  <a:srgbClr val="000000"/>
                </a:solidFill>
                <a:effectLst/>
              </a:rPr>
              <a:t>Passenger ID</a:t>
            </a:r>
            <a:r>
              <a:rPr lang="es-ES" sz="2900" b="0" i="0" dirty="0">
                <a:solidFill>
                  <a:srgbClr val="000000"/>
                </a:solidFill>
                <a:effectLst/>
              </a:rPr>
              <a:t>: Identificador único para cada pasajero.</a:t>
            </a:r>
          </a:p>
          <a:p>
            <a:pPr algn="just">
              <a:buFont typeface="Arial" panose="020B0604020202020204" pitchFamily="34" charset="0"/>
              <a:buChar char="•"/>
            </a:pPr>
            <a:r>
              <a:rPr lang="es-ES" sz="2900" b="1" i="1" dirty="0" err="1">
                <a:solidFill>
                  <a:srgbClr val="000000"/>
                </a:solidFill>
                <a:effectLst/>
              </a:rPr>
              <a:t>First</a:t>
            </a:r>
            <a:r>
              <a:rPr lang="es-ES" sz="2900" b="1" i="1" dirty="0">
                <a:solidFill>
                  <a:srgbClr val="000000"/>
                </a:solidFill>
                <a:effectLst/>
              </a:rPr>
              <a:t> </a:t>
            </a:r>
            <a:r>
              <a:rPr lang="es-ES" sz="2900" b="1" i="1" dirty="0" err="1">
                <a:solidFill>
                  <a:srgbClr val="000000"/>
                </a:solidFill>
                <a:effectLst/>
              </a:rPr>
              <a:t>Name</a:t>
            </a:r>
            <a:r>
              <a:rPr lang="es-ES" sz="2900" b="0" i="0" dirty="0">
                <a:solidFill>
                  <a:srgbClr val="000000"/>
                </a:solidFill>
                <a:effectLst/>
              </a:rPr>
              <a:t>: Nombre del pasajero.</a:t>
            </a:r>
          </a:p>
          <a:p>
            <a:pPr algn="just">
              <a:buFont typeface="Arial" panose="020B0604020202020204" pitchFamily="34" charset="0"/>
              <a:buChar char="•"/>
            </a:pPr>
            <a:r>
              <a:rPr lang="es-ES" sz="2900" b="1" i="1" dirty="0" err="1">
                <a:solidFill>
                  <a:srgbClr val="000000"/>
                </a:solidFill>
                <a:effectLst/>
              </a:rPr>
              <a:t>Last</a:t>
            </a:r>
            <a:r>
              <a:rPr lang="es-ES" sz="2900" b="1" i="1" dirty="0">
                <a:solidFill>
                  <a:srgbClr val="000000"/>
                </a:solidFill>
                <a:effectLst/>
              </a:rPr>
              <a:t> </a:t>
            </a:r>
            <a:r>
              <a:rPr lang="es-ES" sz="2900" b="1" i="1" dirty="0" err="1">
                <a:solidFill>
                  <a:srgbClr val="000000"/>
                </a:solidFill>
                <a:effectLst/>
              </a:rPr>
              <a:t>Name</a:t>
            </a:r>
            <a:r>
              <a:rPr lang="es-ES" sz="2900" b="0" i="0" dirty="0">
                <a:solidFill>
                  <a:srgbClr val="000000"/>
                </a:solidFill>
                <a:effectLst/>
              </a:rPr>
              <a:t>: Apellido del pasajero.</a:t>
            </a:r>
          </a:p>
          <a:p>
            <a:pPr algn="just">
              <a:buFont typeface="Arial" panose="020B0604020202020204" pitchFamily="34" charset="0"/>
              <a:buChar char="•"/>
            </a:pPr>
            <a:r>
              <a:rPr lang="es-ES" sz="2900" b="1" i="1" dirty="0" err="1">
                <a:solidFill>
                  <a:srgbClr val="000000"/>
                </a:solidFill>
                <a:effectLst/>
              </a:rPr>
              <a:t>Gender</a:t>
            </a:r>
            <a:r>
              <a:rPr lang="es-ES" sz="2900" b="0" i="0" dirty="0">
                <a:solidFill>
                  <a:srgbClr val="000000"/>
                </a:solidFill>
                <a:effectLst/>
              </a:rPr>
              <a:t>: Género del pasajero (por ejemplo, Masculino, Femenino).</a:t>
            </a:r>
          </a:p>
          <a:p>
            <a:pPr algn="just">
              <a:buFont typeface="Arial" panose="020B0604020202020204" pitchFamily="34" charset="0"/>
              <a:buChar char="•"/>
            </a:pPr>
            <a:r>
              <a:rPr lang="es-ES" sz="2900" b="1" i="1" dirty="0">
                <a:solidFill>
                  <a:srgbClr val="000000"/>
                </a:solidFill>
                <a:effectLst/>
              </a:rPr>
              <a:t>Age</a:t>
            </a:r>
            <a:r>
              <a:rPr lang="es-ES" sz="2900" b="0" i="0" dirty="0">
                <a:solidFill>
                  <a:srgbClr val="000000"/>
                </a:solidFill>
                <a:effectLst/>
              </a:rPr>
              <a:t>: Edad del pasajero.</a:t>
            </a:r>
          </a:p>
          <a:p>
            <a:pPr algn="just">
              <a:buFont typeface="Arial" panose="020B0604020202020204" pitchFamily="34" charset="0"/>
              <a:buChar char="•"/>
            </a:pPr>
            <a:r>
              <a:rPr lang="es-ES" sz="2900" b="1" i="1" dirty="0" err="1">
                <a:solidFill>
                  <a:srgbClr val="000000"/>
                </a:solidFill>
                <a:effectLst/>
              </a:rPr>
              <a:t>Nationality</a:t>
            </a:r>
            <a:r>
              <a:rPr lang="es-ES" sz="2900" b="0" i="0" dirty="0">
                <a:solidFill>
                  <a:srgbClr val="000000"/>
                </a:solidFill>
                <a:effectLst/>
              </a:rPr>
              <a:t>: Nacionalidad del pasajero.</a:t>
            </a:r>
          </a:p>
          <a:p>
            <a:pPr algn="just">
              <a:buFont typeface="Arial" panose="020B0604020202020204" pitchFamily="34" charset="0"/>
              <a:buChar char="•"/>
            </a:pPr>
            <a:r>
              <a:rPr lang="es-ES" sz="2900" b="1" i="1" dirty="0" err="1">
                <a:solidFill>
                  <a:srgbClr val="000000"/>
                </a:solidFill>
                <a:effectLst/>
              </a:rPr>
              <a:t>Airport</a:t>
            </a:r>
            <a:r>
              <a:rPr lang="es-ES" sz="2900" b="1" i="1" dirty="0">
                <a:solidFill>
                  <a:srgbClr val="000000"/>
                </a:solidFill>
                <a:effectLst/>
              </a:rPr>
              <a:t> </a:t>
            </a:r>
            <a:r>
              <a:rPr lang="es-ES" sz="2900" b="1" i="1" dirty="0" err="1">
                <a:solidFill>
                  <a:srgbClr val="000000"/>
                </a:solidFill>
                <a:effectLst/>
              </a:rPr>
              <a:t>Name</a:t>
            </a:r>
            <a:r>
              <a:rPr lang="es-ES" sz="2900" b="0" i="0" dirty="0">
                <a:solidFill>
                  <a:srgbClr val="000000"/>
                </a:solidFill>
                <a:effectLst/>
              </a:rPr>
              <a:t>: Nombre del aeropuerto desde donde el pasajero abordó el vuelo.</a:t>
            </a:r>
          </a:p>
          <a:p>
            <a:pPr algn="just">
              <a:buFont typeface="Arial" panose="020B0604020202020204" pitchFamily="34" charset="0"/>
              <a:buChar char="•"/>
            </a:pPr>
            <a:r>
              <a:rPr lang="es-ES" sz="2900" b="1" i="1" dirty="0" err="1">
                <a:solidFill>
                  <a:srgbClr val="000000"/>
                </a:solidFill>
                <a:effectLst/>
              </a:rPr>
              <a:t>Airport</a:t>
            </a:r>
            <a:r>
              <a:rPr lang="es-ES" sz="2900" b="1" i="1" dirty="0">
                <a:solidFill>
                  <a:srgbClr val="000000"/>
                </a:solidFill>
                <a:effectLst/>
              </a:rPr>
              <a:t> Country </a:t>
            </a:r>
            <a:r>
              <a:rPr lang="es-ES" sz="2900" b="1" i="1" dirty="0" err="1">
                <a:solidFill>
                  <a:srgbClr val="000000"/>
                </a:solidFill>
                <a:effectLst/>
              </a:rPr>
              <a:t>Code</a:t>
            </a:r>
            <a:r>
              <a:rPr lang="es-ES" sz="2900" b="0" i="0" dirty="0">
                <a:solidFill>
                  <a:srgbClr val="000000"/>
                </a:solidFill>
                <a:effectLst/>
              </a:rPr>
              <a:t>: Código del país donde se encuentra el aeropuerto.</a:t>
            </a:r>
          </a:p>
          <a:p>
            <a:pPr algn="just">
              <a:buFont typeface="Arial" panose="020B0604020202020204" pitchFamily="34" charset="0"/>
              <a:buChar char="•"/>
            </a:pPr>
            <a:r>
              <a:rPr lang="es-ES" sz="2900" b="1" i="1" dirty="0">
                <a:solidFill>
                  <a:srgbClr val="000000"/>
                </a:solidFill>
                <a:effectLst/>
              </a:rPr>
              <a:t>Country </a:t>
            </a:r>
            <a:r>
              <a:rPr lang="es-ES" sz="2900" b="1" i="1" dirty="0" err="1">
                <a:solidFill>
                  <a:srgbClr val="000000"/>
                </a:solidFill>
                <a:effectLst/>
              </a:rPr>
              <a:t>Name</a:t>
            </a:r>
            <a:r>
              <a:rPr lang="es-ES" sz="2900" b="0" i="0" dirty="0">
                <a:solidFill>
                  <a:srgbClr val="000000"/>
                </a:solidFill>
                <a:effectLst/>
              </a:rPr>
              <a:t>: Nombre del país donde se encuentra el aeropuerto.</a:t>
            </a:r>
          </a:p>
          <a:p>
            <a:pPr algn="just">
              <a:buFont typeface="Arial" panose="020B0604020202020204" pitchFamily="34" charset="0"/>
              <a:buChar char="•"/>
            </a:pPr>
            <a:r>
              <a:rPr lang="es-ES" sz="2900" b="1" i="1" dirty="0" err="1">
                <a:solidFill>
                  <a:srgbClr val="000000"/>
                </a:solidFill>
                <a:effectLst/>
              </a:rPr>
              <a:t>Airport</a:t>
            </a:r>
            <a:r>
              <a:rPr lang="es-ES" sz="2900" b="1" i="1" dirty="0">
                <a:solidFill>
                  <a:srgbClr val="000000"/>
                </a:solidFill>
                <a:effectLst/>
              </a:rPr>
              <a:t> </a:t>
            </a:r>
            <a:r>
              <a:rPr lang="es-ES" sz="2900" b="1" i="1" dirty="0" err="1">
                <a:solidFill>
                  <a:srgbClr val="000000"/>
                </a:solidFill>
                <a:effectLst/>
              </a:rPr>
              <a:t>Continent</a:t>
            </a:r>
            <a:r>
              <a:rPr lang="es-ES" sz="2900" b="0" i="0" dirty="0">
                <a:solidFill>
                  <a:srgbClr val="000000"/>
                </a:solidFill>
                <a:effectLst/>
              </a:rPr>
              <a:t>: Continente donde está situado el aeropuerto.</a:t>
            </a:r>
          </a:p>
          <a:p>
            <a:pPr algn="just">
              <a:buFont typeface="Arial" panose="020B0604020202020204" pitchFamily="34" charset="0"/>
              <a:buChar char="•"/>
            </a:pPr>
            <a:r>
              <a:rPr lang="es-ES" sz="2900" b="1" i="1" dirty="0" err="1">
                <a:solidFill>
                  <a:srgbClr val="000000"/>
                </a:solidFill>
                <a:effectLst/>
              </a:rPr>
              <a:t>Continents</a:t>
            </a:r>
            <a:r>
              <a:rPr lang="es-ES" sz="2900" b="0" i="0" dirty="0">
                <a:solidFill>
                  <a:srgbClr val="000000"/>
                </a:solidFill>
                <a:effectLst/>
              </a:rPr>
              <a:t>: Continentes involucrados en la ruta del vuelo.</a:t>
            </a:r>
          </a:p>
          <a:p>
            <a:pPr algn="just">
              <a:buFont typeface="Arial" panose="020B0604020202020204" pitchFamily="34" charset="0"/>
              <a:buChar char="•"/>
            </a:pPr>
            <a:r>
              <a:rPr lang="es-ES" sz="2900" b="1" i="1" dirty="0" err="1">
                <a:solidFill>
                  <a:srgbClr val="000000"/>
                </a:solidFill>
                <a:effectLst/>
              </a:rPr>
              <a:t>Departure</a:t>
            </a:r>
            <a:r>
              <a:rPr lang="es-ES" sz="2900" b="1" i="1" dirty="0">
                <a:solidFill>
                  <a:srgbClr val="000000"/>
                </a:solidFill>
                <a:effectLst/>
              </a:rPr>
              <a:t> Date</a:t>
            </a:r>
            <a:r>
              <a:rPr lang="es-ES" sz="2900" b="0" i="0" dirty="0">
                <a:solidFill>
                  <a:srgbClr val="000000"/>
                </a:solidFill>
                <a:effectLst/>
              </a:rPr>
              <a:t>: Fecha en que el vuelo partió.</a:t>
            </a:r>
          </a:p>
          <a:p>
            <a:pPr algn="just">
              <a:buFont typeface="Arial" panose="020B0604020202020204" pitchFamily="34" charset="0"/>
              <a:buChar char="•"/>
            </a:pPr>
            <a:r>
              <a:rPr lang="es-ES" sz="2900" b="1" i="1" dirty="0" err="1">
                <a:solidFill>
                  <a:srgbClr val="000000"/>
                </a:solidFill>
                <a:effectLst/>
              </a:rPr>
              <a:t>Arrival</a:t>
            </a:r>
            <a:r>
              <a:rPr lang="es-ES" sz="2900" b="1" i="1" dirty="0">
                <a:solidFill>
                  <a:srgbClr val="000000"/>
                </a:solidFill>
                <a:effectLst/>
              </a:rPr>
              <a:t> </a:t>
            </a:r>
            <a:r>
              <a:rPr lang="es-ES" sz="2900" b="1" i="1" dirty="0" err="1">
                <a:solidFill>
                  <a:srgbClr val="000000"/>
                </a:solidFill>
                <a:effectLst/>
              </a:rPr>
              <a:t>Airport</a:t>
            </a:r>
            <a:r>
              <a:rPr lang="es-ES" sz="2900" b="0" i="0" dirty="0">
                <a:solidFill>
                  <a:srgbClr val="000000"/>
                </a:solidFill>
                <a:effectLst/>
              </a:rPr>
              <a:t>: Aeropuerto de destino del vuelo.</a:t>
            </a:r>
          </a:p>
          <a:p>
            <a:pPr algn="just">
              <a:buFont typeface="Arial" panose="020B0604020202020204" pitchFamily="34" charset="0"/>
              <a:buChar char="•"/>
            </a:pPr>
            <a:r>
              <a:rPr lang="es-ES" sz="2900" b="1" i="1" dirty="0" err="1">
                <a:solidFill>
                  <a:srgbClr val="000000"/>
                </a:solidFill>
                <a:effectLst/>
              </a:rPr>
              <a:t>Pilot</a:t>
            </a:r>
            <a:r>
              <a:rPr lang="es-ES" sz="2900" b="1" i="1" dirty="0">
                <a:solidFill>
                  <a:srgbClr val="000000"/>
                </a:solidFill>
                <a:effectLst/>
              </a:rPr>
              <a:t> </a:t>
            </a:r>
            <a:r>
              <a:rPr lang="es-ES" sz="2900" b="1" i="1" dirty="0" err="1">
                <a:solidFill>
                  <a:srgbClr val="000000"/>
                </a:solidFill>
                <a:effectLst/>
              </a:rPr>
              <a:t>Name</a:t>
            </a:r>
            <a:r>
              <a:rPr lang="es-ES" sz="2900" b="0" i="0" dirty="0">
                <a:solidFill>
                  <a:srgbClr val="000000"/>
                </a:solidFill>
                <a:effectLst/>
              </a:rPr>
              <a:t>: Nombre del piloto que opera el vuelo.</a:t>
            </a:r>
          </a:p>
          <a:p>
            <a:pPr algn="just">
              <a:buFont typeface="Arial" panose="020B0604020202020204" pitchFamily="34" charset="0"/>
              <a:buChar char="•"/>
            </a:pPr>
            <a:r>
              <a:rPr lang="es-ES" sz="2900" b="1" i="1" dirty="0">
                <a:solidFill>
                  <a:srgbClr val="000000"/>
                </a:solidFill>
                <a:effectLst/>
              </a:rPr>
              <a:t>Flight Status</a:t>
            </a:r>
            <a:r>
              <a:rPr lang="es-ES" sz="2900" b="0" i="0" dirty="0">
                <a:solidFill>
                  <a:srgbClr val="000000"/>
                </a:solidFill>
                <a:effectLst/>
              </a:rPr>
              <a:t>: Estado actual del vuelo (por ejemplo, a tiempo, retrasado, cancelado).</a:t>
            </a:r>
          </a:p>
          <a:p>
            <a:endParaRPr lang="es-AR" dirty="0"/>
          </a:p>
        </p:txBody>
      </p:sp>
      <p:sp>
        <p:nvSpPr>
          <p:cNvPr id="2" name="Marcador de pie de página 1">
            <a:extLst>
              <a:ext uri="{FF2B5EF4-FFF2-40B4-BE49-F238E27FC236}">
                <a16:creationId xmlns:a16="http://schemas.microsoft.com/office/drawing/2014/main" id="{039B98CC-22C3-A4CD-D79C-98CF3F83BBDD}"/>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4" name="Marcador de número de diapositiva 3">
            <a:extLst>
              <a:ext uri="{FF2B5EF4-FFF2-40B4-BE49-F238E27FC236}">
                <a16:creationId xmlns:a16="http://schemas.microsoft.com/office/drawing/2014/main" id="{215D82D7-4480-48AA-FA2B-9A8C80B61D3C}"/>
              </a:ext>
            </a:extLst>
          </p:cNvPr>
          <p:cNvSpPr>
            <a:spLocks noGrp="1"/>
          </p:cNvSpPr>
          <p:nvPr>
            <p:ph type="sldNum" sz="quarter" idx="12"/>
          </p:nvPr>
        </p:nvSpPr>
        <p:spPr/>
        <p:txBody>
          <a:bodyPr/>
          <a:lstStyle/>
          <a:p>
            <a:fld id="{29736FFD-37F5-4F49-A20E-6A1BEC41638F}" type="slidenum">
              <a:rPr lang="es-AR" b="1" smtClean="0">
                <a:solidFill>
                  <a:schemeClr val="tx1"/>
                </a:solidFill>
              </a:rPr>
              <a:t>6</a:t>
            </a:fld>
            <a:endParaRPr lang="es-AR" b="1" dirty="0">
              <a:solidFill>
                <a:schemeClr val="tx1"/>
              </a:solidFill>
            </a:endParaRPr>
          </a:p>
        </p:txBody>
      </p:sp>
    </p:spTree>
    <p:extLst>
      <p:ext uri="{BB962C8B-B14F-4D97-AF65-F5344CB8AC3E}">
        <p14:creationId xmlns:p14="http://schemas.microsoft.com/office/powerpoint/2010/main" val="80649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2FDA4-D625-0283-BF9D-B484C9A71DB2}"/>
              </a:ext>
            </a:extLst>
          </p:cNvPr>
          <p:cNvSpPr>
            <a:spLocks noGrp="1"/>
          </p:cNvSpPr>
          <p:nvPr>
            <p:ph type="title"/>
          </p:nvPr>
        </p:nvSpPr>
        <p:spPr>
          <a:xfrm>
            <a:off x="3967161" y="308749"/>
            <a:ext cx="4257675" cy="1075737"/>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Variable Target </a:t>
            </a:r>
            <a:endParaRPr lang="es-AR" sz="4000" b="1" dirty="0"/>
          </a:p>
        </p:txBody>
      </p:sp>
      <p:sp>
        <p:nvSpPr>
          <p:cNvPr id="3" name="Marcador de contenido 2">
            <a:extLst>
              <a:ext uri="{FF2B5EF4-FFF2-40B4-BE49-F238E27FC236}">
                <a16:creationId xmlns:a16="http://schemas.microsoft.com/office/drawing/2014/main" id="{42023587-821A-C12D-6126-578D7DDFE998}"/>
              </a:ext>
            </a:extLst>
          </p:cNvPr>
          <p:cNvSpPr>
            <a:spLocks noGrp="1"/>
          </p:cNvSpPr>
          <p:nvPr>
            <p:ph idx="1"/>
          </p:nvPr>
        </p:nvSpPr>
        <p:spPr>
          <a:xfrm>
            <a:off x="516915" y="1578067"/>
            <a:ext cx="11158170" cy="3022508"/>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Autofit/>
          </a:bodyPr>
          <a:lstStyle/>
          <a:p>
            <a:pPr marL="0" indent="0" algn="just">
              <a:buNone/>
            </a:pPr>
            <a:r>
              <a:rPr lang="es-ES" sz="2400" dirty="0"/>
              <a:t>Como punto de partida en nuestra investigación, comenzamos por definir nuestra variable objetivo. En este caso, se trata de "Flight Status", que indica si un vuelo fue cancelado o no. Aunque esta variable presenta tres estados ('</a:t>
            </a:r>
            <a:r>
              <a:rPr lang="es-ES" sz="2400" dirty="0" err="1"/>
              <a:t>On</a:t>
            </a:r>
            <a:r>
              <a:rPr lang="es-ES" sz="2400" dirty="0"/>
              <a:t> Time', '</a:t>
            </a:r>
            <a:r>
              <a:rPr lang="es-ES" sz="2400" dirty="0" err="1"/>
              <a:t>Delayed</a:t>
            </a:r>
            <a:r>
              <a:rPr lang="es-ES" sz="2400" dirty="0"/>
              <a:t>' y '</a:t>
            </a:r>
            <a:r>
              <a:rPr lang="es-ES" sz="2400" dirty="0" err="1"/>
              <a:t>Cancelled</a:t>
            </a:r>
            <a:r>
              <a:rPr lang="es-ES" sz="2400" dirty="0"/>
              <a:t>'), simplificamos la información para centrarnos en la probabilidad de cancelación, considerando '</a:t>
            </a:r>
            <a:r>
              <a:rPr lang="es-ES" sz="2400" dirty="0" err="1"/>
              <a:t>On</a:t>
            </a:r>
            <a:r>
              <a:rPr lang="es-ES" sz="2400" dirty="0"/>
              <a:t> Time' y '</a:t>
            </a:r>
            <a:r>
              <a:rPr lang="es-ES" sz="2400" dirty="0" err="1"/>
              <a:t>Delayed</a:t>
            </a:r>
            <a:r>
              <a:rPr lang="es-ES" sz="2400" dirty="0"/>
              <a:t>' como vuelos completados (0) y '</a:t>
            </a:r>
            <a:r>
              <a:rPr lang="es-ES" sz="2400" dirty="0" err="1"/>
              <a:t>Cancelled</a:t>
            </a:r>
            <a:r>
              <a:rPr lang="es-ES" sz="2400" dirty="0"/>
              <a:t>' como vuelos cancelados (1). Es crucial destacar que esta variable es fundamental para comprender y predecir las cancelaciones de vuelos, ya que proporciona una indicación clara del resultado de interés y sirve como punto de partida esencial para nuestro análisis predictivo.</a:t>
            </a:r>
            <a:endParaRPr lang="es-AR" sz="2400" dirty="0"/>
          </a:p>
        </p:txBody>
      </p:sp>
      <p:pic>
        <p:nvPicPr>
          <p:cNvPr id="5" name="Imagen 4">
            <a:extLst>
              <a:ext uri="{FF2B5EF4-FFF2-40B4-BE49-F238E27FC236}">
                <a16:creationId xmlns:a16="http://schemas.microsoft.com/office/drawing/2014/main" id="{E39051F4-76BF-7E57-06AC-F9915F6DD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564" y="4794156"/>
            <a:ext cx="4566871" cy="1345112"/>
          </a:xfrm>
          <a:prstGeom prst="rect">
            <a:avLst/>
          </a:prstGeom>
          <a:effectLst>
            <a:outerShdw blurRad="254000" dist="127000" dir="18900000" algn="bl" rotWithShape="0">
              <a:prstClr val="black">
                <a:alpha val="40000"/>
              </a:prstClr>
            </a:outerShdw>
          </a:effectLst>
        </p:spPr>
      </p:pic>
      <p:sp>
        <p:nvSpPr>
          <p:cNvPr id="4" name="Marcador de pie de página 3">
            <a:extLst>
              <a:ext uri="{FF2B5EF4-FFF2-40B4-BE49-F238E27FC236}">
                <a16:creationId xmlns:a16="http://schemas.microsoft.com/office/drawing/2014/main" id="{66B342BA-BAFF-4D83-2BBD-93B6EBE5066C}"/>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6" name="Marcador de número de diapositiva 5">
            <a:extLst>
              <a:ext uri="{FF2B5EF4-FFF2-40B4-BE49-F238E27FC236}">
                <a16:creationId xmlns:a16="http://schemas.microsoft.com/office/drawing/2014/main" id="{B44E8E71-9508-A0F9-3EF0-B09140D94E67}"/>
              </a:ext>
            </a:extLst>
          </p:cNvPr>
          <p:cNvSpPr>
            <a:spLocks noGrp="1"/>
          </p:cNvSpPr>
          <p:nvPr>
            <p:ph type="sldNum" sz="quarter" idx="12"/>
          </p:nvPr>
        </p:nvSpPr>
        <p:spPr/>
        <p:txBody>
          <a:bodyPr/>
          <a:lstStyle/>
          <a:p>
            <a:fld id="{29736FFD-37F5-4F49-A20E-6A1BEC41638F}" type="slidenum">
              <a:rPr lang="es-AR" b="1" smtClean="0">
                <a:solidFill>
                  <a:schemeClr val="tx1"/>
                </a:solidFill>
              </a:rPr>
              <a:t>7</a:t>
            </a:fld>
            <a:endParaRPr lang="es-AR" b="1" dirty="0">
              <a:solidFill>
                <a:schemeClr val="tx1"/>
              </a:solidFill>
            </a:endParaRPr>
          </a:p>
        </p:txBody>
      </p:sp>
    </p:spTree>
    <p:extLst>
      <p:ext uri="{BB962C8B-B14F-4D97-AF65-F5344CB8AC3E}">
        <p14:creationId xmlns:p14="http://schemas.microsoft.com/office/powerpoint/2010/main" val="299355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8F889-14B1-C784-DB68-2E9F6167138E}"/>
              </a:ext>
            </a:extLst>
          </p:cNvPr>
          <p:cNvSpPr>
            <a:spLocks noGrp="1"/>
          </p:cNvSpPr>
          <p:nvPr>
            <p:ph type="title"/>
          </p:nvPr>
        </p:nvSpPr>
        <p:spPr>
          <a:xfrm>
            <a:off x="2867025" y="320676"/>
            <a:ext cx="6457950" cy="1250950"/>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dirty="0"/>
              <a:t>Presentación de las variables </a:t>
            </a:r>
            <a:br>
              <a:rPr lang="es-ES" sz="4000" b="1" dirty="0"/>
            </a:br>
            <a:r>
              <a:rPr lang="es-ES" sz="4000" b="1" dirty="0"/>
              <a:t>más importantes</a:t>
            </a:r>
            <a:endParaRPr lang="es-AR" sz="4000" b="1" dirty="0"/>
          </a:p>
        </p:txBody>
      </p:sp>
      <p:sp>
        <p:nvSpPr>
          <p:cNvPr id="3" name="Marcador de contenido 2">
            <a:extLst>
              <a:ext uri="{FF2B5EF4-FFF2-40B4-BE49-F238E27FC236}">
                <a16:creationId xmlns:a16="http://schemas.microsoft.com/office/drawing/2014/main" id="{FF2A653B-6334-0AD7-8966-DBC1F7FCA4F6}"/>
              </a:ext>
            </a:extLst>
          </p:cNvPr>
          <p:cNvSpPr>
            <a:spLocks noGrp="1"/>
          </p:cNvSpPr>
          <p:nvPr>
            <p:ph idx="1"/>
          </p:nvPr>
        </p:nvSpPr>
        <p:spPr>
          <a:xfrm>
            <a:off x="2438400" y="1939925"/>
            <a:ext cx="7315200" cy="3965576"/>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marL="0" indent="0" algn="just">
              <a:buNone/>
            </a:pPr>
            <a:r>
              <a:rPr lang="es-ES" sz="2400" b="0" i="0" dirty="0">
                <a:solidFill>
                  <a:srgbClr val="0D0D0D"/>
                </a:solidFill>
                <a:effectLst/>
                <a:latin typeface="Söhne"/>
              </a:rPr>
              <a:t>Gracias al proceso de investigación, destacamos las tres variables más importantes que influyen en las cancelaciones de vuelos: el porcentaje de cancelación por género (</a:t>
            </a:r>
            <a:r>
              <a:rPr lang="es-ES" sz="2400" b="0" i="0" dirty="0" err="1">
                <a:solidFill>
                  <a:srgbClr val="0D0D0D"/>
                </a:solidFill>
                <a:effectLst/>
                <a:latin typeface="Söhne"/>
              </a:rPr>
              <a:t>Cancellation</a:t>
            </a:r>
            <a:r>
              <a:rPr lang="es-ES" sz="2400" b="0" i="0" dirty="0">
                <a:solidFill>
                  <a:srgbClr val="0D0D0D"/>
                </a:solidFill>
                <a:effectLst/>
                <a:latin typeface="Söhne"/>
              </a:rPr>
              <a:t> </a:t>
            </a:r>
            <a:r>
              <a:rPr lang="es-ES" sz="2400" b="0" i="0" dirty="0" err="1">
                <a:solidFill>
                  <a:srgbClr val="0D0D0D"/>
                </a:solidFill>
                <a:effectLst/>
                <a:latin typeface="Söhne"/>
              </a:rPr>
              <a:t>Percentage</a:t>
            </a:r>
            <a:r>
              <a:rPr lang="es-ES" sz="2400" b="0" i="0" dirty="0">
                <a:solidFill>
                  <a:srgbClr val="0D0D0D"/>
                </a:solidFill>
                <a:effectLst/>
                <a:latin typeface="Söhne"/>
              </a:rPr>
              <a:t> </a:t>
            </a:r>
            <a:r>
              <a:rPr lang="es-ES" sz="2400" b="0" i="0" dirty="0" err="1">
                <a:solidFill>
                  <a:srgbClr val="0D0D0D"/>
                </a:solidFill>
                <a:effectLst/>
                <a:latin typeface="Söhne"/>
              </a:rPr>
              <a:t>Female</a:t>
            </a:r>
            <a:r>
              <a:rPr lang="es-ES" sz="2400" b="0" i="0" dirty="0">
                <a:solidFill>
                  <a:srgbClr val="0D0D0D"/>
                </a:solidFill>
                <a:effectLst/>
                <a:latin typeface="Söhne"/>
              </a:rPr>
              <a:t>/Male), el porcentaje de cancelación por nacionalidad (</a:t>
            </a:r>
            <a:r>
              <a:rPr lang="es-ES" sz="2400" b="0" i="0" dirty="0" err="1">
                <a:solidFill>
                  <a:srgbClr val="0D0D0D"/>
                </a:solidFill>
                <a:effectLst/>
                <a:latin typeface="Söhne"/>
              </a:rPr>
              <a:t>Nationality</a:t>
            </a:r>
            <a:r>
              <a:rPr lang="es-ES" sz="2400" b="0" i="0" dirty="0">
                <a:solidFill>
                  <a:srgbClr val="0D0D0D"/>
                </a:solidFill>
                <a:effectLst/>
                <a:latin typeface="Söhne"/>
              </a:rPr>
              <a:t> </a:t>
            </a:r>
            <a:r>
              <a:rPr lang="es-ES" sz="2400" b="0" i="0" dirty="0" err="1">
                <a:solidFill>
                  <a:srgbClr val="0D0D0D"/>
                </a:solidFill>
                <a:effectLst/>
                <a:latin typeface="Söhne"/>
              </a:rPr>
              <a:t>Cancelled</a:t>
            </a:r>
            <a:r>
              <a:rPr lang="es-ES" sz="2400" b="0" i="0" dirty="0">
                <a:solidFill>
                  <a:srgbClr val="0D0D0D"/>
                </a:solidFill>
                <a:effectLst/>
                <a:latin typeface="Söhne"/>
              </a:rPr>
              <a:t> </a:t>
            </a:r>
            <a:r>
              <a:rPr lang="es-ES" sz="2400" b="0" i="0" dirty="0" err="1">
                <a:solidFill>
                  <a:srgbClr val="0D0D0D"/>
                </a:solidFill>
                <a:effectLst/>
                <a:latin typeface="Söhne"/>
              </a:rPr>
              <a:t>Percentage</a:t>
            </a:r>
            <a:r>
              <a:rPr lang="es-ES" sz="2400" b="0" i="0" dirty="0">
                <a:solidFill>
                  <a:srgbClr val="0D0D0D"/>
                </a:solidFill>
                <a:effectLst/>
                <a:latin typeface="Söhne"/>
              </a:rPr>
              <a:t>) y el porcentaje de cancelación por semana y aeropuerto (</a:t>
            </a:r>
            <a:r>
              <a:rPr lang="es-ES" sz="2400" b="0" i="0" dirty="0" err="1">
                <a:solidFill>
                  <a:srgbClr val="0D0D0D"/>
                </a:solidFill>
                <a:effectLst/>
                <a:latin typeface="Söhne"/>
              </a:rPr>
              <a:t>Cancelled</a:t>
            </a:r>
            <a:r>
              <a:rPr lang="es-ES" sz="2400" b="0" i="0" dirty="0">
                <a:solidFill>
                  <a:srgbClr val="0D0D0D"/>
                </a:solidFill>
                <a:effectLst/>
                <a:latin typeface="Söhne"/>
              </a:rPr>
              <a:t> </a:t>
            </a:r>
            <a:r>
              <a:rPr lang="es-ES" sz="2400" b="0" i="0" dirty="0" err="1">
                <a:solidFill>
                  <a:srgbClr val="0D0D0D"/>
                </a:solidFill>
                <a:effectLst/>
                <a:latin typeface="Söhne"/>
              </a:rPr>
              <a:t>Percentage</a:t>
            </a:r>
            <a:r>
              <a:rPr lang="es-ES" sz="2400" b="0" i="0" dirty="0">
                <a:solidFill>
                  <a:srgbClr val="0D0D0D"/>
                </a:solidFill>
                <a:effectLst/>
                <a:latin typeface="Söhne"/>
              </a:rPr>
              <a:t> </a:t>
            </a:r>
            <a:r>
              <a:rPr lang="es-ES" sz="2400" b="0" i="0" dirty="0" err="1">
                <a:solidFill>
                  <a:srgbClr val="0D0D0D"/>
                </a:solidFill>
                <a:effectLst/>
                <a:latin typeface="Söhne"/>
              </a:rPr>
              <a:t>Week_Airport</a:t>
            </a:r>
            <a:r>
              <a:rPr lang="es-ES" sz="2400" b="0" i="0" dirty="0">
                <a:solidFill>
                  <a:srgbClr val="0D0D0D"/>
                </a:solidFill>
                <a:effectLst/>
                <a:latin typeface="Söhne"/>
              </a:rPr>
              <a:t>). Utilizaremos gráficos para mostrar su impacto en nuestra predicción, permitiendo decisiones informadas para mejorar la eficiencia operativa y la satisfacción del cliente</a:t>
            </a:r>
            <a:endParaRPr lang="es-AR" sz="2400" dirty="0"/>
          </a:p>
        </p:txBody>
      </p:sp>
      <p:sp>
        <p:nvSpPr>
          <p:cNvPr id="4" name="Marcador de pie de página 3">
            <a:extLst>
              <a:ext uri="{FF2B5EF4-FFF2-40B4-BE49-F238E27FC236}">
                <a16:creationId xmlns:a16="http://schemas.microsoft.com/office/drawing/2014/main" id="{1E2804BD-253D-3D6E-5916-4FDEF7864F2D}"/>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5" name="Marcador de número de diapositiva 4">
            <a:extLst>
              <a:ext uri="{FF2B5EF4-FFF2-40B4-BE49-F238E27FC236}">
                <a16:creationId xmlns:a16="http://schemas.microsoft.com/office/drawing/2014/main" id="{09F1B83F-B996-404D-5182-24FB4C8CDA1C}"/>
              </a:ext>
            </a:extLst>
          </p:cNvPr>
          <p:cNvSpPr>
            <a:spLocks noGrp="1"/>
          </p:cNvSpPr>
          <p:nvPr>
            <p:ph type="sldNum" sz="quarter" idx="12"/>
          </p:nvPr>
        </p:nvSpPr>
        <p:spPr/>
        <p:txBody>
          <a:bodyPr/>
          <a:lstStyle/>
          <a:p>
            <a:fld id="{29736FFD-37F5-4F49-A20E-6A1BEC41638F}" type="slidenum">
              <a:rPr lang="es-AR" b="1" smtClean="0">
                <a:solidFill>
                  <a:schemeClr val="tx1"/>
                </a:solidFill>
              </a:rPr>
              <a:t>8</a:t>
            </a:fld>
            <a:endParaRPr lang="es-AR" b="1" dirty="0">
              <a:solidFill>
                <a:schemeClr val="tx1"/>
              </a:solidFill>
            </a:endParaRPr>
          </a:p>
        </p:txBody>
      </p:sp>
    </p:spTree>
    <p:extLst>
      <p:ext uri="{BB962C8B-B14F-4D97-AF65-F5344CB8AC3E}">
        <p14:creationId xmlns:p14="http://schemas.microsoft.com/office/powerpoint/2010/main" val="207357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54760-61E2-DE71-89D9-94FC05615BA9}"/>
              </a:ext>
            </a:extLst>
          </p:cNvPr>
          <p:cNvSpPr>
            <a:spLocks noGrp="1"/>
          </p:cNvSpPr>
          <p:nvPr>
            <p:ph type="title"/>
          </p:nvPr>
        </p:nvSpPr>
        <p:spPr>
          <a:xfrm>
            <a:off x="3009900" y="260144"/>
            <a:ext cx="6172200" cy="1325563"/>
          </a:xfrm>
          <a:blipFill dpi="0" rotWithShape="1">
            <a:blip r:embed="rId2">
              <a:alphaModFix amt="90000"/>
            </a:blip>
            <a:srcRect/>
            <a:stretch>
              <a:fillRect l="-6374" t="-112950" r="-6374" b="-112950"/>
            </a:stretch>
          </a:blipFill>
          <a:effectLst>
            <a:outerShdw blurRad="254000" dist="127000" dir="18900000" algn="bl" rotWithShape="0">
              <a:prstClr val="black">
                <a:alpha val="40000"/>
              </a:prstClr>
            </a:outerShdw>
          </a:effectLst>
        </p:spPr>
        <p:txBody>
          <a:bodyPr>
            <a:normAutofit/>
          </a:bodyPr>
          <a:lstStyle/>
          <a:p>
            <a:pPr algn="ctr"/>
            <a:r>
              <a:rPr lang="es-ES" sz="4000" b="1" i="0" dirty="0" err="1">
                <a:solidFill>
                  <a:srgbClr val="0D0D0D"/>
                </a:solidFill>
                <a:effectLst/>
              </a:rPr>
              <a:t>Cancellation</a:t>
            </a:r>
            <a:r>
              <a:rPr lang="es-ES" sz="4000" b="1" i="0" dirty="0">
                <a:solidFill>
                  <a:srgbClr val="0D0D0D"/>
                </a:solidFill>
                <a:effectLst/>
              </a:rPr>
              <a:t> </a:t>
            </a:r>
            <a:r>
              <a:rPr lang="es-ES" sz="4000" b="1" i="0" dirty="0" err="1">
                <a:solidFill>
                  <a:srgbClr val="0D0D0D"/>
                </a:solidFill>
                <a:effectLst/>
              </a:rPr>
              <a:t>Percentage</a:t>
            </a:r>
            <a:br>
              <a:rPr lang="es-ES" sz="4000" b="1" i="0" dirty="0">
                <a:solidFill>
                  <a:srgbClr val="0D0D0D"/>
                </a:solidFill>
                <a:effectLst/>
              </a:rPr>
            </a:br>
            <a:r>
              <a:rPr lang="es-ES" sz="4000" b="1" i="0" dirty="0">
                <a:solidFill>
                  <a:srgbClr val="0D0D0D"/>
                </a:solidFill>
                <a:effectLst/>
              </a:rPr>
              <a:t> </a:t>
            </a:r>
            <a:r>
              <a:rPr lang="es-ES" sz="4000" b="1" i="0" dirty="0" err="1">
                <a:solidFill>
                  <a:srgbClr val="0D0D0D"/>
                </a:solidFill>
                <a:effectLst/>
              </a:rPr>
              <a:t>Female</a:t>
            </a:r>
            <a:r>
              <a:rPr lang="es-ES" sz="4000" b="1" i="0" dirty="0">
                <a:solidFill>
                  <a:srgbClr val="0D0D0D"/>
                </a:solidFill>
                <a:effectLst/>
              </a:rPr>
              <a:t>/Male</a:t>
            </a:r>
            <a:endParaRPr lang="es-AR" sz="4000" b="1" dirty="0"/>
          </a:p>
        </p:txBody>
      </p:sp>
      <p:sp>
        <p:nvSpPr>
          <p:cNvPr id="3" name="Marcador de contenido 2">
            <a:extLst>
              <a:ext uri="{FF2B5EF4-FFF2-40B4-BE49-F238E27FC236}">
                <a16:creationId xmlns:a16="http://schemas.microsoft.com/office/drawing/2014/main" id="{62A75830-7BD7-087C-F87B-2DB548C3718D}"/>
              </a:ext>
            </a:extLst>
          </p:cNvPr>
          <p:cNvSpPr>
            <a:spLocks noGrp="1"/>
          </p:cNvSpPr>
          <p:nvPr>
            <p:ph idx="1"/>
          </p:nvPr>
        </p:nvSpPr>
        <p:spPr>
          <a:xfrm>
            <a:off x="1419225" y="2135878"/>
            <a:ext cx="4195439" cy="3670300"/>
          </a:xfrm>
          <a:blipFill dpi="0" rotWithShape="1">
            <a:blip r:embed="rId2"/>
            <a:srcRect/>
            <a:stretch>
              <a:fillRect l="-6374" t="-112950" r="-6374" b="-112950"/>
            </a:stretch>
          </a:blipFill>
          <a:effectLst>
            <a:outerShdw blurRad="254000" dist="127000" dir="18900000" algn="bl" rotWithShape="0">
              <a:prstClr val="black">
                <a:alpha val="40000"/>
              </a:prstClr>
            </a:outerShdw>
          </a:effectLst>
        </p:spPr>
        <p:txBody>
          <a:bodyPr/>
          <a:lstStyle/>
          <a:p>
            <a:pPr marL="0" indent="0" algn="ctr">
              <a:buNone/>
            </a:pPr>
            <a:r>
              <a:rPr lang="es-ES" b="0" i="0" dirty="0">
                <a:solidFill>
                  <a:srgbClr val="0D0D0D"/>
                </a:solidFill>
                <a:effectLst/>
                <a:latin typeface="Söhne"/>
              </a:rPr>
              <a:t>Al abordar el análisis de la variable "</a:t>
            </a:r>
            <a:r>
              <a:rPr lang="es-ES" b="0" i="0" dirty="0" err="1">
                <a:solidFill>
                  <a:srgbClr val="0D0D0D"/>
                </a:solidFill>
                <a:effectLst/>
                <a:latin typeface="Söhne"/>
              </a:rPr>
              <a:t>Gender</a:t>
            </a:r>
            <a:r>
              <a:rPr lang="es-ES" b="0" i="0" dirty="0">
                <a:solidFill>
                  <a:srgbClr val="0D0D0D"/>
                </a:solidFill>
                <a:effectLst/>
                <a:latin typeface="Söhne"/>
              </a:rPr>
              <a:t>" de manera individual y preliminar, no observamos ningún patrón destacable. De hecho, podemos observar que muestra cantidades muy similares en ambos casos.</a:t>
            </a:r>
            <a:endParaRPr lang="es-AR" dirty="0"/>
          </a:p>
        </p:txBody>
      </p:sp>
      <p:pic>
        <p:nvPicPr>
          <p:cNvPr id="5" name="Imagen 4">
            <a:extLst>
              <a:ext uri="{FF2B5EF4-FFF2-40B4-BE49-F238E27FC236}">
                <a16:creationId xmlns:a16="http://schemas.microsoft.com/office/drawing/2014/main" id="{D23D1A9A-1F0B-78E3-38C9-9D1D59056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95438"/>
            <a:ext cx="5449184" cy="4185826"/>
          </a:xfrm>
          <a:prstGeom prst="rect">
            <a:avLst/>
          </a:prstGeom>
          <a:effectLst>
            <a:outerShdw blurRad="254000" dist="127000" dir="18900000" algn="bl" rotWithShape="0">
              <a:prstClr val="black">
                <a:alpha val="40000"/>
              </a:prstClr>
            </a:outerShdw>
          </a:effectLst>
        </p:spPr>
      </p:pic>
      <p:sp>
        <p:nvSpPr>
          <p:cNvPr id="4" name="Marcador de pie de página 3">
            <a:extLst>
              <a:ext uri="{FF2B5EF4-FFF2-40B4-BE49-F238E27FC236}">
                <a16:creationId xmlns:a16="http://schemas.microsoft.com/office/drawing/2014/main" id="{37642A21-0AE9-E596-B486-49300D961421}"/>
              </a:ext>
            </a:extLst>
          </p:cNvPr>
          <p:cNvSpPr>
            <a:spLocks noGrp="1"/>
          </p:cNvSpPr>
          <p:nvPr>
            <p:ph type="ftr" sz="quarter" idx="11"/>
          </p:nvPr>
        </p:nvSpPr>
        <p:spPr/>
        <p:txBody>
          <a:bodyPr/>
          <a:lstStyle/>
          <a:p>
            <a:r>
              <a:rPr lang="es-ES" b="1" dirty="0">
                <a:solidFill>
                  <a:schemeClr val="tx1"/>
                </a:solidFill>
              </a:rPr>
              <a:t>Alumno: Pittari, Jonatan Emanuel</a:t>
            </a:r>
            <a:endParaRPr lang="es-AR" b="1" dirty="0">
              <a:solidFill>
                <a:schemeClr val="tx1"/>
              </a:solidFill>
            </a:endParaRPr>
          </a:p>
          <a:p>
            <a:endParaRPr lang="es-AR" dirty="0"/>
          </a:p>
        </p:txBody>
      </p:sp>
      <p:sp>
        <p:nvSpPr>
          <p:cNvPr id="6" name="Marcador de número de diapositiva 5">
            <a:extLst>
              <a:ext uri="{FF2B5EF4-FFF2-40B4-BE49-F238E27FC236}">
                <a16:creationId xmlns:a16="http://schemas.microsoft.com/office/drawing/2014/main" id="{2F927A7E-1C67-0D1B-6A38-F9A84D4476A1}"/>
              </a:ext>
            </a:extLst>
          </p:cNvPr>
          <p:cNvSpPr>
            <a:spLocks noGrp="1"/>
          </p:cNvSpPr>
          <p:nvPr>
            <p:ph type="sldNum" sz="quarter" idx="12"/>
          </p:nvPr>
        </p:nvSpPr>
        <p:spPr/>
        <p:txBody>
          <a:bodyPr/>
          <a:lstStyle/>
          <a:p>
            <a:fld id="{29736FFD-37F5-4F49-A20E-6A1BEC41638F}" type="slidenum">
              <a:rPr lang="es-AR" b="1" smtClean="0">
                <a:solidFill>
                  <a:schemeClr val="tx1"/>
                </a:solidFill>
              </a:rPr>
              <a:t>9</a:t>
            </a:fld>
            <a:endParaRPr lang="es-AR" b="1" dirty="0">
              <a:solidFill>
                <a:schemeClr val="tx1"/>
              </a:solidFill>
            </a:endParaRPr>
          </a:p>
        </p:txBody>
      </p:sp>
    </p:spTree>
    <p:extLst>
      <p:ext uri="{BB962C8B-B14F-4D97-AF65-F5344CB8AC3E}">
        <p14:creationId xmlns:p14="http://schemas.microsoft.com/office/powerpoint/2010/main" val="39758582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2435</Words>
  <Application>Microsoft Office PowerPoint</Application>
  <PresentationFormat>Panorámica</PresentationFormat>
  <Paragraphs>126</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Söhne</vt:lpstr>
      <vt:lpstr>Tema de Office</vt:lpstr>
      <vt:lpstr>Modelo predictivo en cancelaciones de vuelos</vt:lpstr>
      <vt:lpstr>Índice</vt:lpstr>
      <vt:lpstr>Presentación del caso</vt:lpstr>
      <vt:lpstr>Objetivo</vt:lpstr>
      <vt:lpstr>Información disponible</vt:lpstr>
      <vt:lpstr>Presentación de PowerPoint</vt:lpstr>
      <vt:lpstr>Variable Target </vt:lpstr>
      <vt:lpstr>Presentación de las variables  más importantes</vt:lpstr>
      <vt:lpstr>Cancellation Percentage  Female/Male</vt:lpstr>
      <vt:lpstr>Presentación de PowerPoint</vt:lpstr>
      <vt:lpstr>Presentación de PowerPoint</vt:lpstr>
      <vt:lpstr>Nationality cancelled  percentaje</vt:lpstr>
      <vt:lpstr>Presentación de PowerPoint</vt:lpstr>
      <vt:lpstr>Cencelled Percentaje Week Airport</vt:lpstr>
      <vt:lpstr>Presentación de PowerPoint</vt:lpstr>
      <vt:lpstr>Presentación de PowerPoint</vt:lpstr>
      <vt:lpstr>Modelos seleccionados para la predicción</vt:lpstr>
      <vt:lpstr> Decision Tree </vt:lpstr>
      <vt:lpstr>Presentación de PowerPoint</vt:lpstr>
      <vt:lpstr>Gradient Boosting</vt:lpstr>
      <vt:lpstr>Presentación de PowerPoint</vt:lpstr>
      <vt:lpstr>Conclusiones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predictivo para cancelaciones de vuelos</dc:title>
  <dc:creator>jonatan pittari</dc:creator>
  <cp:lastModifiedBy>jonatan pittari</cp:lastModifiedBy>
  <cp:revision>14</cp:revision>
  <dcterms:created xsi:type="dcterms:W3CDTF">2024-03-30T19:19:05Z</dcterms:created>
  <dcterms:modified xsi:type="dcterms:W3CDTF">2024-04-01T00:41:39Z</dcterms:modified>
</cp:coreProperties>
</file>