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60" r:id="rId2"/>
    <p:sldId id="256" r:id="rId3"/>
    <p:sldId id="257" r:id="rId4"/>
    <p:sldId id="261" r:id="rId5"/>
    <p:sldId id="262" r:id="rId6"/>
    <p:sldId id="278" r:id="rId7"/>
    <p:sldId id="258" r:id="rId8"/>
    <p:sldId id="259" r:id="rId9"/>
    <p:sldId id="279" r:id="rId10"/>
    <p:sldId id="277" r:id="rId11"/>
    <p:sldId id="263" r:id="rId12"/>
    <p:sldId id="264" r:id="rId13"/>
    <p:sldId id="280" r:id="rId14"/>
    <p:sldId id="281" r:id="rId15"/>
    <p:sldId id="265" r:id="rId16"/>
    <p:sldId id="267" r:id="rId17"/>
    <p:sldId id="266" r:id="rId18"/>
    <p:sldId id="268" r:id="rId19"/>
    <p:sldId id="269" r:id="rId20"/>
    <p:sldId id="282" r:id="rId21"/>
    <p:sldId id="283" r:id="rId22"/>
    <p:sldId id="270" r:id="rId23"/>
    <p:sldId id="284" r:id="rId24"/>
    <p:sldId id="272" r:id="rId25"/>
    <p:sldId id="288" r:id="rId26"/>
    <p:sldId id="285" r:id="rId27"/>
    <p:sldId id="286" r:id="rId28"/>
    <p:sldId id="287" r:id="rId29"/>
    <p:sldId id="271" r:id="rId30"/>
    <p:sldId id="273" r:id="rId31"/>
    <p:sldId id="274" r:id="rId32"/>
    <p:sldId id="275" r:id="rId33"/>
    <p:sldId id="276" r:id="rId34"/>
    <p:sldId id="289" r:id="rId35"/>
    <p:sldId id="291" r:id="rId36"/>
    <p:sldId id="295" r:id="rId37"/>
    <p:sldId id="296" r:id="rId38"/>
    <p:sldId id="294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E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18" autoAdjust="0"/>
    <p:restoredTop sz="94660"/>
  </p:normalViewPr>
  <p:slideViewPr>
    <p:cSldViewPr showGuides="1"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5CF69-6DA2-4510-AD76-626166A26402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EE1C8-CC6F-412E-8DD7-585B3C78397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58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EE1C8-CC6F-412E-8DD7-585B3C78397D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53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75EFC5-FA8D-4ED6-BA3A-AE477978AE70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B0403A-0403-4248-A93D-87BA92EA5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467544" y="978499"/>
                <a:ext cx="8208912" cy="267464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419" sz="2800" dirty="0" smtClean="0"/>
                  <a:t>Dado el problema a valores iniciales:</a:t>
                </a:r>
              </a:p>
              <a:p>
                <a:endParaRPr lang="es-419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419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s-419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419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419" sz="28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800" dirty="0" smtClean="0"/>
              </a:p>
              <a:p>
                <a:endParaRPr lang="es-ES" sz="2800" dirty="0" smtClean="0"/>
              </a:p>
              <a:p>
                <a:r>
                  <a:rPr lang="es-ES" sz="2800" dirty="0"/>
                  <a:t>q</a:t>
                </a:r>
                <a:r>
                  <a:rPr lang="es-419" sz="2800" dirty="0" smtClean="0"/>
                  <a:t>ueremos hallar su solución en el intervalo </a:t>
                </a:r>
                <a14:m>
                  <m:oMath xmlns:m="http://schemas.openxmlformats.org/officeDocument/2006/math">
                    <m:r>
                      <a:rPr lang="es-419" sz="2800" b="0" i="1" smtClean="0">
                        <a:latin typeface="Cambria Math"/>
                      </a:rPr>
                      <m:t>[</m:t>
                    </m:r>
                    <m:r>
                      <a:rPr lang="es-419" sz="2800" b="0" i="1" smtClean="0">
                        <a:latin typeface="Cambria Math"/>
                      </a:rPr>
                      <m:t>𝑎</m:t>
                    </m:r>
                    <m:r>
                      <a:rPr lang="es-419" sz="2800" b="0" i="1" smtClean="0">
                        <a:latin typeface="Cambria Math"/>
                      </a:rPr>
                      <m:t>,</m:t>
                    </m:r>
                    <m:r>
                      <a:rPr lang="es-419" sz="2800" b="0" i="1" smtClean="0">
                        <a:latin typeface="Cambria Math"/>
                      </a:rPr>
                      <m:t>𝑏</m:t>
                    </m:r>
                    <m:r>
                      <a:rPr lang="es-419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78499"/>
                <a:ext cx="8208912" cy="2674643"/>
              </a:xfrm>
              <a:prstGeom prst="rect">
                <a:avLst/>
              </a:prstGeom>
              <a:blipFill rotWithShape="1">
                <a:blip r:embed="rId2"/>
                <a:stretch>
                  <a:fillRect l="-1484" t="-1818" b="-545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622648" y="4725144"/>
            <a:ext cx="2932534" cy="461665"/>
          </a:xfrm>
          <a:prstGeom prst="rect">
            <a:avLst/>
          </a:prstGeom>
          <a:solidFill>
            <a:schemeClr val="accent3">
              <a:lumMod val="20000"/>
              <a:lumOff val="80000"/>
              <a:alpha val="89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sz="2400" dirty="0" smtClean="0"/>
              <a:t>Resolución analítica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773914" y="5201662"/>
            <a:ext cx="2688878" cy="461665"/>
          </a:xfrm>
          <a:prstGeom prst="rect">
            <a:avLst/>
          </a:prstGeom>
          <a:solidFill>
            <a:schemeClr val="accent3">
              <a:lumMod val="20000"/>
              <a:lumOff val="80000"/>
              <a:alpha val="89000"/>
            </a:schemeClr>
          </a:solidFill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400"/>
            </a:lvl1pPr>
          </a:lstStyle>
          <a:p>
            <a:r>
              <a:rPr lang="es-419" dirty="0"/>
              <a:t>Resolución gráfica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940152" y="4653136"/>
            <a:ext cx="3019096" cy="461665"/>
          </a:xfrm>
          <a:prstGeom prst="rect">
            <a:avLst/>
          </a:prstGeom>
          <a:solidFill>
            <a:schemeClr val="accent3">
              <a:lumMod val="20000"/>
              <a:lumOff val="80000"/>
              <a:alpha val="89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sz="2400" dirty="0"/>
              <a:t>Resolución numérica</a:t>
            </a:r>
            <a:endParaRPr lang="es-ES" sz="2400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979712" y="3655371"/>
            <a:ext cx="1224136" cy="9977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4776241" y="3675392"/>
            <a:ext cx="0" cy="13470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732240" y="3655371"/>
            <a:ext cx="504056" cy="9977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395536" y="548680"/>
            <a:ext cx="8352928" cy="5976664"/>
          </a:xfrm>
          <a:blipFill rotWithShape="1">
            <a:blip r:embed="rId2"/>
            <a:stretch>
              <a:fillRect l="-1533"/>
            </a:stretch>
          </a:blipFill>
        </p:spPr>
        <p:txBody>
          <a:bodyPr/>
          <a:lstStyle/>
          <a:p>
            <a:pPr>
              <a:buNone/>
            </a:pPr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919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457200" y="764704"/>
            <a:ext cx="8229600" cy="4525963"/>
          </a:xfrm>
          <a:blipFill rotWithShape="1">
            <a:blip r:embed="rId3"/>
            <a:stretch>
              <a:fillRect l="-889" t="-2423" r="-1111"/>
            </a:stretch>
          </a:blipFill>
        </p:spPr>
        <p:txBody>
          <a:bodyPr/>
          <a:lstStyle/>
          <a:p>
            <a:pPr>
              <a:buNone/>
            </a:pPr>
            <a:endParaRPr lang="es-E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1223628" y="2340169"/>
                <a:ext cx="66967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2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419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419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3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419" sz="32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419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r>
                            <a:rPr lang="es-419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419" sz="3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s-419" sz="3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s-419" sz="3200" b="0" i="1" smtClean="0">
                          <a:latin typeface="Cambria Math"/>
                        </a:rPr>
                        <m:t>=</m:t>
                      </m:r>
                      <m:r>
                        <a:rPr lang="es-419" sz="32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419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419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419" sz="3200" b="0" i="1" smtClean="0">
                          <a:latin typeface="Cambria Math"/>
                        </a:rPr>
                        <m:t>+</m:t>
                      </m:r>
                      <m:r>
                        <a:rPr lang="es-419" sz="3200" i="1" dirty="0" smtClean="0">
                          <a:latin typeface="Cambria Math"/>
                        </a:rPr>
                        <m:t>𝑓</m:t>
                      </m:r>
                      <m:r>
                        <a:rPr lang="es-419" sz="320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s-419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419" sz="320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419" sz="3200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s-419" sz="320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419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419" sz="320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419" sz="3200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s-419" sz="3200" i="1" dirty="0" smtClean="0">
                          <a:latin typeface="Cambria Math"/>
                        </a:rPr>
                        <m:t>)</m:t>
                      </m:r>
                      <m:r>
                        <a:rPr lang="es-419" sz="32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s-ES" sz="3200" dirty="0" smtClean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2340169"/>
                <a:ext cx="669674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23951" r="2182" b="42439"/>
          <a:stretch/>
        </p:blipFill>
        <p:spPr bwMode="auto">
          <a:xfrm>
            <a:off x="0" y="-86777"/>
            <a:ext cx="11166157" cy="221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23951" r="2182" b="10550"/>
          <a:stretch/>
        </p:blipFill>
        <p:spPr bwMode="auto">
          <a:xfrm>
            <a:off x="0" y="-86777"/>
            <a:ext cx="11166157" cy="430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5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23951" r="2182" b="10550"/>
          <a:stretch/>
        </p:blipFill>
        <p:spPr bwMode="auto">
          <a:xfrm>
            <a:off x="0" y="-86777"/>
            <a:ext cx="11166157" cy="430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50001" r="1259" b="18124"/>
          <a:stretch/>
        </p:blipFill>
        <p:spPr bwMode="auto">
          <a:xfrm>
            <a:off x="-108520" y="4509120"/>
            <a:ext cx="11124728" cy="210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" b="8463"/>
          <a:stretch/>
        </p:blipFill>
        <p:spPr bwMode="auto">
          <a:xfrm>
            <a:off x="2230282" y="116632"/>
            <a:ext cx="464597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068722" y="4567715"/>
                <a:ext cx="71840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 sz="2400" b="0" i="0" dirty="0" smtClean="0">
                        <a:latin typeface="Cambria Math"/>
                      </a:rPr>
                      <m:t>y</m:t>
                    </m:r>
                    <m:r>
                      <a:rPr lang="es-419" sz="2400" i="1" dirty="0" smtClean="0">
                        <a:latin typeface="Cambria Math"/>
                      </a:rPr>
                      <m:t>(1)</m:t>
                    </m:r>
                    <m:r>
                      <a:rPr lang="es-419" sz="2400" i="1" dirty="0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s-419" sz="2400" b="0" i="1" dirty="0" smtClean="0">
                        <a:latin typeface="Cambria Math"/>
                        <a:ea typeface="Cambria Math"/>
                      </a:rPr>
                      <m:t>2.25</m:t>
                    </m:r>
                  </m:oMath>
                </a14:m>
                <a:r>
                  <a:rPr lang="es-ES" sz="2400" dirty="0" smtClean="0"/>
                  <a:t>  y el </a:t>
                </a:r>
                <a:r>
                  <a:rPr lang="es-419" sz="2400" dirty="0" smtClean="0"/>
                  <a:t>error 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419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419" sz="2400" b="0" i="1" smtClean="0">
                            <a:latin typeface="Cambria Math"/>
                          </a:rPr>
                          <m:t>2.718281828−2.25</m:t>
                        </m:r>
                      </m:e>
                    </m:d>
                  </m:oMath>
                </a14:m>
                <a:r>
                  <a:rPr lang="es-ES" sz="2400" dirty="0" smtClean="0"/>
                  <a:t>=0.468</a:t>
                </a:r>
                <a:endParaRPr lang="es-ES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22" y="4567715"/>
                <a:ext cx="71840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70" t="-10526" r="-1272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433622"/>
                  </p:ext>
                </p:extLst>
              </p:nvPr>
            </p:nvGraphicFramePr>
            <p:xfrm>
              <a:off x="6876256" y="1340768"/>
              <a:ext cx="1728192" cy="158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9368"/>
                    <a:gridCol w="1048824"/>
                  </a:tblGrid>
                  <a:tr h="3974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0.5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1.5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2.25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201433622"/>
                  </p:ext>
                </p:extLst>
              </p:nvPr>
            </p:nvGraphicFramePr>
            <p:xfrm>
              <a:off x="6876256" y="1340768"/>
              <a:ext cx="1728192" cy="158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9368"/>
                    <a:gridCol w="1048824"/>
                  </a:tblGrid>
                  <a:tr h="3974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01" t="-1538" r="-155856" b="-3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5116" t="-1538" r="-581" b="-318462"/>
                          </a:stretch>
                        </a:blipFill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0.5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1.5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2.25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46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457200" y="674898"/>
            <a:ext cx="8229600" cy="1313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419" dirty="0" smtClean="0"/>
              <a:t>¿Cómo podemos mejorar la aproximación?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2123728" y="2060848"/>
            <a:ext cx="4645974" cy="4464496"/>
            <a:chOff x="2123728" y="2060848"/>
            <a:chExt cx="4645974" cy="44644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4" b="8463"/>
            <a:stretch/>
          </p:blipFill>
          <p:spPr bwMode="auto">
            <a:xfrm>
              <a:off x="2123728" y="2060848"/>
              <a:ext cx="4645974" cy="446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1 CuadroTexto"/>
            <p:cNvSpPr txBox="1"/>
            <p:nvPr/>
          </p:nvSpPr>
          <p:spPr>
            <a:xfrm>
              <a:off x="2222025" y="3140968"/>
              <a:ext cx="189735" cy="201622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77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b="8065"/>
          <a:stretch/>
        </p:blipFill>
        <p:spPr bwMode="auto">
          <a:xfrm>
            <a:off x="1043608" y="301844"/>
            <a:ext cx="4852300" cy="476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683568" y="5301208"/>
                <a:ext cx="78193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 sz="2000" b="0" i="0" dirty="0" smtClean="0">
                        <a:latin typeface="Cambria Math"/>
                      </a:rPr>
                      <m:t>y</m:t>
                    </m:r>
                    <m:r>
                      <a:rPr lang="es-419" sz="2000" i="1" dirty="0" smtClean="0">
                        <a:latin typeface="Cambria Math"/>
                      </a:rPr>
                      <m:t>(1)</m:t>
                    </m:r>
                    <m:r>
                      <a:rPr lang="es-419" sz="2000" i="1" dirty="0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s-419" sz="2000" b="0" i="1" dirty="0" smtClean="0">
                        <a:latin typeface="Cambria Math"/>
                        <a:ea typeface="Cambria Math"/>
                      </a:rPr>
                      <m:t>2.441406</m:t>
                    </m:r>
                  </m:oMath>
                </a14:m>
                <a:r>
                  <a:rPr lang="es-ES" sz="2000" dirty="0" smtClean="0"/>
                  <a:t>  y </a:t>
                </a:r>
                <a:r>
                  <a:rPr lang="es-419" sz="2000" dirty="0" smtClean="0"/>
                  <a:t>el error 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419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419" sz="2000" b="0" i="1" smtClean="0">
                            <a:latin typeface="Cambria Math"/>
                          </a:rPr>
                          <m:t>2.718281828−2.441406</m:t>
                        </m:r>
                      </m:e>
                    </m:d>
                  </m:oMath>
                </a14:m>
                <a:r>
                  <a:rPr lang="es-ES" sz="2000" dirty="0" smtClean="0"/>
                  <a:t>= 0.2768758</a:t>
                </a:r>
                <a:endParaRPr lang="es-ES" sz="20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1208"/>
                <a:ext cx="781932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CuadroTexto"/>
          <p:cNvSpPr txBox="1"/>
          <p:nvPr/>
        </p:nvSpPr>
        <p:spPr>
          <a:xfrm>
            <a:off x="6588224" y="10527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8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80815"/>
                  </p:ext>
                </p:extLst>
              </p:nvPr>
            </p:nvGraphicFramePr>
            <p:xfrm>
              <a:off x="6588224" y="1700808"/>
              <a:ext cx="2017060" cy="2384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2925"/>
                    <a:gridCol w="1224135"/>
                  </a:tblGrid>
                  <a:tr h="3974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0.25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1.25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0.5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1.5625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0.75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1.953125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2.441406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8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5280815"/>
                  </p:ext>
                </p:extLst>
              </p:nvPr>
            </p:nvGraphicFramePr>
            <p:xfrm>
              <a:off x="6588224" y="1700808"/>
              <a:ext cx="2017060" cy="2384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2925"/>
                    <a:gridCol w="1224135"/>
                  </a:tblGrid>
                  <a:tr h="3974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769" r="-154615" b="-5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5174" b="-518462"/>
                          </a:stretch>
                        </a:blipFill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0.25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1.25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0.5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1.5625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0.75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1.953125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7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1</a:t>
                          </a:r>
                          <a:endParaRPr lang="es-E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smtClean="0"/>
                            <a:t>2.441406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51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dirty="0" smtClean="0"/>
              <a:t>Método de Euler mejorado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467544" y="1052736"/>
                <a:ext cx="8208912" cy="1812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419" sz="2800" dirty="0" smtClean="0"/>
                  <a:t>Dado el problema a valores iniciales: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419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s-419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419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419" sz="28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800" dirty="0" smtClean="0"/>
              </a:p>
              <a:p>
                <a:r>
                  <a:rPr lang="es-ES" sz="2800" dirty="0"/>
                  <a:t>q</a:t>
                </a:r>
                <a:r>
                  <a:rPr lang="es-419" sz="2800" dirty="0" smtClean="0"/>
                  <a:t>ueremos hallar su solución en el intervalo </a:t>
                </a:r>
                <a14:m>
                  <m:oMath xmlns:m="http://schemas.openxmlformats.org/officeDocument/2006/math">
                    <m:r>
                      <a:rPr lang="es-419" sz="2800" b="0" i="1" smtClean="0">
                        <a:latin typeface="Cambria Math"/>
                      </a:rPr>
                      <m:t>[</m:t>
                    </m:r>
                    <m:r>
                      <a:rPr lang="es-419" sz="2800" b="0" i="1" smtClean="0">
                        <a:latin typeface="Cambria Math"/>
                      </a:rPr>
                      <m:t>𝑎</m:t>
                    </m:r>
                    <m:r>
                      <a:rPr lang="es-419" sz="2800" b="0" i="1" smtClean="0">
                        <a:latin typeface="Cambria Math"/>
                      </a:rPr>
                      <m:t>,</m:t>
                    </m:r>
                    <m:r>
                      <a:rPr lang="es-419" sz="2800" b="0" i="1" smtClean="0">
                        <a:latin typeface="Cambria Math"/>
                      </a:rPr>
                      <m:t>𝑏</m:t>
                    </m:r>
                    <m:r>
                      <a:rPr lang="es-419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s-ES" sz="28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8208912" cy="1812869"/>
              </a:xfrm>
              <a:prstGeom prst="rect">
                <a:avLst/>
              </a:prstGeom>
              <a:blipFill rotWithShape="1">
                <a:blip r:embed="rId2"/>
                <a:stretch>
                  <a:fillRect l="-1484" t="-2676" b="-83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395536" y="3166335"/>
                <a:ext cx="8424936" cy="295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dirty="0" smtClean="0"/>
                  <a:t>Para obtener una aproximación de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400" dirty="0" smtClean="0"/>
                  <a:t> usamos el</a:t>
                </a:r>
                <a:r>
                  <a:rPr lang="es-ES" sz="2400" u="sng" dirty="0"/>
                  <a:t>teorema fundamental del </a:t>
                </a:r>
                <a:r>
                  <a:rPr lang="es-ES" sz="2400" u="sng" dirty="0" smtClean="0"/>
                  <a:t>cálculo</a:t>
                </a:r>
                <a:r>
                  <a:rPr lang="es-ES" sz="2400" dirty="0" smtClean="0"/>
                  <a:t>, para </a:t>
                </a:r>
                <a:r>
                  <a:rPr lang="es-ES" sz="2400" dirty="0"/>
                  <a:t>la cual integramos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s-ES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sz="2400" dirty="0"/>
                  <a:t>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s-E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400" dirty="0" smtClean="0"/>
                  <a:t>: </a:t>
                </a:r>
                <a:endParaRPr lang="es-E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s-ES" sz="2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𝑑𝑡</m:t>
                          </m:r>
                          <m:r>
                            <a:rPr lang="es-ES" sz="24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′(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s-ES" sz="2400" i="1">
                          <a:latin typeface="Cambria Math"/>
                        </a:rPr>
                        <m:t>𝑑𝑡</m:t>
                      </m:r>
                      <m:r>
                        <a:rPr lang="es-ES" sz="2400" i="1">
                          <a:latin typeface="Cambria Math"/>
                        </a:rPr>
                        <m:t>=</m:t>
                      </m:r>
                      <m:r>
                        <a:rPr lang="es-E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−</m:t>
                      </m:r>
                      <m:r>
                        <a:rPr lang="es-ES" sz="2400" i="1">
                          <a:latin typeface="Cambria Math"/>
                        </a:rPr>
                        <m:t>𝑦</m:t>
                      </m:r>
                      <m:r>
                        <a:rPr lang="es-E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sz="2400" dirty="0"/>
              </a:p>
              <a:p>
                <a:r>
                  <a:rPr lang="es-ES" sz="2400" dirty="0"/>
                  <a:t>Luego: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=</m:t>
                      </m:r>
                      <m:r>
                        <a:rPr lang="es-E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s-ES" sz="2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𝑑𝑡</m:t>
                          </m:r>
                          <m:r>
                            <a:rPr lang="es-ES" sz="24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66335"/>
                <a:ext cx="8424936" cy="2959656"/>
              </a:xfrm>
              <a:prstGeom prst="rect">
                <a:avLst/>
              </a:prstGeom>
              <a:blipFill rotWithShape="1">
                <a:blip r:embed="rId3"/>
                <a:stretch>
                  <a:fillRect l="-1158" t="-16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2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611560" y="1916832"/>
            <a:ext cx="7848872" cy="3474720"/>
          </a:xfrm>
          <a:blipFill rotWithShape="1">
            <a:blip r:embed="rId2"/>
            <a:stretch>
              <a:fillRect l="-1165"/>
            </a:stretch>
          </a:blipFill>
        </p:spPr>
        <p:txBody>
          <a:bodyPr/>
          <a:lstStyle/>
          <a:p>
            <a:pPr>
              <a:buNone/>
            </a:pPr>
            <a:r>
              <a:rPr lang="es-ES" dirty="0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1979712" y="404664"/>
                <a:ext cx="5192255" cy="1109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800" i="1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800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s-ES" sz="2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s-ES" sz="2800" i="1">
                              <a:latin typeface="Cambria Math"/>
                            </a:rPr>
                            <m:t>𝑑𝑡</m:t>
                          </m:r>
                          <m:r>
                            <a:rPr lang="es-ES" sz="28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4664"/>
                <a:ext cx="5192255" cy="11090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4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700808"/>
            <a:ext cx="8064896" cy="1470025"/>
          </a:xfrm>
        </p:spPr>
        <p:txBody>
          <a:bodyPr>
            <a:noAutofit/>
          </a:bodyPr>
          <a:lstStyle/>
          <a:p>
            <a:pPr marL="182880" indent="0" algn="ctr">
              <a:lnSpc>
                <a:spcPct val="150000"/>
              </a:lnSpc>
              <a:buNone/>
            </a:pPr>
            <a:r>
              <a:rPr lang="es-ES" b="1" cap="all" dirty="0">
                <a:latin typeface="Book Antiqua" panose="02040602050305030304" pitchFamily="18" charset="0"/>
              </a:rPr>
              <a:t>Resolución </a:t>
            </a:r>
            <a:r>
              <a:rPr lang="es-ES" b="1" cap="all" dirty="0" smtClean="0">
                <a:latin typeface="Book Antiqua" panose="02040602050305030304" pitchFamily="18" charset="0"/>
              </a:rPr>
              <a:t>numérica</a:t>
            </a:r>
            <a:endParaRPr lang="es-E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11560" y="1916832"/>
                <a:ext cx="7848872" cy="3474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" sz="2400" dirty="0" smtClean="0"/>
                  <a:t>R</a:t>
                </a:r>
                <a:r>
                  <a:rPr lang="es-419" sz="2400" dirty="0" smtClean="0"/>
                  <a:t>esta aproximar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s-ES" sz="2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𝑦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𝑑𝑡</m:t>
                        </m:r>
                        <m:r>
                          <a:rPr lang="es-ES" sz="2400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s-419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s-E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s-ES" sz="280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s-ES" sz="2800" i="1">
                              <a:latin typeface="Cambria Math"/>
                            </a:rPr>
                            <m:t>𝑑𝑡</m:t>
                          </m:r>
                          <m:r>
                            <a:rPr lang="es-ES" sz="2800" i="1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s-ES" sz="2800" i="1">
                          <a:latin typeface="Cambria Math"/>
                        </a:rPr>
                        <m:t> ≈</m:t>
                      </m:r>
                      <m:f>
                        <m:fPr>
                          <m:ctrlPr>
                            <a:rPr lang="es-E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8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sz="2800" i="1">
                              <a:latin typeface="Cambria Math"/>
                            </a:rPr>
                            <m:t>+</m:t>
                          </m:r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s-419" sz="2400" dirty="0"/>
              </a:p>
              <a:p>
                <a:pPr marL="0" indent="0">
                  <a:buNone/>
                </a:pPr>
                <a:r>
                  <a:rPr lang="es-419" sz="2400" dirty="0" smtClean="0"/>
                  <a:t>Luego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≈</m:t>
                      </m:r>
                      <m:r>
                        <a:rPr lang="es-E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pPr marL="0" indent="0">
                  <a:buNone/>
                </a:pPr>
                <a:endParaRPr lang="es-419" sz="2400" dirty="0" smtClean="0"/>
              </a:p>
              <a:p>
                <a:pPr marL="0" indent="0" algn="ctr">
                  <a:buNone/>
                </a:pPr>
                <a:endParaRPr lang="es-ES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11560" y="1916832"/>
                <a:ext cx="7848872" cy="3474720"/>
              </a:xfrm>
              <a:blipFill rotWithShape="1">
                <a:blip r:embed="rId2"/>
                <a:stretch>
                  <a:fillRect l="-11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1979712" y="404664"/>
                <a:ext cx="5192255" cy="1109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800" i="1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800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s-ES" sz="2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s-ES" sz="2800" i="1">
                              <a:latin typeface="Cambria Math"/>
                            </a:rPr>
                            <m:t>𝑑𝑡</m:t>
                          </m:r>
                          <m:r>
                            <a:rPr lang="es-ES" sz="28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4664"/>
                <a:ext cx="5192255" cy="11090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9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11560" y="1916832"/>
                <a:ext cx="7848872" cy="3474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" sz="2400" dirty="0" smtClean="0"/>
                  <a:t>R</a:t>
                </a:r>
                <a:r>
                  <a:rPr lang="es-419" sz="2400" dirty="0" smtClean="0"/>
                  <a:t>esta aproximar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s-ES" sz="2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𝑦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𝑑𝑡</m:t>
                        </m:r>
                        <m:r>
                          <a:rPr lang="es-ES" sz="2400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s-419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s-E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s-ES" sz="280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s-ES" sz="2800" i="1">
                              <a:latin typeface="Cambria Math"/>
                            </a:rPr>
                            <m:t>𝑑𝑡</m:t>
                          </m:r>
                          <m:r>
                            <a:rPr lang="es-ES" sz="2800" i="1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s-ES" sz="2800" i="1">
                          <a:latin typeface="Cambria Math"/>
                        </a:rPr>
                        <m:t> ≈</m:t>
                      </m:r>
                      <m:f>
                        <m:fPr>
                          <m:ctrlPr>
                            <a:rPr lang="es-E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8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sz="2800" i="1">
                              <a:latin typeface="Cambria Math"/>
                            </a:rPr>
                            <m:t>+</m:t>
                          </m:r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s-419" sz="2400" dirty="0"/>
              </a:p>
              <a:p>
                <a:pPr marL="0" indent="0">
                  <a:buNone/>
                </a:pPr>
                <a:r>
                  <a:rPr lang="es-419" sz="2400" dirty="0" smtClean="0"/>
                  <a:t>Luego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≈</m:t>
                      </m:r>
                      <m:r>
                        <a:rPr lang="es-E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pPr marL="0" indent="0">
                  <a:buNone/>
                </a:pPr>
                <a:r>
                  <a:rPr lang="es-ES" sz="2400" dirty="0" smtClean="0"/>
                  <a:t>P</a:t>
                </a:r>
                <a:r>
                  <a:rPr lang="es-419" sz="2400" dirty="0" smtClean="0"/>
                  <a:t>ero </a:t>
                </a:r>
              </a:p>
              <a:p>
                <a:pPr marL="0" indent="0" algn="ctr">
                  <a:buNone/>
                </a:pPr>
                <a:r>
                  <a:rPr lang="es-419" sz="3200" dirty="0" smtClean="0"/>
                  <a:t>¿</a:t>
                </a:r>
                <a14:m>
                  <m:oMath xmlns:m="http://schemas.openxmlformats.org/officeDocument/2006/math">
                    <m:r>
                      <a:rPr lang="es-ES" sz="320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ES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3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3200" i="1">
                            <a:latin typeface="Cambria Math"/>
                          </a:rPr>
                          <m:t>,</m:t>
                        </m:r>
                        <m:r>
                          <a:rPr lang="es-ES" sz="3200" i="1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s-ES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419" sz="3200" dirty="0" smtClean="0"/>
                  <a:t>? </a:t>
                </a:r>
                <a:r>
                  <a:rPr lang="es-ES" sz="2400" dirty="0"/>
                  <a:t>s</a:t>
                </a:r>
                <a:r>
                  <a:rPr lang="es-419" sz="2400" dirty="0" smtClean="0"/>
                  <a:t>i no conozco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/>
                      </a:rPr>
                      <m:t>𝑦</m:t>
                    </m:r>
                    <m:r>
                      <a:rPr lang="es-419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s-419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419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419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419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11560" y="1916832"/>
                <a:ext cx="7848872" cy="3474720"/>
              </a:xfrm>
              <a:blipFill rotWithShape="1">
                <a:blip r:embed="rId2"/>
                <a:stretch>
                  <a:fillRect l="-1165" b="-270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1979712" y="404664"/>
                <a:ext cx="5192255" cy="1109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800" i="1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800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s-ES" sz="2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s-ES" sz="2800" i="1">
                              <a:latin typeface="Cambria Math"/>
                            </a:rPr>
                            <m:t>𝑑𝑡</m:t>
                          </m:r>
                          <m:r>
                            <a:rPr lang="es-ES" sz="28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4664"/>
                <a:ext cx="5192255" cy="11090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899592" y="260648"/>
            <a:ext cx="7360712" cy="1143000"/>
          </a:xfrm>
          <a:blipFill rotWithShape="1">
            <a:blip r:embed="rId2"/>
            <a:stretch>
              <a:fillRect t="-4813"/>
            </a:stretch>
          </a:blipFill>
        </p:spPr>
        <p:txBody>
          <a:bodyPr/>
          <a:lstStyle/>
          <a:p>
            <a:pPr>
              <a:buNone/>
            </a:pPr>
            <a:r>
              <a:rPr lang="es-ES" dirty="0">
                <a:noFill/>
              </a:rPr>
              <a:t> </a:t>
            </a:r>
          </a:p>
        </p:txBody>
      </p:sp>
      <p:sp>
        <p:nvSpPr>
          <p:cNvPr id="3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579296" cy="4525963"/>
          </a:xfrm>
          <a:blipFill rotWithShape="1">
            <a:blip r:embed="rId3"/>
            <a:stretch>
              <a:fillRect l="-1777" t="-1752"/>
            </a:stretch>
          </a:blipFill>
        </p:spPr>
        <p:txBody>
          <a:bodyPr/>
          <a:lstStyle/>
          <a:p>
            <a:pPr>
              <a:buNone/>
            </a:pPr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648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899592" y="260648"/>
            <a:ext cx="7360712" cy="1143000"/>
          </a:xfrm>
          <a:blipFill rotWithShape="1">
            <a:blip r:embed="rId2"/>
            <a:stretch>
              <a:fillRect t="-4813"/>
            </a:stretch>
          </a:blipFill>
        </p:spPr>
        <p:txBody>
          <a:bodyPr/>
          <a:lstStyle/>
          <a:p>
            <a:pPr>
              <a:buNone/>
            </a:pPr>
            <a:r>
              <a:rPr lang="es-ES" dirty="0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683568" y="3105835"/>
                <a:ext cx="770485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 smtClean="0"/>
                  <a:t>Repitiendo este procedimiento en cada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s-E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s-ES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s-E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s-419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ES" sz="2400" dirty="0" smtClean="0"/>
                  <a:t>se encuentra la solución aproximada donde el término general es:</a:t>
                </a:r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05835"/>
                <a:ext cx="7704856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187" t="-4061" r="-1266" b="-106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251520" y="4653136"/>
                <a:ext cx="9073008" cy="907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s-ES" sz="28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ES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s-ES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8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800" i="1">
                              <a:latin typeface="Cambria Math"/>
                            </a:rPr>
                            <m:t>+</m:t>
                          </m:r>
                          <m:r>
                            <a:rPr lang="es-E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s-ES" sz="28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E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h𝑓</m:t>
                              </m:r>
                              <m:r>
                                <a:rPr lang="es-ES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653136"/>
                <a:ext cx="9073008" cy="9075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1357298"/>
            <a:ext cx="7810533" cy="476252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5652120" y="1833550"/>
            <a:ext cx="2376264" cy="0"/>
          </a:xfrm>
          <a:prstGeom prst="line">
            <a:avLst/>
          </a:prstGeom>
          <a:ln w="19050" cmpd="sng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116632"/>
            <a:ext cx="8748464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s-419" dirty="0" smtClean="0"/>
              <a:t>R</a:t>
            </a:r>
            <a:r>
              <a:rPr lang="es-ES" dirty="0" smtClean="0"/>
              <a:t>e</a:t>
            </a:r>
            <a:r>
              <a:rPr lang="es-419" dirty="0" smtClean="0"/>
              <a:t>solvamos el ejemplo anterior pero con este método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0743"/>
          <a:stretch/>
        </p:blipFill>
        <p:spPr bwMode="auto">
          <a:xfrm>
            <a:off x="-401469" y="1484784"/>
            <a:ext cx="11166157" cy="152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438048" y="3255048"/>
                <a:ext cx="8280920" cy="533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 smtClean="0"/>
                  <a:t>Recordemos que: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s-E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s-ES" sz="20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s-ES" sz="2000" i="1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E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s-ES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s-E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s-E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s-ES" sz="2000" i="1">
                            <a:latin typeface="Cambria Math"/>
                          </a:rPr>
                          <m:t>+</m:t>
                        </m:r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s-ES" sz="20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s-ES" sz="2000" i="1">
                                <a:latin typeface="Cambria Math"/>
                              </a:rPr>
                              <m:t>h𝑓</m:t>
                            </m:r>
                            <m:r>
                              <a:rPr lang="es-ES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8" y="3255048"/>
                <a:ext cx="8280920" cy="533992"/>
              </a:xfrm>
              <a:prstGeom prst="rect">
                <a:avLst/>
              </a:prstGeom>
              <a:blipFill rotWithShape="1">
                <a:blip r:embed="rId3"/>
                <a:stretch>
                  <a:fillRect l="-810" b="-56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6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116632"/>
            <a:ext cx="8748464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s-419" dirty="0" smtClean="0"/>
              <a:t>R</a:t>
            </a:r>
            <a:r>
              <a:rPr lang="es-ES" dirty="0" smtClean="0"/>
              <a:t>e</a:t>
            </a:r>
            <a:r>
              <a:rPr lang="es-419" dirty="0" smtClean="0"/>
              <a:t>solvamos el ejemplo anterior pero con este método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0743"/>
          <a:stretch/>
        </p:blipFill>
        <p:spPr bwMode="auto">
          <a:xfrm>
            <a:off x="-401469" y="1484784"/>
            <a:ext cx="11166157" cy="152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-36512" y="3320734"/>
                <a:ext cx="9073008" cy="2268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400" dirty="0" smtClean="0"/>
                  <a:t>Trabajemos con </a:t>
                </a:r>
                <a14:m>
                  <m:oMath xmlns:m="http://schemas.openxmlformats.org/officeDocument/2006/math">
                    <m:r>
                      <a:rPr lang="es-419" sz="2400" i="1" dirty="0" smtClean="0">
                        <a:latin typeface="Cambria Math"/>
                      </a:rPr>
                      <m:t>h</m:t>
                    </m:r>
                    <m:r>
                      <a:rPr lang="es-419" sz="2400" i="1" dirty="0" smtClean="0">
                        <a:latin typeface="Cambria Math"/>
                      </a:rPr>
                      <m:t>=0.5</m:t>
                    </m:r>
                  </m:oMath>
                </a14:m>
                <a:endParaRPr lang="es-E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h𝑓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endParaRPr lang="es-ES" sz="2400" dirty="0"/>
              </a:p>
              <a:p>
                <a:endParaRPr lang="es-ES" sz="2400" dirty="0" smtClean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3320734"/>
                <a:ext cx="9073008" cy="2268506"/>
              </a:xfrm>
              <a:prstGeom prst="rect">
                <a:avLst/>
              </a:prstGeom>
              <a:blipFill rotWithShape="1">
                <a:blip r:embed="rId3"/>
                <a:stretch>
                  <a:fillRect l="-1008" t="-2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438048" y="2852936"/>
                <a:ext cx="8280920" cy="533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 smtClean="0"/>
                  <a:t>Recordemos que: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s-E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s-ES" sz="20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s-ES" sz="2000" i="1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E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s-ES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s-E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s-E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s-ES" sz="2000" i="1">
                            <a:latin typeface="Cambria Math"/>
                          </a:rPr>
                          <m:t>+</m:t>
                        </m:r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s-ES" sz="20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s-ES" sz="2000" i="1">
                                <a:latin typeface="Cambria Math"/>
                              </a:rPr>
                              <m:t>h𝑓</m:t>
                            </m:r>
                            <m:r>
                              <a:rPr lang="es-ES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8" y="2852936"/>
                <a:ext cx="8280920" cy="533992"/>
              </a:xfrm>
              <a:prstGeom prst="rect">
                <a:avLst/>
              </a:prstGeom>
              <a:blipFill rotWithShape="1">
                <a:blip r:embed="rId4"/>
                <a:stretch>
                  <a:fillRect l="-810" b="-56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6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116632"/>
            <a:ext cx="8748464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s-419" dirty="0" smtClean="0"/>
              <a:t>R</a:t>
            </a:r>
            <a:r>
              <a:rPr lang="es-ES" dirty="0" smtClean="0"/>
              <a:t>e</a:t>
            </a:r>
            <a:r>
              <a:rPr lang="es-419" dirty="0" smtClean="0"/>
              <a:t>solvamos el ejemplo anterior pero con este método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0743"/>
          <a:stretch/>
        </p:blipFill>
        <p:spPr bwMode="auto">
          <a:xfrm>
            <a:off x="-401469" y="1690424"/>
            <a:ext cx="11166157" cy="152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251520" y="3212976"/>
                <a:ext cx="9073008" cy="333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400" dirty="0" smtClean="0"/>
                  <a:t>Trabajemos con </a:t>
                </a:r>
                <a14:m>
                  <m:oMath xmlns:m="http://schemas.openxmlformats.org/officeDocument/2006/math">
                    <m:r>
                      <a:rPr lang="es-419" sz="2400" i="1" dirty="0" smtClean="0">
                        <a:latin typeface="Cambria Math"/>
                      </a:rPr>
                      <m:t>h</m:t>
                    </m:r>
                    <m:r>
                      <a:rPr lang="es-419" sz="2400" i="1" dirty="0" smtClean="0">
                        <a:latin typeface="Cambria Math"/>
                      </a:rPr>
                      <m:t>=0.5</m:t>
                    </m:r>
                  </m:oMath>
                </a14:m>
                <a:endParaRPr lang="es-E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h𝑓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/>
                        </a:rPr>
                        <m:t>1</m:t>
                      </m:r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419" sz="2400" b="0" i="1" smtClean="0">
                              <a:latin typeface="Cambria Math"/>
                            </a:rPr>
                            <m:t>0.5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419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/>
                                </a:rPr>
                                <m:t>0.5,1.5</m:t>
                              </m:r>
                              <m:r>
                                <a:rPr lang="es-ES" sz="2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s-419" sz="2400" b="0" i="1" smtClean="0">
                          <a:latin typeface="Cambria Math"/>
                        </a:rPr>
                        <m:t>=1.625</m:t>
                      </m:r>
                    </m:oMath>
                  </m:oMathPara>
                </a14:m>
                <a:endParaRPr lang="es-419" sz="2400" b="0" dirty="0" smtClean="0"/>
              </a:p>
              <a:p>
                <a:endParaRPr lang="es-ES" sz="2400" dirty="0" smtClean="0"/>
              </a:p>
              <a:p>
                <a:endParaRPr lang="es-ES" sz="2400" dirty="0"/>
              </a:p>
              <a:p>
                <a:endParaRPr lang="es-ES" sz="2400" dirty="0" smtClean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212976"/>
                <a:ext cx="9073008" cy="3336811"/>
              </a:xfrm>
              <a:prstGeom prst="rect">
                <a:avLst/>
              </a:prstGeom>
              <a:blipFill rotWithShape="1">
                <a:blip r:embed="rId3"/>
                <a:stretch>
                  <a:fillRect l="-1007" t="-1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5826590" y="3645024"/>
            <a:ext cx="1985770" cy="77974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>
            <a:stCxn id="8" idx="3"/>
          </p:cNvCxnSpPr>
          <p:nvPr/>
        </p:nvCxnSpPr>
        <p:spPr>
          <a:xfrm flipH="1">
            <a:off x="5826590" y="4310575"/>
            <a:ext cx="290809" cy="27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116632"/>
            <a:ext cx="8748464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s-419" dirty="0" smtClean="0"/>
              <a:t>R</a:t>
            </a:r>
            <a:r>
              <a:rPr lang="es-ES" dirty="0" smtClean="0"/>
              <a:t>e</a:t>
            </a:r>
            <a:r>
              <a:rPr lang="es-419" dirty="0" smtClean="0"/>
              <a:t>solvamos el ejemplo anterior pero con este método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0743"/>
          <a:stretch/>
        </p:blipFill>
        <p:spPr bwMode="auto">
          <a:xfrm>
            <a:off x="-401469" y="1690424"/>
            <a:ext cx="11166157" cy="152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251520" y="3212976"/>
                <a:ext cx="9073008" cy="4035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400" dirty="0" smtClean="0"/>
                  <a:t>Trabajemos con </a:t>
                </a:r>
                <a14:m>
                  <m:oMath xmlns:m="http://schemas.openxmlformats.org/officeDocument/2006/math">
                    <m:r>
                      <a:rPr lang="es-419" sz="2400" i="1" dirty="0" smtClean="0">
                        <a:latin typeface="Cambria Math"/>
                      </a:rPr>
                      <m:t>h</m:t>
                    </m:r>
                    <m:r>
                      <a:rPr lang="es-419" sz="2400" i="1" dirty="0" smtClean="0">
                        <a:latin typeface="Cambria Math"/>
                      </a:rPr>
                      <m:t>=0.5</m:t>
                    </m:r>
                  </m:oMath>
                </a14:m>
                <a:endParaRPr lang="es-E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h𝑓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/>
                        </a:rPr>
                        <m:t>1</m:t>
                      </m:r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419" sz="2400" b="0" i="1" smtClean="0">
                              <a:latin typeface="Cambria Math"/>
                            </a:rPr>
                            <m:t>0.5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419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/>
                                </a:rPr>
                                <m:t>0.5,1.5</m:t>
                              </m:r>
                              <m:r>
                                <a:rPr lang="es-ES" sz="2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s-419" sz="2400" b="0" i="1" smtClean="0">
                          <a:latin typeface="Cambria Math"/>
                        </a:rPr>
                        <m:t>=1.625</m:t>
                      </m:r>
                    </m:oMath>
                  </m:oMathPara>
                </a14:m>
                <a:endParaRPr lang="es-419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h𝑓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endParaRPr lang="es-ES" sz="2400" dirty="0" smtClean="0"/>
              </a:p>
              <a:p>
                <a:endParaRPr lang="es-ES" sz="2400" dirty="0"/>
              </a:p>
              <a:p>
                <a:endParaRPr lang="es-ES" sz="2400" dirty="0" smtClean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212976"/>
                <a:ext cx="9073008" cy="4035657"/>
              </a:xfrm>
              <a:prstGeom prst="rect">
                <a:avLst/>
              </a:prstGeom>
              <a:blipFill rotWithShape="1">
                <a:blip r:embed="rId3"/>
                <a:stretch>
                  <a:fillRect l="-1007" t="-12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5826590" y="3645024"/>
            <a:ext cx="1985770" cy="77974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>
            <a:stCxn id="8" idx="3"/>
          </p:cNvCxnSpPr>
          <p:nvPr/>
        </p:nvCxnSpPr>
        <p:spPr>
          <a:xfrm flipH="1">
            <a:off x="5826590" y="4310575"/>
            <a:ext cx="290809" cy="27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116632"/>
            <a:ext cx="8748464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s-419" dirty="0" smtClean="0"/>
              <a:t>R</a:t>
            </a:r>
            <a:r>
              <a:rPr lang="es-ES" dirty="0" smtClean="0"/>
              <a:t>e</a:t>
            </a:r>
            <a:r>
              <a:rPr lang="es-419" dirty="0" smtClean="0"/>
              <a:t>solvamos el ejemplo anterior pero con este método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0743"/>
          <a:stretch/>
        </p:blipFill>
        <p:spPr bwMode="auto">
          <a:xfrm>
            <a:off x="-401469" y="1690424"/>
            <a:ext cx="11166157" cy="152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251520" y="3212976"/>
                <a:ext cx="9073008" cy="4365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400" dirty="0" smtClean="0"/>
                  <a:t>Trabajemos con </a:t>
                </a:r>
                <a14:m>
                  <m:oMath xmlns:m="http://schemas.openxmlformats.org/officeDocument/2006/math">
                    <m:r>
                      <a:rPr lang="es-419" sz="2400" i="1" dirty="0" smtClean="0">
                        <a:latin typeface="Cambria Math"/>
                      </a:rPr>
                      <m:t>h</m:t>
                    </m:r>
                    <m:r>
                      <a:rPr lang="es-419" sz="2400" i="1" dirty="0" smtClean="0">
                        <a:latin typeface="Cambria Math"/>
                      </a:rPr>
                      <m:t>=0.5</m:t>
                    </m:r>
                  </m:oMath>
                </a14:m>
                <a:endParaRPr lang="es-E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h𝑓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/>
                        </a:rPr>
                        <m:t>1</m:t>
                      </m:r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419" sz="2400" b="0" i="1" smtClean="0">
                              <a:latin typeface="Cambria Math"/>
                            </a:rPr>
                            <m:t>0.5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419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/>
                                </a:rPr>
                                <m:t>0.5,1.5</m:t>
                              </m:r>
                              <m:r>
                                <a:rPr lang="es-ES" sz="2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s-419" sz="2400" b="0" i="1" smtClean="0">
                          <a:latin typeface="Cambria Math"/>
                        </a:rPr>
                        <m:t>=1.625</m:t>
                      </m:r>
                    </m:oMath>
                  </m:oMathPara>
                </a14:m>
                <a:endParaRPr lang="es-419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h𝑓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/>
                        </a:rPr>
                        <m:t>1</m:t>
                      </m:r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419" sz="2400" b="0" i="1" smtClean="0">
                              <a:latin typeface="Cambria Math"/>
                            </a:rPr>
                            <m:t>0.5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/>
                                </a:rPr>
                                <m:t>0.5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419" sz="2400" b="0" i="1" smtClean="0">
                                  <a:latin typeface="Cambria Math"/>
                                </a:rPr>
                                <m:t>1.625</m:t>
                              </m:r>
                              <m:r>
                                <a:rPr lang="es-ES" sz="2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/>
                                </a:rPr>
                                <m:t>1,2.25</m:t>
                              </m:r>
                              <m:r>
                                <a:rPr lang="es-ES" sz="2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s-419" sz="2400" b="0" i="1" smtClean="0">
                          <a:latin typeface="Cambria Math"/>
                        </a:rPr>
                        <m:t>=2.640625</m:t>
                      </m:r>
                    </m:oMath>
                  </m:oMathPara>
                </a14:m>
                <a:endParaRPr lang="es-ES" sz="2400" dirty="0" smtClean="0"/>
              </a:p>
              <a:p>
                <a:endParaRPr lang="es-ES" sz="2400" dirty="0"/>
              </a:p>
              <a:p>
                <a:endParaRPr lang="es-ES" sz="2400" dirty="0" smtClean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212976"/>
                <a:ext cx="9073008" cy="4365298"/>
              </a:xfrm>
              <a:prstGeom prst="rect">
                <a:avLst/>
              </a:prstGeom>
              <a:blipFill rotWithShape="1">
                <a:blip r:embed="rId3"/>
                <a:stretch>
                  <a:fillRect l="-1007" t="-11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5826590" y="3645024"/>
            <a:ext cx="1985770" cy="77974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5826590" y="5097530"/>
            <a:ext cx="2138170" cy="77974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>
            <a:stCxn id="8" idx="3"/>
          </p:cNvCxnSpPr>
          <p:nvPr/>
        </p:nvCxnSpPr>
        <p:spPr>
          <a:xfrm flipH="1">
            <a:off x="5826590" y="4310575"/>
            <a:ext cx="290809" cy="27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9" idx="3"/>
          </p:cNvCxnSpPr>
          <p:nvPr/>
        </p:nvCxnSpPr>
        <p:spPr>
          <a:xfrm flipH="1">
            <a:off x="5724129" y="5763081"/>
            <a:ext cx="415589" cy="258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755576" y="5186322"/>
                <a:ext cx="344280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66FF33"/>
                    </a:solidFill>
                  </a:rPr>
                  <a:t>Euler mejorado :</a:t>
                </a:r>
                <a:endParaRPr lang="es-419" sz="2400" b="1" dirty="0">
                  <a:solidFill>
                    <a:srgbClr val="66FF33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2.640625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/>
                            </a:rPr>
                            <m:t>2.7182−2.6406</m:t>
                          </m:r>
                        </m:e>
                      </m:d>
                      <m:r>
                        <a:rPr lang="es-419" sz="2400" b="0" i="0" smtClean="0">
                          <a:latin typeface="Cambria Math"/>
                        </a:rPr>
                        <m:t>&lt;0.1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186322"/>
                <a:ext cx="3442802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31" t="-40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5588472" y="5157191"/>
                <a:ext cx="315163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FF0000"/>
                    </a:solidFill>
                  </a:rPr>
                  <a:t>Euler :</a:t>
                </a:r>
                <a:endParaRPr lang="es-419" sz="24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2. 25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/>
                            </a:rPr>
                            <m:t>2.7182−2.25</m:t>
                          </m:r>
                        </m:e>
                      </m:d>
                      <m:r>
                        <m:rPr>
                          <m:nor/>
                        </m:rPr>
                        <a:rPr lang="es-ES" sz="2400" dirty="0" smtClean="0"/>
                        <m:t>=0.468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472" y="5157191"/>
                <a:ext cx="315163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580" t="-40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8 Grupo"/>
          <p:cNvGrpSpPr/>
          <p:nvPr/>
        </p:nvGrpSpPr>
        <p:grpSpPr>
          <a:xfrm>
            <a:off x="2051720" y="12224"/>
            <a:ext cx="5030688" cy="4904184"/>
            <a:chOff x="2051720" y="12224"/>
            <a:chExt cx="5030688" cy="490418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3" b="6725"/>
            <a:stretch/>
          </p:blipFill>
          <p:spPr bwMode="auto">
            <a:xfrm>
              <a:off x="2051720" y="12224"/>
              <a:ext cx="5030688" cy="490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4 Rectángulo"/>
            <p:cNvSpPr/>
            <p:nvPr/>
          </p:nvSpPr>
          <p:spPr>
            <a:xfrm>
              <a:off x="2195736" y="908720"/>
              <a:ext cx="209232" cy="35283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3772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s-419" dirty="0" smtClean="0"/>
              <a:t>Objetivo:</a:t>
            </a:r>
            <a:endParaRPr lang="es-ES" dirty="0"/>
          </a:p>
        </p:txBody>
      </p:sp>
      <p:sp>
        <p:nvSpPr>
          <p:cNvPr id="3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457200" y="1960240"/>
            <a:ext cx="8229600" cy="1972816"/>
          </a:xfrm>
          <a:blipFill rotWithShape="1">
            <a:blip r:embed="rId2"/>
            <a:stretch>
              <a:fillRect l="-1704" t="-6192" r="-1704"/>
            </a:stretch>
          </a:blipFill>
        </p:spPr>
        <p:txBody>
          <a:bodyPr/>
          <a:lstStyle/>
          <a:p>
            <a:pPr>
              <a:buNone/>
            </a:pPr>
            <a:r>
              <a:rPr lang="es-E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72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dirty="0" smtClean="0"/>
              <a:t>Método de Runge Kutta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611560" y="1124744"/>
                <a:ext cx="8136904" cy="1812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419" sz="2800" dirty="0" smtClean="0"/>
                  <a:t>Dado el problema a valores iniciales: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419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s-419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419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419" sz="28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800" dirty="0" smtClean="0"/>
              </a:p>
              <a:p>
                <a:r>
                  <a:rPr lang="es-ES" sz="2800" dirty="0"/>
                  <a:t>q</a:t>
                </a:r>
                <a:r>
                  <a:rPr lang="es-419" sz="2800" dirty="0" smtClean="0"/>
                  <a:t>ueremos hallar su solución en el intervalo </a:t>
                </a:r>
                <a14:m>
                  <m:oMath xmlns:m="http://schemas.openxmlformats.org/officeDocument/2006/math">
                    <m:r>
                      <a:rPr lang="es-419" sz="2800" b="0" i="1" smtClean="0">
                        <a:latin typeface="Cambria Math"/>
                      </a:rPr>
                      <m:t>[</m:t>
                    </m:r>
                    <m:r>
                      <a:rPr lang="es-419" sz="2800" b="0" i="1" smtClean="0">
                        <a:latin typeface="Cambria Math"/>
                      </a:rPr>
                      <m:t>𝑎</m:t>
                    </m:r>
                    <m:r>
                      <a:rPr lang="es-419" sz="2800" b="0" i="1" smtClean="0">
                        <a:latin typeface="Cambria Math"/>
                      </a:rPr>
                      <m:t>,</m:t>
                    </m:r>
                    <m:r>
                      <a:rPr lang="es-419" sz="2800" b="0" i="1" smtClean="0">
                        <a:latin typeface="Cambria Math"/>
                      </a:rPr>
                      <m:t>𝑏</m:t>
                    </m:r>
                    <m:r>
                      <a:rPr lang="es-419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s-ES" sz="28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8136904" cy="1812869"/>
              </a:xfrm>
              <a:prstGeom prst="rect">
                <a:avLst/>
              </a:prstGeom>
              <a:blipFill rotWithShape="1">
                <a:blip r:embed="rId2"/>
                <a:stretch>
                  <a:fillRect l="-1421" t="-2676" b="-83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323528" y="3452367"/>
                <a:ext cx="843797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800" dirty="0" smtClean="0"/>
                  <a:t>Este método trabaja con puntos intermedios dentro de cada uno de los </a:t>
                </a:r>
                <a:r>
                  <a:rPr lang="es-ES" sz="2800" dirty="0" err="1" smtClean="0"/>
                  <a:t>subintervalos</a:t>
                </a:r>
                <a:r>
                  <a:rPr lang="es-ES" sz="2800" dirty="0" smtClean="0"/>
                  <a:t> y realiza un promedio </a:t>
                </a:r>
                <a:r>
                  <a:rPr lang="es-ES" sz="2800" dirty="0"/>
                  <a:t>pesado de los valores de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E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/>
                          </a:rPr>
                          <m:t>𝑡</m:t>
                        </m:r>
                        <m:r>
                          <a:rPr lang="es-ES" sz="2800" i="1">
                            <a:latin typeface="Cambria Math"/>
                          </a:rPr>
                          <m:t>,</m:t>
                        </m:r>
                        <m:r>
                          <a:rPr lang="es-ES" sz="2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s-419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ES" sz="2800" dirty="0" smtClean="0"/>
                  <a:t>en estos.</a:t>
                </a:r>
                <a:endParaRPr lang="es-ES" sz="28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52367"/>
                <a:ext cx="8437970" cy="1815882"/>
              </a:xfrm>
              <a:prstGeom prst="rect">
                <a:avLst/>
              </a:prstGeom>
              <a:blipFill rotWithShape="1">
                <a:blip r:embed="rId3"/>
                <a:stretch>
                  <a:fillRect l="-1445" t="-3020" r="-1517" b="-87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0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260648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s-ES" sz="2400" dirty="0"/>
                  <a:t>Dado un valor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400" dirty="0"/>
                  <a:t> se estima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/>
                  <a:t> por</a:t>
                </a:r>
                <a:r>
                  <a:rPr lang="es-ES" sz="2400" dirty="0" smtClean="0"/>
                  <a:t>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s-E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marL="0" indent="0">
                  <a:buNone/>
                </a:pPr>
                <a:r>
                  <a:rPr lang="es-ES" sz="2400" dirty="0"/>
                  <a:t>donde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ES" sz="2400" i="1">
                          <a:latin typeface="Cambria Math"/>
                        </a:rPr>
                        <m:t>=</m:t>
                      </m:r>
                      <m:r>
                        <a:rPr lang="es-E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pPr marL="0" indent="0">
                  <a:buNone/>
                </a:pPr>
                <a:endParaRPr lang="es-E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ES" sz="2400" i="1">
                          <a:latin typeface="Cambria Math"/>
                        </a:rPr>
                        <m:t>=</m:t>
                      </m:r>
                      <m:r>
                        <a:rPr lang="es-E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0 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r>
                            <a:rPr lang="es-E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pPr marL="0" indent="0">
                  <a:buNone/>
                </a:pPr>
                <a:endParaRPr lang="es-E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ES" sz="2400" i="1">
                          <a:latin typeface="Cambria Math"/>
                        </a:rPr>
                        <m:t>=</m:t>
                      </m:r>
                      <m:r>
                        <a:rPr lang="es-E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0 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r>
                            <a:rPr lang="es-E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pPr marL="0" indent="0">
                  <a:buNone/>
                </a:pPr>
                <a:endParaRPr lang="es-E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s-ES" sz="2400" i="1">
                          <a:latin typeface="Cambria Math"/>
                        </a:rPr>
                        <m:t>=</m:t>
                      </m:r>
                      <m:r>
                        <a:rPr lang="es-E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0 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r>
                            <a:rPr lang="es-E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sz="800" dirty="0"/>
              </a:p>
              <a:p>
                <a:pPr marL="0" indent="0">
                  <a:buNone/>
                </a:pPr>
                <a:endParaRPr lang="es-ES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260648"/>
                <a:ext cx="8229600" cy="4525963"/>
              </a:xfrm>
              <a:blipFill rotWithShape="1">
                <a:blip r:embed="rId2"/>
                <a:stretch>
                  <a:fillRect l="-1111" t="-1078" b="-134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251520" y="5531748"/>
                <a:ext cx="864096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/>
                  <a:t>Repitiendo la metodología en cada uno de los intervalos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400" i="1">
                                <a:latin typeface="Cambria Math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400" i="1">
                                <a:latin typeface="Cambria Math"/>
                              </a:rPr>
                              <m:t>k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400" dirty="0"/>
                  <a:t>se obtiene la aproximación a la solución de la ecuación diferencial en el intervalo dado.</a:t>
                </a:r>
              </a:p>
              <a:p>
                <a:r>
                  <a:rPr lang="es-ES" sz="2400" dirty="0"/>
                  <a:t> </a:t>
                </a:r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31748"/>
                <a:ext cx="864096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058" t="-3101" r="-10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1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95536" y="260648"/>
                <a:ext cx="8291264" cy="5865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400" dirty="0"/>
                  <a:t>Término general del método de </a:t>
                </a:r>
                <a:r>
                  <a:rPr lang="es-ES" sz="2400" dirty="0" err="1"/>
                  <a:t>RungeKutta</a:t>
                </a:r>
                <a:r>
                  <a:rPr lang="es-ES" sz="2400" dirty="0"/>
                  <a:t> es</a:t>
                </a:r>
                <a:r>
                  <a:rPr lang="es-ES" sz="2400" dirty="0" smtClean="0"/>
                  <a:t>:</a:t>
                </a:r>
              </a:p>
              <a:p>
                <a:pPr marL="0" indent="0">
                  <a:buNone/>
                </a:pPr>
                <a:endParaRPr lang="es-E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=</m:t>
                          </m:r>
                          <m:r>
                            <a:rPr lang="es-E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E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sz="2400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s-E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s-ES" sz="2400" dirty="0"/>
                  <a:t>donde:                   </a:t>
                </a:r>
              </a:p>
              <a:p>
                <a:pPr marL="0" indent="0" algn="ctr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ES" sz="2400" i="1">
                          <a:latin typeface="Cambria Math"/>
                        </a:rPr>
                        <m:t>=</m:t>
                      </m:r>
                      <m:r>
                        <a:rPr lang="es-E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_tradnl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_tradnl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_tradnl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marL="0" indent="0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ES" sz="2400" i="1">
                          <a:latin typeface="Cambria Math"/>
                        </a:rPr>
                        <m:t>=</m:t>
                      </m:r>
                      <m:r>
                        <a:rPr lang="es-E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r>
                            <a:rPr lang="es-E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marL="0" indent="0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=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r>
                            <a:rPr lang="es-E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marL="0" indent="0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=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r>
                            <a:rPr lang="es-E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s-ES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marL="0" indent="0">
                  <a:buNone/>
                </a:pPr>
                <a:endParaRPr lang="es-ES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95536" y="260648"/>
                <a:ext cx="8291264" cy="5865515"/>
              </a:xfrm>
              <a:blipFill rotWithShape="1">
                <a:blip r:embed="rId2"/>
                <a:stretch>
                  <a:fillRect l="-1176" t="-8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6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4624"/>
            <a:ext cx="8815350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s-419" dirty="0" smtClean="0"/>
              <a:t>R</a:t>
            </a:r>
            <a:r>
              <a:rPr lang="es-ES" dirty="0" smtClean="0"/>
              <a:t>e</a:t>
            </a:r>
            <a:r>
              <a:rPr lang="es-419" dirty="0" smtClean="0"/>
              <a:t>solvamos el ejemplo con este método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0743"/>
          <a:stretch/>
        </p:blipFill>
        <p:spPr bwMode="auto">
          <a:xfrm>
            <a:off x="-401469" y="1330384"/>
            <a:ext cx="11166157" cy="152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221146" y="2924944"/>
                <a:ext cx="907300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400" dirty="0" smtClean="0"/>
                  <a:t>Trabajemos con </a:t>
                </a:r>
                <a14:m>
                  <m:oMath xmlns:m="http://schemas.openxmlformats.org/officeDocument/2006/math">
                    <m:r>
                      <a:rPr lang="es-419" sz="2400" i="1" dirty="0" smtClean="0">
                        <a:latin typeface="Cambria Math"/>
                      </a:rPr>
                      <m:t>h</m:t>
                    </m:r>
                    <m:r>
                      <a:rPr lang="es-419" sz="2400" i="1" dirty="0" smtClean="0">
                        <a:latin typeface="Cambria Math"/>
                      </a:rPr>
                      <m:t>=1</m:t>
                    </m:r>
                  </m:oMath>
                </a14:m>
                <a:endParaRPr lang="es-ES" sz="2400" dirty="0" smtClean="0"/>
              </a:p>
              <a:p>
                <a:endParaRPr lang="es-ES" sz="2400" dirty="0"/>
              </a:p>
              <a:p>
                <a:endParaRPr lang="es-ES" sz="2400" dirty="0" smtClean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46" y="2924944"/>
                <a:ext cx="9073008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007" t="-31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208732" y="3434640"/>
                <a:ext cx="8611740" cy="2831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s-E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donde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latin typeface="Cambria Math"/>
                        </a:rPr>
                        <m:t>=</m:t>
                      </m:r>
                      <m:r>
                        <a:rPr lang="es-ES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419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i="1">
                              <a:latin typeface="Cambria Math"/>
                            </a:rPr>
                            <m:t>,</m:t>
                          </m:r>
                          <m:r>
                            <a:rPr lang="es-419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latin typeface="Cambria Math"/>
                        </a:rPr>
                        <m:t>=</m:t>
                      </m:r>
                      <m:r>
                        <a:rPr lang="es-ES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0 </m:t>
                              </m:r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/>
                            </a:rPr>
                            <m:t>h</m:t>
                          </m:r>
                          <m:r>
                            <a:rPr lang="es-E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s-419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/>
                            </a:rPr>
                            <m:t>,</m:t>
                          </m:r>
                          <m:r>
                            <a:rPr lang="es-419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b="0" i="1" smtClean="0">
                          <a:latin typeface="Cambria Math"/>
                        </a:rPr>
                        <m:t>=</m:t>
                      </m:r>
                      <m:r>
                        <a:rPr lang="es-419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419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/>
                            </a:rPr>
                            <m:t>0.5,1.5</m:t>
                          </m:r>
                        </m:e>
                      </m:d>
                      <m:r>
                        <a:rPr lang="es-419" b="0" i="1" smtClean="0">
                          <a:latin typeface="Cambria Math"/>
                        </a:rPr>
                        <m:t>=1.5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0 </m:t>
                              </m:r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/>
                            </a:rPr>
                            <m:t>h</m:t>
                          </m:r>
                          <m:r>
                            <a:rPr lang="es-E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s-419" b="0" i="1" smtClean="0">
                          <a:latin typeface="Cambria Math"/>
                        </a:rPr>
                        <m:t>=</m:t>
                      </m:r>
                      <m:r>
                        <a:rPr lang="es-419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419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/>
                            </a:rPr>
                            <m:t>0.5,1+</m:t>
                          </m:r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smtClean="0">
                              <a:latin typeface="Cambria Math"/>
                            </a:rPr>
                            <m:t>1.5</m:t>
                          </m:r>
                        </m:e>
                      </m:d>
                      <m:r>
                        <a:rPr lang="es-419" b="0" i="1" smtClean="0">
                          <a:latin typeface="Cambria Math"/>
                        </a:rPr>
                        <m:t>=1.75</m:t>
                      </m:r>
                    </m:oMath>
                  </m:oMathPara>
                </a14:m>
                <a:endParaRPr lang="es-E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0 </m:t>
                              </m:r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r>
                            <a:rPr lang="es-ES" i="1">
                              <a:latin typeface="Cambria Math"/>
                            </a:rPr>
                            <m:t>h</m:t>
                          </m:r>
                          <m:r>
                            <a:rPr lang="es-E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r>
                            <a:rPr lang="es-ES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s-419" b="0" i="1" smtClean="0">
                          <a:latin typeface="Cambria Math"/>
                        </a:rPr>
                        <m:t>=</m:t>
                      </m:r>
                      <m:r>
                        <a:rPr lang="es-419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419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/>
                            </a:rPr>
                            <m:t>1,1+1.75</m:t>
                          </m:r>
                        </m:e>
                      </m:d>
                      <m:r>
                        <a:rPr lang="es-419" b="0" i="1" smtClean="0">
                          <a:latin typeface="Cambria Math"/>
                        </a:rPr>
                        <m:t>=2.75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2" y="3434640"/>
                <a:ext cx="8611740" cy="2831865"/>
              </a:xfrm>
              <a:prstGeom prst="rect">
                <a:avLst/>
              </a:prstGeom>
              <a:blipFill rotWithShape="1">
                <a:blip r:embed="rId4"/>
                <a:stretch>
                  <a:fillRect l="-5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2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4624"/>
            <a:ext cx="8815350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s-419" dirty="0" smtClean="0"/>
              <a:t>R</a:t>
            </a:r>
            <a:r>
              <a:rPr lang="es-ES" dirty="0" smtClean="0"/>
              <a:t>e</a:t>
            </a:r>
            <a:r>
              <a:rPr lang="es-419" dirty="0" smtClean="0"/>
              <a:t>solvamos el ejemplo con este método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9588"/>
          <a:stretch/>
        </p:blipFill>
        <p:spPr bwMode="auto">
          <a:xfrm>
            <a:off x="-401469" y="1330384"/>
            <a:ext cx="11166157" cy="94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221146" y="2276872"/>
                <a:ext cx="907300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400" dirty="0" smtClean="0"/>
                  <a:t>Trabajemos con </a:t>
                </a:r>
                <a14:m>
                  <m:oMath xmlns:m="http://schemas.openxmlformats.org/officeDocument/2006/math">
                    <m:r>
                      <a:rPr lang="es-419" sz="2400" i="1" dirty="0" smtClean="0">
                        <a:latin typeface="Cambria Math"/>
                      </a:rPr>
                      <m:t>h</m:t>
                    </m:r>
                    <m:r>
                      <a:rPr lang="es-419" sz="2400" i="1" dirty="0" smtClean="0">
                        <a:latin typeface="Cambria Math"/>
                      </a:rPr>
                      <m:t>=1</m:t>
                    </m:r>
                  </m:oMath>
                </a14:m>
                <a:endParaRPr lang="es-ES" sz="2400" dirty="0" smtClean="0"/>
              </a:p>
              <a:p>
                <a:endParaRPr lang="es-ES" sz="2400" dirty="0"/>
              </a:p>
              <a:p>
                <a:endParaRPr lang="es-ES" sz="2400" dirty="0" smtClean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46" y="2276872"/>
                <a:ext cx="9073008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007" t="-31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208732" y="2760812"/>
                <a:ext cx="8611740" cy="1172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s-ES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s-E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s-419" i="1">
                          <a:latin typeface="Cambria Math"/>
                        </a:rPr>
                        <m:t>=2.70833</m:t>
                      </m:r>
                    </m:oMath>
                  </m:oMathPara>
                </a14:m>
                <a:endParaRPr lang="es-ES" dirty="0"/>
              </a:p>
              <a:p>
                <a:endParaRPr lang="es-ES" dirty="0" smtClean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2" y="2760812"/>
                <a:ext cx="8611740" cy="11722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577597" y="3717032"/>
                <a:ext cx="387400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C00000"/>
                    </a:solidFill>
                  </a:rPr>
                  <a:t>Runge Kutta (h=1):</a:t>
                </a:r>
                <a:endParaRPr lang="es-419" sz="24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2.70833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/>
                            </a:rPr>
                            <m:t>2.7182−</m:t>
                          </m:r>
                          <m:r>
                            <a:rPr lang="es-419" sz="2400" i="1">
                              <a:latin typeface="Cambria Math"/>
                            </a:rPr>
                            <m:t>2.70833</m:t>
                          </m:r>
                          <m:r>
                            <m:rPr>
                              <m:nor/>
                            </m:rPr>
                            <a:rPr lang="es-419" sz="2400" i="1" dirty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s-419" sz="2400" b="0" i="0" smtClean="0">
                          <a:latin typeface="Cambria Math"/>
                        </a:rPr>
                        <m:t>&lt;0.01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97" y="3717032"/>
                <a:ext cx="3874009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23528" y="5186322"/>
                <a:ext cx="376577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66FF33"/>
                    </a:solidFill>
                  </a:rPr>
                  <a:t>Euler mejorado (h=0.5) :</a:t>
                </a:r>
                <a:endParaRPr lang="es-419" sz="2400" b="1" dirty="0">
                  <a:solidFill>
                    <a:srgbClr val="66FF33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2.640625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/>
                            </a:rPr>
                            <m:t>2.7182−2.6406</m:t>
                          </m:r>
                        </m:e>
                      </m:d>
                      <m:r>
                        <a:rPr lang="es-419" sz="2400" b="0" i="0" smtClean="0">
                          <a:latin typeface="Cambria Math"/>
                        </a:rPr>
                        <m:t>&lt;0.1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186322"/>
                <a:ext cx="3765774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942" t="-4061" r="-1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431668" y="5157191"/>
                <a:ext cx="34652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FF0000"/>
                    </a:solidFill>
                  </a:rPr>
                  <a:t>Euler (h=0.5) :</a:t>
                </a:r>
                <a:endParaRPr lang="es-419" sz="24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2. 25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/>
                            </a:rPr>
                            <m:t>2.7182−2.25</m:t>
                          </m:r>
                        </m:e>
                      </m:d>
                      <m:r>
                        <a:rPr lang="es-419" sz="2400" b="0" i="1" smtClean="0">
                          <a:latin typeface="Cambria Math"/>
                        </a:rPr>
                        <m:t>=0.468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668" y="5157191"/>
                <a:ext cx="3465244" cy="1200329"/>
              </a:xfrm>
              <a:prstGeom prst="rect">
                <a:avLst/>
              </a:prstGeom>
              <a:blipFill rotWithShape="1">
                <a:blip r:embed="rId7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6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4624"/>
            <a:ext cx="881535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dirty="0"/>
              <a:t>E</a:t>
            </a:r>
            <a:r>
              <a:rPr lang="es-419" dirty="0" smtClean="0"/>
              <a:t>l ejemplo con h=0.5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9588"/>
          <a:stretch/>
        </p:blipFill>
        <p:spPr bwMode="auto">
          <a:xfrm>
            <a:off x="-401469" y="1330384"/>
            <a:ext cx="11166157" cy="94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855119" y="4869160"/>
                <a:ext cx="24849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C00000"/>
                    </a:solidFill>
                  </a:rPr>
                  <a:t>Runge Kutta:</a:t>
                </a:r>
                <a:endParaRPr lang="es-419" sz="24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2.717346</m:t>
                      </m:r>
                    </m:oMath>
                  </m:oMathPara>
                </a14:m>
                <a:endParaRPr lang="es-ES" sz="24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19" y="4869160"/>
                <a:ext cx="2484976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5882" b="-6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b="6901"/>
          <a:stretch/>
        </p:blipFill>
        <p:spPr bwMode="auto">
          <a:xfrm>
            <a:off x="4188542" y="1800818"/>
            <a:ext cx="4991970" cy="489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5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4624"/>
            <a:ext cx="881535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dirty="0"/>
              <a:t>E</a:t>
            </a:r>
            <a:r>
              <a:rPr lang="es-419" dirty="0" smtClean="0"/>
              <a:t>l ejemplo con h=0.5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9588"/>
          <a:stretch/>
        </p:blipFill>
        <p:spPr bwMode="auto">
          <a:xfrm>
            <a:off x="-401469" y="1330384"/>
            <a:ext cx="11166157" cy="94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646865" y="4869160"/>
                <a:ext cx="24849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C00000"/>
                    </a:solidFill>
                  </a:rPr>
                  <a:t>Runge Kutta:</a:t>
                </a:r>
                <a:endParaRPr lang="es-419" sz="24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2.717346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5" y="4869160"/>
                <a:ext cx="2484975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5882" b="-6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634170" y="3596823"/>
                <a:ext cx="253223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66FF33"/>
                    </a:solidFill>
                  </a:rPr>
                  <a:t>Euler mejorado:</a:t>
                </a:r>
                <a:endParaRPr lang="es-419" sz="2400" b="1" dirty="0">
                  <a:solidFill>
                    <a:srgbClr val="66FF33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2.640625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  <a:p>
                <a:pPr algn="ctr"/>
                <a:endParaRPr lang="es-ES" sz="2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70" y="3596823"/>
                <a:ext cx="253223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2651" t="-4061" r="-28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b="8366"/>
          <a:stretch/>
        </p:blipFill>
        <p:spPr bwMode="auto">
          <a:xfrm>
            <a:off x="4439265" y="1848312"/>
            <a:ext cx="4698676" cy="481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4624"/>
            <a:ext cx="881535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dirty="0"/>
              <a:t>E</a:t>
            </a:r>
            <a:r>
              <a:rPr lang="es-419" dirty="0" smtClean="0"/>
              <a:t>l ejemplo con h=0.5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9588"/>
          <a:stretch/>
        </p:blipFill>
        <p:spPr bwMode="auto">
          <a:xfrm>
            <a:off x="-401469" y="1330384"/>
            <a:ext cx="11166157" cy="94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855119" y="4869160"/>
                <a:ext cx="24849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C00000"/>
                    </a:solidFill>
                  </a:rPr>
                  <a:t>Runge Kutta:</a:t>
                </a:r>
                <a:endParaRPr lang="es-419" sz="24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2.717346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19" y="4869160"/>
                <a:ext cx="2484975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5882" b="-6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634170" y="3596823"/>
                <a:ext cx="25322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66FF33"/>
                    </a:solidFill>
                  </a:rPr>
                  <a:t>Euler mejorado:</a:t>
                </a:r>
                <a:endParaRPr lang="es-419" sz="2400" b="1" dirty="0">
                  <a:solidFill>
                    <a:srgbClr val="66FF33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2.640625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70" y="3596823"/>
                <a:ext cx="2532232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651" t="-5882" r="-2892" b="-6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821722" y="2296004"/>
                <a:ext cx="18565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FF0000"/>
                    </a:solidFill>
                  </a:rPr>
                  <a:t>Euler:</a:t>
                </a:r>
                <a:endParaRPr lang="es-419" sz="24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2. 25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2" y="2296004"/>
                <a:ext cx="1856597" cy="830997"/>
              </a:xfrm>
              <a:prstGeom prst="rect">
                <a:avLst/>
              </a:prstGeom>
              <a:blipFill rotWithShape="1">
                <a:blip r:embed="rId5"/>
                <a:stretch>
                  <a:fillRect t="-5882" b="-6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b="6621"/>
          <a:stretch/>
        </p:blipFill>
        <p:spPr bwMode="auto">
          <a:xfrm>
            <a:off x="4468761" y="1800818"/>
            <a:ext cx="4675239" cy="490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4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4624"/>
            <a:ext cx="881535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dirty="0"/>
              <a:t>E</a:t>
            </a:r>
            <a:r>
              <a:rPr lang="es-419" dirty="0" smtClean="0"/>
              <a:t>l ejemplo con h=0.5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36106" r="2182" b="49588"/>
          <a:stretch/>
        </p:blipFill>
        <p:spPr bwMode="auto">
          <a:xfrm>
            <a:off x="-401469" y="1330384"/>
            <a:ext cx="11166157" cy="94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3508" y="4869160"/>
                <a:ext cx="41881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C00000"/>
                    </a:solidFill>
                  </a:rPr>
                  <a:t>Runge Kutta:</a:t>
                </a:r>
                <a:endParaRPr lang="es-419" sz="24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2.717346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/>
                            </a:rPr>
                            <m:t>2.7182−2.717346</m:t>
                          </m:r>
                          <m:r>
                            <m:rPr>
                              <m:nor/>
                            </m:rPr>
                            <a:rPr lang="es-419" sz="2400" i="1" dirty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s-419" sz="2400" i="1">
                          <a:latin typeface="Cambria Math"/>
                        </a:rPr>
                        <m:t>&lt;0.0</m:t>
                      </m:r>
                      <m:r>
                        <a:rPr lang="es-419" sz="2400" b="0" i="1" smtClean="0">
                          <a:latin typeface="Cambria Math"/>
                        </a:rPr>
                        <m:t>0</m:t>
                      </m:r>
                      <m:r>
                        <a:rPr lang="es-419" sz="24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ES" sz="24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" y="4869160"/>
                <a:ext cx="4188198" cy="1200329"/>
              </a:xfrm>
              <a:prstGeom prst="rect">
                <a:avLst/>
              </a:prstGeom>
              <a:blipFill rotWithShape="1">
                <a:blip r:embed="rId3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66863" y="3596823"/>
                <a:ext cx="34668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66FF33"/>
                    </a:solidFill>
                  </a:rPr>
                  <a:t>Euler mejorado:</a:t>
                </a:r>
                <a:endParaRPr lang="es-419" sz="2400" b="1" dirty="0">
                  <a:solidFill>
                    <a:srgbClr val="66FF33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2.640625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/>
                            </a:rPr>
                            <m:t>2.7182−2.6406</m:t>
                          </m:r>
                        </m:e>
                      </m:d>
                      <m:r>
                        <a:rPr lang="es-419" sz="2400" b="0" i="0" smtClean="0">
                          <a:latin typeface="Cambria Math"/>
                        </a:rPr>
                        <m:t>&lt;0.1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63" y="3596823"/>
                <a:ext cx="3466846" cy="1200329"/>
              </a:xfrm>
              <a:prstGeom prst="rect">
                <a:avLst/>
              </a:prstGeom>
              <a:blipFill rotWithShape="1">
                <a:blip r:embed="rId4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17399" y="2296004"/>
                <a:ext cx="34652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2400" b="1" dirty="0" smtClean="0">
                    <a:solidFill>
                      <a:srgbClr val="FF0000"/>
                    </a:solidFill>
                  </a:rPr>
                  <a:t>Euler:</a:t>
                </a:r>
                <a:endParaRPr lang="es-419" sz="24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 b="0" i="0" dirty="0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s-419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419" sz="2400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s-419" sz="2400" b="0" i="1" smtClean="0">
                          <a:latin typeface="Cambria Math"/>
                        </a:rPr>
                        <m:t>2. 25</m:t>
                      </m:r>
                    </m:oMath>
                  </m:oMathPara>
                </a14:m>
                <a:endParaRPr lang="es-419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/>
                            </a:rPr>
                            <m:t>2.7182−2.25</m:t>
                          </m:r>
                        </m:e>
                      </m:d>
                      <m:r>
                        <a:rPr lang="es-419" sz="2400" b="0" i="1" smtClean="0">
                          <a:latin typeface="Cambria Math"/>
                        </a:rPr>
                        <m:t>=0.468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" y="2296004"/>
                <a:ext cx="3465244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0" b="9244"/>
          <a:stretch/>
        </p:blipFill>
        <p:spPr bwMode="auto">
          <a:xfrm>
            <a:off x="4454013" y="1850265"/>
            <a:ext cx="4687376" cy="477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7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9776"/>
            <a:ext cx="7546018" cy="1143000"/>
          </a:xfrm>
        </p:spPr>
        <p:txBody>
          <a:bodyPr/>
          <a:lstStyle/>
          <a:p>
            <a:pPr marL="0" indent="0" algn="l">
              <a:buNone/>
            </a:pPr>
            <a:r>
              <a:rPr lang="es-419" dirty="0"/>
              <a:t>¿</a:t>
            </a:r>
            <a:r>
              <a:rPr lang="es-419" dirty="0" smtClean="0"/>
              <a:t>Cómo lo haremos?</a:t>
            </a:r>
            <a:endParaRPr lang="es-ES" dirty="0"/>
          </a:p>
        </p:txBody>
      </p:sp>
      <p:sp>
        <p:nvSpPr>
          <p:cNvPr id="4" name="3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356310" y="1540642"/>
            <a:ext cx="8424936" cy="4707443"/>
          </a:xfrm>
          <a:prstGeom prst="rect">
            <a:avLst/>
          </a:prstGeom>
          <a:blipFill rotWithShape="1">
            <a:blip r:embed="rId2"/>
            <a:stretch>
              <a:fillRect l="-1085" t="-1166" b="-1943"/>
            </a:stretch>
          </a:blipFill>
        </p:spPr>
        <p:txBody>
          <a:bodyPr/>
          <a:lstStyle/>
          <a:p>
            <a:pPr>
              <a:buNone/>
            </a:pPr>
            <a:endParaRPr lang="es-E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3584296" y="3831431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dirty="0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s-ES" sz="2400" dirty="0" smtClean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96" y="3831431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28 Grupo"/>
          <p:cNvGrpSpPr/>
          <p:nvPr/>
        </p:nvGrpSpPr>
        <p:grpSpPr>
          <a:xfrm>
            <a:off x="2002293" y="3344880"/>
            <a:ext cx="5188880" cy="667236"/>
            <a:chOff x="1979712" y="3501008"/>
            <a:chExt cx="5188880" cy="667236"/>
          </a:xfrm>
        </p:grpSpPr>
        <p:grpSp>
          <p:nvGrpSpPr>
            <p:cNvPr id="24" name="23 Grupo"/>
            <p:cNvGrpSpPr/>
            <p:nvPr/>
          </p:nvGrpSpPr>
          <p:grpSpPr>
            <a:xfrm>
              <a:off x="1979712" y="3501008"/>
              <a:ext cx="5188880" cy="667236"/>
              <a:chOff x="2090946" y="5426060"/>
              <a:chExt cx="5188880" cy="667236"/>
            </a:xfrm>
          </p:grpSpPr>
          <p:cxnSp>
            <p:nvCxnSpPr>
              <p:cNvPr id="16" name="15 Conector recto"/>
              <p:cNvCxnSpPr/>
              <p:nvPr/>
            </p:nvCxnSpPr>
            <p:spPr>
              <a:xfrm>
                <a:off x="2987824" y="5445224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"/>
              <p:cNvCxnSpPr/>
              <p:nvPr/>
            </p:nvCxnSpPr>
            <p:spPr>
              <a:xfrm>
                <a:off x="3635896" y="5445224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"/>
              <p:cNvCxnSpPr/>
              <p:nvPr/>
            </p:nvCxnSpPr>
            <p:spPr>
              <a:xfrm>
                <a:off x="4211960" y="5445224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>
                <a:off x="4860032" y="5445224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22 Grupo"/>
              <p:cNvGrpSpPr/>
              <p:nvPr/>
            </p:nvGrpSpPr>
            <p:grpSpPr>
              <a:xfrm>
                <a:off x="2090946" y="5426060"/>
                <a:ext cx="5188880" cy="667236"/>
                <a:chOff x="2090946" y="5445224"/>
                <a:chExt cx="5188880" cy="667236"/>
              </a:xfrm>
            </p:grpSpPr>
            <p:grpSp>
              <p:nvGrpSpPr>
                <p:cNvPr id="14" name="13 Grupo"/>
                <p:cNvGrpSpPr/>
                <p:nvPr/>
              </p:nvGrpSpPr>
              <p:grpSpPr>
                <a:xfrm>
                  <a:off x="2090946" y="5445224"/>
                  <a:ext cx="5188880" cy="667236"/>
                  <a:chOff x="2090946" y="5445224"/>
                  <a:chExt cx="5188880" cy="667236"/>
                </a:xfrm>
              </p:grpSpPr>
              <p:grpSp>
                <p:nvGrpSpPr>
                  <p:cNvPr id="11" name="10 Grupo"/>
                  <p:cNvGrpSpPr/>
                  <p:nvPr/>
                </p:nvGrpSpPr>
                <p:grpSpPr>
                  <a:xfrm>
                    <a:off x="2339752" y="5445224"/>
                    <a:ext cx="4680520" cy="288032"/>
                    <a:chOff x="2339752" y="5085184"/>
                    <a:chExt cx="4680520" cy="288032"/>
                  </a:xfrm>
                </p:grpSpPr>
                <p:cxnSp>
                  <p:nvCxnSpPr>
                    <p:cNvPr id="6" name="5 Conector recto"/>
                    <p:cNvCxnSpPr/>
                    <p:nvPr/>
                  </p:nvCxnSpPr>
                  <p:spPr>
                    <a:xfrm>
                      <a:off x="2339752" y="5229200"/>
                      <a:ext cx="46805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7 Conector recto"/>
                    <p:cNvCxnSpPr/>
                    <p:nvPr/>
                  </p:nvCxnSpPr>
                  <p:spPr>
                    <a:xfrm>
                      <a:off x="2339752" y="5085184"/>
                      <a:ext cx="0" cy="28803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8 Conector recto"/>
                    <p:cNvCxnSpPr/>
                    <p:nvPr/>
                  </p:nvCxnSpPr>
                  <p:spPr>
                    <a:xfrm>
                      <a:off x="7020272" y="5085184"/>
                      <a:ext cx="0" cy="28803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12 Grupo"/>
                  <p:cNvGrpSpPr/>
                  <p:nvPr/>
                </p:nvGrpSpPr>
                <p:grpSpPr>
                  <a:xfrm>
                    <a:off x="2090946" y="5589240"/>
                    <a:ext cx="5188880" cy="523220"/>
                    <a:chOff x="2090946" y="5589240"/>
                    <a:chExt cx="5188880" cy="52322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9 CuadroTexto"/>
                        <p:cNvSpPr txBox="1"/>
                        <p:nvPr/>
                      </p:nvSpPr>
                      <p:spPr>
                        <a:xfrm>
                          <a:off x="2090946" y="5589240"/>
                          <a:ext cx="47557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2800" i="1" dirty="0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9 CuadroTexto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90946" y="5589240"/>
                          <a:ext cx="475578" cy="523220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E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11 CuadroTexto"/>
                        <p:cNvSpPr txBox="1"/>
                        <p:nvPr/>
                      </p:nvSpPr>
                      <p:spPr>
                        <a:xfrm>
                          <a:off x="6804248" y="5589240"/>
                          <a:ext cx="47557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2800" b="0" i="1" dirty="0" smtClean="0"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s-E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11 CuadroTexto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04248" y="5589240"/>
                          <a:ext cx="475578" cy="523220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E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2" name="21 Cerrar llave"/>
                <p:cNvSpPr/>
                <p:nvPr/>
              </p:nvSpPr>
              <p:spPr>
                <a:xfrm rot="5400000">
                  <a:off x="3820707" y="5594031"/>
                  <a:ext cx="180020" cy="602486"/>
                </a:xfrm>
                <a:prstGeom prst="rightBrac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cxnSp>
          <p:nvCxnSpPr>
            <p:cNvPr id="27" name="26 Conector recto"/>
            <p:cNvCxnSpPr/>
            <p:nvPr/>
          </p:nvCxnSpPr>
          <p:spPr>
            <a:xfrm>
              <a:off x="6228184" y="3528771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5444786" y="351575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7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39324" y="692696"/>
                <a:ext cx="7848872" cy="4525963"/>
              </a:xfrm>
            </p:spPr>
            <p:txBody>
              <a:bodyPr/>
              <a:lstStyle/>
              <a:p>
                <a:pPr marL="45720" indent="0" algn="just">
                  <a:buNone/>
                </a:pPr>
                <a:r>
                  <a:rPr lang="es-419" sz="2800" dirty="0" smtClean="0"/>
                  <a:t>2°) Debemos aproximar la solución de la ecuación diferencial en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419" sz="2800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419" sz="2800" b="0" i="0" dirty="0" smtClean="0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s-ES" sz="2800" dirty="0" smtClean="0"/>
                  <a:t>, es decir determinar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419" sz="28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419" sz="2800" b="0" i="0" dirty="0" smtClean="0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s-ES" sz="2800" dirty="0" smtClean="0"/>
                  <a:t>.</a:t>
                </a:r>
              </a:p>
              <a:p>
                <a:pPr marL="0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39324" y="692696"/>
                <a:ext cx="7848872" cy="4525963"/>
              </a:xfrm>
              <a:blipFill rotWithShape="1">
                <a:blip r:embed="rId2"/>
                <a:stretch>
                  <a:fillRect l="-1010" t="-1213" r="-15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7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639324" y="692696"/>
            <a:ext cx="7848872" cy="4525963"/>
          </a:xfrm>
          <a:blipFill rotWithShape="1">
            <a:blip r:embed="rId2"/>
            <a:stretch>
              <a:fillRect l="-1243" t="-1213" r="-1554"/>
            </a:stretch>
          </a:blipFill>
        </p:spPr>
        <p:txBody>
          <a:bodyPr/>
          <a:lstStyle/>
          <a:p>
            <a:pPr>
              <a:buNone/>
            </a:pPr>
            <a:endParaRPr lang="es-ES" dirty="0">
              <a:noFill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979712" y="3429000"/>
            <a:ext cx="5112568" cy="1718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 smtClean="0"/>
              <a:t>Método de Euler</a:t>
            </a:r>
          </a:p>
          <a:p>
            <a:r>
              <a:rPr lang="es-419" dirty="0" smtClean="0"/>
              <a:t>Método de Euler mejorado</a:t>
            </a:r>
          </a:p>
          <a:p>
            <a:r>
              <a:rPr lang="es-419" dirty="0" smtClean="0"/>
              <a:t>Método de Runge Kutta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395536" y="5373216"/>
                <a:ext cx="830953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_tradnl" sz="2400" dirty="0" smtClean="0"/>
                  <a:t>Todos métodos de paso simple o un paso, es decir, permiten calcular el valor aproximado de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/>
                      </a:rPr>
                      <m:t>𝑦</m:t>
                    </m:r>
                    <m:r>
                      <a:rPr lang="es-ES_tradnl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s-419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419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s-419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s-ES_tradnl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s-ES_tradnl" sz="2400" dirty="0" smtClean="0"/>
                  <a:t>sólo utilizando el valor aproximado obtenido para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/>
                      </a:rPr>
                      <m:t>𝑦</m:t>
                    </m:r>
                    <m:r>
                      <a:rPr lang="es-ES_tradnl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s-419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419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s-ES_tradnl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ES_tradnl" sz="2400" dirty="0" smtClean="0"/>
                  <a:t> .</a:t>
                </a:r>
                <a:endParaRPr lang="es-ES" sz="2400" dirty="0" smtClean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373216"/>
                <a:ext cx="8309539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74" t="-4061" r="-1101" b="-106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1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dirty="0" smtClean="0"/>
              <a:t>Método de Euler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395536" y="1124744"/>
                <a:ext cx="8280920" cy="1812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419" sz="2800" dirty="0" smtClean="0"/>
                  <a:t>Dado el problema a valores iniciales: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419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s-419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419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419" sz="28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419" sz="28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419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419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800" dirty="0" smtClean="0"/>
              </a:p>
              <a:p>
                <a:r>
                  <a:rPr lang="es-ES" sz="2800" dirty="0"/>
                  <a:t>q</a:t>
                </a:r>
                <a:r>
                  <a:rPr lang="es-419" sz="2800" dirty="0" smtClean="0"/>
                  <a:t>ueremos hallar su solución en el intervalo </a:t>
                </a:r>
                <a14:m>
                  <m:oMath xmlns:m="http://schemas.openxmlformats.org/officeDocument/2006/math">
                    <m:r>
                      <a:rPr lang="es-419" sz="2800" b="0" i="1" smtClean="0">
                        <a:latin typeface="Cambria Math"/>
                      </a:rPr>
                      <m:t>[</m:t>
                    </m:r>
                    <m:r>
                      <a:rPr lang="es-419" sz="2800" b="0" i="1" smtClean="0">
                        <a:latin typeface="Cambria Math"/>
                      </a:rPr>
                      <m:t>𝑎</m:t>
                    </m:r>
                    <m:r>
                      <a:rPr lang="es-419" sz="2800" b="0" i="1" smtClean="0">
                        <a:latin typeface="Cambria Math"/>
                      </a:rPr>
                      <m:t>,</m:t>
                    </m:r>
                    <m:r>
                      <a:rPr lang="es-419" sz="2800" b="0" i="1" smtClean="0">
                        <a:latin typeface="Cambria Math"/>
                      </a:rPr>
                      <m:t>𝑏</m:t>
                    </m:r>
                    <m:r>
                      <a:rPr lang="es-419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s-ES" sz="28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280920" cy="1812869"/>
              </a:xfrm>
              <a:prstGeom prst="rect">
                <a:avLst/>
              </a:prstGeom>
              <a:blipFill rotWithShape="1">
                <a:blip r:embed="rId2"/>
                <a:stretch>
                  <a:fillRect l="-1471" t="-2676" b="-83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CuadroTexto"/>
          <p:cNvSpPr txBox="1"/>
          <p:nvPr/>
        </p:nvSpPr>
        <p:spPr>
          <a:xfrm>
            <a:off x="579413" y="3140968"/>
            <a:ext cx="545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dirty="0" smtClean="0"/>
              <a:t>Buscamos una aproximación de y(t)</a:t>
            </a:r>
            <a:endParaRPr lang="es-E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t="28723" r="55608" b="32890"/>
          <a:stretch/>
        </p:blipFill>
        <p:spPr bwMode="auto">
          <a:xfrm>
            <a:off x="2167534" y="3861048"/>
            <a:ext cx="4754880" cy="280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395536" y="260648"/>
            <a:ext cx="8352928" cy="5976664"/>
          </a:xfrm>
          <a:blipFill rotWithShape="1">
            <a:blip r:embed="rId2"/>
            <a:stretch>
              <a:fillRect l="-1533" t="-918" r="-1460"/>
            </a:stretch>
          </a:blipFill>
        </p:spPr>
        <p:txBody>
          <a:bodyPr/>
          <a:lstStyle/>
          <a:p>
            <a:pPr>
              <a:buNone/>
            </a:pPr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70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395536" y="260648"/>
            <a:ext cx="8352928" cy="5976664"/>
          </a:xfrm>
          <a:blipFill rotWithShape="1">
            <a:blip r:embed="rId2"/>
            <a:stretch>
              <a:fillRect l="-1533" t="-918" r="-1460"/>
            </a:stretch>
          </a:blipFill>
        </p:spPr>
        <p:txBody>
          <a:bodyPr/>
          <a:lstStyle/>
          <a:p>
            <a:pPr>
              <a:buNone/>
            </a:pPr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564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1020</TotalTime>
  <Words>2392</Words>
  <Application>Microsoft Office PowerPoint</Application>
  <PresentationFormat>Presentación en pantalla (4:3)</PresentationFormat>
  <Paragraphs>185</Paragraphs>
  <Slides>38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Transmisión de listas</vt:lpstr>
      <vt:lpstr>Presentación de PowerPoint</vt:lpstr>
      <vt:lpstr>Resolución numérica</vt:lpstr>
      <vt:lpstr>Objetivo:</vt:lpstr>
      <vt:lpstr>¿Cómo lo haremos?</vt:lpstr>
      <vt:lpstr>Presentación de PowerPoint</vt:lpstr>
      <vt:lpstr>Presentación de PowerPoint</vt:lpstr>
      <vt:lpstr>Método de Euler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 de Euler mejorado</vt:lpstr>
      <vt:lpstr>Presentación de PowerPoint</vt:lpstr>
      <vt:lpstr>Presentación de PowerPoint</vt:lpstr>
      <vt:lpstr>Presentación de PowerPoint</vt:lpstr>
      <vt:lpstr> </vt:lpstr>
      <vt:lpstr> </vt:lpstr>
      <vt:lpstr>Resolvamos el ejemplo anterior pero con este método</vt:lpstr>
      <vt:lpstr>Resolvamos el ejemplo anterior pero con este método</vt:lpstr>
      <vt:lpstr>Resolvamos el ejemplo anterior pero con este método</vt:lpstr>
      <vt:lpstr>Resolvamos el ejemplo anterior pero con este método</vt:lpstr>
      <vt:lpstr>Resolvamos el ejemplo anterior pero con este método</vt:lpstr>
      <vt:lpstr>Presentación de PowerPoint</vt:lpstr>
      <vt:lpstr>Método de Runge Kutta</vt:lpstr>
      <vt:lpstr>Presentación de PowerPoint</vt:lpstr>
      <vt:lpstr>Presentación de PowerPoint</vt:lpstr>
      <vt:lpstr>Resolvamos el ejemplo con este método</vt:lpstr>
      <vt:lpstr>Resolvamos el ejemplo con este método</vt:lpstr>
      <vt:lpstr>El ejemplo con h=0.5</vt:lpstr>
      <vt:lpstr>El ejemplo con h=0.5</vt:lpstr>
      <vt:lpstr>El ejemplo con h=0.5</vt:lpstr>
      <vt:lpstr>El ejemplo con h=0.5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numérica de ecuaciones  diferenciales ordinarias</dc:title>
  <dc:creator>Luffi</dc:creator>
  <cp:lastModifiedBy>Usuario</cp:lastModifiedBy>
  <cp:revision>43</cp:revision>
  <dcterms:created xsi:type="dcterms:W3CDTF">2018-04-23T16:06:58Z</dcterms:created>
  <dcterms:modified xsi:type="dcterms:W3CDTF">2023-05-05T14:08:45Z</dcterms:modified>
</cp:coreProperties>
</file>