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ourier Prime" charset="1" panose="00000509000000000000"/>
      <p:regular r:id="rId10"/>
    </p:embeddedFont>
    <p:embeddedFont>
      <p:font typeface="Courier Prime Bold" charset="1" panose="00000809000000000000"/>
      <p:regular r:id="rId11"/>
    </p:embeddedFont>
    <p:embeddedFont>
      <p:font typeface="Courier Prime Italics" charset="1" panose="00000509000000000000"/>
      <p:regular r:id="rId12"/>
    </p:embeddedFont>
    <p:embeddedFont>
      <p:font typeface="Courier Prime Bold Italics" charset="1" panose="00000809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slides/slide9.xml" Type="http://schemas.openxmlformats.org/officeDocument/2006/relationships/slide"/><Relationship Id="rId23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-3294138" y="4385494"/>
            <a:ext cx="9650362" cy="0"/>
          </a:xfrm>
          <a:prstGeom prst="line">
            <a:avLst/>
          </a:prstGeom>
          <a:ln cap="flat" w="95250">
            <a:solidFill>
              <a:srgbClr val="2D2D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537186" y="2666475"/>
            <a:ext cx="14078123" cy="3202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20"/>
              </a:lnSpc>
            </a:pPr>
            <a:r>
              <a:rPr lang="en-US" sz="6421">
                <a:solidFill>
                  <a:srgbClr val="FFFFFF"/>
                </a:solidFill>
                <a:latin typeface="Courier Prime"/>
              </a:rPr>
              <a:t>Introducción al Trading Algorítmico</a:t>
            </a:r>
          </a:p>
          <a:p>
            <a:pPr>
              <a:lnSpc>
                <a:spcPts val="10397"/>
              </a:lnSpc>
            </a:pPr>
            <a:r>
              <a:rPr lang="en-US" sz="9120">
                <a:solidFill>
                  <a:srgbClr val="FFFFFF"/>
                </a:solidFill>
                <a:latin typeface="Courier Prime"/>
              </a:rPr>
              <a:t> {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385930" y="7650908"/>
            <a:ext cx="2471972" cy="1607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477"/>
              </a:lnSpc>
            </a:pPr>
            <a:r>
              <a:rPr lang="en-US" sz="10944">
                <a:solidFill>
                  <a:srgbClr val="FFFFFF"/>
                </a:solidFill>
                <a:latin typeface="Courier Prime"/>
              </a:rPr>
              <a:t>}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78912" y="5790868"/>
            <a:ext cx="10747189" cy="1595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84"/>
              </a:lnSpc>
            </a:pPr>
            <a:r>
              <a:rPr lang="en-US" sz="4560">
                <a:solidFill>
                  <a:srgbClr val="FF914D"/>
                </a:solidFill>
                <a:latin typeface="Courier Prime"/>
              </a:rPr>
              <a:t>&lt;Por="Luna, Roman"</a:t>
            </a:r>
          </a:p>
          <a:p>
            <a:pPr>
              <a:lnSpc>
                <a:spcPts val="6384"/>
              </a:lnSpc>
            </a:pPr>
            <a:r>
              <a:rPr lang="en-US" sz="4560">
                <a:solidFill>
                  <a:srgbClr val="FF914D"/>
                </a:solidFill>
                <a:latin typeface="Courier Prime"/>
              </a:rPr>
              <a:t>     "Piu, Florencia"/&gt;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94891" y="1687047"/>
            <a:ext cx="11259224" cy="474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0"/>
              </a:lnSpc>
            </a:pPr>
            <a:r>
              <a:rPr lang="en-US" sz="2736">
                <a:solidFill>
                  <a:srgbClr val="737373"/>
                </a:solidFill>
                <a:latin typeface="Courier Prime"/>
              </a:rPr>
              <a:t>&lt;!--UNICEN--&gt;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4762002" y="-102870"/>
            <a:ext cx="4230823" cy="10389870"/>
            <a:chOff x="0" y="0"/>
            <a:chExt cx="1543416" cy="379025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43416" cy="3790253"/>
            </a:xfrm>
            <a:custGeom>
              <a:avLst/>
              <a:gdLst/>
              <a:ahLst/>
              <a:cxnLst/>
              <a:rect r="r" b="b" t="t" l="l"/>
              <a:pathLst>
                <a:path h="3790253" w="1543416">
                  <a:moveTo>
                    <a:pt x="0" y="0"/>
                  </a:moveTo>
                  <a:lnTo>
                    <a:pt x="1543416" y="0"/>
                  </a:lnTo>
                  <a:lnTo>
                    <a:pt x="1543416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AutoShape 9" id="9"/>
          <p:cNvSpPr/>
          <p:nvPr/>
        </p:nvSpPr>
        <p:spPr>
          <a:xfrm>
            <a:off x="14762002" y="9234488"/>
            <a:ext cx="1539000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diamond" len="lg" w="lg"/>
            <a:tailEnd type="arrow" len="sm" w="med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18143" y="4421917"/>
            <a:ext cx="10380958" cy="1462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6"/>
              </a:lnSpc>
            </a:pPr>
            <a:r>
              <a:rPr lang="en-US" sz="5049">
                <a:solidFill>
                  <a:srgbClr val="FFFFFF"/>
                </a:solidFill>
                <a:latin typeface="Courier Prime"/>
              </a:rPr>
              <a:t>A continuación se muestra </a:t>
            </a:r>
          </a:p>
          <a:p>
            <a:pPr algn="ctr">
              <a:lnSpc>
                <a:spcPts val="5756"/>
              </a:lnSpc>
              <a:spcBef>
                <a:spcPct val="0"/>
              </a:spcBef>
            </a:pPr>
            <a:r>
              <a:rPr lang="en-US" sz="5049">
                <a:solidFill>
                  <a:srgbClr val="FFFFFF"/>
                </a:solidFill>
                <a:latin typeface="Courier Prime"/>
              </a:rPr>
              <a:t>la estrategia en ejecución</a:t>
            </a:r>
            <a:r>
              <a:rPr lang="en-US" sz="5049">
                <a:solidFill>
                  <a:srgbClr val="FFFFFF"/>
                </a:solidFill>
                <a:latin typeface="Courier Prime"/>
              </a:rPr>
              <a:t>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104900"/>
            <a:ext cx="1105387" cy="2108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45"/>
              </a:lnSpc>
              <a:spcBef>
                <a:spcPct val="0"/>
              </a:spcBef>
            </a:pPr>
            <a:r>
              <a:rPr lang="en-US" sz="14513">
                <a:solidFill>
                  <a:srgbClr val="FFFFFF"/>
                </a:solidFill>
                <a:latin typeface="Courier Prime"/>
              </a:rPr>
              <a:t>{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023314" y="7313289"/>
            <a:ext cx="2471972" cy="1607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477"/>
              </a:lnSpc>
            </a:pPr>
            <a:r>
              <a:rPr lang="en-US" sz="10944">
                <a:solidFill>
                  <a:srgbClr val="FFFFFF"/>
                </a:solidFill>
                <a:latin typeface="Courier Prime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950935" y="-102870"/>
            <a:ext cx="6507643" cy="10389870"/>
            <a:chOff x="0" y="0"/>
            <a:chExt cx="2374006" cy="37902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74006" cy="3790253"/>
            </a:xfrm>
            <a:custGeom>
              <a:avLst/>
              <a:gdLst/>
              <a:ahLst/>
              <a:cxnLst/>
              <a:rect r="r" b="b" t="t" l="l"/>
              <a:pathLst>
                <a:path h="3790253" w="2374006">
                  <a:moveTo>
                    <a:pt x="0" y="0"/>
                  </a:moveTo>
                  <a:lnTo>
                    <a:pt x="2374006" y="0"/>
                  </a:lnTo>
                  <a:lnTo>
                    <a:pt x="2374006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0232A">
                <a:alpha val="58824"/>
              </a:srgbClr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2025596" y="4173420"/>
            <a:ext cx="6254798" cy="3219381"/>
          </a:xfrm>
          <a:custGeom>
            <a:avLst/>
            <a:gdLst/>
            <a:ahLst/>
            <a:cxnLst/>
            <a:rect r="r" b="b" t="t" l="l"/>
            <a:pathLst>
              <a:path h="3219381" w="6254798">
                <a:moveTo>
                  <a:pt x="0" y="0"/>
                </a:moveTo>
                <a:lnTo>
                  <a:pt x="6254798" y="0"/>
                </a:lnTo>
                <a:lnTo>
                  <a:pt x="6254798" y="3219382"/>
                </a:lnTo>
                <a:lnTo>
                  <a:pt x="0" y="32193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03904" y="884094"/>
            <a:ext cx="9926973" cy="1760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39"/>
              </a:lnSpc>
            </a:pPr>
            <a:r>
              <a:rPr lang="en-US" sz="6000">
                <a:solidFill>
                  <a:srgbClr val="FFFFFF"/>
                </a:solidFill>
                <a:latin typeface="Courier Prime"/>
              </a:rPr>
              <a:t>Variables / Atributos de la estrategia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72792" y="4337605"/>
            <a:ext cx="11152804" cy="4987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66"/>
              </a:lnSpc>
              <a:spcBef>
                <a:spcPct val="0"/>
              </a:spcBef>
            </a:pPr>
            <a:r>
              <a:rPr lang="en-US" sz="1574">
                <a:solidFill>
                  <a:srgbClr val="FFFFFF"/>
                </a:solidFill>
                <a:latin typeface="Courier Prime"/>
              </a:rPr>
              <a:t>self.dataDate = Se utilizará para almacenar la fecha y hora de la operación actual.</a:t>
            </a:r>
          </a:p>
          <a:p>
            <a:pPr>
              <a:lnSpc>
                <a:spcPts val="2866"/>
              </a:lnSpc>
              <a:spcBef>
                <a:spcPct val="0"/>
              </a:spcBef>
            </a:pPr>
          </a:p>
          <a:p>
            <a:pPr>
              <a:lnSpc>
                <a:spcPts val="2866"/>
              </a:lnSpc>
              <a:spcBef>
                <a:spcPct val="0"/>
              </a:spcBef>
            </a:pPr>
            <a:r>
              <a:rPr lang="en-US" sz="1574">
                <a:solidFill>
                  <a:srgbClr val="FFFFFF"/>
                </a:solidFill>
                <a:latin typeface="Courier Prime"/>
              </a:rPr>
              <a:t>self.riesgo_por_operacion = Define el riesgo por operación como el 10% del capital total.</a:t>
            </a:r>
          </a:p>
          <a:p>
            <a:pPr>
              <a:lnSpc>
                <a:spcPts val="2866"/>
              </a:lnSpc>
              <a:spcBef>
                <a:spcPct val="0"/>
              </a:spcBef>
            </a:pPr>
          </a:p>
          <a:p>
            <a:pPr>
              <a:lnSpc>
                <a:spcPts val="2866"/>
              </a:lnSpc>
              <a:spcBef>
                <a:spcPct val="0"/>
              </a:spcBef>
            </a:pPr>
            <a:r>
              <a:rPr lang="en-US" sz="1574">
                <a:solidFill>
                  <a:srgbClr val="FFFFFF"/>
                </a:solidFill>
                <a:latin typeface="Courier Prime"/>
              </a:rPr>
              <a:t>self.riesgo_monetario = Se utilizará para calcular el riesgo monetario por operación.</a:t>
            </a:r>
          </a:p>
          <a:p>
            <a:pPr>
              <a:lnSpc>
                <a:spcPts val="2866"/>
              </a:lnSpc>
              <a:spcBef>
                <a:spcPct val="0"/>
              </a:spcBef>
            </a:pPr>
          </a:p>
          <a:p>
            <a:pPr>
              <a:lnSpc>
                <a:spcPts val="2866"/>
              </a:lnSpc>
              <a:spcBef>
                <a:spcPct val="0"/>
              </a:spcBef>
            </a:pPr>
            <a:r>
              <a:rPr lang="en-US" sz="1574">
                <a:solidFill>
                  <a:srgbClr val="FFFFFF"/>
                </a:solidFill>
                <a:latin typeface="Courier Prime"/>
              </a:rPr>
              <a:t>self.tamaño_posición = Representa el tamaño de la posición.</a:t>
            </a:r>
          </a:p>
          <a:p>
            <a:pPr>
              <a:lnSpc>
                <a:spcPts val="2866"/>
              </a:lnSpc>
              <a:spcBef>
                <a:spcPct val="0"/>
              </a:spcBef>
            </a:pPr>
          </a:p>
          <a:p>
            <a:pPr>
              <a:lnSpc>
                <a:spcPts val="2866"/>
              </a:lnSpc>
              <a:spcBef>
                <a:spcPct val="0"/>
              </a:spcBef>
            </a:pPr>
            <a:r>
              <a:rPr lang="en-US" sz="1574">
                <a:solidFill>
                  <a:srgbClr val="FFFFFF"/>
                </a:solidFill>
                <a:latin typeface="Courier Prime"/>
              </a:rPr>
              <a:t>self.cantidad_comprar =  Se inicializa la cantidad a comprar como 0 y </a:t>
            </a:r>
          </a:p>
          <a:p>
            <a:pPr>
              <a:lnSpc>
                <a:spcPts val="2866"/>
              </a:lnSpc>
              <a:spcBef>
                <a:spcPct val="0"/>
              </a:spcBef>
            </a:pPr>
            <a:r>
              <a:rPr lang="en-US" sz="1574">
                <a:solidFill>
                  <a:srgbClr val="FFFFFF"/>
                </a:solidFill>
                <a:latin typeface="Courier Prime"/>
              </a:rPr>
              <a:t>                         se actualizará según la estrategia.</a:t>
            </a:r>
          </a:p>
          <a:p>
            <a:pPr>
              <a:lnSpc>
                <a:spcPts val="2866"/>
              </a:lnSpc>
              <a:spcBef>
                <a:spcPct val="0"/>
              </a:spcBef>
            </a:pPr>
          </a:p>
          <a:p>
            <a:pPr>
              <a:lnSpc>
                <a:spcPts val="2866"/>
              </a:lnSpc>
              <a:spcBef>
                <a:spcPct val="0"/>
              </a:spcBef>
            </a:pPr>
            <a:r>
              <a:rPr lang="en-US" sz="1574">
                <a:solidFill>
                  <a:srgbClr val="FFFFFF"/>
                </a:solidFill>
                <a:latin typeface="Courier Prime"/>
              </a:rPr>
              <a:t>self.porcentanje_perdida_permitido = Define el porcentaje de pérdida permitido por operación.</a:t>
            </a:r>
          </a:p>
          <a:p>
            <a:pPr>
              <a:lnSpc>
                <a:spcPts val="2866"/>
              </a:lnSpc>
              <a:spcBef>
                <a:spcPct val="0"/>
              </a:spcBef>
            </a:pPr>
          </a:p>
          <a:p>
            <a:pPr>
              <a:lnSpc>
                <a:spcPts val="2866"/>
              </a:lnSpc>
              <a:spcBef>
                <a:spcPct val="0"/>
              </a:spcBef>
            </a:pPr>
            <a:r>
              <a:rPr lang="en-US" sz="1574">
                <a:solidFill>
                  <a:srgbClr val="FFFFFF"/>
                </a:solidFill>
                <a:latin typeface="Courier Prime"/>
              </a:rPr>
              <a:t>self.precioCompra = Se utilizará para almacenar el precio de compra durante una operación.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578" y="-102870"/>
            <a:ext cx="9314578" cy="10389870"/>
            <a:chOff x="0" y="0"/>
            <a:chExt cx="3397983" cy="37902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97983" cy="3790253"/>
            </a:xfrm>
            <a:custGeom>
              <a:avLst/>
              <a:gdLst/>
              <a:ahLst/>
              <a:cxnLst/>
              <a:rect r="r" b="b" t="t" l="l"/>
              <a:pathLst>
                <a:path h="3790253" w="3397983">
                  <a:moveTo>
                    <a:pt x="0" y="0"/>
                  </a:moveTo>
                  <a:lnTo>
                    <a:pt x="3397983" y="0"/>
                  </a:lnTo>
                  <a:lnTo>
                    <a:pt x="3397983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AutoShape 4" id="4"/>
          <p:cNvSpPr/>
          <p:nvPr/>
        </p:nvSpPr>
        <p:spPr>
          <a:xfrm>
            <a:off x="10269291" y="-475894"/>
            <a:ext cx="0" cy="7985953"/>
          </a:xfrm>
          <a:prstGeom prst="line">
            <a:avLst/>
          </a:prstGeom>
          <a:ln cap="flat" w="95250">
            <a:solidFill>
              <a:srgbClr val="2D2D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1393241" y="3378207"/>
            <a:ext cx="6189206" cy="2752167"/>
          </a:xfrm>
          <a:custGeom>
            <a:avLst/>
            <a:gdLst/>
            <a:ahLst/>
            <a:cxnLst/>
            <a:rect r="r" b="b" t="t" l="l"/>
            <a:pathLst>
              <a:path h="2752167" w="6189206">
                <a:moveTo>
                  <a:pt x="0" y="0"/>
                </a:moveTo>
                <a:lnTo>
                  <a:pt x="6189205" y="0"/>
                </a:lnTo>
                <a:lnTo>
                  <a:pt x="6189205" y="2752167"/>
                </a:lnTo>
                <a:lnTo>
                  <a:pt x="0" y="27521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47750"/>
            <a:ext cx="7031406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Indicadores {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557135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}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71427" y="3330582"/>
            <a:ext cx="6988679" cy="4504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326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ourier Prime"/>
              </a:rPr>
              <a:t>Bollinger Bands: Estas bandas consisten en una media móvil con dos bandas que representan la desviación estándar de los precios. </a:t>
            </a:r>
          </a:p>
          <a:p>
            <a:pPr algn="just" marL="518160" indent="-259080" lvl="1">
              <a:lnSpc>
                <a:spcPts val="326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ourier Prime"/>
              </a:rPr>
              <a:t>RSI (Relative Strength Index): Mide la velocidad y cambio de los movimientos de precios. </a:t>
            </a:r>
          </a:p>
          <a:p>
            <a:pPr algn="just">
              <a:lnSpc>
                <a:spcPts val="3264"/>
              </a:lnSpc>
            </a:pPr>
            <a:r>
              <a:rPr lang="en-US" sz="2400">
                <a:solidFill>
                  <a:srgbClr val="FFFFFF"/>
                </a:solidFill>
                <a:latin typeface="Courier Prime"/>
              </a:rPr>
              <a:t>Estas dos estrategias se utilizan para identificar condiciones de sobrecompra o sobreventa.</a:t>
            </a:r>
          </a:p>
          <a:p>
            <a:pPr algn="just">
              <a:lnSpc>
                <a:spcPts val="3264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102870"/>
            <a:ext cx="9314578" cy="10389870"/>
            <a:chOff x="0" y="0"/>
            <a:chExt cx="3397983" cy="37902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97983" cy="3790253"/>
            </a:xfrm>
            <a:custGeom>
              <a:avLst/>
              <a:gdLst/>
              <a:ahLst/>
              <a:cxnLst/>
              <a:rect r="r" b="b" t="t" l="l"/>
              <a:pathLst>
                <a:path h="3790253" w="3397983">
                  <a:moveTo>
                    <a:pt x="0" y="0"/>
                  </a:moveTo>
                  <a:lnTo>
                    <a:pt x="3397983" y="0"/>
                  </a:lnTo>
                  <a:lnTo>
                    <a:pt x="3397983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264802" y="3759254"/>
            <a:ext cx="6643416" cy="1719472"/>
          </a:xfrm>
          <a:custGeom>
            <a:avLst/>
            <a:gdLst/>
            <a:ahLst/>
            <a:cxnLst/>
            <a:rect r="r" b="b" t="t" l="l"/>
            <a:pathLst>
              <a:path h="1719472" w="6643416">
                <a:moveTo>
                  <a:pt x="0" y="0"/>
                </a:moveTo>
                <a:lnTo>
                  <a:pt x="6643416" y="0"/>
                </a:lnTo>
                <a:lnTo>
                  <a:pt x="6643416" y="1719472"/>
                </a:lnTo>
                <a:lnTo>
                  <a:pt x="0" y="17194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16860" y="7604363"/>
            <a:ext cx="9869650" cy="1238648"/>
          </a:xfrm>
          <a:custGeom>
            <a:avLst/>
            <a:gdLst/>
            <a:ahLst/>
            <a:cxnLst/>
            <a:rect r="r" b="b" t="t" l="l"/>
            <a:pathLst>
              <a:path h="1238648" w="9869650">
                <a:moveTo>
                  <a:pt x="0" y="0"/>
                </a:moveTo>
                <a:lnTo>
                  <a:pt x="9869650" y="0"/>
                </a:lnTo>
                <a:lnTo>
                  <a:pt x="9869650" y="1238647"/>
                </a:lnTo>
                <a:lnTo>
                  <a:pt x="0" y="12386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47750"/>
            <a:ext cx="7031406" cy="1154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Parámetros de Bollinger {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557135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}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851785"/>
            <a:ext cx="7690352" cy="4012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26" indent="-302263" lvl="1">
              <a:lnSpc>
                <a:spcPts val="3192"/>
              </a:lnSpc>
              <a:spcBef>
                <a:spcPct val="0"/>
              </a:spcBef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ourier Prime"/>
              </a:rPr>
              <a:t>bollinger_period: Este parámetro determina cuántos periodos se utilizan para el cálculo de la media móvil y las desviaciones estándar.</a:t>
            </a:r>
          </a:p>
          <a:p>
            <a:pPr marL="604526" indent="-302263" lvl="1">
              <a:lnSpc>
                <a:spcPts val="3192"/>
              </a:lnSpc>
              <a:spcBef>
                <a:spcPct val="0"/>
              </a:spcBef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ourier Prime"/>
              </a:rPr>
              <a:t>bollinger_dev: Este valor multiplica la desviación estándar para determinar la distancia de las bandas respecto a la media móvil.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102870"/>
            <a:ext cx="9314578" cy="10389870"/>
            <a:chOff x="0" y="0"/>
            <a:chExt cx="3397983" cy="37902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97983" cy="3790253"/>
            </a:xfrm>
            <a:custGeom>
              <a:avLst/>
              <a:gdLst/>
              <a:ahLst/>
              <a:cxnLst/>
              <a:rect r="r" b="b" t="t" l="l"/>
              <a:pathLst>
                <a:path h="3790253" w="3397983">
                  <a:moveTo>
                    <a:pt x="0" y="0"/>
                  </a:moveTo>
                  <a:lnTo>
                    <a:pt x="3397983" y="0"/>
                  </a:lnTo>
                  <a:lnTo>
                    <a:pt x="3397983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274204" y="2596014"/>
            <a:ext cx="6724925" cy="4000905"/>
          </a:xfrm>
          <a:custGeom>
            <a:avLst/>
            <a:gdLst/>
            <a:ahLst/>
            <a:cxnLst/>
            <a:rect r="r" b="b" t="t" l="l"/>
            <a:pathLst>
              <a:path h="4000905" w="6724925">
                <a:moveTo>
                  <a:pt x="0" y="0"/>
                </a:moveTo>
                <a:lnTo>
                  <a:pt x="6724926" y="0"/>
                </a:lnTo>
                <a:lnTo>
                  <a:pt x="6724926" y="4000905"/>
                </a:lnTo>
                <a:lnTo>
                  <a:pt x="0" y="40009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376538" y="8224776"/>
            <a:ext cx="10685028" cy="863088"/>
          </a:xfrm>
          <a:custGeom>
            <a:avLst/>
            <a:gdLst/>
            <a:ahLst/>
            <a:cxnLst/>
            <a:rect r="r" b="b" t="t" l="l"/>
            <a:pathLst>
              <a:path h="863088" w="10685028">
                <a:moveTo>
                  <a:pt x="0" y="0"/>
                </a:moveTo>
                <a:lnTo>
                  <a:pt x="10685028" y="0"/>
                </a:lnTo>
                <a:lnTo>
                  <a:pt x="10685028" y="863088"/>
                </a:lnTo>
                <a:lnTo>
                  <a:pt x="0" y="863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47750"/>
            <a:ext cx="7031406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Parámetros de RSI{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557135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}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851785"/>
            <a:ext cx="7690352" cy="4812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26" indent="-302263" lvl="1">
              <a:lnSpc>
                <a:spcPts val="3192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ourier Prime"/>
              </a:rPr>
              <a:t>rsi_period: Este parámetro determina cuántos periodos se utilizan para calcular el índice de fuerza relativa.</a:t>
            </a:r>
          </a:p>
          <a:p>
            <a:pPr marL="604526" indent="-302263" lvl="1">
              <a:lnSpc>
                <a:spcPts val="3192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ourier Prime"/>
              </a:rPr>
              <a:t>rsi_overbought: Si el RSI supera este valor, podría considerarse que el activo está sobrecomprado.</a:t>
            </a:r>
          </a:p>
          <a:p>
            <a:pPr marL="604526" indent="-302263" lvl="1">
              <a:lnSpc>
                <a:spcPts val="3192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ourier Prime"/>
              </a:rPr>
              <a:t>rsi_oversold: Si el RSI cae por debajo de este valor, podría considerarse que el activo está sobrevendido.</a:t>
            </a:r>
          </a:p>
          <a:p>
            <a:pPr>
              <a:lnSpc>
                <a:spcPts val="319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202513"/>
            <a:ext cx="9645542" cy="4583791"/>
            <a:chOff x="0" y="0"/>
            <a:chExt cx="3518720" cy="167217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18720" cy="1672179"/>
            </a:xfrm>
            <a:custGeom>
              <a:avLst/>
              <a:gdLst/>
              <a:ahLst/>
              <a:cxnLst/>
              <a:rect r="r" b="b" t="t" l="l"/>
              <a:pathLst>
                <a:path h="1672179" w="3518720">
                  <a:moveTo>
                    <a:pt x="0" y="0"/>
                  </a:moveTo>
                  <a:lnTo>
                    <a:pt x="3518720" y="0"/>
                  </a:lnTo>
                  <a:lnTo>
                    <a:pt x="3518720" y="1672179"/>
                  </a:lnTo>
                  <a:lnTo>
                    <a:pt x="0" y="1672179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AutoShape 4" id="4"/>
          <p:cNvSpPr/>
          <p:nvPr/>
        </p:nvSpPr>
        <p:spPr>
          <a:xfrm>
            <a:off x="972987" y="2202659"/>
            <a:ext cx="17614" cy="4583791"/>
          </a:xfrm>
          <a:prstGeom prst="line">
            <a:avLst/>
          </a:prstGeom>
          <a:ln cap="flat" w="762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2112281" y="7166931"/>
            <a:ext cx="14063439" cy="2360850"/>
          </a:xfrm>
          <a:custGeom>
            <a:avLst/>
            <a:gdLst/>
            <a:ahLst/>
            <a:cxnLst/>
            <a:rect r="r" b="b" t="t" l="l"/>
            <a:pathLst>
              <a:path h="2360850" w="14063439">
                <a:moveTo>
                  <a:pt x="0" y="0"/>
                </a:moveTo>
                <a:lnTo>
                  <a:pt x="14063438" y="0"/>
                </a:lnTo>
                <a:lnTo>
                  <a:pt x="14063438" y="2360850"/>
                </a:lnTo>
                <a:lnTo>
                  <a:pt x="0" y="23608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47750"/>
            <a:ext cx="7031406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Estrategia de compra {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59725" y="2468417"/>
            <a:ext cx="8524589" cy="377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04"/>
              </a:lnSpc>
            </a:pPr>
            <a:r>
              <a:rPr lang="en-US" sz="2400">
                <a:solidFill>
                  <a:srgbClr val="FF914D"/>
                </a:solidFill>
                <a:latin typeface="Courier Prime"/>
              </a:rPr>
              <a:t>Señales de compra: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647868"/>
            <a:ext cx="8524589" cy="4721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04"/>
              </a:lnSpc>
            </a:pPr>
          </a:p>
          <a:p>
            <a:pPr marL="518160" indent="-259080" lvl="1">
              <a:lnSpc>
                <a:spcPts val="290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ourier Prime"/>
              </a:rPr>
              <a:t>Cuando el precio toca o cruza la banda inferior de Bollinger y el RSI está por debajo de un nivel específico (indicando posible sobreventa).</a:t>
            </a:r>
          </a:p>
          <a:p>
            <a:pPr marL="518160" indent="-259080" lvl="1">
              <a:lnSpc>
                <a:spcPts val="290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ourier Prime"/>
              </a:rPr>
              <a:t>La expresión verifica si el precio actual es 10% mayor que el del día anterior y a su vez un 15% mayor que dos días atrás. Esto se puede considerar como una tendencia alcista con baja probabilidad de reversión por lo que compramos.</a:t>
            </a:r>
          </a:p>
          <a:p>
            <a:pPr>
              <a:lnSpc>
                <a:spcPts val="2904"/>
              </a:lnSpc>
            </a:pPr>
          </a:p>
          <a:p>
            <a:pPr>
              <a:lnSpc>
                <a:spcPts val="2904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6557135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202513"/>
            <a:ext cx="9645542" cy="5169755"/>
            <a:chOff x="0" y="0"/>
            <a:chExt cx="3518720" cy="18859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18720" cy="1885941"/>
            </a:xfrm>
            <a:custGeom>
              <a:avLst/>
              <a:gdLst/>
              <a:ahLst/>
              <a:cxnLst/>
              <a:rect r="r" b="b" t="t" l="l"/>
              <a:pathLst>
                <a:path h="1885941" w="3518720">
                  <a:moveTo>
                    <a:pt x="0" y="0"/>
                  </a:moveTo>
                  <a:lnTo>
                    <a:pt x="3518720" y="0"/>
                  </a:lnTo>
                  <a:lnTo>
                    <a:pt x="3518720" y="1885941"/>
                  </a:lnTo>
                  <a:lnTo>
                    <a:pt x="0" y="1885941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AutoShape 4" id="4"/>
          <p:cNvSpPr/>
          <p:nvPr/>
        </p:nvSpPr>
        <p:spPr>
          <a:xfrm>
            <a:off x="972987" y="2202659"/>
            <a:ext cx="55713" cy="5169609"/>
          </a:xfrm>
          <a:prstGeom prst="line">
            <a:avLst/>
          </a:prstGeom>
          <a:ln cap="flat" w="762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2226418" y="7912915"/>
            <a:ext cx="13835164" cy="1486811"/>
          </a:xfrm>
          <a:custGeom>
            <a:avLst/>
            <a:gdLst/>
            <a:ahLst/>
            <a:cxnLst/>
            <a:rect r="r" b="b" t="t" l="l"/>
            <a:pathLst>
              <a:path h="1486811" w="13835164">
                <a:moveTo>
                  <a:pt x="0" y="0"/>
                </a:moveTo>
                <a:lnTo>
                  <a:pt x="13835164" y="0"/>
                </a:lnTo>
                <a:lnTo>
                  <a:pt x="13835164" y="1486810"/>
                </a:lnTo>
                <a:lnTo>
                  <a:pt x="0" y="14868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47750"/>
            <a:ext cx="7031406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Estrategia de venta {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29864" y="2288966"/>
            <a:ext cx="8524589" cy="377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04"/>
              </a:lnSpc>
            </a:pPr>
            <a:r>
              <a:rPr lang="en-US" sz="2400">
                <a:solidFill>
                  <a:srgbClr val="FF914D"/>
                </a:solidFill>
                <a:latin typeface="Courier Prime"/>
              </a:rPr>
              <a:t>Señales de venta: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18283" y="2468417"/>
            <a:ext cx="8524589" cy="5083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04"/>
              </a:lnSpc>
            </a:pPr>
          </a:p>
          <a:p>
            <a:pPr marL="518160" indent="-259080" lvl="1">
              <a:lnSpc>
                <a:spcPts val="290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ourier Prime"/>
              </a:rPr>
              <a:t>Verifica si el precio de cierre más reciente es superior a la banda superior de las Bandas de Bollinger. Esto podría indicar una condición de sobrecompra.</a:t>
            </a:r>
          </a:p>
          <a:p>
            <a:pPr marL="518160" indent="-259080" lvl="1">
              <a:lnSpc>
                <a:spcPts val="290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ourier Prime"/>
              </a:rPr>
              <a:t>Si el valor del RSI es mayor que el nivel de sobrecompra definido. Esto podría indicar una condición de sobrecompra según el índice de fuerza relativa</a:t>
            </a:r>
          </a:p>
          <a:p>
            <a:pPr marL="518160" indent="-259080" lvl="1">
              <a:lnSpc>
                <a:spcPts val="290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ourier Prime"/>
              </a:rPr>
              <a:t>Verifica si el precio de cierre más reciente es 40% menor que el precio de compra, en cuyo caso vende para evitar mas perdidas</a:t>
            </a:r>
          </a:p>
          <a:p>
            <a:pPr>
              <a:lnSpc>
                <a:spcPts val="2904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6557135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40788" y="1028700"/>
            <a:ext cx="17606424" cy="8556318"/>
            <a:chOff x="0" y="0"/>
            <a:chExt cx="3880719" cy="18859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80719" cy="1885941"/>
            </a:xfrm>
            <a:custGeom>
              <a:avLst/>
              <a:gdLst/>
              <a:ahLst/>
              <a:cxnLst/>
              <a:rect r="r" b="b" t="t" l="l"/>
              <a:pathLst>
                <a:path h="1885941" w="3880719">
                  <a:moveTo>
                    <a:pt x="0" y="0"/>
                  </a:moveTo>
                  <a:lnTo>
                    <a:pt x="3880719" y="0"/>
                  </a:lnTo>
                  <a:lnTo>
                    <a:pt x="3880719" y="1885941"/>
                  </a:lnTo>
                  <a:lnTo>
                    <a:pt x="0" y="1885941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2253787" y="3468861"/>
            <a:ext cx="14544657" cy="3675997"/>
          </a:xfrm>
          <a:custGeom>
            <a:avLst/>
            <a:gdLst/>
            <a:ahLst/>
            <a:cxnLst/>
            <a:rect r="r" b="b" t="t" l="l"/>
            <a:pathLst>
              <a:path h="3675997" w="14544657">
                <a:moveTo>
                  <a:pt x="0" y="0"/>
                </a:moveTo>
                <a:lnTo>
                  <a:pt x="14544657" y="0"/>
                </a:lnTo>
                <a:lnTo>
                  <a:pt x="14544657" y="3675997"/>
                </a:lnTo>
                <a:lnTo>
                  <a:pt x="0" y="36759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91546" y="1978847"/>
            <a:ext cx="8034570" cy="742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66"/>
              </a:lnSpc>
            </a:pPr>
            <a:r>
              <a:rPr lang="en-US" sz="4970">
                <a:solidFill>
                  <a:srgbClr val="FFFFFF"/>
                </a:solidFill>
                <a:latin typeface="Courier Prime"/>
              </a:rPr>
              <a:t>Codigo {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908218" y="8122941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-2839732" y="3931089"/>
            <a:ext cx="8741551" cy="0"/>
          </a:xfrm>
          <a:prstGeom prst="line">
            <a:avLst/>
          </a:prstGeom>
          <a:ln cap="flat" w="95250">
            <a:solidFill>
              <a:srgbClr val="2D2D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537186" y="3245316"/>
            <a:ext cx="10718760" cy="1324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397"/>
              </a:lnSpc>
            </a:pPr>
            <a:r>
              <a:rPr lang="en-US" sz="9120">
                <a:solidFill>
                  <a:srgbClr val="FFFFFF"/>
                </a:solidFill>
                <a:latin typeface="Courier Prime"/>
              </a:rPr>
              <a:t>Gracias {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383425" y="7119192"/>
            <a:ext cx="2471972" cy="1607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477"/>
              </a:lnSpc>
            </a:pPr>
            <a:r>
              <a:rPr lang="en-US" sz="10944">
                <a:solidFill>
                  <a:srgbClr val="FFFFFF"/>
                </a:solidFill>
                <a:latin typeface="Courier Prime"/>
              </a:rPr>
              <a:t>}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78912" y="5236577"/>
            <a:ext cx="10747189" cy="2403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84"/>
              </a:lnSpc>
            </a:pPr>
            <a:r>
              <a:rPr lang="en-US" sz="4560">
                <a:solidFill>
                  <a:srgbClr val="FF914D"/>
                </a:solidFill>
                <a:latin typeface="Courier Prime"/>
              </a:rPr>
              <a:t>&lt;Por="Luna, Roman"</a:t>
            </a:r>
          </a:p>
          <a:p>
            <a:pPr>
              <a:lnSpc>
                <a:spcPts val="6384"/>
              </a:lnSpc>
            </a:pPr>
            <a:r>
              <a:rPr lang="en-US" sz="4560">
                <a:solidFill>
                  <a:srgbClr val="FF914D"/>
                </a:solidFill>
                <a:latin typeface="Courier Prime"/>
              </a:rPr>
              <a:t>     "Piu, Florencia"/&gt;</a:t>
            </a:r>
          </a:p>
          <a:p>
            <a:pPr>
              <a:lnSpc>
                <a:spcPts val="6384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194891" y="2085555"/>
            <a:ext cx="11259224" cy="474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0"/>
              </a:lnSpc>
            </a:pPr>
            <a:r>
              <a:rPr lang="en-US" sz="2736">
                <a:solidFill>
                  <a:srgbClr val="737373"/>
                </a:solidFill>
                <a:latin typeface="Courier Prime"/>
              </a:rPr>
              <a:t>&lt;!--UNICEN--&gt;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DAF1xStVFjo</dc:identifier>
  <dcterms:modified xsi:type="dcterms:W3CDTF">2011-08-01T06:04:30Z</dcterms:modified>
  <cp:revision>1</cp:revision>
  <dc:title>Presentación propuesta técnica desarrollo código programación fondo oscuro</dc:title>
</cp:coreProperties>
</file>