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5"/>
                </a:solidFill>
                <a:latin typeface="Roboto Light"/>
              </a:rPr>
              <a:t>Click to move the slide</a:t>
            </a:r>
            <a:endParaRPr b="0" lang="en-US" sz="1800" spc="-1" strike="noStrike">
              <a:solidFill>
                <a:srgbClr val="000005"/>
              </a:solidFill>
              <a:latin typeface="Roboto Light"/>
            </a:endParaRPr>
          </a:p>
        </p:txBody>
      </p:sp>
      <p:sp>
        <p:nvSpPr>
          <p:cNvPr id="31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19"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20"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321"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322"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A714C4A4-BD51-4A4D-A43A-02C655EEE8D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Zq1QDAkoRzU" TargetMode="External"/><Relationship Id="rId2" Type="http://schemas.openxmlformats.org/officeDocument/2006/relationships/hyperlink" Target="file://quantium.com.au.local/quantiumgroup/Company%20Reference/Brand%20&amp;%20Design/Brand%20videos/Q%20Privacy.mp4"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685800" y="1143000"/>
            <a:ext cx="5486040" cy="3085920"/>
          </a:xfrm>
          <a:prstGeom prst="rect">
            <a:avLst/>
          </a:prstGeom>
          <a:ln w="0">
            <a:noFill/>
          </a:ln>
        </p:spPr>
      </p:sp>
      <p:sp>
        <p:nvSpPr>
          <p:cNvPr id="35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53"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algn="r">
              <a:lnSpc>
                <a:spcPct val="100000"/>
              </a:lnSpc>
              <a:buNone/>
              <a:defRPr b="0" lang="en-AU" sz="1200" spc="-1" strike="noStrike">
                <a:solidFill>
                  <a:srgbClr val="000000"/>
                </a:solidFill>
                <a:latin typeface="+mn-lt"/>
                <a:ea typeface="+mn-ea"/>
              </a:defRPr>
            </a:lvl1pPr>
          </a:lstStyle>
          <a:p>
            <a:pPr algn="r">
              <a:lnSpc>
                <a:spcPct val="100000"/>
              </a:lnSpc>
              <a:buNone/>
            </a:pPr>
            <a:fld id="{9D127497-22CB-41A2-AA50-C9CEF08BB514}" type="slidenum">
              <a:rPr b="0" lang="en-AU"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685800" y="1143000"/>
            <a:ext cx="5486040" cy="3085920"/>
          </a:xfrm>
          <a:prstGeom prst="rect">
            <a:avLst/>
          </a:prstGeom>
          <a:ln w="0">
            <a:noFill/>
          </a:ln>
        </p:spPr>
      </p:sp>
      <p:sp>
        <p:nvSpPr>
          <p:cNvPr id="349" name="PlaceHolder 2"/>
          <p:cNvSpPr>
            <a:spLocks noGrp="1"/>
          </p:cNvSpPr>
          <p:nvPr>
            <p:ph type="body"/>
          </p:nvPr>
        </p:nvSpPr>
        <p:spPr>
          <a:xfrm>
            <a:off x="685800" y="4400640"/>
            <a:ext cx="5486040" cy="3600000"/>
          </a:xfrm>
          <a:prstGeom prst="rect">
            <a:avLst/>
          </a:prstGeom>
          <a:noFill/>
          <a:ln w="0">
            <a:noFill/>
          </a:ln>
        </p:spPr>
        <p:txBody>
          <a:bodyPr anchor="t">
            <a:noAutofit/>
          </a:bodyPr>
          <a:p>
            <a:pPr>
              <a:lnSpc>
                <a:spcPct val="100000"/>
              </a:lnSpc>
              <a:buNone/>
              <a:tabLst>
                <a:tab algn="l" pos="0"/>
              </a:tabLst>
            </a:pPr>
            <a:r>
              <a:rPr b="0" lang="en-AU" sz="1200" spc="-1" strike="noStrike">
                <a:solidFill>
                  <a:srgbClr val="000005"/>
                </a:solidFill>
                <a:latin typeface="Roboto Light"/>
                <a:ea typeface="Roboto Light"/>
              </a:rPr>
              <a:t>To view Privacy video explaining how important data privacy is to Quantium, please click here: </a:t>
            </a:r>
            <a:r>
              <a:rPr b="0" lang="en-AU" sz="1200" spc="-1" strike="noStrike" u="sng">
                <a:solidFill>
                  <a:srgbClr val="000000"/>
                </a:solidFill>
                <a:uFillTx/>
                <a:latin typeface="Roboto Light"/>
                <a:ea typeface="Roboto Light"/>
                <a:hlinkClick r:id="rId1"/>
              </a:rPr>
              <a:t>https://www.youtube.com/watch?v=Zq1QDAkoRzU</a:t>
            </a:r>
            <a:endParaRPr b="0" lang="en-US" sz="1200" spc="-1" strike="noStrike">
              <a:latin typeface="Arial"/>
            </a:endParaRPr>
          </a:p>
          <a:p>
            <a:pPr>
              <a:lnSpc>
                <a:spcPct val="100000"/>
              </a:lnSpc>
              <a:buNone/>
              <a:tabLst>
                <a:tab algn="l" pos="0"/>
              </a:tabLst>
            </a:pPr>
            <a:r>
              <a:rPr b="0" lang="en-AU" sz="1200" spc="-1" strike="noStrike">
                <a:solidFill>
                  <a:srgbClr val="000005"/>
                </a:solidFill>
                <a:latin typeface="Roboto Light"/>
                <a:ea typeface="Roboto Light"/>
              </a:rPr>
              <a:t>or here </a:t>
            </a:r>
            <a:r>
              <a:rPr b="0" lang="en-AU" sz="1200" spc="-1" strike="noStrike" u="sng">
                <a:solidFill>
                  <a:srgbClr val="000000"/>
                </a:solidFill>
                <a:uFillTx/>
                <a:latin typeface="Roboto Light"/>
                <a:ea typeface="Roboto Light"/>
                <a:hlinkClick r:id="rId2"/>
              </a:rPr>
              <a:t>Q:\Company Reference\Brand &amp; Design\Brand videos\Q Privacy.mp4</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At Quantium, we believe that data is the behavioural footprint of humanity and that it has to be treated with the utmost care and responsibility. </a:t>
            </a: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Histories, attitudes, indeed lives are stored within it in ways that aren’t always apparent – and that’s what makes its potential so powerful. </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To work with it responsibly, sensitively, we set ourselves the highest data privacy protection and governance standards. </a:t>
            </a: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We have spent 17 years perfecting privacy-by-design and secure-by-design principles. Central to this is not holding any personally identifiable information about people – </a:t>
            </a: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we neither receive it, and put the necessary protections in place to be unable to decipher it. </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Every aspect of handling data is safeguarded: from its de-identification, to its encryption – data security is paramount and of the highest grade. </a:t>
            </a: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We pride ourselves on gaining the trust of iconic organisations around the world through years of securely working with their data, </a:t>
            </a:r>
            <a:endParaRPr b="0" lang="en-US" sz="1200" spc="-1" strike="noStrike">
              <a:latin typeface="Arial"/>
            </a:endParaRPr>
          </a:p>
          <a:p>
            <a:pPr>
              <a:lnSpc>
                <a:spcPct val="100000"/>
              </a:lnSpc>
              <a:buNone/>
              <a:tabLst>
                <a:tab algn="l" pos="0"/>
              </a:tabLst>
            </a:pPr>
            <a:r>
              <a:rPr b="0" lang="en-AU" sz="1200" spc="-1" strike="noStrike">
                <a:solidFill>
                  <a:srgbClr val="000000"/>
                </a:solidFill>
                <a:latin typeface="+mn-lt"/>
                <a:ea typeface="+mn-ea"/>
              </a:rPr>
              <a:t>and in turn the trust that builds with their stakeholders.</a:t>
            </a: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350"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AU" sz="1200" spc="-1" strike="noStrike">
                <a:solidFill>
                  <a:srgbClr val="000000"/>
                </a:solidFill>
                <a:latin typeface="Roboto Light"/>
                <a:ea typeface="+mn-ea"/>
              </a:defRPr>
            </a:lvl1pPr>
          </a:lstStyle>
          <a:p>
            <a:pPr algn="r">
              <a:lnSpc>
                <a:spcPct val="100000"/>
              </a:lnSpc>
              <a:buNone/>
              <a:tabLst>
                <a:tab algn="l" pos="0"/>
              </a:tabLst>
            </a:pPr>
            <a:fld id="{D509FA29-9032-4687-898B-6EF10E52760F}" type="slidenum">
              <a:rPr b="0" lang="en-AU" sz="1200" spc="-1" strike="noStrike">
                <a:solidFill>
                  <a:srgbClr val="000000"/>
                </a:solidFill>
                <a:latin typeface="Roboto Ligh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4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4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5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5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5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5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5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5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6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6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0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1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2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2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2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2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3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3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3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3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3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3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6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7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8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8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8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8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19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9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9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9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9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19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2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3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4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4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4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4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5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5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5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5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5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5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2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2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3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3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3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4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5"/>
              </a:solidFill>
              <a:latin typeface="Roboto Light"/>
            </a:endParaRPr>
          </a:p>
        </p:txBody>
      </p:sp>
      <p:sp>
        <p:nvSpPr>
          <p:cNvPr id="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
        <p:nvSpPr>
          <p:cNvPr id="4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5"/>
              </a:solidFill>
              <a:latin typeface="Robot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fld id="{3DFF5C1B-CD9C-40EA-BFF1-1214A44DECDD}"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2"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3"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sp>
      <p:sp>
        <p:nvSpPr>
          <p:cNvPr id="4"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5"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sp>
      <p:sp>
        <p:nvSpPr>
          <p:cNvPr id="6"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sp>
      <p:sp>
        <p:nvSpPr>
          <p:cNvPr id="7"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sp>
      <p:sp>
        <p:nvSpPr>
          <p:cNvPr id="8"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sp>
      <p:sp>
        <p:nvSpPr>
          <p:cNvPr id="9"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sp>
      <p:sp>
        <p:nvSpPr>
          <p:cNvPr id="10"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sp>
      <p:sp>
        <p:nvSpPr>
          <p:cNvPr id="11"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sp>
      <p:sp>
        <p:nvSpPr>
          <p:cNvPr id="12"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sp>
      <p:sp>
        <p:nvSpPr>
          <p:cNvPr id="13"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sp>
      <p:sp>
        <p:nvSpPr>
          <p:cNvPr id="14"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sp>
      <p:sp>
        <p:nvSpPr>
          <p:cNvPr id="15"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sp>
      <p:sp>
        <p:nvSpPr>
          <p:cNvPr id="16"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sp>
      <p:sp>
        <p:nvSpPr>
          <p:cNvPr id="17"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sp>
      <p:sp>
        <p:nvSpPr>
          <p:cNvPr id="18"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sp>
      <p:sp>
        <p:nvSpPr>
          <p:cNvPr id="19" name="Freeform 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sp>
      <p:sp>
        <p:nvSpPr>
          <p:cNvPr id="20"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buNone/>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21" name="PlaceHolder 1"/>
          <p:cNvSpPr>
            <a:spLocks noGrp="1"/>
          </p:cNvSpPr>
          <p:nvPr>
            <p:ph type="title"/>
          </p:nvPr>
        </p:nvSpPr>
        <p:spPr>
          <a:xfrm>
            <a:off x="1212840" y="1537560"/>
            <a:ext cx="4086000" cy="2387160"/>
          </a:xfrm>
          <a:prstGeom prst="rect">
            <a:avLst/>
          </a:prstGeom>
          <a:noFill/>
          <a:ln w="0">
            <a:noFill/>
          </a:ln>
        </p:spPr>
        <p:txBody>
          <a:bodyPr lIns="0" rIns="90000" tIns="45000" bIns="45000" anchor="b">
            <a:noAutofit/>
          </a:bodyPr>
          <a:p>
            <a:pPr>
              <a:lnSpc>
                <a:spcPct val="100000"/>
              </a:lnSpc>
              <a:buNone/>
            </a:pPr>
            <a:r>
              <a:rPr b="0" lang="en-US" sz="2700" spc="-1" strike="noStrike">
                <a:solidFill>
                  <a:srgbClr val="000005"/>
                </a:solidFill>
                <a:latin typeface="Roboto Medium"/>
                <a:ea typeface="Roboto Medium"/>
              </a:rPr>
              <a:t>Insert title</a:t>
            </a:r>
            <a:endParaRPr b="0" lang="en-US" sz="2700" spc="-1" strike="noStrike">
              <a:solidFill>
                <a:srgbClr val="000005"/>
              </a:solidFill>
              <a:latin typeface="Roboto Light"/>
            </a:endParaRPr>
          </a:p>
        </p:txBody>
      </p:sp>
      <p:sp>
        <p:nvSpPr>
          <p:cNvPr id="22" name="Rectangle 3"/>
          <p:cNvSpPr/>
          <p:nvPr/>
        </p:nvSpPr>
        <p:spPr>
          <a:xfrm>
            <a:off x="169560" y="6202800"/>
            <a:ext cx="376560" cy="37656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3" name="PlaceHolder 2"/>
          <p:cNvSpPr>
            <a:spLocks noGrp="1"/>
          </p:cNvSpPr>
          <p:nvPr>
            <p:ph type="body"/>
          </p:nvPr>
        </p:nvSpPr>
        <p:spPr>
          <a:xfrm>
            <a:off x="1212840" y="650880"/>
            <a:ext cx="2128320" cy="244080"/>
          </a:xfrm>
          <a:prstGeom prst="rect">
            <a:avLst/>
          </a:prstGeom>
          <a:noFill/>
          <a:ln w="0">
            <a:noFill/>
          </a:ln>
        </p:spPr>
        <p:txBody>
          <a:bodyPr lIns="0" rIns="90000" tIns="45000" bIns="45000" anchor="t">
            <a:noAutofit/>
          </a:bodyPr>
          <a:p>
            <a:pPr>
              <a:lnSpc>
                <a:spcPct val="90000"/>
              </a:lnSpc>
              <a:spcBef>
                <a:spcPts val="1001"/>
              </a:spcBef>
              <a:buNone/>
              <a:tabLst>
                <a:tab algn="l" pos="0"/>
              </a:tabLst>
            </a:pPr>
            <a:r>
              <a:rPr b="0" lang="en-US" sz="1000" spc="-1" strike="noStrike">
                <a:solidFill>
                  <a:srgbClr val="000005"/>
                </a:solidFill>
                <a:latin typeface="Roboto Light"/>
                <a:ea typeface="Roboto Light"/>
              </a:rPr>
              <a:t>Day Month Year</a:t>
            </a:r>
            <a:endParaRPr b="0" lang="en-US" sz="1000" spc="-1" strike="noStrike">
              <a:solidFill>
                <a:srgbClr val="000005"/>
              </a:solidFill>
              <a:latin typeface="Roboto"/>
            </a:endParaRPr>
          </a:p>
        </p:txBody>
      </p:sp>
      <p:sp>
        <p:nvSpPr>
          <p:cNvPr id="24" name="PlaceHolder 3"/>
          <p:cNvSpPr>
            <a:spLocks noGrp="1"/>
          </p:cNvSpPr>
          <p:nvPr>
            <p:ph type="body"/>
          </p:nvPr>
        </p:nvSpPr>
        <p:spPr>
          <a:xfrm>
            <a:off x="1212840" y="458640"/>
            <a:ext cx="2128320" cy="244080"/>
          </a:xfrm>
          <a:prstGeom prst="rect">
            <a:avLst/>
          </a:prstGeom>
          <a:noFill/>
          <a:ln w="0">
            <a:noFill/>
          </a:ln>
        </p:spPr>
        <p:txBody>
          <a:bodyPr lIns="0" rIns="90000" tIns="45000" bIns="45000" anchor="t">
            <a:noAutofit/>
          </a:bodyPr>
          <a:p>
            <a:pPr>
              <a:lnSpc>
                <a:spcPct val="90000"/>
              </a:lnSpc>
              <a:spcBef>
                <a:spcPts val="1001"/>
              </a:spcBef>
              <a:buNone/>
              <a:tabLst>
                <a:tab algn="l" pos="0"/>
              </a:tabLst>
            </a:pPr>
            <a:r>
              <a:rPr b="0" lang="en-US" sz="1000" spc="-1" strike="noStrike">
                <a:solidFill>
                  <a:srgbClr val="000005"/>
                </a:solidFill>
                <a:latin typeface="Roboto Medium"/>
                <a:ea typeface="Roboto Medium"/>
              </a:rPr>
              <a:t>Draft</a:t>
            </a:r>
            <a:endParaRPr b="0" lang="en-US" sz="1000" spc="-1" strike="noStrike">
              <a:solidFill>
                <a:srgbClr val="000005"/>
              </a:solidFill>
              <a:latin typeface="Roboto"/>
            </a:endParaRPr>
          </a:p>
        </p:txBody>
      </p:sp>
      <p:sp>
        <p:nvSpPr>
          <p:cNvPr id="25" name="Rectangle 7"/>
          <p:cNvSpPr/>
          <p:nvPr/>
        </p:nvSpPr>
        <p:spPr>
          <a:xfrm>
            <a:off x="7580520" y="0"/>
            <a:ext cx="461124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fld id="{32037DC9-3DD7-444D-A08A-41F9EE5A7B1A}"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64"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65"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sp>
      <p:sp>
        <p:nvSpPr>
          <p:cNvPr id="66"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67"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sp>
      <p:sp>
        <p:nvSpPr>
          <p:cNvPr id="68"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sp>
      <p:sp>
        <p:nvSpPr>
          <p:cNvPr id="69"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sp>
      <p:sp>
        <p:nvSpPr>
          <p:cNvPr id="70"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sp>
      <p:sp>
        <p:nvSpPr>
          <p:cNvPr id="71"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sp>
      <p:sp>
        <p:nvSpPr>
          <p:cNvPr id="72"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sp>
      <p:sp>
        <p:nvSpPr>
          <p:cNvPr id="73"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sp>
      <p:sp>
        <p:nvSpPr>
          <p:cNvPr id="74"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sp>
      <p:sp>
        <p:nvSpPr>
          <p:cNvPr id="75"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sp>
      <p:sp>
        <p:nvSpPr>
          <p:cNvPr id="76"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sp>
      <p:sp>
        <p:nvSpPr>
          <p:cNvPr id="77"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sp>
      <p:sp>
        <p:nvSpPr>
          <p:cNvPr id="78"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sp>
      <p:sp>
        <p:nvSpPr>
          <p:cNvPr id="79"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sp>
      <p:sp>
        <p:nvSpPr>
          <p:cNvPr id="80"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sp>
      <p:sp>
        <p:nvSpPr>
          <p:cNvPr id="81" name="Freeform 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sp>
      <p:sp>
        <p:nvSpPr>
          <p:cNvPr id="82"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buNone/>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83" name="Rectangle 7"/>
          <p:cNvSpPr/>
          <p:nvPr/>
        </p:nvSpPr>
        <p:spPr>
          <a:xfrm>
            <a:off x="740520" y="1777680"/>
            <a:ext cx="11451240" cy="50799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84" name="Rectangle 11"/>
          <p:cNvSpPr/>
          <p:nvPr/>
        </p:nvSpPr>
        <p:spPr>
          <a:xfrm>
            <a:off x="9004320" y="0"/>
            <a:ext cx="318744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 name="Oval 13"/>
          <p:cNvSpPr/>
          <p:nvPr/>
        </p:nvSpPr>
        <p:spPr>
          <a:xfrm>
            <a:off x="11677680" y="500040"/>
            <a:ext cx="1072800" cy="1072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6" name="Freeform 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sp>
      <p:sp>
        <p:nvSpPr>
          <p:cNvPr id="87" name="TextBox 12"/>
          <p:cNvSpPr/>
          <p:nvPr/>
        </p:nvSpPr>
        <p:spPr>
          <a:xfrm>
            <a:off x="1197000" y="400320"/>
            <a:ext cx="7445880" cy="824040"/>
          </a:xfrm>
          <a:prstGeom prst="rect">
            <a:avLst/>
          </a:prstGeom>
          <a:noFill/>
          <a:ln w="0">
            <a:noFill/>
          </a:ln>
        </p:spPr>
        <p:style>
          <a:lnRef idx="0"/>
          <a:fillRef idx="0"/>
          <a:effectRef idx="0"/>
          <a:fontRef idx="minor"/>
        </p:style>
        <p:txBody>
          <a:bodyPr lIns="0" rIns="0" tIns="0" bIns="0" anchor="ctr">
            <a:noAutofit/>
          </a:bodyPr>
          <a:p>
            <a:pPr>
              <a:lnSpc>
                <a:spcPct val="100000"/>
              </a:lnSpc>
              <a:spcBef>
                <a:spcPts val="1001"/>
              </a:spcBef>
              <a:buNone/>
              <a:tabLst>
                <a:tab algn="l" pos="0"/>
              </a:tabLst>
            </a:pPr>
            <a:r>
              <a:rPr b="0" lang="en-AU" sz="2400" spc="-1" strike="noStrike">
                <a:solidFill>
                  <a:srgbClr val="000005"/>
                </a:solidFill>
                <a:latin typeface="Roboto"/>
                <a:ea typeface="Roboto"/>
              </a:rPr>
              <a:t>Our 17 year history assures best practice in privacy, security and the ethical use of data</a:t>
            </a:r>
            <a:endParaRPr b="0" lang="en-US" sz="2400" spc="-1" strike="noStrike">
              <a:latin typeface="Arial"/>
            </a:endParaRPr>
          </a:p>
        </p:txBody>
      </p:sp>
      <p:sp>
        <p:nvSpPr>
          <p:cNvPr id="88" name="TextBox 17"/>
          <p:cNvSpPr/>
          <p:nvPr/>
        </p:nvSpPr>
        <p:spPr>
          <a:xfrm>
            <a:off x="9407520" y="2417760"/>
            <a:ext cx="2338560" cy="2180160"/>
          </a:xfrm>
          <a:prstGeom prst="rect">
            <a:avLst/>
          </a:prstGeom>
          <a:noFill/>
          <a:ln w="0">
            <a:noFill/>
          </a:ln>
        </p:spPr>
        <p:style>
          <a:lnRef idx="0"/>
          <a:fillRef idx="0"/>
          <a:effectRef idx="0"/>
          <a:fontRef idx="minor"/>
        </p:style>
        <p:txBody>
          <a:bodyPr lIns="0" rIns="0" tIns="0" bIns="0" anchor="ctr">
            <a:noAutofit/>
          </a:bodyPr>
          <a:p>
            <a:pPr>
              <a:lnSpc>
                <a:spcPct val="90000"/>
              </a:lnSpc>
              <a:spcBef>
                <a:spcPts val="1001"/>
              </a:spcBef>
              <a:buNone/>
              <a:tabLst>
                <a:tab algn="l" pos="0"/>
              </a:tabLst>
            </a:pPr>
            <a:r>
              <a:rPr b="0" lang="en-AU" sz="1800" spc="-1" strike="noStrike">
                <a:solidFill>
                  <a:srgbClr val="ffffff"/>
                </a:solidFill>
                <a:latin typeface="Roboto Light"/>
                <a:ea typeface="Roboto"/>
              </a:rPr>
              <a:t>Quantium believes </a:t>
            </a:r>
            <a:br>
              <a:rPr sz="1800"/>
            </a:br>
            <a:r>
              <a:rPr b="0" lang="en-AU" sz="1800" spc="-1" strike="noStrike">
                <a:solidFill>
                  <a:srgbClr val="ffffff"/>
                </a:solidFill>
                <a:latin typeface="Roboto Light"/>
                <a:ea typeface="Roboto"/>
              </a:rPr>
              <a:t>in using data for progress, with great care and responsibility. As such please respect the commercial in confidence nature </a:t>
            </a:r>
            <a:br>
              <a:rPr sz="1800"/>
            </a:br>
            <a:r>
              <a:rPr b="0" lang="en-AU" sz="1800" spc="-1" strike="noStrike">
                <a:solidFill>
                  <a:srgbClr val="ffffff"/>
                </a:solidFill>
                <a:latin typeface="Roboto Light"/>
                <a:ea typeface="Roboto"/>
              </a:rPr>
              <a:t>of this document.</a:t>
            </a:r>
            <a:endParaRPr b="0" lang="en-US" sz="1800" spc="-1" strike="noStrike">
              <a:latin typeface="Arial"/>
            </a:endParaRPr>
          </a:p>
        </p:txBody>
      </p:sp>
      <p:sp>
        <p:nvSpPr>
          <p:cNvPr id="89" name="TextBox 18"/>
          <p:cNvSpPr/>
          <p:nvPr/>
        </p:nvSpPr>
        <p:spPr>
          <a:xfrm>
            <a:off x="9407520" y="500040"/>
            <a:ext cx="2206800" cy="1072800"/>
          </a:xfrm>
          <a:prstGeom prst="rect">
            <a:avLst/>
          </a:prstGeom>
          <a:noFill/>
          <a:ln w="0">
            <a:noFill/>
          </a:ln>
        </p:spPr>
        <p:style>
          <a:lnRef idx="0"/>
          <a:fillRef idx="0"/>
          <a:effectRef idx="0"/>
          <a:fontRef idx="minor"/>
        </p:style>
        <p:txBody>
          <a:bodyPr lIns="0" rIns="0" tIns="0" bIns="0" anchor="t">
            <a:noAutofit/>
          </a:bodyPr>
          <a:p>
            <a:pPr>
              <a:lnSpc>
                <a:spcPct val="90000"/>
              </a:lnSpc>
              <a:spcBef>
                <a:spcPts val="1001"/>
              </a:spcBef>
              <a:buNone/>
              <a:tabLst>
                <a:tab algn="l" pos="0"/>
              </a:tabLst>
            </a:pPr>
            <a:r>
              <a:rPr b="0" lang="en-AU" sz="2400" spc="-1" strike="noStrike">
                <a:solidFill>
                  <a:srgbClr val="ffffff"/>
                </a:solidFill>
                <a:latin typeface="Roboto"/>
                <a:ea typeface="Roboto"/>
              </a:rPr>
              <a:t>We all have a responsibility</a:t>
            </a:r>
            <a:br>
              <a:rPr sz="2400"/>
            </a:br>
            <a:r>
              <a:rPr b="0" lang="en-AU" sz="2400" spc="-1" strike="noStrike">
                <a:solidFill>
                  <a:srgbClr val="ffffff"/>
                </a:solidFill>
                <a:latin typeface="Roboto"/>
                <a:ea typeface="Roboto"/>
              </a:rPr>
              <a:t>to use data</a:t>
            </a:r>
            <a:br>
              <a:rPr sz="2400"/>
            </a:br>
            <a:r>
              <a:rPr b="0" lang="en-AU" sz="2400" spc="-1" strike="noStrike">
                <a:solidFill>
                  <a:srgbClr val="ffffff"/>
                </a:solidFill>
                <a:latin typeface="Roboto"/>
                <a:ea typeface="Roboto"/>
              </a:rPr>
              <a:t>for good</a:t>
            </a:r>
            <a:endParaRPr b="0" lang="en-US" sz="2400" spc="-1" strike="noStrike">
              <a:latin typeface="Arial"/>
            </a:endParaRPr>
          </a:p>
        </p:txBody>
      </p:sp>
      <p:sp>
        <p:nvSpPr>
          <p:cNvPr id="90" name="Rectangle 19"/>
          <p:cNvSpPr/>
          <p:nvPr/>
        </p:nvSpPr>
        <p:spPr>
          <a:xfrm>
            <a:off x="1197000" y="1974960"/>
            <a:ext cx="2310840" cy="302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buNone/>
              <a:tabLst>
                <a:tab algn="l" pos="0"/>
              </a:tabLst>
            </a:pPr>
            <a:r>
              <a:rPr b="0" lang="en-AU" sz="1400" spc="-1" strike="noStrike">
                <a:solidFill>
                  <a:srgbClr val="000005"/>
                </a:solidFill>
                <a:latin typeface="Roboto Medium"/>
                <a:ea typeface="Roboto Medium"/>
              </a:rPr>
              <a:t>Privacy</a:t>
            </a:r>
            <a:endParaRPr b="0" lang="en-US" sz="1400" spc="-1" strike="noStrike">
              <a:latin typeface="Arial"/>
            </a:endParaRPr>
          </a:p>
        </p:txBody>
      </p:sp>
      <p:sp>
        <p:nvSpPr>
          <p:cNvPr id="91" name="Rectangle 20"/>
          <p:cNvSpPr/>
          <p:nvPr/>
        </p:nvSpPr>
        <p:spPr>
          <a:xfrm>
            <a:off x="1197000" y="2254680"/>
            <a:ext cx="2310840" cy="2418480"/>
          </a:xfrm>
          <a:prstGeom prst="rect">
            <a:avLst/>
          </a:prstGeom>
          <a:noFill/>
          <a:ln w="0">
            <a:noFill/>
          </a:ln>
        </p:spPr>
        <p:style>
          <a:lnRef idx="0"/>
          <a:fillRef idx="0"/>
          <a:effectRef idx="0"/>
          <a:fontRef idx="minor"/>
        </p:style>
        <p:txBody>
          <a:bodyPr lIns="0" rIns="0" tIns="45000" bIns="45000" anchor="t">
            <a:spAutoFit/>
          </a:bodyPr>
          <a:p>
            <a:pPr marL="180000" indent="-18000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We have built our business based on privacy by design principles </a:t>
            </a:r>
            <a:br>
              <a:rPr sz="1100"/>
            </a:br>
            <a:r>
              <a:rPr b="0" lang="en-AU" sz="1100" spc="-1" strike="noStrike">
                <a:solidFill>
                  <a:srgbClr val="000005"/>
                </a:solidFill>
                <a:latin typeface="Roboto Light"/>
                <a:ea typeface="Roboto Light"/>
              </a:rPr>
              <a:t>for the past 17 years</a:t>
            </a:r>
            <a:endParaRPr b="0" lang="en-US" sz="1100" spc="-1" strike="noStrike">
              <a:latin typeface="Arial"/>
            </a:endParaRPr>
          </a:p>
          <a:p>
            <a:pPr marL="180000" indent="-18000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Quantium has strict protocols</a:t>
            </a:r>
            <a:br>
              <a:rPr sz="1100"/>
            </a:br>
            <a:r>
              <a:rPr b="0" lang="en-AU" sz="1100" spc="-1" strike="noStrike">
                <a:solidFill>
                  <a:srgbClr val="000005"/>
                </a:solidFill>
                <a:latin typeface="Roboto Light"/>
                <a:ea typeface="Roboto Light"/>
              </a:rPr>
              <a:t>around the receipt and storage </a:t>
            </a:r>
            <a:br>
              <a:rPr sz="1100"/>
            </a:br>
            <a:r>
              <a:rPr b="0" lang="en-AU" sz="1100" spc="-1" strike="noStrike">
                <a:solidFill>
                  <a:srgbClr val="000005"/>
                </a:solidFill>
                <a:latin typeface="Roboto Light"/>
                <a:ea typeface="Roboto Light"/>
              </a:rPr>
              <a:t>of personal information</a:t>
            </a:r>
            <a:endParaRPr b="0" lang="en-US" sz="1100" spc="-1" strike="noStrike">
              <a:latin typeface="Arial"/>
            </a:endParaRPr>
          </a:p>
          <a:p>
            <a:pPr marL="180000" indent="-18000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All information is de-identified using an irreversible tokenisation process with no ability to</a:t>
            </a:r>
            <a:br>
              <a:rPr sz="1100"/>
            </a:br>
            <a:r>
              <a:rPr b="0" lang="en-AU" sz="1100" spc="-1" strike="noStrike">
                <a:solidFill>
                  <a:srgbClr val="000005"/>
                </a:solidFill>
                <a:latin typeface="Roboto Light"/>
                <a:ea typeface="Roboto Light"/>
              </a:rPr>
              <a:t>re-identify individuals.</a:t>
            </a:r>
            <a:endParaRPr b="0" lang="en-US" sz="1100" spc="-1" strike="noStrike">
              <a:latin typeface="Arial"/>
            </a:endParaRPr>
          </a:p>
        </p:txBody>
      </p:sp>
      <p:sp>
        <p:nvSpPr>
          <p:cNvPr id="92" name="Rectangle 21"/>
          <p:cNvSpPr/>
          <p:nvPr/>
        </p:nvSpPr>
        <p:spPr>
          <a:xfrm>
            <a:off x="3957480" y="1974960"/>
            <a:ext cx="2310840" cy="302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buNone/>
              <a:tabLst>
                <a:tab algn="l" pos="0"/>
              </a:tabLst>
            </a:pPr>
            <a:r>
              <a:rPr b="0" lang="en-AU" sz="1400" spc="-1" strike="noStrike">
                <a:solidFill>
                  <a:srgbClr val="000005"/>
                </a:solidFill>
                <a:latin typeface="Roboto Medium"/>
                <a:ea typeface="Roboto Medium"/>
              </a:rPr>
              <a:t>Security</a:t>
            </a:r>
            <a:endParaRPr b="0" lang="en-US" sz="1400" spc="-1" strike="noStrike">
              <a:latin typeface="Arial"/>
            </a:endParaRPr>
          </a:p>
        </p:txBody>
      </p:sp>
      <p:sp>
        <p:nvSpPr>
          <p:cNvPr id="93" name="Rectangle 22"/>
          <p:cNvSpPr/>
          <p:nvPr/>
        </p:nvSpPr>
        <p:spPr>
          <a:xfrm>
            <a:off x="3957480" y="2254680"/>
            <a:ext cx="2310840" cy="3986640"/>
          </a:xfrm>
          <a:prstGeom prst="rect">
            <a:avLst/>
          </a:prstGeom>
          <a:noFill/>
          <a:ln w="0">
            <a:noFill/>
          </a:ln>
        </p:spPr>
        <p:style>
          <a:lnRef idx="0"/>
          <a:fillRef idx="0"/>
          <a:effectRef idx="0"/>
          <a:fontRef idx="minor"/>
        </p:style>
        <p:txBody>
          <a:bodyPr lIns="0" rIns="90000" tIns="45000" bIns="45000" anchor="t">
            <a:spAutoFit/>
          </a:bodyPr>
          <a:p>
            <a:pPr marL="180000" indent="-18000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We are ISO27001 certified - internationally recognised </a:t>
            </a:r>
            <a:br>
              <a:rPr sz="1100"/>
            </a:br>
            <a:r>
              <a:rPr b="0" lang="en-AU" sz="1100" spc="-1" strike="noStrike">
                <a:solidFill>
                  <a:srgbClr val="000005"/>
                </a:solidFill>
                <a:latin typeface="Roboto Light"/>
                <a:ea typeface="Roboto Light"/>
              </a:rPr>
              <a:t>for our ability to uphold best practice standards across information security</a:t>
            </a:r>
            <a:endParaRPr b="0" lang="en-US" sz="1100" spc="-1" strike="noStrike">
              <a:latin typeface="Arial"/>
            </a:endParaRPr>
          </a:p>
          <a:p>
            <a:pPr marL="180000" indent="-18000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We use ‘bank grade’ security </a:t>
            </a:r>
            <a:br>
              <a:rPr sz="1100"/>
            </a:br>
            <a:r>
              <a:rPr b="0" lang="en-US" sz="1100" spc="-1" strike="noStrike">
                <a:solidFill>
                  <a:srgbClr val="000005"/>
                </a:solidFill>
                <a:latin typeface="Roboto Light"/>
                <a:ea typeface="Roboto Light"/>
              </a:rPr>
              <a:t>to store and process our data</a:t>
            </a:r>
            <a:endParaRPr b="0" lang="en-US" sz="1100" spc="-1" strike="noStrike">
              <a:latin typeface="Arial"/>
            </a:endParaRPr>
          </a:p>
          <a:p>
            <a:pPr marL="180000" indent="-18000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Comply with 200+ security requirements from NAB, Woolworths and other </a:t>
            </a:r>
            <a:br>
              <a:rPr sz="1100"/>
            </a:br>
            <a:r>
              <a:rPr b="0" lang="en-US" sz="1100" spc="-1" strike="noStrike">
                <a:solidFill>
                  <a:srgbClr val="000005"/>
                </a:solidFill>
                <a:latin typeface="Roboto Light"/>
                <a:ea typeface="Roboto Light"/>
              </a:rPr>
              <a:t>data partners</a:t>
            </a:r>
            <a:endParaRPr b="0" lang="en-US" sz="1100" spc="-1" strike="noStrike">
              <a:latin typeface="Arial"/>
            </a:endParaRPr>
          </a:p>
          <a:p>
            <a:pPr marL="180000" indent="-18000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partner data is held in separate restricted environments</a:t>
            </a:r>
            <a:endParaRPr b="0" lang="en-US" sz="1100" spc="-1" strike="noStrike">
              <a:latin typeface="Arial"/>
            </a:endParaRPr>
          </a:p>
          <a:p>
            <a:pPr marL="180000" indent="-18000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access to partner data is limited to essential staff only</a:t>
            </a:r>
            <a:endParaRPr b="0" lang="en-US" sz="1100" spc="-1" strike="noStrike">
              <a:latin typeface="Arial"/>
            </a:endParaRPr>
          </a:p>
          <a:p>
            <a:pPr marL="180000" indent="-18000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Security environment and processes regularly audited </a:t>
            </a:r>
            <a:br>
              <a:rPr sz="1100"/>
            </a:br>
            <a:r>
              <a:rPr b="0" lang="en-US" sz="1100" spc="-1" strike="noStrike">
                <a:solidFill>
                  <a:srgbClr val="000005"/>
                </a:solidFill>
                <a:latin typeface="Roboto Light"/>
                <a:ea typeface="Roboto Light"/>
              </a:rPr>
              <a:t>by our data partners.</a:t>
            </a:r>
            <a:endParaRPr b="0" lang="en-US" sz="1100" spc="-1" strike="noStrike">
              <a:latin typeface="Arial"/>
            </a:endParaRPr>
          </a:p>
        </p:txBody>
      </p:sp>
      <p:sp>
        <p:nvSpPr>
          <p:cNvPr id="94" name="Rectangle 23"/>
          <p:cNvSpPr/>
          <p:nvPr/>
        </p:nvSpPr>
        <p:spPr>
          <a:xfrm>
            <a:off x="6718320" y="1974960"/>
            <a:ext cx="2310840" cy="302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buNone/>
              <a:tabLst>
                <a:tab algn="l" pos="0"/>
              </a:tabLst>
            </a:pPr>
            <a:r>
              <a:rPr b="0" lang="en-AU" sz="1400" spc="-1" strike="noStrike">
                <a:solidFill>
                  <a:srgbClr val="000005"/>
                </a:solidFill>
                <a:latin typeface="Roboto Medium"/>
                <a:ea typeface="Roboto Medium"/>
              </a:rPr>
              <a:t>Ethical use of data</a:t>
            </a:r>
            <a:endParaRPr b="0" lang="en-US" sz="1400" spc="-1" strike="noStrike">
              <a:latin typeface="Arial"/>
            </a:endParaRPr>
          </a:p>
        </p:txBody>
      </p:sp>
      <p:sp>
        <p:nvSpPr>
          <p:cNvPr id="95" name="Rectangle 24"/>
          <p:cNvSpPr/>
          <p:nvPr/>
        </p:nvSpPr>
        <p:spPr>
          <a:xfrm>
            <a:off x="6718320" y="2254680"/>
            <a:ext cx="2125440" cy="1094040"/>
          </a:xfrm>
          <a:prstGeom prst="rect">
            <a:avLst/>
          </a:prstGeom>
          <a:noFill/>
          <a:ln w="0">
            <a:noFill/>
          </a:ln>
        </p:spPr>
        <p:style>
          <a:lnRef idx="0"/>
          <a:fillRef idx="0"/>
          <a:effectRef idx="0"/>
          <a:fontRef idx="minor"/>
        </p:style>
        <p:txBody>
          <a:bodyPr lIns="0" rIns="90000" tIns="45000" bIns="45000" anchor="t">
            <a:spAutoFit/>
          </a:bodyPr>
          <a:p>
            <a:pPr>
              <a:lnSpc>
                <a:spcPct val="100000"/>
              </a:lnSpc>
              <a:spcAft>
                <a:spcPts val="601"/>
              </a:spcAft>
              <a:buNone/>
              <a:tabLst>
                <a:tab algn="l" pos="0"/>
              </a:tabLst>
            </a:pPr>
            <a:r>
              <a:rPr b="0" lang="en-AU" sz="1100" spc="-1" strike="noStrike">
                <a:solidFill>
                  <a:srgbClr val="000005"/>
                </a:solidFill>
                <a:latin typeface="Roboto Light"/>
                <a:ea typeface="Roboto Light"/>
              </a:rPr>
              <a:t>Applies to all facets of our work, from the initiatives we take on, the information we use and how our solutions impact individuals, organisations and society.</a:t>
            </a:r>
            <a:endParaRPr b="0" lang="en-US" sz="1100" spc="-1" strike="noStrike">
              <a:latin typeface="Arial"/>
            </a:endParaRPr>
          </a:p>
        </p:txBody>
      </p:sp>
      <p:grpSp>
        <p:nvGrpSpPr>
          <p:cNvPr id="96" name="Group 2"/>
          <p:cNvGrpSpPr/>
          <p:nvPr/>
        </p:nvGrpSpPr>
        <p:grpSpPr>
          <a:xfrm>
            <a:off x="3732840" y="1987920"/>
            <a:ext cx="2760840" cy="3790440"/>
            <a:chOff x="3732840" y="1987920"/>
            <a:chExt cx="2760840" cy="3790440"/>
          </a:xfrm>
        </p:grpSpPr>
        <p:sp>
          <p:nvSpPr>
            <p:cNvPr id="97" name="Straight Connector 25"/>
            <p:cNvSpPr/>
            <p:nvPr/>
          </p:nvSpPr>
          <p:spPr>
            <a:xfrm>
              <a:off x="3732840" y="1987920"/>
              <a:ext cx="360" cy="3790440"/>
            </a:xfrm>
            <a:prstGeom prst="line">
              <a:avLst/>
            </a:prstGeom>
            <a:ln>
              <a:solidFill>
                <a:srgbClr val="bcb5ac"/>
              </a:solidFill>
            </a:ln>
          </p:spPr>
          <p:style>
            <a:lnRef idx="1">
              <a:schemeClr val="accent1"/>
            </a:lnRef>
            <a:fillRef idx="0">
              <a:schemeClr val="accent1"/>
            </a:fillRef>
            <a:effectRef idx="0">
              <a:schemeClr val="accent1"/>
            </a:effectRef>
            <a:fontRef idx="minor"/>
          </p:style>
        </p:sp>
        <p:sp>
          <p:nvSpPr>
            <p:cNvPr id="98" name="Straight Connector 26"/>
            <p:cNvSpPr/>
            <p:nvPr/>
          </p:nvSpPr>
          <p:spPr>
            <a:xfrm>
              <a:off x="6493320" y="1987920"/>
              <a:ext cx="360" cy="3790440"/>
            </a:xfrm>
            <a:prstGeom prst="line">
              <a:avLst/>
            </a:prstGeom>
            <a:ln>
              <a:solidFill>
                <a:srgbClr val="bcb5ac"/>
              </a:solidFill>
            </a:ln>
          </p:spPr>
          <p:style>
            <a:lnRef idx="1">
              <a:schemeClr val="accent1"/>
            </a:lnRef>
            <a:fillRef idx="0">
              <a:schemeClr val="accent1"/>
            </a:fillRef>
            <a:effectRef idx="0">
              <a:schemeClr val="accent1"/>
            </a:effectRef>
            <a:fontRef idx="minor"/>
          </p:style>
        </p:sp>
      </p:grpSp>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5"/>
                </a:solidFill>
                <a:latin typeface="Roboto Light"/>
              </a:rPr>
              <a:t>Click to edit the title text format</a:t>
            </a:r>
            <a:endParaRPr b="0" lang="en-US" sz="1800" spc="-1" strike="noStrike">
              <a:solidFill>
                <a:srgbClr val="000005"/>
              </a:solidFill>
              <a:latin typeface="Roboto Light"/>
            </a:endParaRPr>
          </a:p>
        </p:txBody>
      </p:sp>
      <p:sp>
        <p:nvSpPr>
          <p:cNvPr id="10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5"/>
                </a:solidFill>
                <a:latin typeface="Roboto"/>
              </a:rPr>
              <a:t>Click to edit the outline text format</a:t>
            </a:r>
            <a:endParaRPr b="0" lang="en-US" sz="2800" spc="-1" strike="noStrike">
              <a:solidFill>
                <a:srgbClr val="000005"/>
              </a:solidFill>
              <a:latin typeface="Roboto"/>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5"/>
                </a:solidFill>
                <a:latin typeface="Roboto"/>
              </a:rPr>
              <a:t>Second Outline Level</a:t>
            </a:r>
            <a:endParaRPr b="0" lang="en-US" sz="2000" spc="-1" strike="noStrike">
              <a:solidFill>
                <a:srgbClr val="000005"/>
              </a:solidFill>
              <a:latin typeface="Roboto"/>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5"/>
                </a:solidFill>
                <a:latin typeface="Roboto"/>
              </a:rPr>
              <a:t>Third Outline Level</a:t>
            </a:r>
            <a:endParaRPr b="0" lang="en-US" sz="1800" spc="-1" strike="noStrike">
              <a:solidFill>
                <a:srgbClr val="000005"/>
              </a:solidFill>
              <a:latin typeface="Roboto"/>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5"/>
                </a:solidFill>
                <a:latin typeface="Roboto"/>
              </a:rPr>
              <a:t>Fourth Outline Level</a:t>
            </a:r>
            <a:endParaRPr b="0" lang="en-US" sz="1800" spc="-1" strike="noStrike">
              <a:solidFill>
                <a:srgbClr val="000005"/>
              </a:solidFill>
              <a:latin typeface="Roboto"/>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5"/>
                </a:solidFill>
                <a:latin typeface="Roboto"/>
              </a:rPr>
              <a:t>Fifth Outline Level</a:t>
            </a:r>
            <a:endParaRPr b="0" lang="en-US" sz="2000" spc="-1" strike="noStrike">
              <a:solidFill>
                <a:srgbClr val="000005"/>
              </a:solidFill>
              <a:latin typeface="Roboto"/>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5"/>
                </a:solidFill>
                <a:latin typeface="Roboto"/>
              </a:rPr>
              <a:t>Sixth Outline Level</a:t>
            </a:r>
            <a:endParaRPr b="0" lang="en-US" sz="2000" spc="-1" strike="noStrike">
              <a:solidFill>
                <a:srgbClr val="000005"/>
              </a:solidFill>
              <a:latin typeface="Roboto"/>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5"/>
                </a:solidFill>
                <a:latin typeface="Roboto"/>
              </a:rPr>
              <a:t>Seventh Outline Level</a:t>
            </a:r>
            <a:endParaRPr b="0" lang="en-US" sz="20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fld id="{FB3E7761-D093-48A6-92EE-3D296B544544}"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139"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140"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sp>
      <p:sp>
        <p:nvSpPr>
          <p:cNvPr id="141"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142"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sp>
      <p:sp>
        <p:nvSpPr>
          <p:cNvPr id="143"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sp>
      <p:sp>
        <p:nvSpPr>
          <p:cNvPr id="144"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sp>
      <p:sp>
        <p:nvSpPr>
          <p:cNvPr id="145"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sp>
      <p:sp>
        <p:nvSpPr>
          <p:cNvPr id="146"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sp>
      <p:sp>
        <p:nvSpPr>
          <p:cNvPr id="147"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sp>
      <p:sp>
        <p:nvSpPr>
          <p:cNvPr id="148"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sp>
      <p:sp>
        <p:nvSpPr>
          <p:cNvPr id="149"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sp>
      <p:sp>
        <p:nvSpPr>
          <p:cNvPr id="150"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sp>
      <p:sp>
        <p:nvSpPr>
          <p:cNvPr id="151"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sp>
      <p:sp>
        <p:nvSpPr>
          <p:cNvPr id="152"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sp>
      <p:sp>
        <p:nvSpPr>
          <p:cNvPr id="153"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sp>
      <p:sp>
        <p:nvSpPr>
          <p:cNvPr id="154"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sp>
      <p:sp>
        <p:nvSpPr>
          <p:cNvPr id="155"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sp>
      <p:sp>
        <p:nvSpPr>
          <p:cNvPr id="156" name="Freeform 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sp>
      <p:sp>
        <p:nvSpPr>
          <p:cNvPr id="157"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buNone/>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158" name="PlaceHolder 1"/>
          <p:cNvSpPr>
            <a:spLocks noGrp="1"/>
          </p:cNvSpPr>
          <p:nvPr>
            <p:ph type="body"/>
          </p:nvPr>
        </p:nvSpPr>
        <p:spPr>
          <a:xfrm>
            <a:off x="1197000" y="453240"/>
            <a:ext cx="10479240" cy="824040"/>
          </a:xfrm>
          <a:prstGeom prst="rect">
            <a:avLst/>
          </a:prstGeom>
          <a:noFill/>
          <a:ln w="0">
            <a:noFill/>
          </a:ln>
        </p:spPr>
        <p:txBody>
          <a:bodyPr lIns="0" rIns="90000" tIns="0" bIns="45000" anchor="t">
            <a:noAutofit/>
          </a:bodyPr>
          <a:p>
            <a:pPr>
              <a:lnSpc>
                <a:spcPct val="100000"/>
              </a:lnSpc>
              <a:spcBef>
                <a:spcPts val="1001"/>
              </a:spcBef>
              <a:buNone/>
              <a:tabLst>
                <a:tab algn="l" pos="0"/>
              </a:tabLst>
            </a:pPr>
            <a:r>
              <a:rPr b="0" lang="en-US" sz="2400" spc="-1" strike="noStrike">
                <a:solidFill>
                  <a:srgbClr val="000005"/>
                </a:solidFill>
                <a:latin typeface="Roboto"/>
                <a:ea typeface="Roboto"/>
              </a:rPr>
              <a:t>Click to add page heading (max two lines)</a:t>
            </a:r>
            <a:endParaRPr b="0" lang="en-US" sz="2400" spc="-1" strike="noStrike">
              <a:solidFill>
                <a:srgbClr val="000005"/>
              </a:solidFill>
              <a:latin typeface="Roboto"/>
            </a:endParaRPr>
          </a:p>
        </p:txBody>
      </p:sp>
      <p:sp>
        <p:nvSpPr>
          <p:cNvPr id="159"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5"/>
                </a:solidFill>
                <a:latin typeface="Roboto Light"/>
              </a:rPr>
              <a:t>Click to edit the title text format</a:t>
            </a:r>
            <a:endParaRPr b="0" lang="en-US" sz="1800" spc="-1" strike="noStrike">
              <a:solidFill>
                <a:srgbClr val="000005"/>
              </a:solidFill>
              <a:latin typeface="Roboto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7"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fld id="{DD2ACCF4-5D83-4309-A8B7-D2C12C7B2407}"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198"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199"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sp>
      <p:sp>
        <p:nvSpPr>
          <p:cNvPr id="200"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201"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sp>
      <p:sp>
        <p:nvSpPr>
          <p:cNvPr id="202"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sp>
      <p:sp>
        <p:nvSpPr>
          <p:cNvPr id="203"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sp>
      <p:sp>
        <p:nvSpPr>
          <p:cNvPr id="204"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sp>
      <p:sp>
        <p:nvSpPr>
          <p:cNvPr id="205"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sp>
      <p:sp>
        <p:nvSpPr>
          <p:cNvPr id="206"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sp>
      <p:sp>
        <p:nvSpPr>
          <p:cNvPr id="207"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sp>
      <p:sp>
        <p:nvSpPr>
          <p:cNvPr id="208"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sp>
      <p:sp>
        <p:nvSpPr>
          <p:cNvPr id="209"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sp>
      <p:sp>
        <p:nvSpPr>
          <p:cNvPr id="210"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sp>
      <p:sp>
        <p:nvSpPr>
          <p:cNvPr id="211"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sp>
      <p:sp>
        <p:nvSpPr>
          <p:cNvPr id="212"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sp>
      <p:sp>
        <p:nvSpPr>
          <p:cNvPr id="213"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sp>
      <p:sp>
        <p:nvSpPr>
          <p:cNvPr id="214"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sp>
      <p:sp>
        <p:nvSpPr>
          <p:cNvPr id="215" name="Freeform 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sp>
      <p:sp>
        <p:nvSpPr>
          <p:cNvPr id="216"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buNone/>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217" name="Rectangle 8"/>
          <p:cNvSpPr/>
          <p:nvPr/>
        </p:nvSpPr>
        <p:spPr>
          <a:xfrm>
            <a:off x="740520" y="0"/>
            <a:ext cx="11451240" cy="2466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18" name="PlaceHolder 1"/>
          <p:cNvSpPr>
            <a:spLocks noGrp="1"/>
          </p:cNvSpPr>
          <p:nvPr>
            <p:ph type="title"/>
          </p:nvPr>
        </p:nvSpPr>
        <p:spPr>
          <a:xfrm>
            <a:off x="1162080" y="399960"/>
            <a:ext cx="2304720" cy="971280"/>
          </a:xfrm>
          <a:prstGeom prst="rect">
            <a:avLst/>
          </a:prstGeom>
          <a:noFill/>
          <a:ln w="0">
            <a:noFill/>
          </a:ln>
        </p:spPr>
        <p:txBody>
          <a:bodyPr lIns="0" rIns="0" tIns="0" bIns="0" anchor="t">
            <a:noAutofit/>
          </a:bodyPr>
          <a:p>
            <a:pPr>
              <a:lnSpc>
                <a:spcPct val="90000"/>
              </a:lnSpc>
              <a:buNone/>
            </a:pPr>
            <a:r>
              <a:rPr b="0" lang="en-US" sz="8300" spc="-1" strike="noStrike">
                <a:solidFill>
                  <a:srgbClr val="000005"/>
                </a:solidFill>
                <a:latin typeface="Roboto Light"/>
                <a:ea typeface="Roboto Light"/>
              </a:rPr>
              <a:t>01</a:t>
            </a:r>
            <a:endParaRPr b="0" lang="en-US" sz="8300" spc="-1" strike="noStrike">
              <a:solidFill>
                <a:srgbClr val="000005"/>
              </a:solidFill>
              <a:latin typeface="Roboto Light"/>
            </a:endParaRPr>
          </a:p>
        </p:txBody>
      </p:sp>
      <p:sp>
        <p:nvSpPr>
          <p:cNvPr id="219" name="PlaceHolder 2"/>
          <p:cNvSpPr>
            <a:spLocks noGrp="1"/>
          </p:cNvSpPr>
          <p:nvPr>
            <p:ph type="body"/>
          </p:nvPr>
        </p:nvSpPr>
        <p:spPr>
          <a:xfrm>
            <a:off x="1201680" y="3122640"/>
            <a:ext cx="5516280" cy="2515680"/>
          </a:xfrm>
          <a:prstGeom prst="rect">
            <a:avLst/>
          </a:prstGeom>
          <a:noFill/>
          <a:ln w="0">
            <a:noFill/>
          </a:ln>
        </p:spPr>
        <p:txBody>
          <a:bodyPr lIns="0" rIns="90000" tIns="0" bIns="45000" anchor="t">
            <a:noAutofit/>
          </a:bodyPr>
          <a:p>
            <a:pPr>
              <a:lnSpc>
                <a:spcPct val="100000"/>
              </a:lnSpc>
              <a:spcBef>
                <a:spcPts val="1001"/>
              </a:spcBef>
              <a:buNone/>
              <a:tabLst>
                <a:tab algn="l" pos="0"/>
              </a:tabLst>
            </a:pPr>
            <a:r>
              <a:rPr b="0" lang="en-US" sz="2400" spc="-1" strike="noStrike">
                <a:solidFill>
                  <a:srgbClr val="000005"/>
                </a:solidFill>
                <a:latin typeface="Roboto Medium"/>
                <a:ea typeface="Roboto Medium"/>
              </a:rPr>
              <a:t>Click to edit Master text styles</a:t>
            </a:r>
            <a:endParaRPr b="0" lang="en-US" sz="24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7"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fld id="{A37AA5C5-219E-4328-809D-BD885443EF57}"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258"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259"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sp>
      <p:sp>
        <p:nvSpPr>
          <p:cNvPr id="260"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sp>
      <p:sp>
        <p:nvSpPr>
          <p:cNvPr id="261"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sp>
      <p:sp>
        <p:nvSpPr>
          <p:cNvPr id="262"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sp>
      <p:sp>
        <p:nvSpPr>
          <p:cNvPr id="263"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sp>
      <p:sp>
        <p:nvSpPr>
          <p:cNvPr id="264"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sp>
      <p:sp>
        <p:nvSpPr>
          <p:cNvPr id="265"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sp>
      <p:sp>
        <p:nvSpPr>
          <p:cNvPr id="266"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sp>
      <p:sp>
        <p:nvSpPr>
          <p:cNvPr id="267"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sp>
      <p:sp>
        <p:nvSpPr>
          <p:cNvPr id="268"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sp>
      <p:sp>
        <p:nvSpPr>
          <p:cNvPr id="269"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sp>
      <p:sp>
        <p:nvSpPr>
          <p:cNvPr id="270"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sp>
      <p:sp>
        <p:nvSpPr>
          <p:cNvPr id="271"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sp>
      <p:sp>
        <p:nvSpPr>
          <p:cNvPr id="272"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sp>
      <p:sp>
        <p:nvSpPr>
          <p:cNvPr id="273"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sp>
      <p:sp>
        <p:nvSpPr>
          <p:cNvPr id="274"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sp>
      <p:sp>
        <p:nvSpPr>
          <p:cNvPr id="275" name="Freeform 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sp>
      <p:sp>
        <p:nvSpPr>
          <p:cNvPr id="276"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buNone/>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277" name="Rectangle 1"/>
          <p:cNvSpPr/>
          <p:nvPr/>
        </p:nvSpPr>
        <p:spPr>
          <a:xfrm>
            <a:off x="177840" y="6222960"/>
            <a:ext cx="336240" cy="29952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78" name="Rectangle 4"/>
          <p:cNvSpPr/>
          <p:nvPr/>
        </p:nvSpPr>
        <p:spPr>
          <a:xfrm>
            <a:off x="3631680" y="4792320"/>
            <a:ext cx="8045640" cy="1730160"/>
          </a:xfrm>
          <a:prstGeom prst="rect">
            <a:avLst/>
          </a:prstGeom>
          <a:noFill/>
          <a:ln w="0">
            <a:noFill/>
          </a:ln>
        </p:spPr>
        <p:style>
          <a:lnRef idx="0"/>
          <a:fillRef idx="0"/>
          <a:effectRef idx="0"/>
          <a:fontRef idx="minor"/>
        </p:style>
        <p:txBody>
          <a:bodyPr lIns="0" rIns="90000" tIns="45000" bIns="45000" anchor="b">
            <a:noAutofit/>
          </a:bodyPr>
          <a:p>
            <a:pPr algn="just">
              <a:lnSpc>
                <a:spcPct val="100000"/>
              </a:lnSpc>
              <a:buNone/>
            </a:pPr>
            <a:r>
              <a:rPr b="0" lang="en-AU" sz="1000" spc="-1" strike="noStrike">
                <a:solidFill>
                  <a:srgbClr val="736d67"/>
                </a:solidFill>
                <a:latin typeface="Roboto Medium"/>
                <a:ea typeface="Roboto Medium"/>
              </a:rPr>
              <a:t>Disclaimer: </a:t>
            </a:r>
            <a:r>
              <a:rPr b="0" lang="en-US" sz="1000" spc="-1" strike="noStrike">
                <a:solidFill>
                  <a:srgbClr val="736d67"/>
                </a:solidFill>
                <a:latin typeface="Roboto Light"/>
                <a:ea typeface="Roboto Light"/>
              </a:rPr>
              <a:t>This document comprises, and is the subject of intellectual property (including copyright) and confidentiality rights of one or multiple owners, including The Quantium Group Pty Limited and its affiliates (</a:t>
            </a:r>
            <a:r>
              <a:rPr b="0" lang="en-US" sz="1000" spc="-1" strike="noStrike">
                <a:solidFill>
                  <a:srgbClr val="736d67"/>
                </a:solidFill>
                <a:latin typeface="Roboto Medium"/>
                <a:ea typeface="Roboto Medium"/>
              </a:rPr>
              <a:t>Quantium</a:t>
            </a:r>
            <a:r>
              <a:rPr b="0" lang="en-US" sz="1000" spc="-1" strike="noStrike">
                <a:solidFill>
                  <a:srgbClr val="736d67"/>
                </a:solidFill>
                <a:latin typeface="Roboto Light"/>
                <a:ea typeface="Roboto Light"/>
              </a:rPr>
              <a:t>) and where applicable, its third-party data owners (</a:t>
            </a:r>
            <a:r>
              <a:rPr b="0" lang="en-US" sz="1000" spc="-1" strike="noStrike">
                <a:solidFill>
                  <a:srgbClr val="736d67"/>
                </a:solidFill>
                <a:latin typeface="Roboto Medium"/>
                <a:ea typeface="Roboto Medium"/>
              </a:rPr>
              <a:t>Data Providers</a:t>
            </a:r>
            <a:r>
              <a:rPr b="0" lang="en-US" sz="1000" spc="-1" strike="noStrike">
                <a:solidFill>
                  <a:srgbClr val="736d67"/>
                </a:solidFill>
                <a:latin typeface="Roboto Light"/>
                <a:ea typeface="Roboto Light"/>
              </a:rPr>
              <a:t>), together (</a:t>
            </a:r>
            <a:r>
              <a:rPr b="0" lang="en-US" sz="1000" spc="-1" strike="noStrike">
                <a:solidFill>
                  <a:srgbClr val="736d67"/>
                </a:solidFill>
                <a:latin typeface="Roboto Medium"/>
                <a:ea typeface="Roboto Medium"/>
              </a:rPr>
              <a:t>IP Owners</a:t>
            </a:r>
            <a:r>
              <a:rPr b="0" lang="en-US" sz="1000" spc="-1" strike="noStrike">
                <a:solidFill>
                  <a:srgbClr val="736d67"/>
                </a:solidFill>
                <a:latin typeface="Roboto Light"/>
                <a:ea typeface="Roboto Light"/>
              </a:rPr>
              <a:t>). The information contained in this document may have been prepared using raw data owned by the Data Providers. The Data Providers have not been involved in the analysis of the raw data, the preparation of, or the information contained in the document. The IP Owners do not make any representation (express or implied), nor give any guarantee or warranty in relation to the accuracy, completeness or appropriateness of the raw data, nor the analysis contained in this document. None of the IP Owners will have any liability for any use or disclosure by the recipient of any information contained in, or derived from this document. To the maximum extent permitted by law, the IP Owners expressly disclaim, take no responsibility for and have no liability for the preparation, contents, accuracy or completeness of this document, nor the analysis on which it is based. This document 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lang="en-US" sz="1000" spc="-1" strike="noStrike">
              <a:latin typeface="Arial"/>
            </a:endParaRPr>
          </a:p>
        </p:txBody>
      </p:sp>
      <p:sp>
        <p:nvSpPr>
          <p:cNvPr id="2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5"/>
                </a:solidFill>
                <a:latin typeface="Roboto Light"/>
              </a:rPr>
              <a:t>Click to edit the title text format</a:t>
            </a:r>
            <a:endParaRPr b="0" lang="en-US" sz="1800" spc="-1" strike="noStrike">
              <a:solidFill>
                <a:srgbClr val="000005"/>
              </a:solidFill>
              <a:latin typeface="Roboto Light"/>
            </a:endParaRPr>
          </a:p>
        </p:txBody>
      </p:sp>
      <p:sp>
        <p:nvSpPr>
          <p:cNvPr id="28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5"/>
                </a:solidFill>
                <a:latin typeface="Roboto"/>
              </a:rPr>
              <a:t>Click to edit the outline text format</a:t>
            </a:r>
            <a:endParaRPr b="0" lang="en-US" sz="2800" spc="-1" strike="noStrike">
              <a:solidFill>
                <a:srgbClr val="000005"/>
              </a:solidFill>
              <a:latin typeface="Roboto"/>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5"/>
                </a:solidFill>
                <a:latin typeface="Roboto"/>
              </a:rPr>
              <a:t>Second Outline Level</a:t>
            </a:r>
            <a:endParaRPr b="0" lang="en-US" sz="2000" spc="-1" strike="noStrike">
              <a:solidFill>
                <a:srgbClr val="000005"/>
              </a:solidFill>
              <a:latin typeface="Roboto"/>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5"/>
                </a:solidFill>
                <a:latin typeface="Roboto"/>
              </a:rPr>
              <a:t>Third Outline Level</a:t>
            </a:r>
            <a:endParaRPr b="0" lang="en-US" sz="1800" spc="-1" strike="noStrike">
              <a:solidFill>
                <a:srgbClr val="000005"/>
              </a:solidFill>
              <a:latin typeface="Roboto"/>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5"/>
                </a:solidFill>
                <a:latin typeface="Roboto"/>
              </a:rPr>
              <a:t>Fourth Outline Level</a:t>
            </a:r>
            <a:endParaRPr b="0" lang="en-US" sz="1800" spc="-1" strike="noStrike">
              <a:solidFill>
                <a:srgbClr val="000005"/>
              </a:solidFill>
              <a:latin typeface="Roboto"/>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5"/>
                </a:solidFill>
                <a:latin typeface="Roboto"/>
              </a:rPr>
              <a:t>Fifth Outline Level</a:t>
            </a:r>
            <a:endParaRPr b="0" lang="en-US" sz="2000" spc="-1" strike="noStrike">
              <a:solidFill>
                <a:srgbClr val="000005"/>
              </a:solidFill>
              <a:latin typeface="Roboto"/>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5"/>
                </a:solidFill>
                <a:latin typeface="Roboto"/>
              </a:rPr>
              <a:t>Sixth Outline Level</a:t>
            </a:r>
            <a:endParaRPr b="0" lang="en-US" sz="2000" spc="-1" strike="noStrike">
              <a:solidFill>
                <a:srgbClr val="000005"/>
              </a:solidFill>
              <a:latin typeface="Roboto"/>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5"/>
                </a:solidFill>
                <a:latin typeface="Roboto"/>
              </a:rPr>
              <a:t>Seventh Outline Level</a:t>
            </a:r>
            <a:endParaRPr b="0" lang="en-US" sz="20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1212840" y="1537560"/>
            <a:ext cx="4086000" cy="2387160"/>
          </a:xfrm>
          <a:prstGeom prst="rect">
            <a:avLst/>
          </a:prstGeom>
          <a:noFill/>
          <a:ln w="0">
            <a:noFill/>
          </a:ln>
        </p:spPr>
        <p:txBody>
          <a:bodyPr lIns="0" rIns="90000" tIns="45000" bIns="45000" anchor="b">
            <a:noAutofit/>
          </a:bodyPr>
          <a:p>
            <a:pPr>
              <a:lnSpc>
                <a:spcPct val="100000"/>
              </a:lnSpc>
              <a:buNone/>
            </a:pPr>
            <a:r>
              <a:rPr b="0" lang="en-AU" sz="2700" spc="-1" strike="noStrike">
                <a:solidFill>
                  <a:srgbClr val="000005"/>
                </a:solidFill>
                <a:latin typeface="Roboto Medium"/>
                <a:ea typeface="Roboto Medium"/>
              </a:rPr>
              <a:t>Category review: Chips</a:t>
            </a:r>
            <a:endParaRPr b="0" lang="en-US" sz="2700" spc="-1" strike="noStrike">
              <a:solidFill>
                <a:srgbClr val="000005"/>
              </a:solidFill>
              <a:latin typeface="Roboto Light"/>
            </a:endParaRPr>
          </a:p>
        </p:txBody>
      </p:sp>
      <p:sp>
        <p:nvSpPr>
          <p:cNvPr id="324" name="PlaceHolder 2"/>
          <p:cNvSpPr>
            <a:spLocks noGrp="1"/>
          </p:cNvSpPr>
          <p:nvPr>
            <p:ph type="subTitle"/>
          </p:nvPr>
        </p:nvSpPr>
        <p:spPr>
          <a:xfrm>
            <a:off x="1212840" y="4126680"/>
            <a:ext cx="4086000" cy="1236240"/>
          </a:xfrm>
          <a:prstGeom prst="rect">
            <a:avLst/>
          </a:prstGeom>
          <a:noFill/>
          <a:ln w="0">
            <a:noFill/>
          </a:ln>
        </p:spPr>
        <p:txBody>
          <a:bodyPr lIns="0" rIns="90000" tIns="45000" bIns="45000" anchor="t">
            <a:noAutofit/>
          </a:bodyPr>
          <a:p>
            <a:pPr>
              <a:lnSpc>
                <a:spcPct val="100000"/>
              </a:lnSpc>
              <a:buNone/>
              <a:tabLst>
                <a:tab algn="l" pos="0"/>
              </a:tabLst>
            </a:pPr>
            <a:r>
              <a:rPr b="0" lang="en-AU" sz="1800" spc="-1" strike="noStrike">
                <a:solidFill>
                  <a:srgbClr val="000005"/>
                </a:solidFill>
                <a:latin typeface="Roboto Light"/>
                <a:ea typeface="Roboto Light"/>
              </a:rPr>
              <a:t>Retail Analytics</a:t>
            </a:r>
            <a:endParaRPr b="0" lang="en-US" sz="1800" spc="-1" strike="noStrike">
              <a:latin typeface="Arial"/>
            </a:endParaRPr>
          </a:p>
          <a:p>
            <a:pPr>
              <a:lnSpc>
                <a:spcPct val="100000"/>
              </a:lnSpc>
              <a:buNone/>
              <a:tabLst>
                <a:tab algn="l" pos="0"/>
              </a:tabLst>
            </a:pPr>
            <a:endParaRPr b="0" lang="en-US" sz="1800" spc="-1" strike="noStrike">
              <a:latin typeface="Arial"/>
            </a:endParaRPr>
          </a:p>
        </p:txBody>
      </p:sp>
      <p:sp>
        <p:nvSpPr>
          <p:cNvPr id="325" name="PlaceHolder 3"/>
          <p:cNvSpPr>
            <a:spLocks noGrp="1"/>
          </p:cNvSpPr>
          <p:nvPr>
            <p:ph/>
          </p:nvPr>
        </p:nvSpPr>
        <p:spPr>
          <a:xfrm>
            <a:off x="1212840" y="650880"/>
            <a:ext cx="2128320" cy="244080"/>
          </a:xfrm>
          <a:prstGeom prst="rect">
            <a:avLst/>
          </a:prstGeom>
          <a:noFill/>
          <a:ln w="0">
            <a:noFill/>
          </a:ln>
        </p:spPr>
        <p:txBody>
          <a:bodyPr lIns="0" rIns="90000" tIns="45000" bIns="45000" anchor="t">
            <a:noAutofit/>
          </a:bodyPr>
          <a:p>
            <a:pPr>
              <a:lnSpc>
                <a:spcPct val="90000"/>
              </a:lnSpc>
              <a:spcBef>
                <a:spcPts val="1001"/>
              </a:spcBef>
              <a:buNone/>
              <a:tabLst>
                <a:tab algn="l" pos="0"/>
              </a:tabLst>
            </a:pPr>
            <a:r>
              <a:rPr b="0" lang="en-AU" sz="1000" spc="-1" strike="noStrike">
                <a:solidFill>
                  <a:srgbClr val="000005"/>
                </a:solidFill>
                <a:latin typeface="Roboto Light"/>
                <a:ea typeface="Roboto Light"/>
              </a:rPr>
              <a:t>January 2021</a:t>
            </a:r>
            <a:endParaRPr b="0" lang="en-US" sz="1000" spc="-1" strike="noStrike">
              <a:solidFill>
                <a:srgbClr val="000005"/>
              </a:solidFill>
              <a:latin typeface="Roboto"/>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1197000" y="453240"/>
            <a:ext cx="10827000" cy="5642280"/>
          </a:xfrm>
          <a:prstGeom prst="rect">
            <a:avLst/>
          </a:prstGeom>
          <a:noFill/>
          <a:ln w="0">
            <a:noFill/>
          </a:ln>
        </p:spPr>
        <p:txBody>
          <a:bodyPr lIns="0" rIns="90000" tIns="0" bIns="45000" anchor="t">
            <a:noAutofit/>
          </a:bodyPr>
          <a:p>
            <a:pPr marL="457200" indent="-457200">
              <a:lnSpc>
                <a:spcPct val="100000"/>
              </a:lnSpc>
              <a:spcBef>
                <a:spcPts val="1001"/>
              </a:spcBef>
              <a:buClr>
                <a:srgbClr val="000005"/>
              </a:buClr>
              <a:buFont typeface="Roboto Light"/>
              <a:buAutoNum type="arabicPeriod"/>
            </a:pPr>
            <a:r>
              <a:rPr b="0" lang="en-US" sz="2000" spc="-1" strike="noStrike">
                <a:solidFill>
                  <a:srgbClr val="000005"/>
                </a:solidFill>
                <a:latin typeface="Roboto"/>
                <a:ea typeface="Roboto"/>
              </a:rPr>
              <a:t>Trial store 77: Control store 233</a:t>
            </a:r>
            <a:endParaRPr b="0" lang="en-US" sz="2000" spc="-1" strike="noStrike">
              <a:solidFill>
                <a:srgbClr val="000005"/>
              </a:solidFill>
              <a:latin typeface="Roboto"/>
            </a:endParaRPr>
          </a:p>
          <a:p>
            <a:pPr marL="457200" indent="-457200">
              <a:lnSpc>
                <a:spcPct val="100000"/>
              </a:lnSpc>
              <a:spcBef>
                <a:spcPts val="1001"/>
              </a:spcBef>
              <a:buClr>
                <a:srgbClr val="000005"/>
              </a:buClr>
              <a:buFont typeface="Roboto Light"/>
              <a:buAutoNum type="arabicPeriod"/>
            </a:pPr>
            <a:r>
              <a:rPr b="0" lang="en-US" sz="2000" spc="-1" strike="noStrike">
                <a:solidFill>
                  <a:srgbClr val="000005"/>
                </a:solidFill>
                <a:latin typeface="Roboto"/>
                <a:ea typeface="Roboto"/>
              </a:rPr>
              <a:t>Trial store 86: Control store 155</a:t>
            </a:r>
            <a:endParaRPr b="0" lang="en-US" sz="2000" spc="-1" strike="noStrike">
              <a:solidFill>
                <a:srgbClr val="000005"/>
              </a:solidFill>
              <a:latin typeface="Roboto"/>
            </a:endParaRPr>
          </a:p>
          <a:p>
            <a:pPr marL="457200" indent="-457200">
              <a:lnSpc>
                <a:spcPct val="100000"/>
              </a:lnSpc>
              <a:spcBef>
                <a:spcPts val="1001"/>
              </a:spcBef>
              <a:buClr>
                <a:srgbClr val="000005"/>
              </a:buClr>
              <a:buFont typeface="Roboto Light"/>
              <a:buAutoNum type="arabicPeriod"/>
            </a:pPr>
            <a:r>
              <a:rPr b="0" lang="en-US" sz="2000" spc="-1" strike="noStrike">
                <a:solidFill>
                  <a:srgbClr val="000005"/>
                </a:solidFill>
                <a:latin typeface="Roboto"/>
                <a:ea typeface="Roboto"/>
              </a:rPr>
              <a:t>Trial store 88: Control store 40</a:t>
            </a:r>
            <a:endParaRPr b="0" lang="en-US" sz="2000" spc="-1" strike="noStrike">
              <a:solidFill>
                <a:srgbClr val="000005"/>
              </a:solidFill>
              <a:latin typeface="Roboto"/>
            </a:endParaRPr>
          </a:p>
          <a:p>
            <a:pPr marL="457200" indent="-457200">
              <a:lnSpc>
                <a:spcPct val="100000"/>
              </a:lnSpc>
              <a:spcBef>
                <a:spcPts val="1001"/>
              </a:spcBef>
              <a:buClr>
                <a:srgbClr val="000005"/>
              </a:buClr>
              <a:buFont typeface="Roboto Light"/>
              <a:buAutoNum type="arabicPeriod"/>
            </a:pPr>
            <a:r>
              <a:rPr b="0" lang="en-US" sz="2000" spc="-1" strike="noStrike">
                <a:solidFill>
                  <a:srgbClr val="000005"/>
                </a:solidFill>
                <a:latin typeface="Roboto"/>
                <a:ea typeface="Roboto"/>
              </a:rPr>
              <a:t>Both trial store 77 and 86 showed significant increase in Total Sales and Number of Customers during trial period. But not for trial store 88. Perhaps the client knows if there's anything about trial 88 that differs it from the other two trial.</a:t>
            </a:r>
            <a:endParaRPr b="0" lang="en-US" sz="2000" spc="-1" strike="noStrike">
              <a:solidFill>
                <a:srgbClr val="000005"/>
              </a:solidFill>
              <a:latin typeface="Roboto"/>
            </a:endParaRPr>
          </a:p>
          <a:p>
            <a:pPr marL="457200" indent="-457200">
              <a:lnSpc>
                <a:spcPct val="100000"/>
              </a:lnSpc>
              <a:spcBef>
                <a:spcPts val="1001"/>
              </a:spcBef>
              <a:buClr>
                <a:srgbClr val="000005"/>
              </a:buClr>
              <a:buFont typeface="Roboto Light"/>
              <a:buAutoNum type="arabicPeriod"/>
            </a:pPr>
            <a:r>
              <a:rPr b="0" lang="en-US" sz="2000" spc="-1" strike="noStrike">
                <a:solidFill>
                  <a:srgbClr val="000005"/>
                </a:solidFill>
                <a:latin typeface="Roboto"/>
                <a:ea typeface="Roboto"/>
              </a:rPr>
              <a:t>Overall the trial showed positive significant result.</a:t>
            </a:r>
            <a:endParaRPr b="0" lang="en-US" sz="2000" spc="-1" strike="noStrike">
              <a:solidFill>
                <a:srgbClr val="000005"/>
              </a:solidFill>
              <a:latin typeface="Roboto"/>
            </a:endParaRPr>
          </a:p>
        </p:txBody>
      </p:sp>
      <p:pic>
        <p:nvPicPr>
          <p:cNvPr id="347" name="Picture 4" descr=""/>
          <p:cNvPicPr/>
          <p:nvPr/>
        </p:nvPicPr>
        <p:blipFill>
          <a:blip r:embed="rId1"/>
          <a:stretch/>
        </p:blipFill>
        <p:spPr>
          <a:xfrm>
            <a:off x="2556000" y="3108960"/>
            <a:ext cx="8109000" cy="31698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p:nvPr>
        </p:nvSpPr>
        <p:spPr>
          <a:xfrm>
            <a:off x="1197000" y="453240"/>
            <a:ext cx="10479240" cy="824040"/>
          </a:xfrm>
          <a:prstGeom prst="rect">
            <a:avLst/>
          </a:prstGeom>
          <a:noFill/>
          <a:ln w="0">
            <a:noFill/>
          </a:ln>
        </p:spPr>
        <p:txBody>
          <a:bodyPr lIns="0" rIns="90000" tIns="0" bIns="45000" anchor="t">
            <a:noAutofit/>
          </a:bodyPr>
          <a:p>
            <a:pPr>
              <a:lnSpc>
                <a:spcPct val="100000"/>
              </a:lnSpc>
              <a:spcBef>
                <a:spcPts val="1001"/>
              </a:spcBef>
              <a:buNone/>
              <a:tabLst>
                <a:tab algn="l" pos="0"/>
              </a:tabLst>
            </a:pPr>
            <a:r>
              <a:rPr b="0" lang="en-AU" sz="2400" spc="-1" strike="noStrike">
                <a:solidFill>
                  <a:srgbClr val="000005"/>
                </a:solidFill>
                <a:latin typeface="Roboto"/>
                <a:ea typeface="Roboto"/>
              </a:rPr>
              <a:t>Executive summary</a:t>
            </a:r>
            <a:endParaRPr b="0" lang="en-US" sz="2400" spc="-1" strike="noStrike">
              <a:solidFill>
                <a:srgbClr val="000005"/>
              </a:solidFill>
              <a:latin typeface="Roboto"/>
            </a:endParaRPr>
          </a:p>
        </p:txBody>
      </p:sp>
      <p:sp>
        <p:nvSpPr>
          <p:cNvPr id="327" name="Oval 2"/>
          <p:cNvSpPr/>
          <p:nvPr/>
        </p:nvSpPr>
        <p:spPr>
          <a:xfrm>
            <a:off x="1197000" y="113688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buNone/>
            </a:pPr>
            <a:r>
              <a:rPr b="0" lang="en-AU" sz="1800" spc="-1" strike="noStrike">
                <a:solidFill>
                  <a:srgbClr val="000000"/>
                </a:solidFill>
                <a:latin typeface="Roboto Light"/>
                <a:ea typeface="Roboto Light"/>
              </a:rPr>
              <a:t>01</a:t>
            </a:r>
            <a:endParaRPr b="0" lang="en-US" sz="1800" spc="-1" strike="noStrike">
              <a:latin typeface="Arial"/>
            </a:endParaRPr>
          </a:p>
        </p:txBody>
      </p:sp>
      <p:sp>
        <p:nvSpPr>
          <p:cNvPr id="328" name="Oval 3"/>
          <p:cNvSpPr/>
          <p:nvPr/>
        </p:nvSpPr>
        <p:spPr>
          <a:xfrm>
            <a:off x="1197000" y="368676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buNone/>
            </a:pPr>
            <a:r>
              <a:rPr b="0" lang="en-AU" sz="1800" spc="-1" strike="noStrike">
                <a:solidFill>
                  <a:srgbClr val="000000"/>
                </a:solidFill>
                <a:latin typeface="Roboto Light"/>
                <a:ea typeface="Roboto Light"/>
              </a:rPr>
              <a:t>02</a:t>
            </a:r>
            <a:endParaRPr b="0" lang="en-US" sz="1800" spc="-1" strike="noStrike">
              <a:latin typeface="Arial"/>
            </a:endParaRPr>
          </a:p>
        </p:txBody>
      </p:sp>
      <p:sp>
        <p:nvSpPr>
          <p:cNvPr id="329" name="TextBox 4"/>
          <p:cNvSpPr/>
          <p:nvPr/>
        </p:nvSpPr>
        <p:spPr>
          <a:xfrm>
            <a:off x="1935720" y="1277640"/>
            <a:ext cx="1895760" cy="24084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AU" sz="1400" spc="-1" strike="noStrike">
                <a:solidFill>
                  <a:srgbClr val="000005"/>
                </a:solidFill>
                <a:latin typeface="Roboto"/>
                <a:ea typeface="Roboto"/>
              </a:rPr>
              <a:t>Chips Category Review</a:t>
            </a:r>
            <a:endParaRPr b="0" lang="en-US" sz="1400" spc="-1" strike="noStrike">
              <a:latin typeface="Arial"/>
            </a:endParaRPr>
          </a:p>
        </p:txBody>
      </p:sp>
      <p:sp>
        <p:nvSpPr>
          <p:cNvPr id="330" name="TextBox 5"/>
          <p:cNvSpPr/>
          <p:nvPr/>
        </p:nvSpPr>
        <p:spPr>
          <a:xfrm>
            <a:off x="1935720" y="3787560"/>
            <a:ext cx="1895760" cy="17182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AU" sz="1400" spc="-1" strike="noStrike">
                <a:solidFill>
                  <a:srgbClr val="000005"/>
                </a:solidFill>
                <a:latin typeface="Roboto"/>
                <a:ea typeface="Roboto"/>
              </a:rPr>
              <a:t>Store Analysis</a:t>
            </a:r>
            <a:endParaRPr b="0" lang="en-US" sz="1400" spc="-1" strike="noStrike">
              <a:latin typeface="Arial"/>
            </a:endParaRPr>
          </a:p>
        </p:txBody>
      </p:sp>
      <p:sp>
        <p:nvSpPr>
          <p:cNvPr id="331" name="TextBox 6"/>
          <p:cNvSpPr/>
          <p:nvPr/>
        </p:nvSpPr>
        <p:spPr>
          <a:xfrm>
            <a:off x="4084560" y="1277640"/>
            <a:ext cx="7591680" cy="1685160"/>
          </a:xfrm>
          <a:prstGeom prst="rect">
            <a:avLst/>
          </a:prstGeom>
          <a:noFill/>
          <a:ln w="0">
            <a:noFill/>
          </a:ln>
        </p:spPr>
        <p:style>
          <a:lnRef idx="0"/>
          <a:fillRef idx="0"/>
          <a:effectRef idx="0"/>
          <a:fontRef idx="minor"/>
        </p:style>
        <p:txBody>
          <a:bodyPr lIns="0" rIns="0" tIns="0" bIns="0" anchor="t">
            <a:noAutofit/>
          </a:bodyPr>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The Mainstream category of Young and Mid-age Singles/Couples have the highest spending of chips per purchase.</a:t>
            </a:r>
            <a:endParaRPr b="0" lang="en-US" sz="1200" spc="-1" strike="noStrike">
              <a:latin typeface="Arial"/>
            </a:endParaRPr>
          </a:p>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The Older Families(Budget) have the highest frequency of purchase followed by Young Singles/Couples (Mainstream) and at last Retirees (Mainstream) contributing to a total 25% sales revenue.</a:t>
            </a:r>
            <a:endParaRPr b="0" lang="en-US" sz="1200" spc="-1" strike="noStrike">
              <a:latin typeface="Arial"/>
            </a:endParaRPr>
          </a:p>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Chips Brand Kettle is the most purchased brand in all stores.</a:t>
            </a:r>
            <a:endParaRPr b="0" lang="en-US" sz="1200" spc="-1" strike="noStrike">
              <a:latin typeface="Arial"/>
            </a:endParaRPr>
          </a:p>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Young and Mid-age Singles/Couples is the only segment having Doritos as the highest purchase brand while Smiths is for other segments.</a:t>
            </a:r>
            <a:endParaRPr b="0" lang="en-US" sz="1200" spc="-1" strike="noStrike">
              <a:latin typeface="Arial"/>
            </a:endParaRPr>
          </a:p>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Most frequent chip size purchased is 175 gr followed by 150 gr size for all segments.</a:t>
            </a:r>
            <a:endParaRPr b="0" lang="en-US" sz="1200" spc="-1" strike="noStrike">
              <a:latin typeface="Arial"/>
            </a:endParaRPr>
          </a:p>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Chips transactions increase a lot before Christmas which can be an advantage with the help of promotional offers.</a:t>
            </a:r>
            <a:endParaRPr b="0" lang="en-US" sz="1200" spc="-1" strike="noStrike">
              <a:latin typeface="Arial"/>
            </a:endParaRPr>
          </a:p>
        </p:txBody>
      </p:sp>
      <p:sp>
        <p:nvSpPr>
          <p:cNvPr id="332" name="TextBox 8"/>
          <p:cNvSpPr/>
          <p:nvPr/>
        </p:nvSpPr>
        <p:spPr>
          <a:xfrm>
            <a:off x="4084560" y="3787560"/>
            <a:ext cx="7591680" cy="2141280"/>
          </a:xfrm>
          <a:prstGeom prst="rect">
            <a:avLst/>
          </a:prstGeom>
          <a:noFill/>
          <a:ln w="0">
            <a:noFill/>
          </a:ln>
        </p:spPr>
        <p:style>
          <a:lnRef idx="0"/>
          <a:fillRef idx="0"/>
          <a:effectRef idx="0"/>
          <a:fontRef idx="minor"/>
        </p:style>
        <p:txBody>
          <a:bodyPr lIns="0" rIns="0" tIns="0" bIns="0" anchor="t">
            <a:noAutofit/>
          </a:bodyPr>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Trial stores 77 and 86 have significant increase in total sales and number of customers during trial as compared to control store.</a:t>
            </a:r>
            <a:endParaRPr b="0" lang="en-US" sz="1200" spc="-1" strike="noStrike">
              <a:latin typeface="Arial"/>
            </a:endParaRPr>
          </a:p>
          <a:p>
            <a:pPr marL="171360" indent="-171360">
              <a:lnSpc>
                <a:spcPct val="100000"/>
              </a:lnSpc>
              <a:buClr>
                <a:srgbClr val="000005"/>
              </a:buClr>
              <a:buFont typeface="Arial"/>
              <a:buChar char="•"/>
            </a:pPr>
            <a:r>
              <a:rPr b="0" lang="en-AU" sz="1200" spc="-1" strike="noStrike">
                <a:solidFill>
                  <a:srgbClr val="000005"/>
                </a:solidFill>
                <a:latin typeface="Roboto Light"/>
                <a:ea typeface="Roboto Light"/>
              </a:rPr>
              <a:t>Trial store 88 had increase as well but not as good as stores 77 and 86.</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1162080" y="399960"/>
            <a:ext cx="2304720" cy="971280"/>
          </a:xfrm>
          <a:prstGeom prst="rect">
            <a:avLst/>
          </a:prstGeom>
          <a:noFill/>
          <a:ln w="0">
            <a:noFill/>
          </a:ln>
        </p:spPr>
        <p:txBody>
          <a:bodyPr lIns="0" rIns="0" tIns="0" bIns="0" anchor="t">
            <a:noAutofit/>
          </a:bodyPr>
          <a:p>
            <a:pPr>
              <a:lnSpc>
                <a:spcPct val="90000"/>
              </a:lnSpc>
              <a:buNone/>
            </a:pPr>
            <a:r>
              <a:rPr b="0" lang="en-AU" sz="8300" spc="-1" strike="noStrike">
                <a:solidFill>
                  <a:srgbClr val="000005"/>
                </a:solidFill>
                <a:latin typeface="Roboto Light"/>
                <a:ea typeface="Roboto Light"/>
              </a:rPr>
              <a:t>01</a:t>
            </a:r>
            <a:endParaRPr b="0" lang="en-US" sz="8300" spc="-1" strike="noStrike">
              <a:solidFill>
                <a:srgbClr val="000005"/>
              </a:solidFill>
              <a:latin typeface="Roboto Light"/>
            </a:endParaRPr>
          </a:p>
        </p:txBody>
      </p:sp>
      <p:sp>
        <p:nvSpPr>
          <p:cNvPr id="334" name="PlaceHolder 2"/>
          <p:cNvSpPr>
            <a:spLocks noGrp="1"/>
          </p:cNvSpPr>
          <p:nvPr>
            <p:ph/>
          </p:nvPr>
        </p:nvSpPr>
        <p:spPr>
          <a:xfrm>
            <a:off x="1201680" y="3122640"/>
            <a:ext cx="5516280" cy="2515680"/>
          </a:xfrm>
          <a:prstGeom prst="rect">
            <a:avLst/>
          </a:prstGeom>
          <a:noFill/>
          <a:ln w="0">
            <a:noFill/>
          </a:ln>
        </p:spPr>
        <p:txBody>
          <a:bodyPr lIns="0" rIns="90000" tIns="0" bIns="45000" anchor="t">
            <a:noAutofit/>
          </a:bodyPr>
          <a:p>
            <a:pPr>
              <a:lnSpc>
                <a:spcPct val="100000"/>
              </a:lnSpc>
              <a:spcBef>
                <a:spcPts val="1001"/>
              </a:spcBef>
              <a:buNone/>
              <a:tabLst>
                <a:tab algn="l" pos="0"/>
              </a:tabLst>
            </a:pPr>
            <a:r>
              <a:rPr b="0" lang="en-AU" sz="2400" spc="-1" strike="noStrike">
                <a:solidFill>
                  <a:srgbClr val="000005"/>
                </a:solidFill>
                <a:latin typeface="Roboto Medium"/>
                <a:ea typeface="Roboto Medium"/>
              </a:rPr>
              <a:t>Category</a:t>
            </a:r>
            <a:endParaRPr b="0" lang="en-US" sz="2400" spc="-1" strike="noStrike">
              <a:solidFill>
                <a:srgbClr val="000005"/>
              </a:solidFill>
              <a:latin typeface="Roboto"/>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p:nvPr>
        </p:nvSpPr>
        <p:spPr>
          <a:xfrm>
            <a:off x="1197000" y="453240"/>
            <a:ext cx="10479240" cy="5622840"/>
          </a:xfrm>
          <a:prstGeom prst="rect">
            <a:avLst/>
          </a:prstGeom>
          <a:noFill/>
          <a:ln w="0">
            <a:noFill/>
          </a:ln>
        </p:spPr>
        <p:txBody>
          <a:bodyPr lIns="0" rIns="90000" tIns="0" bIns="45000" anchor="t">
            <a:noAutofit/>
          </a:bodyPr>
          <a:p>
            <a:pPr marL="343080" indent="-343080" algn="just">
              <a:lnSpc>
                <a:spcPct val="100000"/>
              </a:lnSpc>
              <a:spcBef>
                <a:spcPts val="1001"/>
              </a:spcBef>
              <a:buClr>
                <a:srgbClr val="000005"/>
              </a:buClr>
              <a:buFont typeface="Arial"/>
              <a:buChar char="•"/>
            </a:pPr>
            <a:r>
              <a:rPr b="0" lang="en-AU" sz="2400" spc="-1" strike="noStrike">
                <a:solidFill>
                  <a:srgbClr val="000005"/>
                </a:solidFill>
                <a:latin typeface="Roboto"/>
                <a:ea typeface="Roboto"/>
              </a:rPr>
              <a:t>The day with no transaction is a Christmas day that is when the store is closed hence there is a dip in sales on 25</a:t>
            </a:r>
            <a:r>
              <a:rPr b="0" lang="en-AU" sz="2400" spc="-1" strike="noStrike" baseline="30000">
                <a:solidFill>
                  <a:srgbClr val="000005"/>
                </a:solidFill>
                <a:latin typeface="Roboto"/>
                <a:ea typeface="Roboto"/>
              </a:rPr>
              <a:t>th</a:t>
            </a:r>
            <a:r>
              <a:rPr b="0" lang="en-AU" sz="2400" spc="-1" strike="noStrike">
                <a:solidFill>
                  <a:srgbClr val="000005"/>
                </a:solidFill>
                <a:latin typeface="Roboto"/>
                <a:ea typeface="Roboto"/>
              </a:rPr>
              <a:t> December as shops were non-operational. </a:t>
            </a:r>
            <a:endParaRPr b="0" lang="en-US" sz="2400" spc="-1" strike="noStrike">
              <a:solidFill>
                <a:srgbClr val="000005"/>
              </a:solidFill>
              <a:latin typeface="Roboto"/>
            </a:endParaRPr>
          </a:p>
          <a:p>
            <a:pPr marL="343080" indent="-343080" algn="just">
              <a:lnSpc>
                <a:spcPct val="100000"/>
              </a:lnSpc>
              <a:spcBef>
                <a:spcPts val="1001"/>
              </a:spcBef>
              <a:buClr>
                <a:srgbClr val="000005"/>
              </a:buClr>
              <a:buFont typeface="Arial"/>
              <a:buChar char="•"/>
            </a:pPr>
            <a:r>
              <a:rPr b="0" lang="en-AU" sz="2400" spc="-1" strike="noStrike">
                <a:solidFill>
                  <a:srgbClr val="000005"/>
                </a:solidFill>
                <a:latin typeface="Roboto"/>
                <a:ea typeface="Roboto"/>
              </a:rPr>
              <a:t>Sales increase steadily as the Christmas day approaches and return again to early December sales level during New Year Eve.</a:t>
            </a:r>
            <a:endParaRPr b="0" lang="en-US" sz="2400" spc="-1" strike="noStrike">
              <a:solidFill>
                <a:srgbClr val="000005"/>
              </a:solidFill>
              <a:latin typeface="Roboto"/>
            </a:endParaRPr>
          </a:p>
          <a:p>
            <a:pPr algn="just">
              <a:lnSpc>
                <a:spcPct val="100000"/>
              </a:lnSpc>
              <a:spcBef>
                <a:spcPts val="1001"/>
              </a:spcBef>
              <a:buNone/>
            </a:pPr>
            <a:endParaRPr b="0" lang="en-US" sz="1800" spc="-1" strike="noStrike">
              <a:solidFill>
                <a:srgbClr val="000005"/>
              </a:solidFill>
              <a:latin typeface="Roboto"/>
            </a:endParaRPr>
          </a:p>
        </p:txBody>
      </p:sp>
      <p:pic>
        <p:nvPicPr>
          <p:cNvPr id="336" name="" descr=""/>
          <p:cNvPicPr/>
          <p:nvPr/>
        </p:nvPicPr>
        <p:blipFill>
          <a:blip r:embed="rId1"/>
          <a:stretch/>
        </p:blipFill>
        <p:spPr>
          <a:xfrm rot="8400">
            <a:off x="2291040" y="1934280"/>
            <a:ext cx="7847280" cy="42274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p:nvPr>
        </p:nvSpPr>
        <p:spPr>
          <a:xfrm>
            <a:off x="1111680" y="0"/>
            <a:ext cx="10546920" cy="5518440"/>
          </a:xfrm>
          <a:prstGeom prst="rect">
            <a:avLst/>
          </a:prstGeom>
          <a:noFill/>
          <a:ln w="0">
            <a:noFill/>
          </a:ln>
        </p:spPr>
        <p:txBody>
          <a:bodyPr lIns="0" rIns="90000" tIns="0" bIns="45000" anchor="t">
            <a:noAutofit/>
          </a:bodyPr>
          <a:p>
            <a:pPr marL="343080" indent="-343080" algn="just">
              <a:lnSpc>
                <a:spcPct val="100000"/>
              </a:lnSpc>
              <a:spcBef>
                <a:spcPts val="1001"/>
              </a:spcBef>
              <a:buClr>
                <a:srgbClr val="000005"/>
              </a:buClr>
              <a:buFont typeface="Arial"/>
              <a:buChar char="•"/>
            </a:pPr>
            <a:r>
              <a:rPr b="0" lang="en-US" sz="2400" spc="-1" strike="noStrike">
                <a:solidFill>
                  <a:srgbClr val="000005"/>
                </a:solidFill>
                <a:latin typeface="Roboto"/>
                <a:ea typeface="Roboto"/>
              </a:rPr>
              <a:t>Sales mainly came from Budget - older families, Mainstream - young singles/couples, and Mainstream - retirees. In total contributing 25% of sales revenue. </a:t>
            </a:r>
            <a:endParaRPr b="0" lang="en-US" sz="2400" spc="-1" strike="noStrike">
              <a:solidFill>
                <a:srgbClr val="000005"/>
              </a:solidFill>
              <a:latin typeface="Roboto"/>
            </a:endParaRPr>
          </a:p>
          <a:p>
            <a:pPr marL="343080" indent="-343080" algn="just">
              <a:lnSpc>
                <a:spcPct val="100000"/>
              </a:lnSpc>
              <a:spcBef>
                <a:spcPts val="1001"/>
              </a:spcBef>
              <a:buClr>
                <a:srgbClr val="000005"/>
              </a:buClr>
              <a:buFont typeface="Arial"/>
              <a:buChar char="•"/>
            </a:pPr>
            <a:r>
              <a:rPr b="0" lang="en-US" sz="2400" spc="-1" strike="noStrike">
                <a:solidFill>
                  <a:srgbClr val="000005"/>
                </a:solidFill>
                <a:latin typeface="Roboto"/>
                <a:ea typeface="Roboto"/>
              </a:rPr>
              <a:t>Older and Young Family segment have the highest average purchase units per unique customer</a:t>
            </a:r>
            <a:endParaRPr b="0" lang="en-US" sz="2400" spc="-1" strike="noStrike">
              <a:solidFill>
                <a:srgbClr val="000005"/>
              </a:solidFill>
              <a:latin typeface="Roboto"/>
            </a:endParaRPr>
          </a:p>
        </p:txBody>
      </p:sp>
      <p:pic>
        <p:nvPicPr>
          <p:cNvPr id="338" name="" descr=""/>
          <p:cNvPicPr/>
          <p:nvPr/>
        </p:nvPicPr>
        <p:blipFill>
          <a:blip r:embed="rId1"/>
          <a:stretch/>
        </p:blipFill>
        <p:spPr>
          <a:xfrm>
            <a:off x="2286000" y="2057400"/>
            <a:ext cx="9372600" cy="4343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p:nvPr>
        </p:nvSpPr>
        <p:spPr>
          <a:xfrm>
            <a:off x="1197000" y="453240"/>
            <a:ext cx="10479240" cy="5383080"/>
          </a:xfrm>
          <a:prstGeom prst="rect">
            <a:avLst/>
          </a:prstGeom>
          <a:noFill/>
          <a:ln w="0">
            <a:noFill/>
          </a:ln>
        </p:spPr>
        <p:txBody>
          <a:bodyPr lIns="0" rIns="90000" tIns="0" bIns="45000" anchor="t">
            <a:noAutofit/>
          </a:bodyPr>
          <a:p>
            <a:pPr marL="343080" indent="-343080">
              <a:lnSpc>
                <a:spcPct val="100000"/>
              </a:lnSpc>
              <a:spcBef>
                <a:spcPts val="1001"/>
              </a:spcBef>
              <a:buClr>
                <a:srgbClr val="000005"/>
              </a:buClr>
              <a:buFont typeface="Arial"/>
              <a:buChar char="•"/>
            </a:pPr>
            <a:r>
              <a:rPr b="0" lang="en-US" sz="2400" spc="-1" strike="noStrike">
                <a:solidFill>
                  <a:srgbClr val="000005"/>
                </a:solidFill>
                <a:latin typeface="Roboto"/>
                <a:ea typeface="Roboto"/>
              </a:rPr>
              <a:t>Sales mainly came from Budget - older families, Mainstream - young singles/couples, and Mainstream - retirees. In total, older customers buy more than younger customers. Non-premium customers buy more than premium customers.</a:t>
            </a:r>
            <a:endParaRPr b="0" lang="en-US" sz="2400" spc="-1" strike="noStrike">
              <a:solidFill>
                <a:srgbClr val="000005"/>
              </a:solidFill>
              <a:latin typeface="Roboto"/>
            </a:endParaRPr>
          </a:p>
          <a:p>
            <a:pPr>
              <a:lnSpc>
                <a:spcPct val="100000"/>
              </a:lnSpc>
              <a:spcBef>
                <a:spcPts val="1001"/>
              </a:spcBef>
              <a:buNone/>
            </a:pPr>
            <a:endParaRPr b="0" lang="en-US" sz="2400" spc="-1" strike="noStrike">
              <a:solidFill>
                <a:srgbClr val="000005"/>
              </a:solidFill>
              <a:latin typeface="Roboto"/>
            </a:endParaRPr>
          </a:p>
        </p:txBody>
      </p:sp>
      <p:pic>
        <p:nvPicPr>
          <p:cNvPr id="340" name="" descr=""/>
          <p:cNvPicPr/>
          <p:nvPr/>
        </p:nvPicPr>
        <p:blipFill>
          <a:blip r:embed="rId1"/>
          <a:stretch/>
        </p:blipFill>
        <p:spPr>
          <a:xfrm>
            <a:off x="968040" y="2514600"/>
            <a:ext cx="5561280" cy="3130200"/>
          </a:xfrm>
          <a:prstGeom prst="rect">
            <a:avLst/>
          </a:prstGeom>
          <a:ln w="0">
            <a:noFill/>
          </a:ln>
        </p:spPr>
      </p:pic>
      <p:pic>
        <p:nvPicPr>
          <p:cNvPr id="341" name="" descr=""/>
          <p:cNvPicPr/>
          <p:nvPr/>
        </p:nvPicPr>
        <p:blipFill>
          <a:blip r:embed="rId2"/>
          <a:stretch/>
        </p:blipFill>
        <p:spPr>
          <a:xfrm>
            <a:off x="6629400" y="2057400"/>
            <a:ext cx="5257800" cy="40053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162080" y="399960"/>
            <a:ext cx="2304720" cy="971280"/>
          </a:xfrm>
          <a:prstGeom prst="rect">
            <a:avLst/>
          </a:prstGeom>
          <a:noFill/>
          <a:ln w="0">
            <a:noFill/>
          </a:ln>
        </p:spPr>
        <p:txBody>
          <a:bodyPr lIns="0" rIns="0" tIns="0" bIns="0" anchor="t">
            <a:noAutofit/>
          </a:bodyPr>
          <a:p>
            <a:pPr>
              <a:lnSpc>
                <a:spcPct val="90000"/>
              </a:lnSpc>
              <a:buNone/>
            </a:pPr>
            <a:r>
              <a:rPr b="0" lang="en-AU" sz="8300" spc="-1" strike="noStrike">
                <a:solidFill>
                  <a:srgbClr val="000005"/>
                </a:solidFill>
                <a:latin typeface="Roboto Light"/>
                <a:ea typeface="Roboto Light"/>
              </a:rPr>
              <a:t>02</a:t>
            </a:r>
            <a:endParaRPr b="0" lang="en-US" sz="8300" spc="-1" strike="noStrike">
              <a:solidFill>
                <a:srgbClr val="000005"/>
              </a:solidFill>
              <a:latin typeface="Roboto Light"/>
            </a:endParaRPr>
          </a:p>
        </p:txBody>
      </p:sp>
      <p:sp>
        <p:nvSpPr>
          <p:cNvPr id="343" name="PlaceHolder 2"/>
          <p:cNvSpPr>
            <a:spLocks noGrp="1"/>
          </p:cNvSpPr>
          <p:nvPr>
            <p:ph/>
          </p:nvPr>
        </p:nvSpPr>
        <p:spPr>
          <a:xfrm>
            <a:off x="1201680" y="3122640"/>
            <a:ext cx="5516280" cy="2515680"/>
          </a:xfrm>
          <a:prstGeom prst="rect">
            <a:avLst/>
          </a:prstGeom>
          <a:noFill/>
          <a:ln w="0">
            <a:noFill/>
          </a:ln>
        </p:spPr>
        <p:txBody>
          <a:bodyPr lIns="0" rIns="90000" tIns="0" bIns="45000" anchor="t">
            <a:noAutofit/>
          </a:bodyPr>
          <a:p>
            <a:pPr>
              <a:lnSpc>
                <a:spcPct val="100000"/>
              </a:lnSpc>
              <a:spcBef>
                <a:spcPts val="1001"/>
              </a:spcBef>
              <a:buNone/>
              <a:tabLst>
                <a:tab algn="l" pos="0"/>
              </a:tabLst>
            </a:pPr>
            <a:r>
              <a:rPr b="0" lang="en-AU" sz="2400" spc="-1" strike="noStrike">
                <a:solidFill>
                  <a:srgbClr val="000005"/>
                </a:solidFill>
                <a:latin typeface="Roboto Medium"/>
                <a:ea typeface="Roboto Medium"/>
              </a:rPr>
              <a:t>Trial store performance</a:t>
            </a:r>
            <a:endParaRPr b="0" lang="en-US" sz="2400" spc="-1" strike="noStrike">
              <a:solidFill>
                <a:srgbClr val="000005"/>
              </a:solidFill>
              <a:latin typeface="Roboto"/>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p:nvPr>
        </p:nvSpPr>
        <p:spPr>
          <a:xfrm>
            <a:off x="1197000" y="453240"/>
            <a:ext cx="10479240" cy="5428800"/>
          </a:xfrm>
          <a:prstGeom prst="rect">
            <a:avLst/>
          </a:prstGeom>
          <a:noFill/>
          <a:ln w="0">
            <a:noFill/>
          </a:ln>
        </p:spPr>
        <p:txBody>
          <a:bodyPr lIns="0" rIns="90000" tIns="0" bIns="45000" anchor="t">
            <a:noAutofit/>
          </a:bodyPr>
          <a:p>
            <a:pPr marL="343080" indent="-343080" algn="just">
              <a:lnSpc>
                <a:spcPct val="100000"/>
              </a:lnSpc>
              <a:spcBef>
                <a:spcPts val="1001"/>
              </a:spcBef>
              <a:buClr>
                <a:srgbClr val="000005"/>
              </a:buClr>
              <a:buFont typeface="Arial"/>
              <a:buChar char="•"/>
            </a:pPr>
            <a:r>
              <a:rPr b="0" lang="en-US" sz="2400" spc="-1" strike="noStrike">
                <a:solidFill>
                  <a:srgbClr val="000005"/>
                </a:solidFill>
                <a:latin typeface="Roboto"/>
                <a:ea typeface="Roboto"/>
              </a:rPr>
              <a:t>We can see that Trial store 77 sales for Feb, March, and April exceeds 95% threshold of control store. Same goes to store 86 sales for all 3 trial months.</a:t>
            </a:r>
            <a:endParaRPr b="0" lang="en-US" sz="2400" spc="-1" strike="noStrike">
              <a:solidFill>
                <a:srgbClr val="000005"/>
              </a:solidFill>
              <a:latin typeface="Roboto"/>
            </a:endParaRPr>
          </a:p>
          <a:p>
            <a:pPr marL="343080" indent="-343080" algn="just">
              <a:lnSpc>
                <a:spcPct val="100000"/>
              </a:lnSpc>
              <a:spcBef>
                <a:spcPts val="1001"/>
              </a:spcBef>
              <a:buClr>
                <a:srgbClr val="000005"/>
              </a:buClr>
              <a:buFont typeface="Arial"/>
              <a:buChar char="•"/>
            </a:pPr>
            <a:r>
              <a:rPr b="0" lang="en-US" sz="2400" spc="-1" strike="noStrike">
                <a:solidFill>
                  <a:srgbClr val="000005"/>
                </a:solidFill>
                <a:latin typeface="Roboto"/>
                <a:ea typeface="Roboto"/>
              </a:rPr>
              <a:t>Whereas trial store 88 sales increase is insignificant.</a:t>
            </a:r>
            <a:endParaRPr b="0" lang="en-US" sz="2400" spc="-1" strike="noStrike">
              <a:solidFill>
                <a:srgbClr val="000005"/>
              </a:solidFill>
              <a:latin typeface="Roboto"/>
            </a:endParaRPr>
          </a:p>
          <a:p>
            <a:pPr algn="just">
              <a:lnSpc>
                <a:spcPct val="100000"/>
              </a:lnSpc>
              <a:spcBef>
                <a:spcPts val="1001"/>
              </a:spcBef>
              <a:buNone/>
            </a:pPr>
            <a:endParaRPr b="0" lang="en-US" sz="2400" spc="-1" strike="noStrike">
              <a:solidFill>
                <a:srgbClr val="000005"/>
              </a:solidFill>
              <a:latin typeface="Roboto"/>
            </a:endParaRPr>
          </a:p>
        </p:txBody>
      </p:sp>
      <p:pic>
        <p:nvPicPr>
          <p:cNvPr id="345" name="Picture 2" descr=""/>
          <p:cNvPicPr/>
          <p:nvPr/>
        </p:nvPicPr>
        <p:blipFill>
          <a:blip r:embed="rId1"/>
          <a:stretch/>
        </p:blipFill>
        <p:spPr>
          <a:xfrm>
            <a:off x="1430640" y="2279160"/>
            <a:ext cx="10245600" cy="36028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6441</TotalTime>
  <Application>LibreOffice/7.3.7.2$Linux_X86_64 LibreOffice_project/30$Build-2</Application>
  <AppVersion>15.0000</AppVersion>
  <Words>620</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dc:description/>
  <dc:language>en-US</dc:language>
  <cp:lastModifiedBy/>
  <dcterms:modified xsi:type="dcterms:W3CDTF">2023-07-29T16:38:52Z</dcterms:modified>
  <cp:revision>473</cp:revision>
  <dc:subject/>
  <dc:title>Quantium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ActionId">
    <vt:lpwstr>c33342ec-b9fd-424e-98aa-c560599c3e11</vt:lpwstr>
  </property>
  <property fmtid="{D5CDD505-2E9C-101B-9397-08002B2CF9AE}" pid="3" name="MSIP_Label_e3a8a6ec-262f-4cc0-befe-9b4753855296_Application">
    <vt:lpwstr>Microsoft Azure Information Protection</vt:lpwstr>
  </property>
  <property fmtid="{D5CDD505-2E9C-101B-9397-08002B2CF9AE}" pid="4" name="MSIP_Label_e3a8a6ec-262f-4cc0-befe-9b4753855296_Enabled">
    <vt:lpwstr>True</vt:lpwstr>
  </property>
  <property fmtid="{D5CDD505-2E9C-101B-9397-08002B2CF9AE}" pid="5" name="MSIP_Label_e3a8a6ec-262f-4cc0-befe-9b4753855296_Extended_MSFT_Method">
    <vt:lpwstr>Manual</vt:lpwstr>
  </property>
  <property fmtid="{D5CDD505-2E9C-101B-9397-08002B2CF9AE}" pid="6" name="MSIP_Label_e3a8a6ec-262f-4cc0-befe-9b4753855296_Name">
    <vt:lpwstr>Confidential</vt:lpwstr>
  </property>
  <property fmtid="{D5CDD505-2E9C-101B-9397-08002B2CF9AE}" pid="7" name="MSIP_Label_e3a8a6ec-262f-4cc0-befe-9b4753855296_Owner">
    <vt:lpwstr>schopra@quantium.com</vt:lpwstr>
  </property>
  <property fmtid="{D5CDD505-2E9C-101B-9397-08002B2CF9AE}" pid="8" name="MSIP_Label_e3a8a6ec-262f-4cc0-befe-9b4753855296_SetDate">
    <vt:lpwstr>2020-06-02T06:01:07.0806670Z</vt:lpwstr>
  </property>
  <property fmtid="{D5CDD505-2E9C-101B-9397-08002B2CF9AE}" pid="9" name="MSIP_Label_e3a8a6ec-262f-4cc0-befe-9b4753855296_SiteId">
    <vt:lpwstr>6cf6dc61-aaec-4d60-8dd0-2007ec95b05e</vt:lpwstr>
  </property>
  <property fmtid="{D5CDD505-2E9C-101B-9397-08002B2CF9AE}" pid="10" name="Notes">
    <vt:i4>2</vt:i4>
  </property>
  <property fmtid="{D5CDD505-2E9C-101B-9397-08002B2CF9AE}" pid="11" name="PresentationFormat">
    <vt:lpwstr>Widescreen</vt:lpwstr>
  </property>
  <property fmtid="{D5CDD505-2E9C-101B-9397-08002B2CF9AE}" pid="12" name="Sensitivity">
    <vt:lpwstr>Confidential</vt:lpwstr>
  </property>
  <property fmtid="{D5CDD505-2E9C-101B-9397-08002B2CF9AE}" pid="13" name="Slides">
    <vt:i4>11</vt:i4>
  </property>
</Properties>
</file>