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5218D-A992-074C-E2C9-7400CFE8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96F9D-2587-6944-C014-58C2CC44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15DBD-4EC8-FC75-3E6E-A76D75A6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7E62E-7B2D-6F73-F4DC-5ECFFD8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3AD99-8C83-32ED-D073-0D95204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1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A6F48-A133-822A-FAC7-135C5148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E64F73-A6F5-9ADC-3F5D-315187F9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144AD-C421-9CE3-B017-3E4C50F4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DBD2E-3E87-0149-1347-62EE2A65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F11559-AB21-9574-76F8-CBE1118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A07D27-C0A5-78BE-198B-6B97BBE5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221E33-526F-92F4-C54A-D0AF03856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52695-ECC7-EB15-A45A-947922AB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079A6-9913-1181-3147-4FDAD6FF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8696A-CFC2-3021-7771-EFB64AD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79BE3-9BC7-44A9-729E-92C8049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35159-A4FD-7AEE-12EA-64E97C87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605E7-7607-04D2-A2D4-338AEC43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589C9-F929-9249-13AC-B9FAD02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78B36-34CE-2CD8-F2A6-FDE89B12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4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5AE7-F7EB-59D2-D794-EDB94489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0E5E0-C465-A51C-D8CC-5653DAD7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F29D1-49D8-FF38-D3CC-0CED0C9C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BAF19-9514-B2B7-5CFF-5C0140FD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96834-B47C-375E-9C10-EAAF2B1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7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641F-208A-BCF6-235B-578F5CC2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0EBAF-C597-7B2D-99CF-D3D0821D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967E29-B47F-D18F-B641-F96B456D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42EC6-A45C-6898-24DA-BD919149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E0D5D-317C-68F7-525E-F29DF66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17085-051A-0BFB-524A-E471B68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B320F-428D-80D3-0D5C-0CFB1BEB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6608BC-392B-7700-AF10-6EB66364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20553-02D7-1960-D478-EBFB6342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D56B42-7C9A-B18E-228A-D2E0CDC9F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0B3852-3617-52DA-C0C0-0E31FAA24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FACF4F-A364-18B1-A65E-BCECF364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724E78-3A88-1796-9127-75DB8621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D193AC-A0E9-0362-9BB3-5A7DBF58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7649-DE9A-1432-4E2D-CF1B194F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9FD040-2891-0DD9-DC9F-3CACC552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DE01DC-70BA-E311-56BD-0A1A731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A9C72-B6E6-A38E-2B75-D68C5EF5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A01FAF-D7B8-004B-4B5E-62C43A2E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E1EB23-1BAB-09FD-46EB-24335B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77271-FC43-2005-3768-CC24D05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9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17FE9-F141-AB85-4251-7EC98B23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8DF15-6F6E-0A6C-1289-6296C3E3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F0E9A4-6CB6-FB01-5B23-40EF1475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C900BC-52E0-A063-E4B2-8D9D9F92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963876-1F97-E237-892E-4224BD61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71E1A5-C3AE-C6F1-4077-C5A5AC2C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F0936-49FB-6C84-2AFC-A9978AD9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7426E-3A52-C79B-1DFE-D63ABB2E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A0300-D74E-98E5-D825-D5AD5B96C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C1DDE-0A7B-0609-DF25-2D2F886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FC2AD5-2C17-3C0E-522A-451EF9F8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A1397B-FA9A-EA01-6AD5-2D618625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4C2E1-468E-2814-8351-6400BEA0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B4CF50-F888-6DA0-2D36-44C979AE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12AC9-4F14-1AC9-59BB-FC191527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D8B-5BAC-499E-AF60-EE9DCBBC8673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75DE6-2628-5610-B2F3-D6665A2E4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DC31F-D2A0-482C-8436-90DE6A56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FB5F-1CE4-49CC-845A-F6ED090E9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41976-FFC8-B6D8-53C5-797A5A15D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Доклад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63F100-2B52-569A-0730-6E26E225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327" y="4915948"/>
            <a:ext cx="3235354" cy="113880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Презентацию сделал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Козынбаев А.Д.</a:t>
            </a:r>
          </a:p>
          <a:p>
            <a:pPr algn="r"/>
            <a:r>
              <a:rPr lang="ru-RU" dirty="0"/>
              <a:t>903 группа</a:t>
            </a:r>
          </a:p>
        </p:txBody>
      </p:sp>
    </p:spTree>
    <p:extLst>
      <p:ext uri="{BB962C8B-B14F-4D97-AF65-F5344CB8AC3E}">
        <p14:creationId xmlns:p14="http://schemas.microsoft.com/office/powerpoint/2010/main" val="119615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F9B80-C43E-CD12-241E-4CA29B63D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06" y="2009916"/>
            <a:ext cx="5338194" cy="35561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FF751-4F85-5948-B52A-57FE542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соединение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69F4F-2DA6-A290-410C-B28C4E7F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124"/>
            <a:ext cx="5492692" cy="2545752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операция, когда таблицы сравниваются между собой построчно и появляется возможность вывода столбцов из всех таблиц, участвующих в соединении.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3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14508-5C2E-9959-65B0-467645C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61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для примеров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5B9E3-8540-79F3-02A5-73DD1DD4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0685"/>
            <a:ext cx="4035803" cy="19798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Roboto" pitchFamily="2" charset="0"/>
              </a:rPr>
              <a:t>Таблица «Сотрудники», содержит поля:</a:t>
            </a:r>
          </a:p>
          <a:p>
            <a:pPr marL="0" indent="0" algn="just">
              <a:buNone/>
            </a:pPr>
            <a:r>
              <a:rPr lang="ru-RU" sz="1800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id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Roboto" pitchFamily="2" charset="0"/>
              </a:rPr>
              <a:t> – идентификатор сотрудника</a:t>
            </a:r>
          </a:p>
          <a:p>
            <a:pPr marL="0" indent="0" algn="just">
              <a:buNone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Roboto" pitchFamily="2" charset="0"/>
              </a:rPr>
              <a:t>Имя</a:t>
            </a:r>
          </a:p>
          <a:p>
            <a:pPr marL="0" indent="0" algn="just">
              <a:buNone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Roboto" pitchFamily="2" charset="0"/>
              </a:rPr>
              <a:t>Отдел – идентификатор отдела, в котором работает сотрудник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5EE832B-BFE0-FAB8-46AF-E73106EB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84481"/>
              </p:ext>
            </p:extLst>
          </p:nvPr>
        </p:nvGraphicFramePr>
        <p:xfrm>
          <a:off x="5629362" y="1741368"/>
          <a:ext cx="22995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44">
                  <a:extLst>
                    <a:ext uri="{9D8B030D-6E8A-4147-A177-3AD203B41FA5}">
                      <a16:colId xmlns:a16="http://schemas.microsoft.com/office/drawing/2014/main" val="1856927813"/>
                    </a:ext>
                  </a:extLst>
                </a:gridCol>
                <a:gridCol w="1099648">
                  <a:extLst>
                    <a:ext uri="{9D8B030D-6E8A-4147-A177-3AD203B41FA5}">
                      <a16:colId xmlns:a16="http://schemas.microsoft.com/office/drawing/2014/main" val="692175132"/>
                    </a:ext>
                  </a:extLst>
                </a:gridCol>
                <a:gridCol w="830707">
                  <a:extLst>
                    <a:ext uri="{9D8B030D-6E8A-4147-A177-3AD203B41FA5}">
                      <a16:colId xmlns:a16="http://schemas.microsoft.com/office/drawing/2014/main" val="2002911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Отдел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Юлия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Федор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Алексей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Светлана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16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904831-66EE-ED4F-7FEE-E9784227AAAC}"/>
              </a:ext>
            </a:extLst>
          </p:cNvPr>
          <p:cNvSpPr txBox="1"/>
          <p:nvPr/>
        </p:nvSpPr>
        <p:spPr>
          <a:xfrm>
            <a:off x="838200" y="4391190"/>
            <a:ext cx="427628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Roboto" pitchFamily="2" charset="0"/>
              </a:rPr>
              <a:t>Таблица «Отделы», содержит поля:</a:t>
            </a:r>
            <a:endParaRPr lang="en-US" b="0" i="0" dirty="0">
              <a:solidFill>
                <a:srgbClr val="333333"/>
              </a:solidFill>
              <a:effectLst/>
              <a:latin typeface="Roboto" pitchFamily="2" charset="0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Roboto" pitchFamily="2" charset="0"/>
            </a:endParaRPr>
          </a:p>
          <a:p>
            <a:pPr algn="l"/>
            <a:r>
              <a:rPr lang="ru-RU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itchFamily="2" charset="0"/>
              </a:rPr>
              <a:t> – идентификатор отдела</a:t>
            </a:r>
            <a:endParaRPr lang="en-US" b="0" i="0" dirty="0">
              <a:solidFill>
                <a:srgbClr val="333333"/>
              </a:solidFill>
              <a:effectLst/>
              <a:latin typeface="Roboto" pitchFamily="2" charset="0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Roboto" pitchFamily="2" charset="0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Roboto" pitchFamily="2" charset="0"/>
              </a:rPr>
              <a:t>Наименование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771A7EB9-AB21-599B-B8D1-979EDEC3E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62239"/>
              </p:ext>
            </p:extLst>
          </p:nvPr>
        </p:nvGraphicFramePr>
        <p:xfrm>
          <a:off x="5629362" y="4391190"/>
          <a:ext cx="2370589" cy="155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60">
                  <a:extLst>
                    <a:ext uri="{9D8B030D-6E8A-4147-A177-3AD203B41FA5}">
                      <a16:colId xmlns:a16="http://schemas.microsoft.com/office/drawing/2014/main" val="73875659"/>
                    </a:ext>
                  </a:extLst>
                </a:gridCol>
                <a:gridCol w="1959529">
                  <a:extLst>
                    <a:ext uri="{9D8B030D-6E8A-4147-A177-3AD203B41FA5}">
                      <a16:colId xmlns:a16="http://schemas.microsoft.com/office/drawing/2014/main" val="2920462400"/>
                    </a:ext>
                  </a:extLst>
                </a:gridCol>
              </a:tblGrid>
              <a:tr h="33692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2731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Кухня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11876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607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Администрация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5779"/>
                  </a:ext>
                </a:extLst>
              </a:tr>
            </a:tbl>
          </a:graphicData>
        </a:graphic>
      </p:graphicFrame>
      <p:pic>
        <p:nvPicPr>
          <p:cNvPr id="4098" name="Picture 2" descr="Базы данных | Пикабу">
            <a:extLst>
              <a:ext uri="{FF2B5EF4-FFF2-40B4-BE49-F238E27FC236}">
                <a16:creationId xmlns:a16="http://schemas.microsoft.com/office/drawing/2014/main" id="{443D623B-DFC6-B3BE-6660-4714120A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28" y="2270876"/>
            <a:ext cx="3823403" cy="297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924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FA854-DDA6-41C2-82C5-F0CE8545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br>
              <a:rPr lang="en-US" b="1" i="0" dirty="0">
                <a:solidFill>
                  <a:srgbClr val="333333"/>
                </a:solidFill>
                <a:effectLst/>
                <a:latin typeface="Roboto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66EDC-D03C-8AD5-509A-34E1FC72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34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простой вид соединения INNER JOIN – внутреннее соединение. Этот вид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джойна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выведет только те строки, если условие соединения выполняется. В запросах необязательно прописывать INNER – если написать только JOIN, то СУБД по умолчанию выполнить именно внутреннее соединение.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 каких отделах работают сотрудники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следующий результат: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6625DFA-D5A0-E411-2BD1-4280D5564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1335"/>
              </p:ext>
            </p:extLst>
          </p:nvPr>
        </p:nvGraphicFramePr>
        <p:xfrm>
          <a:off x="4946199" y="4488110"/>
          <a:ext cx="2299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44">
                  <a:extLst>
                    <a:ext uri="{9D8B030D-6E8A-4147-A177-3AD203B41FA5}">
                      <a16:colId xmlns:a16="http://schemas.microsoft.com/office/drawing/2014/main" val="1856927813"/>
                    </a:ext>
                  </a:extLst>
                </a:gridCol>
                <a:gridCol w="1099648">
                  <a:extLst>
                    <a:ext uri="{9D8B030D-6E8A-4147-A177-3AD203B41FA5}">
                      <a16:colId xmlns:a16="http://schemas.microsoft.com/office/drawing/2014/main" val="692175132"/>
                    </a:ext>
                  </a:extLst>
                </a:gridCol>
                <a:gridCol w="830707">
                  <a:extLst>
                    <a:ext uri="{9D8B030D-6E8A-4147-A177-3AD203B41FA5}">
                      <a16:colId xmlns:a16="http://schemas.microsoft.com/office/drawing/2014/main" val="2002911262"/>
                    </a:ext>
                  </a:extLst>
                </a:gridCol>
              </a:tblGrid>
              <a:tr h="36378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Отдел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Юлия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Кухня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Федор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Светлана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1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4D706E-561C-9BF0-5B3E-CA40FB1D79EF}"/>
              </a:ext>
            </a:extLst>
          </p:cNvPr>
          <p:cNvSpPr txBox="1"/>
          <p:nvPr/>
        </p:nvSpPr>
        <p:spPr>
          <a:xfrm>
            <a:off x="1330703" y="2976912"/>
            <a:ext cx="95305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Сотрудники.id, Сотрудники.Имя, Отделы.Наименование AS Отдел FROM Сотрудники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Отделы ON Сотрудники.Отдел = Отделы.id</a:t>
            </a:r>
          </a:p>
        </p:txBody>
      </p:sp>
    </p:spTree>
    <p:extLst>
      <p:ext uri="{BB962C8B-B14F-4D97-AF65-F5344CB8AC3E}">
        <p14:creationId xmlns:p14="http://schemas.microsoft.com/office/powerpoint/2010/main" val="209353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593B7-22DA-D4E9-B153-6AA2EEE5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26"/>
            <a:ext cx="10515600" cy="70791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и RIGHT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699FD-24B5-DDE8-4052-FE8C38A1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23"/>
            <a:ext cx="10515600" cy="5203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Левое и правое соединения еще называют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внешними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Главное их отличие от внутреннего соединения в том, что строка из левой (для LEFT JOIN) или из правой таблицы (для RIGHT JOIN) попадет в результаты в любом случае.</a:t>
            </a:r>
          </a:p>
          <a:p>
            <a:pPr marL="0" indent="0" algn="just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SQL-запрос в каких отделах работают сотрудники, а также показать тех, кто не распределен ни в один отдел:</a:t>
            </a:r>
          </a:p>
          <a:p>
            <a:pPr marL="0" indent="0" algn="just">
              <a:buNone/>
            </a:pPr>
            <a:endParaRPr lang="ru-RU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54BDD42-D952-6A69-BA35-CABF1F49D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27998"/>
              </p:ext>
            </p:extLst>
          </p:nvPr>
        </p:nvGraphicFramePr>
        <p:xfrm>
          <a:off x="6362702" y="4186402"/>
          <a:ext cx="351568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96">
                  <a:extLst>
                    <a:ext uri="{9D8B030D-6E8A-4147-A177-3AD203B41FA5}">
                      <a16:colId xmlns:a16="http://schemas.microsoft.com/office/drawing/2014/main" val="1856927813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692175132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002911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Отдел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950"/>
                  </a:ext>
                </a:extLst>
              </a:tr>
              <a:tr h="35484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Юлия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Кухня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Федор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Светлана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Администрация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4896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8E7DA2A-55DA-84B1-6BE7-C73A7D0CD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80463"/>
              </p:ext>
            </p:extLst>
          </p:nvPr>
        </p:nvGraphicFramePr>
        <p:xfrm>
          <a:off x="838199" y="3234344"/>
          <a:ext cx="323325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66">
                  <a:extLst>
                    <a:ext uri="{9D8B030D-6E8A-4147-A177-3AD203B41FA5}">
                      <a16:colId xmlns:a16="http://schemas.microsoft.com/office/drawing/2014/main" val="1856927813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692175132"/>
                    </a:ext>
                  </a:extLst>
                </a:gridCol>
                <a:gridCol w="1778466">
                  <a:extLst>
                    <a:ext uri="{9D8B030D-6E8A-4147-A177-3AD203B41FA5}">
                      <a16:colId xmlns:a16="http://schemas.microsoft.com/office/drawing/2014/main" val="2002911262"/>
                    </a:ext>
                  </a:extLst>
                </a:gridCol>
              </a:tblGrid>
              <a:tr h="35764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Отдел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3950"/>
                  </a:ext>
                </a:extLst>
              </a:tr>
              <a:tr h="35484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Юлия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Кухня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Федор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Алексей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8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Светлана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48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C7A0EE-DB53-1A67-D8DF-97C53FABEA41}"/>
              </a:ext>
            </a:extLst>
          </p:cNvPr>
          <p:cNvSpPr txBox="1"/>
          <p:nvPr/>
        </p:nvSpPr>
        <p:spPr>
          <a:xfrm>
            <a:off x="5762539" y="3393551"/>
            <a:ext cx="520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RIGHT JOIN будет все тоже самое, только вернутся все строки из таблицы «Отделы»: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ADAFD-82C6-1095-054F-76D4E69EC9F8}"/>
              </a:ext>
            </a:extLst>
          </p:cNvPr>
          <p:cNvSpPr txBox="1"/>
          <p:nvPr/>
        </p:nvSpPr>
        <p:spPr>
          <a:xfrm>
            <a:off x="838199" y="2468926"/>
            <a:ext cx="1051559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Сотрудники.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Сотрудники.Имя, Отделы.Наименование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Отдел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Отделы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Сотрудники.Отдел = Отделы.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9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BAF15-5481-DDFF-8AC7-EA980CE3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1" y="30279"/>
            <a:ext cx="10515600" cy="1120541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Реляционная алгебра – что это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9E6B9-B015-4F97-244E-C98F027F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1" y="135584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 алгебра </a:t>
            </a: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замкнутая система операций над отношениями в реляционной модели данных. Операции реляционной алгебры также называют реляционными операциями.</a:t>
            </a:r>
          </a:p>
          <a:p>
            <a:pPr marL="0" indent="0" algn="just">
              <a:buNone/>
            </a:pP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набор из 8 операций был предложен Э. Коддом в 1970-е годы и включал как операции, которые до сих пор используются (проекция, соединение и т. д.), так и операции, которые не вошли в употребление (например, деление отношений). </a:t>
            </a:r>
          </a:p>
          <a:p>
            <a:pPr marL="0" indent="0" algn="just">
              <a:buNone/>
            </a:pP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многие операции выразимы друг через друга, в составе реляционной алгебры можно выделить несколько вариантов базиса (набора операций, через который выразимы все остальные). Наиболее известный и строго определённый базис (алгебра А) предложен Кристофером </a:t>
            </a:r>
            <a:r>
              <a:rPr lang="ru-RU" sz="180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Дейтом</a:t>
            </a: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Хью </a:t>
            </a:r>
            <a:r>
              <a:rPr lang="ru-RU" sz="180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Дарвеном</a:t>
            </a:r>
            <a:endParaRPr lang="ru-RU" sz="18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применение реляционной алгебры — предоставить теоретическую основу для реляционных баз данных, особенно языков запросов для таких баз данных, главным из которых является SQL.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8284BE-01C7-681D-4E36-4F343644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11" y="4575933"/>
            <a:ext cx="1468403" cy="208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B206B-5B8F-F831-07EF-1F18088F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4" y="4575933"/>
            <a:ext cx="1428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CEFC40-A82F-C231-8B6B-465300EA065C}"/>
              </a:ext>
            </a:extLst>
          </p:cNvPr>
          <p:cNvSpPr txBox="1"/>
          <p:nvPr/>
        </p:nvSpPr>
        <p:spPr>
          <a:xfrm>
            <a:off x="698384" y="57275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Кристофером </a:t>
            </a:r>
            <a:r>
              <a:rPr lang="ru-RU" sz="180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Дейтом</a:t>
            </a:r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46586-F1DD-90FA-B7CB-49596BF108B5}"/>
              </a:ext>
            </a:extLst>
          </p:cNvPr>
          <p:cNvSpPr txBox="1"/>
          <p:nvPr/>
        </p:nvSpPr>
        <p:spPr>
          <a:xfrm>
            <a:off x="9578014" y="5055025"/>
            <a:ext cx="191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Э. Коддом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23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797A0-1289-8BB6-7F53-80D02214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реляционной алгебры</a:t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2BE2-6798-B4E4-382C-ED671E484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93" y="2730617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398CC88-C8BC-0CEB-5D75-C3D04701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40" y="2730617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4E1F4D6-7EFD-204B-0F62-832F809D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87" y="2667000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E86D8-1C20-28A4-3D64-F22F6B3D370D}"/>
              </a:ext>
            </a:extLst>
          </p:cNvPr>
          <p:cNvSpPr txBox="1"/>
          <p:nvPr/>
        </p:nvSpPr>
        <p:spPr>
          <a:xfrm>
            <a:off x="1536451" y="4569219"/>
            <a:ext cx="15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F35E6-1E04-61A6-6732-5FC95A3009B9}"/>
              </a:ext>
            </a:extLst>
          </p:cNvPr>
          <p:cNvSpPr txBox="1"/>
          <p:nvPr/>
        </p:nvSpPr>
        <p:spPr>
          <a:xfrm>
            <a:off x="5074857" y="4569219"/>
            <a:ext cx="144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4D3F1-6F28-0592-82F2-AE95C8D35C7A}"/>
              </a:ext>
            </a:extLst>
          </p:cNvPr>
          <p:cNvSpPr txBox="1"/>
          <p:nvPr/>
        </p:nvSpPr>
        <p:spPr>
          <a:xfrm>
            <a:off x="8583072" y="4569219"/>
            <a:ext cx="136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Вычитание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8D8EC-4547-93A1-854F-F0F5D7157331}"/>
              </a:ext>
            </a:extLst>
          </p:cNvPr>
          <p:cNvSpPr txBox="1"/>
          <p:nvPr/>
        </p:nvSpPr>
        <p:spPr>
          <a:xfrm>
            <a:off x="1281593" y="1508394"/>
            <a:ext cx="9891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операции перечислить невозможно, поскольку любая операция, удовлетворяющая определению реляционной, является частью реляционной алгебры.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0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513</Words>
  <Application>Microsoft Office PowerPoint</Application>
  <PresentationFormat>Широкоэкранный</PresentationFormat>
  <Paragraphs>107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Roboto</vt:lpstr>
      <vt:lpstr>Times New Roman</vt:lpstr>
      <vt:lpstr>Тема Office</vt:lpstr>
      <vt:lpstr>Доклад</vt:lpstr>
      <vt:lpstr>Что такое соединение таблиц?</vt:lpstr>
      <vt:lpstr>Таблицы для примеров: </vt:lpstr>
      <vt:lpstr>INNER JOIN </vt:lpstr>
      <vt:lpstr>LEFT JOIN и RIGHT JOIN</vt:lpstr>
      <vt:lpstr>Реляционная алгебра – что это ?</vt:lpstr>
      <vt:lpstr>Операции реляционной алгебры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</dc:title>
  <dc:creator>АЛЕКСАНДР КОЗЫНБАЕВ</dc:creator>
  <cp:lastModifiedBy>АЛЕКСАНДР КОЗЫНБАЕВ</cp:lastModifiedBy>
  <cp:revision>3</cp:revision>
  <dcterms:created xsi:type="dcterms:W3CDTF">2022-11-15T13:54:57Z</dcterms:created>
  <dcterms:modified xsi:type="dcterms:W3CDTF">2022-11-15T19:55:20Z</dcterms:modified>
</cp:coreProperties>
</file>