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81DBAB-61DA-4AFB-8145-4D00CDB6DCA1}" type="datetimeFigureOut">
              <a:rPr lang="ru-UA" smtClean="0"/>
              <a:t>09.12.2022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CE5E636-E17D-4387-88F3-383E9C1AF6B7}" type="slidenum">
              <a:rPr lang="ru-UA" smtClean="0"/>
              <a:t>‹№›</a:t>
            </a:fld>
            <a:endParaRPr lang="ru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627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ru-UA" smtClean="0"/>
              <a:t>09.12.2022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2601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ru-UA" smtClean="0"/>
              <a:t>09.12.2022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3921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ru-UA" smtClean="0"/>
              <a:t>09.12.2022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0961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ru-UA" smtClean="0"/>
              <a:t>09.12.2022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ru-UA" smtClean="0"/>
              <a:t>‹№›</a:t>
            </a:fld>
            <a:endParaRPr lang="ru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35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ru-UA" smtClean="0"/>
              <a:t>09.12.2022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9464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ru-UA" smtClean="0"/>
              <a:t>09.12.2022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3759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ru-UA" smtClean="0"/>
              <a:t>09.12.2022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648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ru-UA" smtClean="0"/>
              <a:t>09.12.2022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2826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ru-UA" smtClean="0"/>
              <a:t>09.12.2022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658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DBAB-61DA-4AFB-8145-4D00CDB6DCA1}" type="datetimeFigureOut">
              <a:rPr lang="ru-UA" smtClean="0"/>
              <a:t>09.12.2022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E636-E17D-4387-88F3-383E9C1AF6B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2411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681DBAB-61DA-4AFB-8145-4D00CDB6DCA1}" type="datetimeFigureOut">
              <a:rPr lang="ru-UA" smtClean="0"/>
              <a:t>09.12.2022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CE5E636-E17D-4387-88F3-383E9C1AF6B7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7044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76C2F-B665-4EF3-87BB-8B6E334D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66700"/>
            <a:ext cx="9418320" cy="4019550"/>
          </a:xfrm>
        </p:spPr>
        <p:txBody>
          <a:bodyPr/>
          <a:lstStyle/>
          <a:p>
            <a:r>
              <a:rPr lang="uk-UA" dirty="0">
                <a:latin typeface="Bahnschrift" panose="020B0502040204020203" pitchFamily="34" charset="0"/>
              </a:rPr>
              <a:t>Відслідковування потоку </a:t>
            </a:r>
            <a:r>
              <a:rPr lang="uk-UA" dirty="0" err="1">
                <a:latin typeface="Bahnschrift" panose="020B0502040204020203" pitchFamily="34" charset="0"/>
              </a:rPr>
              <a:t>фроду</a:t>
            </a:r>
            <a:r>
              <a:rPr lang="uk-UA" dirty="0">
                <a:latin typeface="Bahnschrift" panose="020B0502040204020203" pitchFamily="34" charset="0"/>
              </a:rPr>
              <a:t> на мережі мобільного оператора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2049F05-14A0-42DA-A869-49811A7DB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286250"/>
            <a:ext cx="9418320" cy="220599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Bahnschrift Light" panose="020B0502040204020203" pitchFamily="34" charset="0"/>
              </a:rPr>
              <a:t>Підготували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uk-UA" dirty="0">
                <a:latin typeface="Bahnschrift Light" panose="020B0502040204020203" pitchFamily="34" charset="0"/>
              </a:rPr>
              <a:t>студенти групи СМПР-1: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Bahnschrift Light" panose="020B0502040204020203" pitchFamily="34" charset="0"/>
              </a:rPr>
              <a:t>Дарія Плющ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Bahnschrift Light" panose="020B0502040204020203" pitchFamily="34" charset="0"/>
              </a:rPr>
              <a:t>Денис Півень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dirty="0">
                <a:latin typeface="Bahnschrift Light" panose="020B0502040204020203" pitchFamily="34" charset="0"/>
              </a:rPr>
              <a:t>Андрій Ляшкевич</a:t>
            </a:r>
            <a:endParaRPr lang="ru-UA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5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3AD6C-F262-4ED6-9457-F817B651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Bahnschrift" panose="020B0502040204020203" pitchFamily="34" charset="0"/>
              </a:rPr>
              <a:t>Що таке </a:t>
            </a:r>
            <a:r>
              <a:rPr lang="uk-UA" dirty="0" err="1">
                <a:latin typeface="Bahnschrift" panose="020B0502040204020203" pitchFamily="34" charset="0"/>
              </a:rPr>
              <a:t>фрод</a:t>
            </a:r>
            <a:endParaRPr lang="ru-UA" dirty="0">
              <a:latin typeface="Bahnschrift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350C01-FEBF-45F8-A6AA-444A8DD3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000" dirty="0" err="1">
                <a:latin typeface="Bahnschrift Light" panose="020B0502040204020203" pitchFamily="34" charset="0"/>
              </a:rPr>
              <a:t>Фрод</a:t>
            </a:r>
            <a:r>
              <a:rPr lang="uk-UA" sz="2000" dirty="0">
                <a:latin typeface="Bahnschrift Light" panose="020B0502040204020203" pitchFamily="34" charset="0"/>
              </a:rPr>
              <a:t> — розсилка </a:t>
            </a:r>
            <a:r>
              <a:rPr lang="uk-UA" sz="2000" dirty="0" err="1">
                <a:latin typeface="Bahnschrift Light" panose="020B0502040204020203" pitchFamily="34" charset="0"/>
              </a:rPr>
              <a:t>фішингових</a:t>
            </a:r>
            <a:r>
              <a:rPr lang="uk-UA" sz="2000" dirty="0">
                <a:latin typeface="Bahnschrift Light" panose="020B0502040204020203" pitchFamily="34" charset="0"/>
              </a:rPr>
              <a:t> СМС, які спонукають терміново перевести гроші чи видати секретні дані доступу до рахунку. У </a:t>
            </a:r>
            <a:r>
              <a:rPr lang="uk-UA" sz="2000" dirty="0" err="1">
                <a:latin typeface="Bahnschrift Light" panose="020B0502040204020203" pitchFamily="34" charset="0"/>
              </a:rPr>
              <a:t>фішингових</a:t>
            </a:r>
            <a:r>
              <a:rPr lang="uk-UA" sz="2000" dirty="0">
                <a:latin typeface="Bahnschrift Light" panose="020B0502040204020203" pitchFamily="34" charset="0"/>
              </a:rPr>
              <a:t> розсилках шахраї, в основному, використовують підроблені посилання, замасковані під справжні, а саме повідомлення грає на емоціях і складається таким чином, щоб викликати паніку. Наприклад, мова може йти про відновлення доступу до банківського рахунку.</a:t>
            </a:r>
          </a:p>
          <a:p>
            <a:pPr marL="0" indent="0" algn="just">
              <a:buNone/>
            </a:pPr>
            <a:r>
              <a:rPr lang="uk-UA" sz="2000" dirty="0">
                <a:latin typeface="Bahnschrift Light" panose="020B0502040204020203" pitchFamily="34" charset="0"/>
              </a:rPr>
              <a:t>Інший варіант </a:t>
            </a:r>
            <a:r>
              <a:rPr lang="uk-UA" sz="2000" dirty="0" err="1">
                <a:latin typeface="Bahnschrift Light" panose="020B0502040204020203" pitchFamily="34" charset="0"/>
              </a:rPr>
              <a:t>фроду</a:t>
            </a:r>
            <a:r>
              <a:rPr lang="uk-UA" sz="2000" dirty="0">
                <a:latin typeface="Bahnschrift Light" panose="020B0502040204020203" pitchFamily="34" charset="0"/>
              </a:rPr>
              <a:t> — розсилка СМС з посиланнями на вірусні сайти, що крадуть гроші з особистого рахунку. Приводом для переходу на невідомий сайт може послужити, наприклад, повідомлення про виграш у лотереї.</a:t>
            </a:r>
            <a:endParaRPr lang="ru-UA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66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3AD6C-F262-4ED6-9457-F817B651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>
                <a:latin typeface="Bahnschrift" panose="020B0502040204020203" pitchFamily="34" charset="0"/>
              </a:rPr>
              <a:t>Постановка задачі</a:t>
            </a:r>
            <a:endParaRPr lang="ru-UA" sz="4800" dirty="0">
              <a:latin typeface="Bahnschrift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350C01-FEBF-45F8-A6AA-444A8DD3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uk-UA" sz="2400" dirty="0">
                <a:latin typeface="Bahnschrift Light" panose="020B0502040204020203" pitchFamily="34" charset="0"/>
              </a:rPr>
              <a:t>Створення і запуск </a:t>
            </a:r>
            <a:r>
              <a:rPr lang="uk-UA" sz="2400" dirty="0" err="1">
                <a:latin typeface="Bahnschrift Light" panose="020B0502040204020203" pitchFamily="34" charset="0"/>
              </a:rPr>
              <a:t>стрімінгу</a:t>
            </a:r>
            <a:r>
              <a:rPr lang="uk-UA" sz="2400" dirty="0">
                <a:latin typeface="Bahnschrift Light" panose="020B0502040204020203" pitchFamily="34" charset="0"/>
              </a:rPr>
              <a:t> запитів в мережі мобільного оператора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uk-UA" sz="2400" dirty="0">
                <a:latin typeface="Bahnschrift Light" panose="020B0502040204020203" pitchFamily="34" charset="0"/>
              </a:rPr>
              <a:t>Створення і налаштування бази даних для збереження інформації про запити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uk-UA" sz="2400" dirty="0">
                <a:latin typeface="Bahnschrift Light" panose="020B0502040204020203" pitchFamily="34" charset="0"/>
              </a:rPr>
              <a:t>Підключення до потоку, отримання з нього об’єктів, їх </a:t>
            </a:r>
            <a:r>
              <a:rPr lang="uk-UA" sz="2400" dirty="0" err="1">
                <a:latin typeface="Bahnschrift Light" panose="020B0502040204020203" pitchFamily="34" charset="0"/>
              </a:rPr>
              <a:t>валідація</a:t>
            </a:r>
            <a:r>
              <a:rPr lang="uk-UA" sz="2400" dirty="0">
                <a:latin typeface="Bahnschrift Light" panose="020B0502040204020203" pitchFamily="34" charset="0"/>
              </a:rPr>
              <a:t>, аналіз та запис в базу даних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uk-UA" sz="2400" dirty="0">
                <a:latin typeface="Bahnschrift Light" panose="020B0502040204020203" pitchFamily="34" charset="0"/>
              </a:rPr>
              <a:t>Аналітика даних та створення </a:t>
            </a:r>
            <a:r>
              <a:rPr lang="uk-UA" sz="2400" dirty="0" err="1">
                <a:latin typeface="Bahnschrift Light" panose="020B0502040204020203" pitchFamily="34" charset="0"/>
              </a:rPr>
              <a:t>дашборду</a:t>
            </a:r>
            <a:endParaRPr lang="ru-UA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6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3AD6C-F262-4ED6-9457-F817B651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Bahnschrift" panose="020B0502040204020203" pitchFamily="34" charset="0"/>
              </a:rPr>
              <a:t>Вибрані технології та сервіси</a:t>
            </a:r>
            <a:endParaRPr lang="ru-UA" dirty="0">
              <a:latin typeface="Bahnschrift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350C01-FEBF-45F8-A6AA-444A8DD3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dirty="0">
                <a:latin typeface="Bahnschrift Light" panose="020B0502040204020203" pitchFamily="34" charset="0"/>
              </a:rPr>
              <a:t>Мова програмування – </a:t>
            </a:r>
            <a:r>
              <a:rPr lang="en-US" sz="2400" dirty="0">
                <a:latin typeface="Bahnschrift Light" panose="020B0502040204020203" pitchFamily="34" charset="0"/>
              </a:rPr>
              <a:t>JavaScript</a:t>
            </a:r>
          </a:p>
          <a:p>
            <a:pPr marL="0" indent="0" algn="just">
              <a:buNone/>
            </a:pPr>
            <a:r>
              <a:rPr lang="uk-UA" sz="2400" dirty="0" err="1">
                <a:latin typeface="Bahnschrift Light" panose="020B0502040204020203" pitchFamily="34" charset="0"/>
              </a:rPr>
              <a:t>Стрімінг</a:t>
            </a:r>
            <a:r>
              <a:rPr lang="uk-UA" sz="2400" dirty="0">
                <a:latin typeface="Bahnschrift Light" panose="020B0502040204020203" pitchFamily="34" charset="0"/>
              </a:rPr>
              <a:t> – </a:t>
            </a:r>
            <a:r>
              <a:rPr lang="en-US" sz="2400" dirty="0" err="1">
                <a:latin typeface="Bahnschrift Light" panose="020B0502040204020203" pitchFamily="34" charset="0"/>
              </a:rPr>
              <a:t>PubNub</a:t>
            </a:r>
            <a:endParaRPr lang="en-US" sz="2400" dirty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uk-UA" sz="2400" dirty="0">
                <a:latin typeface="Bahnschrift Light" panose="020B0502040204020203" pitchFamily="34" charset="0"/>
              </a:rPr>
              <a:t>База даних – </a:t>
            </a:r>
            <a:r>
              <a:rPr lang="en-US" sz="2400" dirty="0">
                <a:latin typeface="Bahnschrift Light" panose="020B0502040204020203" pitchFamily="34" charset="0"/>
              </a:rPr>
              <a:t>MongoDB</a:t>
            </a:r>
          </a:p>
          <a:p>
            <a:pPr marL="0" indent="0" algn="just">
              <a:buNone/>
            </a:pPr>
            <a:r>
              <a:rPr lang="uk-UA" sz="2400" dirty="0" err="1">
                <a:latin typeface="Bahnschrift Light" panose="020B0502040204020203" pitchFamily="34" charset="0"/>
              </a:rPr>
              <a:t>Дашборди</a:t>
            </a:r>
            <a:r>
              <a:rPr lang="uk-UA" sz="2400" dirty="0">
                <a:latin typeface="Bahnschrift Light" panose="020B0502040204020203" pitchFamily="34" charset="0"/>
              </a:rPr>
              <a:t> і аналітика - </a:t>
            </a:r>
            <a:r>
              <a:rPr lang="en-US" sz="2400" dirty="0">
                <a:latin typeface="Bahnschrift Light" panose="020B0502040204020203" pitchFamily="34" charset="0"/>
              </a:rPr>
              <a:t>Tableau</a:t>
            </a:r>
            <a:endParaRPr lang="ru-UA" sz="24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48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3AD6C-F262-4ED6-9457-F817B65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24765"/>
            <a:ext cx="9692640" cy="1325562"/>
          </a:xfrm>
        </p:spPr>
        <p:txBody>
          <a:bodyPr/>
          <a:lstStyle/>
          <a:p>
            <a:r>
              <a:rPr lang="uk-UA" dirty="0">
                <a:latin typeface="Bahnschrift" panose="020B0502040204020203" pitchFamily="34" charset="0"/>
              </a:rPr>
              <a:t>Моделювання та </a:t>
            </a:r>
            <a:r>
              <a:rPr lang="uk-UA" dirty="0" err="1">
                <a:latin typeface="Bahnschrift" panose="020B0502040204020203" pitchFamily="34" charset="0"/>
              </a:rPr>
              <a:t>стрімінг</a:t>
            </a:r>
            <a:r>
              <a:rPr lang="uk-UA" dirty="0">
                <a:latin typeface="Bahnschrift" panose="020B0502040204020203" pitchFamily="34" charset="0"/>
              </a:rPr>
              <a:t> даних</a:t>
            </a:r>
            <a:endParaRPr lang="ru-UA" dirty="0">
              <a:latin typeface="Bahnschrift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350C01-FEBF-45F8-A6AA-444A8DD3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9531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uk-UA" dirty="0" err="1">
                <a:latin typeface="Bahnschrift Light" panose="020B0502040204020203" pitchFamily="34" charset="0"/>
              </a:rPr>
              <a:t>Стрімінг</a:t>
            </a:r>
            <a:r>
              <a:rPr lang="uk-UA" dirty="0">
                <a:latin typeface="Bahnschrift Light" panose="020B0502040204020203" pitchFamily="34" charset="0"/>
              </a:rPr>
              <a:t> даних реалізовано за допомогою сервісу </a:t>
            </a:r>
            <a:r>
              <a:rPr lang="en-US" dirty="0" err="1">
                <a:latin typeface="Bahnschrift Light" panose="020B0502040204020203" pitchFamily="34" charset="0"/>
              </a:rPr>
              <a:t>PubNub</a:t>
            </a:r>
            <a:r>
              <a:rPr lang="uk-UA" dirty="0">
                <a:latin typeface="Bahnschrift Light" panose="020B0502040204020203" pitchFamily="34" charset="0"/>
              </a:rPr>
              <a:t> у вигляді веб-сторінки наступного вигляду:</a:t>
            </a:r>
            <a:endParaRPr lang="ru-UA" dirty="0">
              <a:latin typeface="Bahnschrift Light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751F3A-62EC-4FF7-929E-8E21179CE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16"/>
          <a:stretch/>
        </p:blipFill>
        <p:spPr>
          <a:xfrm>
            <a:off x="1897728" y="1987402"/>
            <a:ext cx="7323648" cy="1365399"/>
          </a:xfrm>
          <a:prstGeom prst="rect">
            <a:avLst/>
          </a:prstGeom>
        </p:spPr>
      </p:pic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id="{DE757B34-34AB-44D7-971E-81DBEA411BC2}"/>
              </a:ext>
            </a:extLst>
          </p:cNvPr>
          <p:cNvSpPr txBox="1">
            <a:spLocks/>
          </p:cNvSpPr>
          <p:nvPr/>
        </p:nvSpPr>
        <p:spPr>
          <a:xfrm>
            <a:off x="1261872" y="3505199"/>
            <a:ext cx="8595360" cy="278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dirty="0">
                <a:latin typeface="Bahnschrift Light" panose="020B0502040204020203" pitchFamily="34" charset="0"/>
              </a:rPr>
              <a:t>В потоці надсилаються об’єкти</a:t>
            </a:r>
            <a:r>
              <a:rPr lang="en-US" dirty="0">
                <a:latin typeface="Bahnschrift Light" panose="020B0502040204020203" pitchFamily="34" charset="0"/>
              </a:rPr>
              <a:t> JSON </a:t>
            </a:r>
            <a:r>
              <a:rPr lang="uk-UA" dirty="0">
                <a:latin typeface="Bahnschrift Light" panose="020B0502040204020203" pitchFamily="34" charset="0"/>
              </a:rPr>
              <a:t>з інформацією про мобільний запит:</a:t>
            </a:r>
          </a:p>
          <a:p>
            <a:r>
              <a:rPr lang="uk-UA" dirty="0">
                <a:latin typeface="Bahnschrift Light" panose="020B0502040204020203" pitchFamily="34" charset="0"/>
              </a:rPr>
              <a:t>номер абонента що надсилає запит</a:t>
            </a:r>
          </a:p>
          <a:p>
            <a:r>
              <a:rPr lang="uk-UA" dirty="0">
                <a:latin typeface="Bahnschrift Light" panose="020B0502040204020203" pitchFamily="34" charset="0"/>
              </a:rPr>
              <a:t>номер отримувача запиту</a:t>
            </a:r>
          </a:p>
          <a:p>
            <a:r>
              <a:rPr lang="uk-UA" dirty="0">
                <a:latin typeface="Bahnschrift Light" panose="020B0502040204020203" pitchFamily="34" charset="0"/>
              </a:rPr>
              <a:t>тариф абонента що надсилає запит</a:t>
            </a:r>
          </a:p>
          <a:p>
            <a:r>
              <a:rPr lang="uk-UA" dirty="0">
                <a:latin typeface="Bahnschrift Light" panose="020B0502040204020203" pitchFamily="34" charset="0"/>
              </a:rPr>
              <a:t>тип запиту – дзвінок чи </a:t>
            </a:r>
            <a:r>
              <a:rPr lang="en-US" dirty="0">
                <a:latin typeface="Bahnschrift Light" panose="020B0502040204020203" pitchFamily="34" charset="0"/>
              </a:rPr>
              <a:t>SMS</a:t>
            </a:r>
            <a:r>
              <a:rPr lang="uk-UA" dirty="0">
                <a:latin typeface="Bahnschrift Light" panose="020B0502040204020203" pitchFamily="34" charset="0"/>
              </a:rPr>
              <a:t>-повідомлення</a:t>
            </a:r>
          </a:p>
          <a:p>
            <a:r>
              <a:rPr lang="uk-UA" dirty="0">
                <a:latin typeface="Bahnschrift Light" panose="020B0502040204020203" pitchFamily="34" charset="0"/>
              </a:rPr>
              <a:t>дата і час запиту</a:t>
            </a:r>
          </a:p>
        </p:txBody>
      </p:sp>
    </p:spTree>
    <p:extLst>
      <p:ext uri="{BB962C8B-B14F-4D97-AF65-F5344CB8AC3E}">
        <p14:creationId xmlns:p14="http://schemas.microsoft.com/office/powerpoint/2010/main" val="327421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3AD6C-F262-4ED6-9457-F817B651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Bahnschrift" panose="020B0502040204020203" pitchFamily="34" charset="0"/>
              </a:rPr>
              <a:t>База даних</a:t>
            </a:r>
            <a:endParaRPr lang="ru-UA" dirty="0">
              <a:latin typeface="Bahnschrift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350C01-FEBF-45F8-A6AA-444A8DD3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>
                <a:latin typeface="Bahnschrift Light" panose="020B0502040204020203" pitchFamily="34" charset="0"/>
              </a:rPr>
              <a:t>В </a:t>
            </a:r>
            <a:r>
              <a:rPr lang="en-US" sz="2000" dirty="0">
                <a:latin typeface="Bahnschrift Light" panose="020B0502040204020203" pitchFamily="34" charset="0"/>
              </a:rPr>
              <a:t>MongoDB </a:t>
            </a:r>
            <a:r>
              <a:rPr lang="uk-UA" sz="2000" dirty="0">
                <a:latin typeface="Bahnschrift Light" panose="020B0502040204020203" pitchFamily="34" charset="0"/>
              </a:rPr>
              <a:t>створено базу із трьома таблицями для збереження наступної інформації:</a:t>
            </a:r>
            <a:endParaRPr lang="ru-UA" sz="2000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C9E4F756-CE34-4084-8223-A7D137ABF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93245"/>
              </p:ext>
            </p:extLst>
          </p:nvPr>
        </p:nvGraphicFramePr>
        <p:xfrm>
          <a:off x="4187952" y="3082448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58648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" panose="020B0502040204020203" pitchFamily="34" charset="0"/>
                        </a:rPr>
                        <a:t>Заблоковані запити</a:t>
                      </a:r>
                      <a:endParaRPr lang="ru-UA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8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номер запитувача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номер отримувача</a:t>
                      </a:r>
                      <a:endParaRPr lang="ru-UA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7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тариф запитувача</a:t>
                      </a:r>
                      <a:endParaRPr lang="ru-UA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9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тип запиту</a:t>
                      </a:r>
                      <a:endParaRPr lang="ru-UA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3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час і дата запиту</a:t>
                      </a:r>
                      <a:endParaRPr lang="ru-UA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31312"/>
                  </a:ext>
                </a:extLst>
              </a:tr>
            </a:tbl>
          </a:graphicData>
        </a:graphic>
      </p:graphicFrame>
      <p:graphicFrame>
        <p:nvGraphicFramePr>
          <p:cNvPr id="6" name="Таблиця 4">
            <a:extLst>
              <a:ext uri="{FF2B5EF4-FFF2-40B4-BE49-F238E27FC236}">
                <a16:creationId xmlns:a16="http://schemas.microsoft.com/office/drawing/2014/main" id="{E3A7AE2A-FF15-48FA-A103-663C34246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545"/>
              </p:ext>
            </p:extLst>
          </p:nvPr>
        </p:nvGraphicFramePr>
        <p:xfrm>
          <a:off x="7635240" y="3267868"/>
          <a:ext cx="304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58648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" panose="020B0502040204020203" pitchFamily="34" charset="0"/>
                        </a:rPr>
                        <a:t>Заблоковані абоненти</a:t>
                      </a:r>
                      <a:endParaRPr lang="ru-UA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8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Номер абонента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Тариф абонента</a:t>
                      </a:r>
                      <a:endParaRPr lang="ru-UA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9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тип заблокованого запиту</a:t>
                      </a:r>
                      <a:endParaRPr lang="ru-UA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3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час і дата блокування</a:t>
                      </a:r>
                      <a:endParaRPr lang="ru-UA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31312"/>
                  </a:ext>
                </a:extLst>
              </a:tr>
            </a:tbl>
          </a:graphicData>
        </a:graphic>
      </p:graphicFrame>
      <p:graphicFrame>
        <p:nvGraphicFramePr>
          <p:cNvPr id="7" name="Таблиця 6">
            <a:extLst>
              <a:ext uri="{FF2B5EF4-FFF2-40B4-BE49-F238E27FC236}">
                <a16:creationId xmlns:a16="http://schemas.microsoft.com/office/drawing/2014/main" id="{4CA3D1F4-3702-4A4E-BC7E-8A2E81959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25438"/>
              </p:ext>
            </p:extLst>
          </p:nvPr>
        </p:nvGraphicFramePr>
        <p:xfrm>
          <a:off x="740664" y="3082448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58648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" panose="020B0502040204020203" pitchFamily="34" charset="0"/>
                        </a:rPr>
                        <a:t>Всі запити</a:t>
                      </a:r>
                      <a:endParaRPr lang="ru-UA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87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номер запитувача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6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номер отримувача</a:t>
                      </a:r>
                      <a:endParaRPr lang="ru-UA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7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тариф запитувача</a:t>
                      </a:r>
                      <a:endParaRPr lang="ru-UA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9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тип запиту</a:t>
                      </a:r>
                      <a:endParaRPr lang="ru-UA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3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>
                          <a:latin typeface="Bahnschrift Light" panose="020B0502040204020203" pitchFamily="34" charset="0"/>
                        </a:rPr>
                        <a:t>час і дата запиту</a:t>
                      </a:r>
                      <a:endParaRPr lang="ru-UA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31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40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3AD6C-F262-4ED6-9457-F817B65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47" y="191296"/>
            <a:ext cx="9692640" cy="662182"/>
          </a:xfrm>
        </p:spPr>
        <p:txBody>
          <a:bodyPr>
            <a:normAutofit fontScale="90000"/>
          </a:bodyPr>
          <a:lstStyle/>
          <a:p>
            <a:r>
              <a:rPr lang="uk-UA" dirty="0" err="1">
                <a:latin typeface="Bahnschrift" panose="020B0502040204020203" pitchFamily="34" charset="0"/>
              </a:rPr>
              <a:t>Валідація</a:t>
            </a:r>
            <a:r>
              <a:rPr lang="uk-UA" dirty="0">
                <a:latin typeface="Bahnschrift" panose="020B0502040204020203" pitchFamily="34" charset="0"/>
              </a:rPr>
              <a:t> та обробка даних</a:t>
            </a:r>
            <a:endParaRPr lang="ru-UA" dirty="0">
              <a:latin typeface="Bahnschrift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350C01-FEBF-45F8-A6AA-444A8DD3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47" y="1022944"/>
            <a:ext cx="6998679" cy="5473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400" dirty="0">
                <a:latin typeface="Bahnschrift Light" panose="020B0502040204020203" pitchFamily="34" charset="0"/>
              </a:rPr>
              <a:t>Отримуються всі об’єкти із потоку при підключені до нього. </a:t>
            </a:r>
          </a:p>
          <a:p>
            <a:pPr marL="0" indent="0" algn="just">
              <a:buNone/>
            </a:pPr>
            <a:r>
              <a:rPr lang="uk-UA" sz="2400" dirty="0">
                <a:latin typeface="Bahnschrift Light" panose="020B0502040204020203" pitchFamily="34" charset="0"/>
              </a:rPr>
              <a:t>Відбувається базова </a:t>
            </a:r>
            <a:r>
              <a:rPr lang="uk-UA" sz="2400" dirty="0" err="1">
                <a:latin typeface="Bahnschrift Light" panose="020B0502040204020203" pitchFamily="34" charset="0"/>
              </a:rPr>
              <a:t>валідація</a:t>
            </a:r>
            <a:r>
              <a:rPr lang="uk-UA" sz="2400" dirty="0">
                <a:latin typeface="Bahnschrift Light" panose="020B0502040204020203" pitchFamily="34" charset="0"/>
              </a:rPr>
              <a:t> отриманих об’єктів.</a:t>
            </a:r>
          </a:p>
          <a:p>
            <a:pPr marL="0" indent="0" algn="just">
              <a:buNone/>
            </a:pPr>
            <a:r>
              <a:rPr lang="uk-UA" sz="2400" dirty="0" err="1">
                <a:latin typeface="Bahnschrift Light" panose="020B0502040204020203" pitchFamily="34" charset="0"/>
              </a:rPr>
              <a:t>Валідовані</a:t>
            </a:r>
            <a:r>
              <a:rPr lang="uk-UA" sz="2400" dirty="0">
                <a:latin typeface="Bahnschrift Light" panose="020B0502040204020203" pitchFamily="34" charset="0"/>
              </a:rPr>
              <a:t> об’єкти записуються в таблицю із всіма запитами.</a:t>
            </a:r>
          </a:p>
          <a:p>
            <a:pPr marL="0" indent="0" algn="just">
              <a:buNone/>
            </a:pPr>
            <a:r>
              <a:rPr lang="uk-UA" sz="2400" dirty="0">
                <a:latin typeface="Bahnschrift Light" panose="020B0502040204020203" pitchFamily="34" charset="0"/>
              </a:rPr>
              <a:t>Кожен такий об’єкт аналізується на об’єкт підозри у </a:t>
            </a:r>
            <a:r>
              <a:rPr lang="uk-UA" sz="2400" dirty="0" err="1">
                <a:latin typeface="Bahnschrift Light" panose="020B0502040204020203" pitchFamily="34" charset="0"/>
              </a:rPr>
              <a:t>фродінгу</a:t>
            </a:r>
            <a:r>
              <a:rPr lang="uk-UA" sz="2400" dirty="0">
                <a:latin typeface="Bahnschrift Light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uk-UA" sz="2400" dirty="0">
                <a:latin typeface="Bahnschrift Light" panose="020B0502040204020203" pitchFamily="34" charset="0"/>
              </a:rPr>
              <a:t>Якщо запит задовольняє умови підозрілості, то він записується в таблицю заблокованих запитів, а дані абонента що здійснив цей запит записуються в таблицю заблокованих абонентів.</a:t>
            </a:r>
            <a:endParaRPr lang="ru-UA" sz="2400" dirty="0">
              <a:latin typeface="Bahnschrift Light" panose="020B0502040204020203" pitchFamily="34" charset="0"/>
            </a:endParaRP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B40BA36F-DACC-4015-9320-89EA67913A0D}"/>
              </a:ext>
            </a:extLst>
          </p:cNvPr>
          <p:cNvSpPr/>
          <p:nvPr/>
        </p:nvSpPr>
        <p:spPr>
          <a:xfrm>
            <a:off x="7825451" y="1022944"/>
            <a:ext cx="2981325" cy="40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Bahnschrift" panose="020B0502040204020203" pitchFamily="34" charset="0"/>
              </a:rPr>
              <a:t>ПОТІК</a:t>
            </a:r>
            <a:endParaRPr lang="ru-UA" dirty="0">
              <a:latin typeface="Bahnschrift" panose="020B0502040204020203" pitchFamily="34" charset="0"/>
            </a:endParaRP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008F3142-3CBB-4E72-8CDD-264103D3DBC4}"/>
              </a:ext>
            </a:extLst>
          </p:cNvPr>
          <p:cNvSpPr/>
          <p:nvPr/>
        </p:nvSpPr>
        <p:spPr>
          <a:xfrm>
            <a:off x="8570784" y="2837451"/>
            <a:ext cx="1490666" cy="730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Bahnschrift" panose="020B0502040204020203" pitchFamily="34" charset="0"/>
              </a:rPr>
              <a:t>ВСІ ЗАПИТИ</a:t>
            </a:r>
            <a:endParaRPr lang="ru-UA" dirty="0">
              <a:latin typeface="Bahnschrift" panose="020B0502040204020203" pitchFamily="34" charset="0"/>
            </a:endParaRPr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EBA59C3B-7883-4BE7-9042-4A349519B61D}"/>
              </a:ext>
            </a:extLst>
          </p:cNvPr>
          <p:cNvSpPr/>
          <p:nvPr/>
        </p:nvSpPr>
        <p:spPr>
          <a:xfrm>
            <a:off x="7767839" y="1653577"/>
            <a:ext cx="3096547" cy="9429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Bahnschrift" panose="020B0502040204020203" pitchFamily="34" charset="0"/>
              </a:rPr>
              <a:t>ВАЛІДАТОР</a:t>
            </a:r>
            <a:endParaRPr lang="ru-UA" dirty="0">
              <a:latin typeface="Bahnschrift" panose="020B0502040204020203" pitchFamily="34" charset="0"/>
            </a:endParaRPr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B8CAB7C6-4B7C-47BE-9CAD-78AFEB0DF879}"/>
              </a:ext>
            </a:extLst>
          </p:cNvPr>
          <p:cNvSpPr/>
          <p:nvPr/>
        </p:nvSpPr>
        <p:spPr>
          <a:xfrm>
            <a:off x="7767839" y="3808799"/>
            <a:ext cx="3096547" cy="9429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Bahnschrift" panose="020B0502040204020203" pitchFamily="34" charset="0"/>
              </a:rPr>
              <a:t>АНАЛІЗАТОР</a:t>
            </a:r>
            <a:endParaRPr lang="ru-UA" dirty="0">
              <a:latin typeface="Bahnschrift" panose="020B0502040204020203" pitchFamily="34" charset="0"/>
            </a:endParaRP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460B3F2C-9870-4A44-93B7-97B1190EBAE2}"/>
              </a:ext>
            </a:extLst>
          </p:cNvPr>
          <p:cNvSpPr/>
          <p:nvPr/>
        </p:nvSpPr>
        <p:spPr>
          <a:xfrm>
            <a:off x="9400508" y="5380834"/>
            <a:ext cx="1834893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Bahnschrift" panose="020B0502040204020203" pitchFamily="34" charset="0"/>
              </a:rPr>
              <a:t>ЗАБЛОКОВАНІ АБОНЕНТИ</a:t>
            </a:r>
            <a:endParaRPr lang="ru-UA" dirty="0">
              <a:latin typeface="Bahnschrift" panose="020B0502040204020203" pitchFamily="34" charset="0"/>
            </a:endParaRP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34BE5FD7-7C57-4EF0-80D2-9C3D010679CC}"/>
              </a:ext>
            </a:extLst>
          </p:cNvPr>
          <p:cNvSpPr/>
          <p:nvPr/>
        </p:nvSpPr>
        <p:spPr>
          <a:xfrm>
            <a:off x="7439025" y="5380834"/>
            <a:ext cx="1834895" cy="8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latin typeface="Bahnschrift" panose="020B0502040204020203" pitchFamily="34" charset="0"/>
              </a:rPr>
              <a:t>ЗАБЛОКОВАНІ ЗАПИТИ</a:t>
            </a:r>
            <a:endParaRPr lang="ru-UA" dirty="0">
              <a:latin typeface="Bahnschrift" panose="020B0502040204020203" pitchFamily="34" charset="0"/>
            </a:endParaRPr>
          </a:p>
        </p:txBody>
      </p:sp>
      <p:cxnSp>
        <p:nvCxnSpPr>
          <p:cNvPr id="13" name="Пряма зі стрілкою 12">
            <a:extLst>
              <a:ext uri="{FF2B5EF4-FFF2-40B4-BE49-F238E27FC236}">
                <a16:creationId xmlns:a16="http://schemas.microsoft.com/office/drawing/2014/main" id="{4D5EAEBF-7737-4C7D-9F58-333AF2006FD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9316113" y="1425772"/>
            <a:ext cx="1" cy="227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0906CCAF-7011-4449-B15F-F9003771365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9316113" y="2596552"/>
            <a:ext cx="4" cy="240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зі стрілкою 16">
            <a:extLst>
              <a:ext uri="{FF2B5EF4-FFF2-40B4-BE49-F238E27FC236}">
                <a16:creationId xmlns:a16="http://schemas.microsoft.com/office/drawing/2014/main" id="{44E7FB60-E213-459E-B29D-0812F506673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16113" y="3567900"/>
            <a:ext cx="4" cy="240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зі стрілкою 18">
            <a:extLst>
              <a:ext uri="{FF2B5EF4-FFF2-40B4-BE49-F238E27FC236}">
                <a16:creationId xmlns:a16="http://schemas.microsoft.com/office/drawing/2014/main" id="{1600C8C5-A062-46F9-AD93-D9EFC1D5F49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316113" y="4751774"/>
            <a:ext cx="1001842" cy="629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зі стрілкою 20">
            <a:extLst>
              <a:ext uri="{FF2B5EF4-FFF2-40B4-BE49-F238E27FC236}">
                <a16:creationId xmlns:a16="http://schemas.microsoft.com/office/drawing/2014/main" id="{A5A23042-4620-4FFB-98B3-6956397F935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8356473" y="4751774"/>
            <a:ext cx="959640" cy="629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5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3AD6C-F262-4ED6-9457-F817B65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8308"/>
            <a:ext cx="9692640" cy="1325562"/>
          </a:xfrm>
        </p:spPr>
        <p:txBody>
          <a:bodyPr/>
          <a:lstStyle/>
          <a:p>
            <a:r>
              <a:rPr lang="uk-UA" dirty="0">
                <a:latin typeface="Bahnschrift" panose="020B0502040204020203" pitchFamily="34" charset="0"/>
              </a:rPr>
              <a:t>Аналітика і </a:t>
            </a:r>
            <a:r>
              <a:rPr lang="uk-UA" dirty="0" err="1">
                <a:latin typeface="Bahnschrift" panose="020B0502040204020203" pitchFamily="34" charset="0"/>
              </a:rPr>
              <a:t>дашборд</a:t>
            </a:r>
            <a:endParaRPr lang="ru-UA" dirty="0">
              <a:latin typeface="Bahnschrift" panose="020B0502040204020203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350C01-FEBF-45F8-A6AA-444A8DD31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3387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Light" panose="020B0502040204020203" pitchFamily="34" charset="0"/>
              </a:rPr>
              <a:t>З </a:t>
            </a:r>
            <a:r>
              <a:rPr lang="ru-RU" sz="2400" dirty="0" err="1">
                <a:latin typeface="Bahnschrift Light" panose="020B0502040204020203" pitchFamily="34" charset="0"/>
              </a:rPr>
              <a:t>використанням</a:t>
            </a:r>
            <a:r>
              <a:rPr lang="ru-RU" sz="2400" dirty="0">
                <a:latin typeface="Bahnschrift Light" panose="020B0502040204020203" pitchFamily="34" charset="0"/>
              </a:rPr>
              <a:t> </a:t>
            </a:r>
            <a:r>
              <a:rPr lang="ru-RU" sz="2400" dirty="0" err="1">
                <a:latin typeface="Bahnschrift Light" panose="020B0502040204020203" pitchFamily="34" charset="0"/>
              </a:rPr>
              <a:t>програмного</a:t>
            </a:r>
            <a:r>
              <a:rPr lang="ru-RU" sz="2400" dirty="0">
                <a:latin typeface="Bahnschrift Light" panose="020B0502040204020203" pitchFamily="34" charset="0"/>
              </a:rPr>
              <a:t> </a:t>
            </a:r>
            <a:r>
              <a:rPr lang="ru-RU" sz="2400" dirty="0" err="1">
                <a:latin typeface="Bahnschrift Light" panose="020B0502040204020203" pitchFamily="34" charset="0"/>
              </a:rPr>
              <a:t>забезпечення</a:t>
            </a:r>
            <a:r>
              <a:rPr lang="ru-RU" sz="2400" dirty="0">
                <a:latin typeface="Bahnschrift Light" panose="020B0502040204020203" pitchFamily="34" charset="0"/>
              </a:rPr>
              <a:t> </a:t>
            </a:r>
            <a:r>
              <a:rPr lang="ru-RU" sz="2400" dirty="0" err="1">
                <a:latin typeface="Bahnschrift Light" panose="020B0502040204020203" pitchFamily="34" charset="0"/>
              </a:rPr>
              <a:t>Tableau</a:t>
            </a:r>
            <a:r>
              <a:rPr lang="ru-RU" sz="2400" dirty="0">
                <a:latin typeface="Bahnschrift Light" panose="020B0502040204020203" pitchFamily="34" charset="0"/>
              </a:rPr>
              <a:t> </a:t>
            </a:r>
            <a:r>
              <a:rPr lang="ru-RU" sz="2400" dirty="0" err="1">
                <a:latin typeface="Bahnschrift Light" panose="020B0502040204020203" pitchFamily="34" charset="0"/>
              </a:rPr>
              <a:t>було</a:t>
            </a:r>
            <a:r>
              <a:rPr lang="ru-RU" sz="2400" dirty="0">
                <a:latin typeface="Bahnschrift Light" panose="020B0502040204020203" pitchFamily="34" charset="0"/>
              </a:rPr>
              <a:t> створено </a:t>
            </a:r>
            <a:r>
              <a:rPr lang="ru-RU" sz="2400" dirty="0" err="1">
                <a:latin typeface="Bahnschrift Light" panose="020B0502040204020203" pitchFamily="34" charset="0"/>
              </a:rPr>
              <a:t>дашборди</a:t>
            </a:r>
            <a:r>
              <a:rPr lang="ru-RU" sz="2400" dirty="0">
                <a:latin typeface="Bahnschrift Light" panose="020B0502040204020203" pitchFamily="34" charset="0"/>
              </a:rPr>
              <a:t>, в </a:t>
            </a:r>
            <a:r>
              <a:rPr lang="ru-RU" sz="2400" dirty="0" err="1">
                <a:latin typeface="Bahnschrift Light" panose="020B0502040204020203" pitchFamily="34" charset="0"/>
              </a:rPr>
              <a:t>яких</a:t>
            </a:r>
            <a:r>
              <a:rPr lang="ru-RU" sz="2400" dirty="0">
                <a:latin typeface="Bahnschrift Light" panose="020B0502040204020203" pitchFamily="34" charset="0"/>
              </a:rPr>
              <a:t> </a:t>
            </a:r>
            <a:r>
              <a:rPr lang="ru-RU" sz="2400" dirty="0" err="1">
                <a:latin typeface="Bahnschrift Light" panose="020B0502040204020203" pitchFamily="34" charset="0"/>
              </a:rPr>
              <a:t>відображається</a:t>
            </a:r>
            <a:r>
              <a:rPr lang="ru-RU" sz="2400" dirty="0">
                <a:latin typeface="Bahnschrift Light" panose="020B0502040204020203" pitchFamily="34" charset="0"/>
              </a:rPr>
              <a:t> </a:t>
            </a:r>
            <a:r>
              <a:rPr lang="ru-RU" sz="2400" dirty="0" err="1">
                <a:latin typeface="Bahnschrift Light" panose="020B0502040204020203" pitchFamily="34" charset="0"/>
              </a:rPr>
              <a:t>аналітика</a:t>
            </a:r>
            <a:r>
              <a:rPr lang="ru-RU" sz="2400" dirty="0">
                <a:latin typeface="Bahnschrift Light" panose="020B0502040204020203" pitchFamily="34" charset="0"/>
              </a:rPr>
              <a:t> за </a:t>
            </a:r>
            <a:r>
              <a:rPr lang="ru-RU" sz="2400" dirty="0" err="1">
                <a:latin typeface="Bahnschrift Light" panose="020B0502040204020203" pitchFamily="34" charset="0"/>
              </a:rPr>
              <a:t>різними</a:t>
            </a:r>
            <a:r>
              <a:rPr lang="ru-RU" sz="2400" dirty="0">
                <a:latin typeface="Bahnschrift Light" panose="020B0502040204020203" pitchFamily="34" charset="0"/>
              </a:rPr>
              <a:t> </a:t>
            </a:r>
            <a:r>
              <a:rPr lang="ru-RU" sz="2400" dirty="0" err="1">
                <a:latin typeface="Bahnschrift Light" panose="020B0502040204020203" pitchFamily="34" charset="0"/>
              </a:rPr>
              <a:t>даними</a:t>
            </a:r>
            <a:r>
              <a:rPr lang="ru-RU" sz="2400" dirty="0">
                <a:latin typeface="Bahnschrift Light" panose="020B0502040204020203" pitchFamily="34" charset="0"/>
              </a:rPr>
              <a:t> з </a:t>
            </a:r>
            <a:r>
              <a:rPr lang="ru-RU" sz="2400" dirty="0" err="1">
                <a:latin typeface="Bahnschrift Light" panose="020B0502040204020203" pitchFamily="34" charset="0"/>
              </a:rPr>
              <a:t>фільтрами</a:t>
            </a:r>
            <a:r>
              <a:rPr lang="ru-RU" sz="2400" dirty="0">
                <a:latin typeface="Bahnschrift Light" panose="020B0502040204020203" pitchFamily="34" charset="0"/>
              </a:rPr>
              <a:t>. Вони </a:t>
            </a:r>
            <a:r>
              <a:rPr lang="ru-RU" sz="2400" dirty="0" err="1">
                <a:latin typeface="Bahnschrift Light" panose="020B0502040204020203" pitchFamily="34" charset="0"/>
              </a:rPr>
              <a:t>мають</a:t>
            </a:r>
            <a:r>
              <a:rPr lang="ru-RU" sz="2400" dirty="0">
                <a:latin typeface="Bahnschrift Light" panose="020B0502040204020203" pitchFamily="34" charset="0"/>
              </a:rPr>
              <a:t> </a:t>
            </a:r>
            <a:r>
              <a:rPr lang="ru-RU" sz="2400" dirty="0" err="1">
                <a:latin typeface="Bahnschrift Light" panose="020B0502040204020203" pitchFamily="34" charset="0"/>
              </a:rPr>
              <a:t>наступний</a:t>
            </a:r>
            <a:r>
              <a:rPr lang="ru-RU" sz="2400" dirty="0">
                <a:latin typeface="Bahnschrift Light" panose="020B0502040204020203" pitchFamily="34" charset="0"/>
              </a:rPr>
              <a:t> </a:t>
            </a:r>
            <a:r>
              <a:rPr lang="ru-RU" sz="2400" dirty="0" err="1">
                <a:latin typeface="Bahnschrift Light" panose="020B0502040204020203" pitchFamily="34" charset="0"/>
              </a:rPr>
              <a:t>вигляд</a:t>
            </a:r>
            <a:r>
              <a:rPr lang="ru-RU" sz="2400" dirty="0">
                <a:latin typeface="Bahnschrift Light" panose="020B0502040204020203" pitchFamily="34" charset="0"/>
              </a:rPr>
              <a:t>:</a:t>
            </a:r>
            <a:endParaRPr lang="ru-UA" sz="2400" dirty="0">
              <a:latin typeface="Bahnschrift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DDCDDC-6CF6-4F4B-879B-CD37979B92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5657" y="3056021"/>
            <a:ext cx="8303702" cy="34414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E87A70-6F77-4C2E-A9CC-7B7D7FD8D3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4998" y="3003420"/>
            <a:ext cx="8303702" cy="34452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2F4493-64C9-4C4D-BF80-8A6F5BC436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56320" y="3008104"/>
            <a:ext cx="8303702" cy="34652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21926EB-ABB5-4E60-8787-E5F7A9A1F4D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65657" y="3021770"/>
            <a:ext cx="8303701" cy="34315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19D4FD-808C-4FA7-B8F7-176E8791275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371524" y="2983419"/>
            <a:ext cx="8377594" cy="34452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7C2629-94FC-4EAC-8AA5-39539C35EC6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380865" y="3008104"/>
            <a:ext cx="8377594" cy="34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8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Краєвид">
  <a:themeElements>
    <a:clrScheme name="Крає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Крає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Крає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Краєвид</Template>
  <TotalTime>416</TotalTime>
  <Words>392</Words>
  <Application>Microsoft Office PowerPoint</Application>
  <PresentationFormat>Широкий екран</PresentationFormat>
  <Paragraphs>60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Bahnschrift Light</vt:lpstr>
      <vt:lpstr>Century Schoolbook</vt:lpstr>
      <vt:lpstr>Wingdings 2</vt:lpstr>
      <vt:lpstr>Краєвид</vt:lpstr>
      <vt:lpstr>Відслідковування потоку фроду на мережі мобільного оператора</vt:lpstr>
      <vt:lpstr>Що таке фрод</vt:lpstr>
      <vt:lpstr>Постановка задачі</vt:lpstr>
      <vt:lpstr>Вибрані технології та сервіси</vt:lpstr>
      <vt:lpstr>Моделювання та стрімінг даних</vt:lpstr>
      <vt:lpstr>База даних</vt:lpstr>
      <vt:lpstr>Валідація та обробка даних</vt:lpstr>
      <vt:lpstr>Аналітика і дашборд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Відслідковування потоку фроду на мережі мобільного оператора</dc:title>
  <dc:creator>murphy</dc:creator>
  <cp:lastModifiedBy>murphy</cp:lastModifiedBy>
  <cp:revision>16</cp:revision>
  <dcterms:created xsi:type="dcterms:W3CDTF">2022-11-20T15:42:08Z</dcterms:created>
  <dcterms:modified xsi:type="dcterms:W3CDTF">2022-12-09T06:50:25Z</dcterms:modified>
</cp:coreProperties>
</file>