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4" r:id="rId2"/>
    <p:sldId id="305" r:id="rId3"/>
    <p:sldId id="306" r:id="rId4"/>
    <p:sldId id="308" r:id="rId5"/>
    <p:sldId id="309" r:id="rId6"/>
    <p:sldId id="311" r:id="rId7"/>
    <p:sldId id="312" r:id="rId8"/>
    <p:sldId id="256" r:id="rId9"/>
    <p:sldId id="316" r:id="rId10"/>
    <p:sldId id="257" r:id="rId11"/>
    <p:sldId id="313" r:id="rId12"/>
    <p:sldId id="317" r:id="rId13"/>
    <p:sldId id="314" r:id="rId14"/>
    <p:sldId id="315" r:id="rId15"/>
    <p:sldId id="321" r:id="rId16"/>
    <p:sldId id="318" r:id="rId17"/>
    <p:sldId id="310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9F3"/>
    <a:srgbClr val="FEFCFD"/>
    <a:srgbClr val="FFFDFB"/>
    <a:srgbClr val="FFFBFB"/>
    <a:srgbClr val="FFE7E7"/>
    <a:srgbClr val="DDDDDD"/>
    <a:srgbClr val="FFEBDD"/>
    <a:srgbClr val="FFFFFF"/>
    <a:srgbClr val="FFF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180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2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05980"/>
            <a:ext cx="2057401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2" y="205980"/>
            <a:ext cx="6019801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3001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83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2pPr>
            <a:lvl3pPr marL="68576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51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4pPr>
            <a:lvl5pPr marL="1371535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5pPr>
            <a:lvl6pPr marL="1714418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6pPr>
            <a:lvl7pPr marL="2057302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7pPr>
            <a:lvl8pPr marL="2400186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8pPr>
            <a:lvl9pPr marL="2743069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3" y="1200151"/>
            <a:ext cx="4038601" cy="3394472"/>
          </a:xfrm>
        </p:spPr>
        <p:txBody>
          <a:bodyPr/>
          <a:lstStyle>
            <a:lvl1pPr>
              <a:defRPr sz="2100"/>
            </a:lvl1pPr>
            <a:lvl2pPr>
              <a:defRPr sz="1801"/>
            </a:lvl2pPr>
            <a:lvl3pPr>
              <a:defRPr sz="1500"/>
            </a:lvl3pPr>
            <a:lvl4pPr>
              <a:defRPr sz="1349"/>
            </a:lvl4pPr>
            <a:lvl5pPr>
              <a:defRPr sz="1349"/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200151"/>
            <a:ext cx="4038601" cy="3394472"/>
          </a:xfrm>
        </p:spPr>
        <p:txBody>
          <a:bodyPr/>
          <a:lstStyle>
            <a:lvl1pPr>
              <a:defRPr sz="2100"/>
            </a:lvl1pPr>
            <a:lvl2pPr>
              <a:defRPr sz="1801"/>
            </a:lvl2pPr>
            <a:lvl3pPr>
              <a:defRPr sz="1500"/>
            </a:lvl3pPr>
            <a:lvl4pPr>
              <a:defRPr sz="1349"/>
            </a:lvl4pPr>
            <a:lvl5pPr>
              <a:defRPr sz="1349"/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1" b="1"/>
            </a:lvl1pPr>
            <a:lvl2pPr marL="342883" indent="0">
              <a:buNone/>
              <a:defRPr sz="1500" b="1"/>
            </a:lvl2pPr>
            <a:lvl3pPr marL="685767" indent="0">
              <a:buNone/>
              <a:defRPr sz="1349" b="1"/>
            </a:lvl3pPr>
            <a:lvl4pPr marL="1028651" indent="0">
              <a:buNone/>
              <a:defRPr sz="1200" b="1"/>
            </a:lvl4pPr>
            <a:lvl5pPr marL="1371535" indent="0">
              <a:buNone/>
              <a:defRPr sz="1200" b="1"/>
            </a:lvl5pPr>
            <a:lvl6pPr marL="1714418" indent="0">
              <a:buNone/>
              <a:defRPr sz="1200" b="1"/>
            </a:lvl6pPr>
            <a:lvl7pPr marL="2057302" indent="0">
              <a:buNone/>
              <a:defRPr sz="1200" b="1"/>
            </a:lvl7pPr>
            <a:lvl8pPr marL="2400186" indent="0">
              <a:buNone/>
              <a:defRPr sz="1200" b="1"/>
            </a:lvl8pPr>
            <a:lvl9pPr marL="2743069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1"/>
            </a:lvl1pPr>
            <a:lvl2pPr>
              <a:defRPr sz="1500"/>
            </a:lvl2pPr>
            <a:lvl3pPr>
              <a:defRPr sz="1349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4" cy="479822"/>
          </a:xfrm>
        </p:spPr>
        <p:txBody>
          <a:bodyPr anchor="b"/>
          <a:lstStyle>
            <a:lvl1pPr marL="0" indent="0">
              <a:buNone/>
              <a:defRPr sz="1801" b="1"/>
            </a:lvl1pPr>
            <a:lvl2pPr marL="342883" indent="0">
              <a:buNone/>
              <a:defRPr sz="1500" b="1"/>
            </a:lvl2pPr>
            <a:lvl3pPr marL="685767" indent="0">
              <a:buNone/>
              <a:defRPr sz="1349" b="1"/>
            </a:lvl3pPr>
            <a:lvl4pPr marL="1028651" indent="0">
              <a:buNone/>
              <a:defRPr sz="1200" b="1"/>
            </a:lvl4pPr>
            <a:lvl5pPr marL="1371535" indent="0">
              <a:buNone/>
              <a:defRPr sz="1200" b="1"/>
            </a:lvl5pPr>
            <a:lvl6pPr marL="1714418" indent="0">
              <a:buNone/>
              <a:defRPr sz="1200" b="1"/>
            </a:lvl6pPr>
            <a:lvl7pPr marL="2057302" indent="0">
              <a:buNone/>
              <a:defRPr sz="1200" b="1"/>
            </a:lvl7pPr>
            <a:lvl8pPr marL="2400186" indent="0">
              <a:buNone/>
              <a:defRPr sz="1200" b="1"/>
            </a:lvl8pPr>
            <a:lvl9pPr marL="2743069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4" cy="2963466"/>
          </a:xfrm>
        </p:spPr>
        <p:txBody>
          <a:bodyPr/>
          <a:lstStyle>
            <a:lvl1pPr>
              <a:defRPr sz="1801"/>
            </a:lvl1pPr>
            <a:lvl2pPr>
              <a:defRPr sz="1500"/>
            </a:lvl2pPr>
            <a:lvl3pPr>
              <a:defRPr sz="1349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4" y="204793"/>
            <a:ext cx="5111749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1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31"/>
            <a:ext cx="3008313" cy="3518297"/>
          </a:xfrm>
        </p:spPr>
        <p:txBody>
          <a:bodyPr/>
          <a:lstStyle>
            <a:lvl1pPr marL="0" indent="0">
              <a:buNone/>
              <a:defRPr sz="1051"/>
            </a:lvl1pPr>
            <a:lvl2pPr marL="342883" indent="0">
              <a:buNone/>
              <a:defRPr sz="900"/>
            </a:lvl2pPr>
            <a:lvl3pPr marL="685767" indent="0">
              <a:buNone/>
              <a:defRPr sz="750"/>
            </a:lvl3pPr>
            <a:lvl4pPr marL="1028651" indent="0">
              <a:buNone/>
              <a:defRPr sz="676"/>
            </a:lvl4pPr>
            <a:lvl5pPr marL="1371535" indent="0">
              <a:buNone/>
              <a:defRPr sz="676"/>
            </a:lvl5pPr>
            <a:lvl6pPr marL="1714418" indent="0">
              <a:buNone/>
              <a:defRPr sz="676"/>
            </a:lvl6pPr>
            <a:lvl7pPr marL="2057302" indent="0">
              <a:buNone/>
              <a:defRPr sz="676"/>
            </a:lvl7pPr>
            <a:lvl8pPr marL="2400186" indent="0">
              <a:buNone/>
              <a:defRPr sz="676"/>
            </a:lvl8pPr>
            <a:lvl9pPr marL="2743069" indent="0">
              <a:buNone/>
              <a:defRPr sz="67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83" indent="0">
              <a:buNone/>
              <a:defRPr sz="2100"/>
            </a:lvl2pPr>
            <a:lvl3pPr marL="685767" indent="0">
              <a:buNone/>
              <a:defRPr sz="1801"/>
            </a:lvl3pPr>
            <a:lvl4pPr marL="1028651" indent="0">
              <a:buNone/>
              <a:defRPr sz="1500"/>
            </a:lvl4pPr>
            <a:lvl5pPr marL="1371535" indent="0">
              <a:buNone/>
              <a:defRPr sz="1500"/>
            </a:lvl5pPr>
            <a:lvl6pPr marL="1714418" indent="0">
              <a:buNone/>
              <a:defRPr sz="1500"/>
            </a:lvl6pPr>
            <a:lvl7pPr marL="2057302" indent="0">
              <a:buNone/>
              <a:defRPr sz="1500"/>
            </a:lvl7pPr>
            <a:lvl8pPr marL="2400186" indent="0">
              <a:buNone/>
              <a:defRPr sz="1500"/>
            </a:lvl8pPr>
            <a:lvl9pPr marL="2743069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051"/>
            </a:lvl1pPr>
            <a:lvl2pPr marL="342883" indent="0">
              <a:buNone/>
              <a:defRPr sz="900"/>
            </a:lvl2pPr>
            <a:lvl3pPr marL="685767" indent="0">
              <a:buNone/>
              <a:defRPr sz="750"/>
            </a:lvl3pPr>
            <a:lvl4pPr marL="1028651" indent="0">
              <a:buNone/>
              <a:defRPr sz="676"/>
            </a:lvl4pPr>
            <a:lvl5pPr marL="1371535" indent="0">
              <a:buNone/>
              <a:defRPr sz="676"/>
            </a:lvl5pPr>
            <a:lvl6pPr marL="1714418" indent="0">
              <a:buNone/>
              <a:defRPr sz="676"/>
            </a:lvl6pPr>
            <a:lvl7pPr marL="2057302" indent="0">
              <a:buNone/>
              <a:defRPr sz="676"/>
            </a:lvl7pPr>
            <a:lvl8pPr marL="2400186" indent="0">
              <a:buNone/>
              <a:defRPr sz="676"/>
            </a:lvl8pPr>
            <a:lvl9pPr marL="2743069" indent="0">
              <a:buNone/>
              <a:defRPr sz="67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88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4" indent="-257164" algn="l" defTabSz="34288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87" indent="-214303" algn="l" defTabSz="342883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9" indent="-171442" algn="l" defTabSz="342883" rtl="0" eaLnBrk="1" latinLnBrk="0" hangingPunct="1">
        <a:spcBef>
          <a:spcPct val="20000"/>
        </a:spcBef>
        <a:buFont typeface="Arial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3" indent="-171442" algn="l" defTabSz="342883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6" indent="-171442" algn="l" defTabSz="342883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60" indent="-171442" algn="l" defTabSz="34288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44" indent="-171442" algn="l" defTabSz="34288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9" indent="-171442" algn="l" defTabSz="34288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11" indent="-171442" algn="l" defTabSz="34288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83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883" algn="l" defTabSz="342883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767" algn="l" defTabSz="342883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1" algn="l" defTabSz="342883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5" algn="l" defTabSz="342883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8" algn="l" defTabSz="342883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7302" algn="l" defTabSz="342883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6" algn="l" defTabSz="342883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9" algn="l" defTabSz="342883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5"/>
          <p:cNvSpPr txBox="1"/>
          <p:nvPr/>
        </p:nvSpPr>
        <p:spPr>
          <a:xfrm>
            <a:off x="971625" y="4259744"/>
            <a:ext cx="7199403" cy="474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12"/>
              </a:lnSpc>
            </a:pPr>
            <a:r>
              <a:rPr lang="ko-KR" altLang="en-US" sz="1950" dirty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전국 축제 커뮤니티 매칭 사이트 </a:t>
            </a:r>
            <a:endParaRPr lang="en-US" sz="1950" dirty="0">
              <a:solidFill>
                <a:srgbClr val="000000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pic>
        <p:nvPicPr>
          <p:cNvPr id="1026" name="Picture 2" descr="무료로 다운로드 가능한 축제 벡터 &amp; 일러스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3" y="1135962"/>
            <a:ext cx="4851401" cy="262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5"/>
          <p:cNvSpPr txBox="1"/>
          <p:nvPr/>
        </p:nvSpPr>
        <p:spPr>
          <a:xfrm>
            <a:off x="971626" y="1490591"/>
            <a:ext cx="2154007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12"/>
              </a:lnSpc>
            </a:pPr>
            <a:r>
              <a:rPr lang="en-US" altLang="ko-KR" sz="3900" dirty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HanDari</a:t>
            </a:r>
            <a:endParaRPr lang="en-US" sz="3900" dirty="0">
              <a:solidFill>
                <a:srgbClr val="000000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38" name="AutoShape 2"/>
          <p:cNvSpPr/>
          <p:nvPr/>
        </p:nvSpPr>
        <p:spPr>
          <a:xfrm flipV="1">
            <a:off x="684451" y="4043400"/>
            <a:ext cx="7773755" cy="0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TextBox 5"/>
          <p:cNvSpPr txBox="1"/>
          <p:nvPr/>
        </p:nvSpPr>
        <p:spPr>
          <a:xfrm>
            <a:off x="971626" y="3019541"/>
            <a:ext cx="2154007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12"/>
              </a:lnSpc>
            </a:pPr>
            <a:r>
              <a:rPr lang="ko-KR" altLang="en-US" sz="1801" dirty="0" err="1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박태은</a:t>
            </a:r>
            <a:endParaRPr lang="en-US" sz="1801" dirty="0">
              <a:solidFill>
                <a:srgbClr val="000000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40" name="TextBox 5"/>
          <p:cNvSpPr txBox="1"/>
          <p:nvPr/>
        </p:nvSpPr>
        <p:spPr>
          <a:xfrm>
            <a:off x="4375221" y="105403"/>
            <a:ext cx="5784780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12"/>
              </a:lnSpc>
            </a:pPr>
            <a:r>
              <a:rPr lang="ko-KR" altLang="en-US" sz="1500" dirty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코리아</a:t>
            </a:r>
            <a:r>
              <a:rPr lang="en-US" altLang="ko-KR" sz="1500" dirty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IT </a:t>
            </a:r>
            <a:r>
              <a:rPr lang="ko-KR" altLang="en-US" sz="1500" dirty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아카데미 개인 프로젝트</a:t>
            </a:r>
            <a:endParaRPr lang="en-US" sz="1500" dirty="0">
              <a:solidFill>
                <a:srgbClr val="000000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881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3322" y="372989"/>
            <a:ext cx="5243689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12"/>
              </a:lnSpc>
            </a:pPr>
            <a:r>
              <a:rPr lang="ko-KR" altLang="en-US" sz="2400" dirty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주요 기능 </a:t>
            </a:r>
            <a:r>
              <a:rPr lang="ko-KR" altLang="en-US" sz="2400" dirty="0" smtClean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설</a:t>
            </a:r>
            <a:endParaRPr lang="en-US" sz="2400" dirty="0">
              <a:solidFill>
                <a:srgbClr val="000000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5" name="AutoShape 2"/>
          <p:cNvSpPr/>
          <p:nvPr/>
        </p:nvSpPr>
        <p:spPr>
          <a:xfrm flipV="1">
            <a:off x="603322" y="1119942"/>
            <a:ext cx="4110348" cy="0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2"/>
          <p:cNvSpPr/>
          <p:nvPr/>
        </p:nvSpPr>
        <p:spPr>
          <a:xfrm flipV="1">
            <a:off x="603325" y="1119942"/>
            <a:ext cx="7773755" cy="0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6489" r="12196"/>
          <a:stretch/>
        </p:blipFill>
        <p:spPr>
          <a:xfrm>
            <a:off x="251279" y="1297344"/>
            <a:ext cx="6308254" cy="325903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370" y="1392407"/>
            <a:ext cx="3894630" cy="34364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3322" y="372989"/>
            <a:ext cx="5243689" cy="4297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12"/>
              </a:lnSpc>
            </a:pPr>
            <a:r>
              <a:rPr lang="ko-KR" altLang="en-US" sz="2400" dirty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주요 </a:t>
            </a:r>
            <a:r>
              <a:rPr lang="ko-KR" altLang="en-US" sz="2400" dirty="0" smtClean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기능 설명</a:t>
            </a:r>
            <a:endParaRPr lang="en-US" sz="2400" dirty="0">
              <a:solidFill>
                <a:srgbClr val="000000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5" name="AutoShape 2"/>
          <p:cNvSpPr/>
          <p:nvPr/>
        </p:nvSpPr>
        <p:spPr>
          <a:xfrm flipV="1">
            <a:off x="603322" y="1119942"/>
            <a:ext cx="4110348" cy="0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2"/>
          <p:cNvSpPr/>
          <p:nvPr/>
        </p:nvSpPr>
        <p:spPr>
          <a:xfrm flipV="1">
            <a:off x="603325" y="1119942"/>
            <a:ext cx="7773755" cy="0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25" y="1235751"/>
            <a:ext cx="3665297" cy="34505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670" y="1235751"/>
            <a:ext cx="3939489" cy="35404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83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3322" y="372989"/>
            <a:ext cx="5243689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12"/>
              </a:lnSpc>
            </a:pPr>
            <a:r>
              <a:rPr lang="ko-KR" altLang="en-US" sz="2400" dirty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주요 기능 </a:t>
            </a:r>
            <a:r>
              <a:rPr lang="ko-KR" altLang="en-US" sz="2400" dirty="0" smtClean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설명</a:t>
            </a:r>
            <a:endParaRPr lang="en-US" sz="2400" dirty="0">
              <a:solidFill>
                <a:srgbClr val="000000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5" name="AutoShape 2"/>
          <p:cNvSpPr/>
          <p:nvPr/>
        </p:nvSpPr>
        <p:spPr>
          <a:xfrm flipV="1">
            <a:off x="603322" y="1119942"/>
            <a:ext cx="4110348" cy="0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2"/>
          <p:cNvSpPr/>
          <p:nvPr/>
        </p:nvSpPr>
        <p:spPr>
          <a:xfrm flipV="1">
            <a:off x="603325" y="1119942"/>
            <a:ext cx="7773755" cy="0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17" y="1265407"/>
            <a:ext cx="4068953" cy="36933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66" y="2146299"/>
            <a:ext cx="3917353" cy="17018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3473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3322" y="372989"/>
            <a:ext cx="5243689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12"/>
              </a:lnSpc>
            </a:pPr>
            <a:r>
              <a:rPr lang="ko-KR" altLang="en-US" sz="2400" dirty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주요 기능 </a:t>
            </a:r>
            <a:r>
              <a:rPr lang="ko-KR" altLang="en-US" sz="2400" dirty="0" smtClean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설명</a:t>
            </a:r>
            <a:endParaRPr lang="en-US" sz="2400" dirty="0">
              <a:solidFill>
                <a:srgbClr val="000000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5" name="AutoShape 2"/>
          <p:cNvSpPr/>
          <p:nvPr/>
        </p:nvSpPr>
        <p:spPr>
          <a:xfrm flipV="1">
            <a:off x="603322" y="1119942"/>
            <a:ext cx="4110348" cy="0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2"/>
          <p:cNvSpPr/>
          <p:nvPr/>
        </p:nvSpPr>
        <p:spPr>
          <a:xfrm flipV="1">
            <a:off x="603325" y="1119942"/>
            <a:ext cx="7773755" cy="0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59" y="1239684"/>
            <a:ext cx="6241341" cy="36141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22" y="1781800"/>
            <a:ext cx="7601788" cy="226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6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3322" y="372989"/>
            <a:ext cx="5243689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12"/>
              </a:lnSpc>
            </a:pPr>
            <a:r>
              <a:rPr lang="ko-KR" altLang="en-US" sz="2400" dirty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주요 기능 </a:t>
            </a:r>
            <a:r>
              <a:rPr lang="ko-KR" altLang="en-US" sz="2400" dirty="0" smtClean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설명</a:t>
            </a:r>
            <a:endParaRPr lang="en-US" sz="2400" dirty="0">
              <a:solidFill>
                <a:srgbClr val="000000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5" name="AutoShape 2"/>
          <p:cNvSpPr/>
          <p:nvPr/>
        </p:nvSpPr>
        <p:spPr>
          <a:xfrm flipV="1">
            <a:off x="603322" y="1119942"/>
            <a:ext cx="4110348" cy="0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2"/>
          <p:cNvSpPr/>
          <p:nvPr/>
        </p:nvSpPr>
        <p:spPr>
          <a:xfrm flipV="1">
            <a:off x="603325" y="1119942"/>
            <a:ext cx="7773755" cy="0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80" y="1629486"/>
            <a:ext cx="4377349" cy="21346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670" y="1629486"/>
            <a:ext cx="3933441" cy="242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9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3322" y="372989"/>
            <a:ext cx="5243689" cy="4297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12"/>
              </a:lnSpc>
            </a:pPr>
            <a:r>
              <a:rPr lang="ko-KR" altLang="en-US" sz="2400" dirty="0" smtClean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구현하지 못 한 기능</a:t>
            </a:r>
            <a:endParaRPr lang="en-US" sz="2400" dirty="0">
              <a:solidFill>
                <a:srgbClr val="000000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5" name="AutoShape 2"/>
          <p:cNvSpPr/>
          <p:nvPr/>
        </p:nvSpPr>
        <p:spPr>
          <a:xfrm flipV="1">
            <a:off x="603322" y="1119942"/>
            <a:ext cx="4110348" cy="0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2"/>
          <p:cNvSpPr/>
          <p:nvPr/>
        </p:nvSpPr>
        <p:spPr>
          <a:xfrm flipV="1">
            <a:off x="603325" y="1119942"/>
            <a:ext cx="7773755" cy="0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27" y="1437163"/>
            <a:ext cx="4130175" cy="2937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157" y="1960494"/>
            <a:ext cx="963337" cy="158280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157" y="1437163"/>
            <a:ext cx="810980" cy="40549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816996" y="1472246"/>
            <a:ext cx="707003" cy="25447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271167" y="4147558"/>
            <a:ext cx="262734" cy="255193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60027" y="1780856"/>
            <a:ext cx="1163972" cy="514669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5"/>
          <a:srcRect r="22101"/>
          <a:stretch/>
        </p:blipFill>
        <p:spPr>
          <a:xfrm>
            <a:off x="6000750" y="1960494"/>
            <a:ext cx="2906485" cy="165023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5825" y="3722076"/>
            <a:ext cx="3800475" cy="110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2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3323" y="372990"/>
            <a:ext cx="4071918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12"/>
              </a:lnSpc>
            </a:pPr>
            <a:r>
              <a:rPr lang="ko-KR" altLang="en-US" sz="2400" dirty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결론 및 </a:t>
            </a:r>
            <a:r>
              <a:rPr lang="ko-KR" altLang="en-US" sz="2400" dirty="0" smtClean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향후 </a:t>
            </a:r>
            <a:r>
              <a:rPr lang="ko-KR" altLang="en-US" sz="2400" dirty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계획</a:t>
            </a:r>
            <a:endParaRPr lang="en-US" sz="2400" dirty="0">
              <a:solidFill>
                <a:srgbClr val="000000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5" name="AutoShape 2"/>
          <p:cNvSpPr/>
          <p:nvPr/>
        </p:nvSpPr>
        <p:spPr>
          <a:xfrm flipV="1">
            <a:off x="603325" y="1119942"/>
            <a:ext cx="7773755" cy="0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5"/>
          <p:cNvSpPr txBox="1"/>
          <p:nvPr/>
        </p:nvSpPr>
        <p:spPr>
          <a:xfrm>
            <a:off x="622396" y="2962336"/>
            <a:ext cx="8212684" cy="948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12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※</a:t>
            </a:r>
            <a:r>
              <a:rPr lang="ko-KR" altLang="en-US" dirty="0" smtClean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모바일 </a:t>
            </a:r>
            <a:r>
              <a:rPr lang="ko-KR" altLang="en-US" dirty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최적화</a:t>
            </a:r>
            <a:r>
              <a:rPr lang="en-US" altLang="ko-KR" dirty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모바일 환경에서도 최적의 성능을 발휘할 수 있도록 </a:t>
            </a:r>
            <a:r>
              <a:rPr lang="ko-KR" altLang="en-US" sz="1400" dirty="0" err="1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반응형</a:t>
            </a:r>
            <a:r>
              <a:rPr lang="ko-KR" altLang="en-US" sz="1400" dirty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디자인을 도입하고 </a:t>
            </a:r>
            <a:r>
              <a:rPr lang="ko-KR" altLang="en-US" sz="1400" dirty="0" smtClean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기능 강화</a:t>
            </a:r>
            <a:r>
              <a:rPr lang="en-US" altLang="ko-KR" sz="1400" dirty="0" smtClean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.</a:t>
            </a:r>
            <a:endParaRPr lang="en-US" altLang="ko-KR" sz="1400" dirty="0">
              <a:solidFill>
                <a:srgbClr val="000000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pPr>
              <a:lnSpc>
                <a:spcPts val="3712"/>
              </a:lnSpc>
            </a:pPr>
            <a:r>
              <a:rPr lang="en-US" altLang="ko-KR" dirty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※ </a:t>
            </a:r>
            <a:r>
              <a:rPr lang="ko-KR" altLang="en-US" dirty="0" smtClean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추가 </a:t>
            </a:r>
            <a:r>
              <a:rPr lang="ko-KR" altLang="en-US" dirty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기능 도입</a:t>
            </a:r>
            <a:r>
              <a:rPr lang="en-US" altLang="ko-KR" dirty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축제 일정 알림 기능</a:t>
            </a:r>
            <a:r>
              <a:rPr lang="en-US" altLang="ko-KR" sz="1400" dirty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사용자 리뷰 및 평가 시스템을 </a:t>
            </a:r>
            <a:r>
              <a:rPr lang="ko-KR" altLang="en-US" sz="1400" dirty="0" smtClean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추가</a:t>
            </a:r>
            <a:r>
              <a:rPr lang="en-US" altLang="ko-KR" sz="1400" dirty="0" smtClean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.</a:t>
            </a:r>
            <a:endParaRPr lang="en-US" sz="1400" dirty="0">
              <a:solidFill>
                <a:srgbClr val="000000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2396" y="1630282"/>
            <a:ext cx="74359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다양한 </a:t>
            </a:r>
            <a:r>
              <a:rPr lang="ko-KR" altLang="en-US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기능을 구현하면서 웹 개발과 커뮤니티 시스템 설계에 </a:t>
            </a:r>
            <a:r>
              <a:rPr lang="ko-KR" altLang="en-US" dirty="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대한</a:t>
            </a:r>
            <a:r>
              <a:rPr lang="en-US" altLang="ko-KR" dirty="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/>
            </a:r>
            <a:br>
              <a:rPr lang="en-US" altLang="ko-KR" dirty="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</a:br>
            <a:r>
              <a:rPr lang="ko-KR" altLang="en-US" dirty="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이해도 향상</a:t>
            </a:r>
            <a:r>
              <a:rPr lang="en-US" altLang="ko-KR" dirty="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. </a:t>
            </a:r>
            <a:r>
              <a:rPr lang="ko-KR" altLang="en-US" dirty="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사용자 </a:t>
            </a:r>
            <a:r>
              <a:rPr lang="ko-KR" altLang="en-US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경험을 개선하는 요소를 </a:t>
            </a:r>
            <a:r>
              <a:rPr lang="ko-KR" altLang="en-US" dirty="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반영하며 개발자의 </a:t>
            </a:r>
            <a:r>
              <a:rPr lang="ko-KR" altLang="en-US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입장과 사용자의 입장 모두를 고려하는 능력을 </a:t>
            </a:r>
            <a:r>
              <a:rPr lang="ko-KR" altLang="en-US" dirty="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기르는 경험 상승</a:t>
            </a:r>
            <a:r>
              <a:rPr lang="en-US" altLang="ko-KR" dirty="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.</a:t>
            </a:r>
            <a:endParaRPr lang="ko-KR" altLang="en-US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892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3323" y="2214490"/>
            <a:ext cx="4071918" cy="4482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12"/>
              </a:lnSpc>
            </a:pPr>
            <a:r>
              <a:rPr lang="ko-KR" altLang="en-US" sz="3000" dirty="0" smtClean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질의응답</a:t>
            </a:r>
            <a:endParaRPr lang="en-US" sz="3000" dirty="0">
              <a:solidFill>
                <a:srgbClr val="000000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990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3326" y="372990"/>
            <a:ext cx="2154007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12"/>
              </a:lnSpc>
            </a:pPr>
            <a:r>
              <a:rPr lang="ko-KR" altLang="en-US" sz="2400" dirty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목차</a:t>
            </a:r>
            <a:endParaRPr lang="en-US" sz="2400" dirty="0">
              <a:solidFill>
                <a:srgbClr val="000000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5" name="AutoShape 2"/>
          <p:cNvSpPr/>
          <p:nvPr/>
        </p:nvSpPr>
        <p:spPr>
          <a:xfrm flipV="1">
            <a:off x="603325" y="1119942"/>
            <a:ext cx="7773755" cy="0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4"/>
          <p:cNvSpPr txBox="1"/>
          <p:nvPr/>
        </p:nvSpPr>
        <p:spPr>
          <a:xfrm>
            <a:off x="223204" y="1453771"/>
            <a:ext cx="7877184" cy="3323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34" lvl="1" indent="-356216">
              <a:lnSpc>
                <a:spcPct val="200000"/>
              </a:lnSpc>
              <a:buFont typeface="Arial"/>
              <a:buChar char="•"/>
            </a:pPr>
            <a:r>
              <a:rPr lang="en-US" dirty="0" err="1">
                <a:solidFill>
                  <a:srgbClr val="2B2C3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담당</a:t>
            </a:r>
            <a:r>
              <a:rPr lang="en-US" dirty="0">
                <a:solidFill>
                  <a:srgbClr val="2B2C3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</a:t>
            </a:r>
            <a:r>
              <a:rPr lang="en-US" dirty="0" err="1">
                <a:solidFill>
                  <a:srgbClr val="2B2C3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역할</a:t>
            </a:r>
            <a:endParaRPr lang="en-US" dirty="0">
              <a:solidFill>
                <a:srgbClr val="2B2C30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pPr marL="712434" lvl="1" indent="-356216">
              <a:lnSpc>
                <a:spcPct val="200000"/>
              </a:lnSpc>
              <a:buFont typeface="Arial"/>
              <a:buChar char="•"/>
            </a:pPr>
            <a:r>
              <a:rPr lang="en-US" dirty="0" err="1">
                <a:solidFill>
                  <a:srgbClr val="2B2C3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프로젝트</a:t>
            </a:r>
            <a:r>
              <a:rPr lang="en-US" dirty="0">
                <a:solidFill>
                  <a:srgbClr val="2B2C3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</a:t>
            </a:r>
            <a:r>
              <a:rPr lang="en-US" dirty="0" err="1">
                <a:solidFill>
                  <a:srgbClr val="2B2C3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개요</a:t>
            </a:r>
            <a:endParaRPr lang="en-US" dirty="0">
              <a:solidFill>
                <a:srgbClr val="2B2C30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pPr marL="712434" lvl="1" indent="-356216">
              <a:lnSpc>
                <a:spcPct val="200000"/>
              </a:lnSpc>
              <a:buFont typeface="Arial"/>
              <a:buChar char="•"/>
            </a:pPr>
            <a:r>
              <a:rPr lang="en-US" dirty="0" err="1">
                <a:solidFill>
                  <a:srgbClr val="2B2C3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개발</a:t>
            </a:r>
            <a:r>
              <a:rPr lang="en-US" dirty="0">
                <a:solidFill>
                  <a:srgbClr val="2B2C3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</a:t>
            </a:r>
            <a:r>
              <a:rPr lang="en-US" dirty="0" err="1">
                <a:solidFill>
                  <a:srgbClr val="2B2C3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환경</a:t>
            </a:r>
            <a:endParaRPr lang="en-US" altLang="ko-KR" dirty="0">
              <a:solidFill>
                <a:srgbClr val="2B2C30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pPr marL="712434" lvl="1" indent="-356216">
              <a:lnSpc>
                <a:spcPct val="200000"/>
              </a:lnSpc>
              <a:buFont typeface="Arial"/>
              <a:buChar char="•"/>
            </a:pPr>
            <a:r>
              <a:rPr lang="ko-KR" altLang="en-US" dirty="0">
                <a:solidFill>
                  <a:srgbClr val="2B2C3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주요 기능 설명</a:t>
            </a:r>
            <a:r>
              <a:rPr lang="en-US" altLang="ko-KR" dirty="0">
                <a:solidFill>
                  <a:srgbClr val="2B2C3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- </a:t>
            </a:r>
            <a:r>
              <a:rPr lang="ko-KR" altLang="en-US" dirty="0">
                <a:solidFill>
                  <a:srgbClr val="2B2C3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프로젝트 </a:t>
            </a:r>
            <a:r>
              <a:rPr lang="en-US" dirty="0" err="1" smtClean="0">
                <a:solidFill>
                  <a:srgbClr val="2B2C3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시연</a:t>
            </a:r>
            <a:endParaRPr lang="en-US" dirty="0" smtClean="0">
              <a:solidFill>
                <a:srgbClr val="2B2C30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pPr marL="712434" lvl="1" indent="-356216">
              <a:lnSpc>
                <a:spcPct val="200000"/>
              </a:lnSpc>
              <a:buFont typeface="Arial"/>
              <a:buChar char="•"/>
            </a:pPr>
            <a:r>
              <a:rPr lang="ko-KR" altLang="en-US" dirty="0">
                <a:solidFill>
                  <a:srgbClr val="2B2C3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결론 및 향후 </a:t>
            </a:r>
            <a:r>
              <a:rPr lang="ko-KR" altLang="en-US" dirty="0" smtClean="0">
                <a:solidFill>
                  <a:srgbClr val="2B2C3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계획</a:t>
            </a:r>
            <a:endParaRPr lang="en-US" dirty="0" smtClean="0">
              <a:solidFill>
                <a:srgbClr val="2B2C30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pPr marL="712434" lvl="1" indent="-356216">
              <a:lnSpc>
                <a:spcPct val="200000"/>
              </a:lnSpc>
              <a:buFont typeface="Arial"/>
              <a:buChar char="•"/>
            </a:pPr>
            <a:r>
              <a:rPr lang="ko-KR" altLang="en-US" dirty="0" smtClean="0">
                <a:solidFill>
                  <a:srgbClr val="2B2C3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질의응답</a:t>
            </a:r>
            <a:endParaRPr lang="en-US" dirty="0">
              <a:solidFill>
                <a:srgbClr val="2B2C30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29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3326" y="372989"/>
            <a:ext cx="2154007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12"/>
              </a:lnSpc>
            </a:pPr>
            <a:r>
              <a:rPr lang="ko-KR" altLang="en-US" sz="2400" dirty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담당 역할</a:t>
            </a:r>
            <a:endParaRPr lang="en-US" sz="2400" dirty="0">
              <a:solidFill>
                <a:srgbClr val="000000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5" name="AutoShape 2"/>
          <p:cNvSpPr/>
          <p:nvPr/>
        </p:nvSpPr>
        <p:spPr>
          <a:xfrm flipV="1">
            <a:off x="603325" y="1119942"/>
            <a:ext cx="7773755" cy="0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050" name="Picture 2" descr="Human Icon Vector Symbol Design Illustration 26631405 Vector Art at Vecteez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521" y="1498401"/>
            <a:ext cx="1045140" cy="104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109329" y="2227688"/>
            <a:ext cx="761747" cy="5668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12"/>
              </a:lnSpc>
            </a:pPr>
            <a:r>
              <a:rPr lang="ko-KR" altLang="en-US" sz="1600" b="1" u="sng" dirty="0" err="1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박태은</a:t>
            </a:r>
            <a:endParaRPr lang="en-US" altLang="ko-KR" sz="1600" b="1" u="sng" dirty="0">
              <a:solidFill>
                <a:srgbClr val="000000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95453" y="4152509"/>
            <a:ext cx="1162498" cy="5668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12"/>
              </a:lnSpc>
            </a:pPr>
            <a:r>
              <a:rPr lang="ko-KR" altLang="en-US" sz="1200" b="1" dirty="0">
                <a:solidFill>
                  <a:srgbClr val="000000"/>
                </a:solidFill>
                <a:latin typeface="+mj-ea"/>
                <a:ea typeface="+mj-ea"/>
              </a:rPr>
              <a:t>프로젝트 구상</a:t>
            </a:r>
            <a:endParaRPr lang="en-US" altLang="ko-KR" sz="12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2056" name="Picture 8" descr="아이디어 - 무료 전자개 아이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84" y="3478053"/>
            <a:ext cx="756021" cy="75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Group 17"/>
          <p:cNvGrpSpPr/>
          <p:nvPr/>
        </p:nvGrpSpPr>
        <p:grpSpPr>
          <a:xfrm>
            <a:off x="685445" y="3163176"/>
            <a:ext cx="1539406" cy="1597401"/>
            <a:chOff x="0" y="0"/>
            <a:chExt cx="2065940" cy="984643"/>
          </a:xfrm>
        </p:grpSpPr>
        <p:sp>
          <p:nvSpPr>
            <p:cNvPr id="64" name="Freeform 18"/>
            <p:cNvSpPr/>
            <p:nvPr/>
          </p:nvSpPr>
          <p:spPr>
            <a:xfrm>
              <a:off x="0" y="0"/>
              <a:ext cx="2065940" cy="984643"/>
            </a:xfrm>
            <a:custGeom>
              <a:avLst/>
              <a:gdLst/>
              <a:ahLst/>
              <a:cxnLst/>
              <a:rect l="l" t="t" r="r" b="b"/>
              <a:pathLst>
                <a:path w="2065940" h="984643">
                  <a:moveTo>
                    <a:pt x="24509" y="0"/>
                  </a:moveTo>
                  <a:lnTo>
                    <a:pt x="2041431" y="0"/>
                  </a:lnTo>
                  <a:cubicBezTo>
                    <a:pt x="2054967" y="0"/>
                    <a:pt x="2065940" y="10973"/>
                    <a:pt x="2065940" y="24509"/>
                  </a:cubicBezTo>
                  <a:lnTo>
                    <a:pt x="2065940" y="960134"/>
                  </a:lnTo>
                  <a:cubicBezTo>
                    <a:pt x="2065940" y="966634"/>
                    <a:pt x="2063358" y="972868"/>
                    <a:pt x="2058762" y="977465"/>
                  </a:cubicBezTo>
                  <a:cubicBezTo>
                    <a:pt x="2054165" y="982061"/>
                    <a:pt x="2047931" y="984643"/>
                    <a:pt x="2041431" y="984643"/>
                  </a:cubicBezTo>
                  <a:lnTo>
                    <a:pt x="24509" y="984643"/>
                  </a:lnTo>
                  <a:cubicBezTo>
                    <a:pt x="18009" y="984643"/>
                    <a:pt x="11775" y="982061"/>
                    <a:pt x="7179" y="977465"/>
                  </a:cubicBezTo>
                  <a:cubicBezTo>
                    <a:pt x="2582" y="972868"/>
                    <a:pt x="0" y="966634"/>
                    <a:pt x="0" y="960134"/>
                  </a:cubicBezTo>
                  <a:lnTo>
                    <a:pt x="0" y="24509"/>
                  </a:lnTo>
                  <a:cubicBezTo>
                    <a:pt x="0" y="10973"/>
                    <a:pt x="10973" y="0"/>
                    <a:pt x="24509" y="0"/>
                  </a:cubicBezTo>
                  <a:close/>
                </a:path>
              </a:pathLst>
            </a:custGeom>
            <a:noFill/>
            <a:ln w="38100" cap="sq">
              <a:solidFill>
                <a:srgbClr val="000000"/>
              </a:solidFill>
              <a:prstDash val="dash"/>
              <a:miter/>
            </a:ln>
          </p:spPr>
        </p:sp>
        <p:sp>
          <p:nvSpPr>
            <p:cNvPr id="65" name="TextBox 19"/>
            <p:cNvSpPr txBox="1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801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3026022" y="4152509"/>
            <a:ext cx="1048685" cy="5668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12"/>
              </a:lnSpc>
            </a:pPr>
            <a:r>
              <a:rPr lang="ko-KR" altLang="en-US" sz="1200" b="1" dirty="0">
                <a:solidFill>
                  <a:srgbClr val="000000"/>
                </a:solidFill>
                <a:latin typeface="+mj-ea"/>
                <a:ea typeface="+mj-ea"/>
              </a:rPr>
              <a:t>디자인</a:t>
            </a:r>
            <a:r>
              <a:rPr lang="en-US" altLang="ko-KR" sz="1200" b="1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b="1" dirty="0">
                <a:solidFill>
                  <a:srgbClr val="000000"/>
                </a:solidFill>
                <a:latin typeface="+mj-ea"/>
                <a:ea typeface="+mj-ea"/>
              </a:rPr>
              <a:t>개발</a:t>
            </a:r>
            <a:endParaRPr lang="en-US" altLang="ko-KR" sz="12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grpSp>
        <p:nvGrpSpPr>
          <p:cNvPr id="68" name="Group 17"/>
          <p:cNvGrpSpPr/>
          <p:nvPr/>
        </p:nvGrpSpPr>
        <p:grpSpPr>
          <a:xfrm>
            <a:off x="2739812" y="3163176"/>
            <a:ext cx="1539406" cy="1597401"/>
            <a:chOff x="0" y="0"/>
            <a:chExt cx="2065940" cy="984643"/>
          </a:xfrm>
        </p:grpSpPr>
        <p:sp>
          <p:nvSpPr>
            <p:cNvPr id="69" name="Freeform 18"/>
            <p:cNvSpPr/>
            <p:nvPr/>
          </p:nvSpPr>
          <p:spPr>
            <a:xfrm>
              <a:off x="0" y="0"/>
              <a:ext cx="2065940" cy="984643"/>
            </a:xfrm>
            <a:custGeom>
              <a:avLst/>
              <a:gdLst/>
              <a:ahLst/>
              <a:cxnLst/>
              <a:rect l="l" t="t" r="r" b="b"/>
              <a:pathLst>
                <a:path w="2065940" h="984643">
                  <a:moveTo>
                    <a:pt x="24509" y="0"/>
                  </a:moveTo>
                  <a:lnTo>
                    <a:pt x="2041431" y="0"/>
                  </a:lnTo>
                  <a:cubicBezTo>
                    <a:pt x="2054967" y="0"/>
                    <a:pt x="2065940" y="10973"/>
                    <a:pt x="2065940" y="24509"/>
                  </a:cubicBezTo>
                  <a:lnTo>
                    <a:pt x="2065940" y="960134"/>
                  </a:lnTo>
                  <a:cubicBezTo>
                    <a:pt x="2065940" y="966634"/>
                    <a:pt x="2063358" y="972868"/>
                    <a:pt x="2058762" y="977465"/>
                  </a:cubicBezTo>
                  <a:cubicBezTo>
                    <a:pt x="2054165" y="982061"/>
                    <a:pt x="2047931" y="984643"/>
                    <a:pt x="2041431" y="984643"/>
                  </a:cubicBezTo>
                  <a:lnTo>
                    <a:pt x="24509" y="984643"/>
                  </a:lnTo>
                  <a:cubicBezTo>
                    <a:pt x="18009" y="984643"/>
                    <a:pt x="11775" y="982061"/>
                    <a:pt x="7179" y="977465"/>
                  </a:cubicBezTo>
                  <a:cubicBezTo>
                    <a:pt x="2582" y="972868"/>
                    <a:pt x="0" y="966634"/>
                    <a:pt x="0" y="960134"/>
                  </a:cubicBezTo>
                  <a:lnTo>
                    <a:pt x="0" y="24509"/>
                  </a:lnTo>
                  <a:cubicBezTo>
                    <a:pt x="0" y="10973"/>
                    <a:pt x="10973" y="0"/>
                    <a:pt x="24509" y="0"/>
                  </a:cubicBezTo>
                  <a:close/>
                </a:path>
              </a:pathLst>
            </a:custGeom>
            <a:noFill/>
            <a:ln w="38100" cap="sq">
              <a:solidFill>
                <a:srgbClr val="000000"/>
              </a:solidFill>
              <a:prstDash val="dash"/>
              <a:miter/>
            </a:ln>
          </p:spPr>
        </p:sp>
        <p:sp>
          <p:nvSpPr>
            <p:cNvPr id="70" name="TextBox 19"/>
            <p:cNvSpPr txBox="1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801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sp>
        <p:nvSpPr>
          <p:cNvPr id="71" name="직사각형 70"/>
          <p:cNvSpPr/>
          <p:nvPr/>
        </p:nvSpPr>
        <p:spPr>
          <a:xfrm>
            <a:off x="4827358" y="4152450"/>
            <a:ext cx="1462260" cy="5668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12"/>
              </a:lnSpc>
            </a:pPr>
            <a:r>
              <a:rPr lang="ko-KR" altLang="en-US" sz="1100" b="1" dirty="0">
                <a:solidFill>
                  <a:srgbClr val="000000"/>
                </a:solidFill>
                <a:latin typeface="+mj-ea"/>
                <a:ea typeface="+mj-ea"/>
              </a:rPr>
              <a:t>디버깅 및 오류 수정</a:t>
            </a:r>
            <a:endParaRPr lang="en-US" altLang="ko-KR" sz="11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grpSp>
        <p:nvGrpSpPr>
          <p:cNvPr id="73" name="Group 17"/>
          <p:cNvGrpSpPr/>
          <p:nvPr/>
        </p:nvGrpSpPr>
        <p:grpSpPr>
          <a:xfrm>
            <a:off x="4774167" y="3163117"/>
            <a:ext cx="1539406" cy="1597401"/>
            <a:chOff x="0" y="0"/>
            <a:chExt cx="2065940" cy="984643"/>
          </a:xfrm>
        </p:grpSpPr>
        <p:sp>
          <p:nvSpPr>
            <p:cNvPr id="74" name="Freeform 18"/>
            <p:cNvSpPr/>
            <p:nvPr/>
          </p:nvSpPr>
          <p:spPr>
            <a:xfrm>
              <a:off x="0" y="0"/>
              <a:ext cx="2065940" cy="984643"/>
            </a:xfrm>
            <a:custGeom>
              <a:avLst/>
              <a:gdLst/>
              <a:ahLst/>
              <a:cxnLst/>
              <a:rect l="l" t="t" r="r" b="b"/>
              <a:pathLst>
                <a:path w="2065940" h="984643">
                  <a:moveTo>
                    <a:pt x="24509" y="0"/>
                  </a:moveTo>
                  <a:lnTo>
                    <a:pt x="2041431" y="0"/>
                  </a:lnTo>
                  <a:cubicBezTo>
                    <a:pt x="2054967" y="0"/>
                    <a:pt x="2065940" y="10973"/>
                    <a:pt x="2065940" y="24509"/>
                  </a:cubicBezTo>
                  <a:lnTo>
                    <a:pt x="2065940" y="960134"/>
                  </a:lnTo>
                  <a:cubicBezTo>
                    <a:pt x="2065940" y="966634"/>
                    <a:pt x="2063358" y="972868"/>
                    <a:pt x="2058762" y="977465"/>
                  </a:cubicBezTo>
                  <a:cubicBezTo>
                    <a:pt x="2054165" y="982061"/>
                    <a:pt x="2047931" y="984643"/>
                    <a:pt x="2041431" y="984643"/>
                  </a:cubicBezTo>
                  <a:lnTo>
                    <a:pt x="24509" y="984643"/>
                  </a:lnTo>
                  <a:cubicBezTo>
                    <a:pt x="18009" y="984643"/>
                    <a:pt x="11775" y="982061"/>
                    <a:pt x="7179" y="977465"/>
                  </a:cubicBezTo>
                  <a:cubicBezTo>
                    <a:pt x="2582" y="972868"/>
                    <a:pt x="0" y="966634"/>
                    <a:pt x="0" y="960134"/>
                  </a:cubicBezTo>
                  <a:lnTo>
                    <a:pt x="0" y="24509"/>
                  </a:lnTo>
                  <a:cubicBezTo>
                    <a:pt x="0" y="10973"/>
                    <a:pt x="10973" y="0"/>
                    <a:pt x="24509" y="0"/>
                  </a:cubicBezTo>
                  <a:close/>
                </a:path>
              </a:pathLst>
            </a:custGeom>
            <a:noFill/>
            <a:ln w="38100" cap="sq">
              <a:solidFill>
                <a:srgbClr val="000000"/>
              </a:solidFill>
              <a:prstDash val="dash"/>
              <a:miter/>
            </a:ln>
          </p:spPr>
        </p:sp>
        <p:sp>
          <p:nvSpPr>
            <p:cNvPr id="75" name="TextBox 19"/>
            <p:cNvSpPr txBox="1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801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7009575" y="4152509"/>
            <a:ext cx="1162498" cy="5668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12"/>
              </a:lnSpc>
            </a:pPr>
            <a:r>
              <a:rPr lang="ko-KR" altLang="en-US" sz="1200" b="1" dirty="0">
                <a:solidFill>
                  <a:srgbClr val="000000"/>
                </a:solidFill>
                <a:latin typeface="+mj-ea"/>
                <a:ea typeface="+mj-ea"/>
              </a:rPr>
              <a:t>프로젝트 발표</a:t>
            </a:r>
            <a:endParaRPr lang="en-US" altLang="ko-KR" sz="12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grpSp>
        <p:nvGrpSpPr>
          <p:cNvPr id="78" name="Group 17"/>
          <p:cNvGrpSpPr/>
          <p:nvPr/>
        </p:nvGrpSpPr>
        <p:grpSpPr>
          <a:xfrm>
            <a:off x="6799570" y="3163176"/>
            <a:ext cx="1539406" cy="1597401"/>
            <a:chOff x="0" y="0"/>
            <a:chExt cx="2065940" cy="984643"/>
          </a:xfrm>
        </p:grpSpPr>
        <p:sp>
          <p:nvSpPr>
            <p:cNvPr id="79" name="Freeform 18"/>
            <p:cNvSpPr/>
            <p:nvPr/>
          </p:nvSpPr>
          <p:spPr>
            <a:xfrm>
              <a:off x="0" y="0"/>
              <a:ext cx="2065940" cy="984643"/>
            </a:xfrm>
            <a:custGeom>
              <a:avLst/>
              <a:gdLst/>
              <a:ahLst/>
              <a:cxnLst/>
              <a:rect l="l" t="t" r="r" b="b"/>
              <a:pathLst>
                <a:path w="2065940" h="984643">
                  <a:moveTo>
                    <a:pt x="24509" y="0"/>
                  </a:moveTo>
                  <a:lnTo>
                    <a:pt x="2041431" y="0"/>
                  </a:lnTo>
                  <a:cubicBezTo>
                    <a:pt x="2054967" y="0"/>
                    <a:pt x="2065940" y="10973"/>
                    <a:pt x="2065940" y="24509"/>
                  </a:cubicBezTo>
                  <a:lnTo>
                    <a:pt x="2065940" y="960134"/>
                  </a:lnTo>
                  <a:cubicBezTo>
                    <a:pt x="2065940" y="966634"/>
                    <a:pt x="2063358" y="972868"/>
                    <a:pt x="2058762" y="977465"/>
                  </a:cubicBezTo>
                  <a:cubicBezTo>
                    <a:pt x="2054165" y="982061"/>
                    <a:pt x="2047931" y="984643"/>
                    <a:pt x="2041431" y="984643"/>
                  </a:cubicBezTo>
                  <a:lnTo>
                    <a:pt x="24509" y="984643"/>
                  </a:lnTo>
                  <a:cubicBezTo>
                    <a:pt x="18009" y="984643"/>
                    <a:pt x="11775" y="982061"/>
                    <a:pt x="7179" y="977465"/>
                  </a:cubicBezTo>
                  <a:cubicBezTo>
                    <a:pt x="2582" y="972868"/>
                    <a:pt x="0" y="966634"/>
                    <a:pt x="0" y="960134"/>
                  </a:cubicBezTo>
                  <a:lnTo>
                    <a:pt x="0" y="24509"/>
                  </a:lnTo>
                  <a:cubicBezTo>
                    <a:pt x="0" y="10973"/>
                    <a:pt x="10973" y="0"/>
                    <a:pt x="24509" y="0"/>
                  </a:cubicBezTo>
                  <a:close/>
                </a:path>
              </a:pathLst>
            </a:custGeom>
            <a:noFill/>
            <a:ln w="38100" cap="sq">
              <a:solidFill>
                <a:srgbClr val="000000"/>
              </a:solidFill>
              <a:prstDash val="dash"/>
              <a:miter/>
            </a:ln>
          </p:spPr>
        </p:sp>
        <p:sp>
          <p:nvSpPr>
            <p:cNvPr id="80" name="TextBox 19"/>
            <p:cNvSpPr txBox="1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801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pic>
        <p:nvPicPr>
          <p:cNvPr id="2058" name="Picture 10" descr="Front end - Free computer ic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590" y="3377805"/>
            <a:ext cx="894364" cy="89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ug, fix, fixing, program, security, seo icon - Download on Iconfind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985" y="3511975"/>
            <a:ext cx="790252" cy="79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발표 - 무료 사람들개 아이콘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771" y="3387528"/>
            <a:ext cx="846546" cy="84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88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3326" y="372989"/>
            <a:ext cx="2154007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12"/>
              </a:lnSpc>
            </a:pPr>
            <a:r>
              <a:rPr lang="ko-KR" altLang="en-US" sz="2400" dirty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프로젝트 개요</a:t>
            </a:r>
            <a:endParaRPr lang="en-US" sz="2400" dirty="0">
              <a:solidFill>
                <a:srgbClr val="000000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5" name="AutoShape 2"/>
          <p:cNvSpPr/>
          <p:nvPr/>
        </p:nvSpPr>
        <p:spPr>
          <a:xfrm flipV="1">
            <a:off x="603325" y="1119942"/>
            <a:ext cx="7773755" cy="0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TextBox 13"/>
          <p:cNvSpPr txBox="1"/>
          <p:nvPr/>
        </p:nvSpPr>
        <p:spPr>
          <a:xfrm>
            <a:off x="5210313" y="2373406"/>
            <a:ext cx="3857202" cy="18979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12"/>
              </a:lnSpc>
            </a:pPr>
            <a:r>
              <a:rPr lang="ko-KR" altLang="en-US" sz="1500" dirty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전국에서 열리는 축제를 한눈에 알아볼 수 있게</a:t>
            </a:r>
            <a:endParaRPr lang="en-US" altLang="ko-KR" sz="1500" dirty="0">
              <a:solidFill>
                <a:srgbClr val="000000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pPr algn="ctr">
              <a:lnSpc>
                <a:spcPts val="3712"/>
              </a:lnSpc>
            </a:pPr>
            <a:r>
              <a:rPr lang="ko-KR" altLang="en-US" sz="1500" dirty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커뮤니티의 형식으로 제작하여 사용자들이 간편하게 축제에 참여할 수 있는 커뮤니티 매칭 사이트입니다</a:t>
            </a:r>
            <a:r>
              <a:rPr lang="en-US" altLang="ko-KR" sz="1500" dirty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.</a:t>
            </a:r>
          </a:p>
        </p:txBody>
      </p:sp>
      <p:pic>
        <p:nvPicPr>
          <p:cNvPr id="6" name="Picture 2" descr="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92" y="1445452"/>
            <a:ext cx="4714108" cy="33522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486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3323" y="372990"/>
            <a:ext cx="4071918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12"/>
              </a:lnSpc>
            </a:pPr>
            <a:r>
              <a:rPr lang="ko-KR" altLang="en-US" sz="2400" dirty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개발 환경</a:t>
            </a:r>
            <a:endParaRPr lang="en-US" sz="2400" dirty="0">
              <a:solidFill>
                <a:srgbClr val="000000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5" name="AutoShape 2"/>
          <p:cNvSpPr/>
          <p:nvPr/>
        </p:nvSpPr>
        <p:spPr>
          <a:xfrm flipV="1">
            <a:off x="603325" y="1119942"/>
            <a:ext cx="7773755" cy="0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181190"/>
              </p:ext>
            </p:extLst>
          </p:nvPr>
        </p:nvGraphicFramePr>
        <p:xfrm>
          <a:off x="1197033" y="1262268"/>
          <a:ext cx="6267253" cy="353336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44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3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766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1100" dirty="0" err="1">
                          <a:latin typeface="+mn-ea"/>
                          <a:ea typeface="+mn-ea"/>
                        </a:rPr>
                        <a:t>항목</a:t>
                      </a:r>
                      <a:endParaRPr lang="en-US" sz="11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내용</a:t>
                      </a:r>
                      <a:endParaRPr lang="en-US" sz="11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766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1100" dirty="0" err="1">
                          <a:latin typeface="+mn-ea"/>
                          <a:ea typeface="+mn-ea"/>
                        </a:rPr>
                        <a:t>개발환경</a:t>
                      </a:r>
                      <a:endParaRPr lang="en-US" sz="11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1100" dirty="0">
                          <a:latin typeface="+mn-ea"/>
                          <a:ea typeface="+mn-ea"/>
                        </a:rPr>
                        <a:t>Windows10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766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1100" dirty="0" err="1">
                          <a:latin typeface="+mn-ea"/>
                          <a:ea typeface="+mn-ea"/>
                        </a:rPr>
                        <a:t>개발도구</a:t>
                      </a:r>
                      <a:endParaRPr lang="en-US" sz="11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1100" dirty="0">
                          <a:latin typeface="+mn-ea"/>
                          <a:ea typeface="+mn-ea"/>
                        </a:rPr>
                        <a:t>JDK, Maven, Spring Tool Suit 4, </a:t>
                      </a:r>
                      <a:r>
                        <a:rPr lang="en-US" sz="1100" dirty="0" err="1">
                          <a:latin typeface="+mn-ea"/>
                          <a:ea typeface="+mn-ea"/>
                        </a:rPr>
                        <a:t>SQLyog</a:t>
                      </a:r>
                      <a:endParaRPr lang="en-US" sz="11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9533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1100">
                          <a:latin typeface="+mn-ea"/>
                          <a:ea typeface="+mn-ea"/>
                        </a:rPr>
                        <a:t>개발언어 및 프레임워크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1100" dirty="0">
                          <a:latin typeface="+mn-ea"/>
                          <a:ea typeface="+mn-ea"/>
                        </a:rPr>
                        <a:t>Java, HTML, CSS, JavaScript, jQuery, Tailwind, Spring Boot, </a:t>
                      </a:r>
                      <a:r>
                        <a:rPr lang="en-US" sz="1100" dirty="0" smtClean="0">
                          <a:latin typeface="+mn-ea"/>
                          <a:ea typeface="+mn-ea"/>
                        </a:rPr>
                        <a:t>JSP</a:t>
                      </a:r>
                      <a:endParaRPr lang="en-US" sz="11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766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1100" dirty="0">
                          <a:latin typeface="+mn-ea"/>
                          <a:ea typeface="+mn-ea"/>
                        </a:rPr>
                        <a:t>API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1100" dirty="0">
                          <a:latin typeface="+mn-ea"/>
                          <a:ea typeface="+mn-ea"/>
                        </a:rPr>
                        <a:t>Open Weather API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766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1100" dirty="0">
                          <a:latin typeface="+mn-ea"/>
                          <a:ea typeface="+mn-ea"/>
                        </a:rPr>
                        <a:t>Data Base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1100" dirty="0">
                          <a:latin typeface="+mn-ea"/>
                          <a:ea typeface="+mn-ea"/>
                        </a:rPr>
                        <a:t>MySQL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94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3322" y="372990"/>
            <a:ext cx="5243689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12"/>
              </a:lnSpc>
            </a:pPr>
            <a:r>
              <a:rPr lang="ko-KR" altLang="en-US" sz="2400" dirty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개발 환경 </a:t>
            </a:r>
            <a:r>
              <a:rPr lang="en-US" altLang="ko-KR" sz="2400" dirty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– </a:t>
            </a:r>
            <a:r>
              <a:rPr lang="ko-KR" altLang="en-US" sz="2400" dirty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개발 일정 </a:t>
            </a:r>
            <a:endParaRPr lang="en-US" sz="2400" dirty="0">
              <a:solidFill>
                <a:srgbClr val="000000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5" name="AutoShape 2"/>
          <p:cNvSpPr/>
          <p:nvPr/>
        </p:nvSpPr>
        <p:spPr>
          <a:xfrm flipV="1">
            <a:off x="603325" y="1119942"/>
            <a:ext cx="7773755" cy="0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51" y="1447042"/>
            <a:ext cx="6764491" cy="333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3322" y="372989"/>
            <a:ext cx="5243689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12"/>
              </a:lnSpc>
            </a:pPr>
            <a:r>
              <a:rPr lang="ko-KR" altLang="en-US" sz="2400" dirty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개발 환경 </a:t>
            </a:r>
            <a:r>
              <a:rPr lang="en-US" altLang="ko-KR" sz="2400" dirty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– </a:t>
            </a:r>
            <a:r>
              <a:rPr lang="en-US" altLang="ko-KR" sz="2400" dirty="0" err="1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figma</a:t>
            </a:r>
            <a:r>
              <a:rPr lang="ko-KR" altLang="en-US" sz="2400" dirty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디자인 작업</a:t>
            </a:r>
            <a:endParaRPr lang="en-US" sz="2400" dirty="0">
              <a:solidFill>
                <a:srgbClr val="000000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5" name="AutoShape 2"/>
          <p:cNvSpPr/>
          <p:nvPr/>
        </p:nvSpPr>
        <p:spPr>
          <a:xfrm flipV="1">
            <a:off x="603322" y="1119942"/>
            <a:ext cx="4110348" cy="0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2"/>
          <p:cNvSpPr/>
          <p:nvPr/>
        </p:nvSpPr>
        <p:spPr>
          <a:xfrm flipV="1">
            <a:off x="603325" y="1119942"/>
            <a:ext cx="7773755" cy="0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93" y="1524932"/>
            <a:ext cx="4042122" cy="27520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0" y="1392407"/>
            <a:ext cx="3625829" cy="31658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9996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3322" y="372989"/>
            <a:ext cx="5243689" cy="4297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12"/>
              </a:lnSpc>
            </a:pPr>
            <a:r>
              <a:rPr lang="ko-KR" altLang="en-US" sz="2400" dirty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주요 </a:t>
            </a:r>
            <a:r>
              <a:rPr lang="ko-KR" altLang="en-US" sz="2400" dirty="0" smtClean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기능 설명</a:t>
            </a:r>
            <a:endParaRPr lang="en-US" sz="2400" dirty="0">
              <a:solidFill>
                <a:srgbClr val="000000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5" name="AutoShape 2"/>
          <p:cNvSpPr/>
          <p:nvPr/>
        </p:nvSpPr>
        <p:spPr>
          <a:xfrm flipV="1">
            <a:off x="603322" y="1119942"/>
            <a:ext cx="4110348" cy="0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2"/>
          <p:cNvSpPr/>
          <p:nvPr/>
        </p:nvSpPr>
        <p:spPr>
          <a:xfrm flipV="1">
            <a:off x="603325" y="1119942"/>
            <a:ext cx="7773755" cy="0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8" name="Picture 2" descr="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83" y="1604479"/>
            <a:ext cx="3837631" cy="2728982"/>
          </a:xfrm>
          <a:prstGeom prst="rect">
            <a:avLst/>
          </a:prstGeom>
        </p:spPr>
      </p:pic>
      <p:pic>
        <p:nvPicPr>
          <p:cNvPr id="10" name="Picture 2" descr="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513" y="1604479"/>
            <a:ext cx="3837630" cy="27289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3322" y="372989"/>
            <a:ext cx="5243689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12"/>
              </a:lnSpc>
            </a:pPr>
            <a:r>
              <a:rPr lang="ko-KR" altLang="en-US" sz="2400" dirty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주요 기능 </a:t>
            </a:r>
            <a:r>
              <a:rPr lang="ko-KR" altLang="en-US" sz="2400" dirty="0" smtClean="0">
                <a:solidFill>
                  <a:srgbClr val="00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설</a:t>
            </a:r>
            <a:endParaRPr lang="en-US" sz="2400" dirty="0">
              <a:solidFill>
                <a:srgbClr val="000000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5" name="AutoShape 2"/>
          <p:cNvSpPr/>
          <p:nvPr/>
        </p:nvSpPr>
        <p:spPr>
          <a:xfrm flipV="1">
            <a:off x="603322" y="1119942"/>
            <a:ext cx="4110348" cy="0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2"/>
          <p:cNvSpPr/>
          <p:nvPr/>
        </p:nvSpPr>
        <p:spPr>
          <a:xfrm flipV="1">
            <a:off x="603325" y="1119942"/>
            <a:ext cx="7773755" cy="0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623" y="1311128"/>
            <a:ext cx="5201157" cy="347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6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193</Words>
  <Application>Microsoft Office PowerPoint</Application>
  <PresentationFormat>화면 슬라이드 쇼(16:9)</PresentationFormat>
  <Paragraphs>48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경기천년바탕 Bold</vt:lpstr>
      <vt:lpstr>맑은 고딕</vt:lpstr>
      <vt:lpstr>휴먼모음T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/>
  <cp:keywords/>
  <dc:description>generated using python-pptx</dc:description>
  <cp:lastModifiedBy>admin</cp:lastModifiedBy>
  <cp:revision>32</cp:revision>
  <dcterms:created xsi:type="dcterms:W3CDTF">2013-01-27T09:14:16Z</dcterms:created>
  <dcterms:modified xsi:type="dcterms:W3CDTF">2024-10-01T03:59:30Z</dcterms:modified>
  <cp:category/>
</cp:coreProperties>
</file>