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94C4F1-D3A3-4708-8707-5AB2AAF5E63D}">
  <a:tblStyle styleId="{5E94C4F1-D3A3-4708-8707-5AB2AAF5E6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55d52ca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55d52ca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55d52ca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55d52ca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55d52ca4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55d52ca4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55d52ca4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e55d52ca4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55d52ca4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55d52ca4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55d52ca4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55d52ca4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55d52ca4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55d52ca4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55d52ca4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55d52ca4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55d52ca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55d52ca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 </a:t>
            </a:r>
            <a:r>
              <a:rPr lang="en-GB"/>
              <a:t>Anomaly Detection using Machine Learning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iRoads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905650" y="3852950"/>
            <a:ext cx="25668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140011X:	H. M. A. Abeywardana 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140014J:	U. M. J. Abeywickrama 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140024N:	P. T. Amarasinghe 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140323F:	R. P. D. Kumarasinghe</a:t>
            </a:r>
            <a:r>
              <a:rPr lang="en-GB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540300" y="1000075"/>
            <a:ext cx="78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Correlation analysis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Observed that only vehicle speed correlate with the target.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Oversampling the minority classes.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Preventing classifier from investing lot of effort on tuning parameters to discriminate between the classes.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Classifier Model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Random Forest classifier does not need large data set as for training a neural network.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Cross validation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Suitable for for small size data sets to validate accuracy without expending part of the dataset.</a:t>
            </a:r>
            <a:endParaRPr sz="2000"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Part of the o</a:t>
            </a:r>
            <a:r>
              <a:rPr lang="en-GB" sz="2400"/>
              <a:t>ng</a:t>
            </a:r>
            <a:r>
              <a:rPr lang="en-GB" sz="2400"/>
              <a:t>oing final year project “iRoads - smartphone-based road condition monitoring solution”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Our main objective is to Identify road anomalies using machine learning.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Potholes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Bumps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Mobile phone sensor data and vehicle speed used as features.</a:t>
            </a:r>
            <a:endParaRPr sz="2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Feature Extraction.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Oversampling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Random Forest Classifier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Grid Search Parameter Tuning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Cross Validation</a:t>
            </a:r>
            <a:endParaRPr sz="30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Extraction - Dataset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276175" y="1413375"/>
            <a:ext cx="25734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imei	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journeyID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lat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obdRpm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obdSpeed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time	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timeCount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482000" y="1093925"/>
            <a:ext cx="45897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Anomaly is the target we need to predict.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Anomaly can have 3 values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N ( Normal )</a:t>
            </a:r>
            <a:endParaRPr sz="1400"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 ( Pothole )</a:t>
            </a:r>
            <a:endParaRPr sz="1400"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B ( Bump 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Concerned columns from these for machine learning process are,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</a:pPr>
            <a:r>
              <a:rPr lang="en-GB">
                <a:solidFill>
                  <a:srgbClr val="4A86E8"/>
                </a:solidFill>
              </a:rPr>
              <a:t>acceX, acceX_raw, acceY, acceY_raw, acceZ, acceZ_raw, Anomaly, gpsSpeed</a:t>
            </a:r>
            <a:endParaRPr>
              <a:solidFill>
                <a:srgbClr val="4A86E8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63475" y="1141750"/>
            <a:ext cx="2306100" cy="2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Fields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acceX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acceX_raw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acceY_raw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acceZ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acceZ_raw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anomaly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dataTyp	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gpsSpeed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Extraction - Correlation Analysis 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3" name="Google Shape;93;p18"/>
          <p:cNvGrpSpPr/>
          <p:nvPr/>
        </p:nvGrpSpPr>
        <p:grpSpPr>
          <a:xfrm>
            <a:off x="109675" y="1762075"/>
            <a:ext cx="8842470" cy="2402368"/>
            <a:chOff x="109675" y="1914475"/>
            <a:chExt cx="8842470" cy="2402368"/>
          </a:xfrm>
        </p:grpSpPr>
        <p:pic>
          <p:nvPicPr>
            <p:cNvPr id="94" name="Google Shape;94;p18"/>
            <p:cNvPicPr preferRelativeResize="0"/>
            <p:nvPr/>
          </p:nvPicPr>
          <p:blipFill rotWithShape="1">
            <a:blip r:embed="rId3">
              <a:alphaModFix/>
            </a:blip>
            <a:srcRect b="3344" l="0" r="0" t="0"/>
            <a:stretch/>
          </p:blipFill>
          <p:spPr>
            <a:xfrm>
              <a:off x="109675" y="1914475"/>
              <a:ext cx="3012675" cy="232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86320" y="1917222"/>
              <a:ext cx="3065825" cy="2399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6535" y="1928280"/>
              <a:ext cx="3042196" cy="23775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8"/>
          <p:cNvSpPr txBox="1"/>
          <p:nvPr/>
        </p:nvSpPr>
        <p:spPr>
          <a:xfrm>
            <a:off x="319450" y="1201200"/>
            <a:ext cx="8625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Correlations of anomalies with 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acceleration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Y, Z and Gps Speed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95650" y="4249200"/>
            <a:ext cx="8625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Only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‘gpsSpeed’ seems to be correlates with ‘anomaly’.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Classifier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</a:t>
            </a:r>
            <a:r>
              <a:rPr lang="en-GB" sz="2400"/>
              <a:t> bagging algorithm.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Creates different classifiers to represent different parts of the training set and give average prediction of submodels.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Performs well in small data sets.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Overcome the issue of insufficient data for a neural network.</a:t>
            </a:r>
            <a:endParaRPr sz="2400"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Grid Search Parameter Tuning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Parameter values given from the ‘Grid search’ estimator were used as the parameters for the Random Forest Classifier model.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5" y="2109000"/>
            <a:ext cx="7759076" cy="1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Oversampling with SMOTE</a:t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0" name="Google Shape;120;p21"/>
          <p:cNvGrpSpPr/>
          <p:nvPr/>
        </p:nvGrpSpPr>
        <p:grpSpPr>
          <a:xfrm>
            <a:off x="768904" y="1499874"/>
            <a:ext cx="7553597" cy="2179575"/>
            <a:chOff x="311700" y="1423725"/>
            <a:chExt cx="8089961" cy="2769825"/>
          </a:xfrm>
        </p:grpSpPr>
        <p:pic>
          <p:nvPicPr>
            <p:cNvPr id="121" name="Google Shape;12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23725"/>
              <a:ext cx="3908350" cy="2560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26236" y="1423725"/>
              <a:ext cx="3875425" cy="2519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21"/>
            <p:cNvSpPr txBox="1"/>
            <p:nvPr/>
          </p:nvSpPr>
          <p:spPr>
            <a:xfrm>
              <a:off x="6317775" y="3849150"/>
              <a:ext cx="1710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After</a:t>
              </a:r>
              <a:endPara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4" name="Google Shape;124;p21"/>
            <p:cNvSpPr txBox="1"/>
            <p:nvPr/>
          </p:nvSpPr>
          <p:spPr>
            <a:xfrm>
              <a:off x="2090900" y="3849150"/>
              <a:ext cx="21084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Before</a:t>
              </a:r>
              <a:endParaRPr/>
            </a:p>
          </p:txBody>
        </p:sp>
      </p:grp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85400" y="3911050"/>
            <a:ext cx="8458500" cy="1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Oversampling </a:t>
            </a:r>
            <a:r>
              <a:rPr lang="en-GB"/>
              <a:t>could</a:t>
            </a:r>
            <a:r>
              <a:rPr lang="en-GB"/>
              <a:t> cause overfitting of the model.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Applying </a:t>
            </a:r>
            <a:r>
              <a:rPr lang="en-GB"/>
              <a:t>Synthetic Minority </a:t>
            </a:r>
            <a:r>
              <a:rPr lang="en-GB"/>
              <a:t>Oversampling</a:t>
            </a:r>
            <a:r>
              <a:rPr lang="en-GB"/>
              <a:t> Technique for the minority classes helped to remove the skewness from the dataset without overfitting.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 Validation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00075"/>
            <a:ext cx="8520600" cy="1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ouldn’t use an approach like ‘train_test_split’ due to characteristics of </a:t>
            </a:r>
            <a:r>
              <a:rPr lang="en-GB"/>
              <a:t>the</a:t>
            </a:r>
            <a:r>
              <a:rPr lang="en-GB"/>
              <a:t> dataset.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 stratified cross validation to fairly take data points from each classes when creating folds for cross validation.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4872050" y="2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{5E94C4F1-D3A3-4708-8707-5AB2AAF5E63D}</a:tableStyleId>
              </a:tblPr>
              <a:tblGrid>
                <a:gridCol w="1584075"/>
                <a:gridCol w="1798375"/>
              </a:tblGrid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folds for cross validation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of cross validation scores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0.4478605935127674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0.7448809523809524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0.7252272727272726</a:t>
                      </a:r>
                      <a:endParaRPr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0.7857142857142857</a:t>
                      </a:r>
                      <a:endParaRPr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" name="Google Shape;134;p22"/>
          <p:cNvGraphicFramePr/>
          <p:nvPr/>
        </p:nvGraphicFramePr>
        <p:xfrm>
          <a:off x="876300" y="2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{5E94C4F1-D3A3-4708-8707-5AB2AAF5E63D}</a:tableStyleId>
              </a:tblPr>
              <a:tblGrid>
                <a:gridCol w="1727625"/>
                <a:gridCol w="1804800"/>
              </a:tblGrid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folds for cross validation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of cross validation scores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0.883291389624155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0.9021864554725255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0.9077646209999152</a:t>
                      </a:r>
                      <a:endParaRPr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0.9094855849567444</a:t>
                      </a:r>
                      <a:endParaRPr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2"/>
          <p:cNvSpPr txBox="1"/>
          <p:nvPr/>
        </p:nvSpPr>
        <p:spPr>
          <a:xfrm>
            <a:off x="1576375" y="4571450"/>
            <a:ext cx="35943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gpsSpeed </a:t>
            </a:r>
            <a:r>
              <a:rPr lang="en-GB" sz="1000"/>
              <a:t>vs</a:t>
            </a:r>
            <a:r>
              <a:rPr lang="en-GB"/>
              <a:t> anomaly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5157775" y="4571450"/>
            <a:ext cx="35943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gps</a:t>
            </a:r>
            <a:r>
              <a:rPr lang="en-GB"/>
              <a:t>Speed, acceY_raw </a:t>
            </a:r>
            <a:r>
              <a:rPr lang="en-GB" sz="1000"/>
              <a:t>vs</a:t>
            </a:r>
            <a:r>
              <a:rPr lang="en-GB"/>
              <a:t> anomaly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