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75" r:id="rId1"/>
    <p:sldMasterId id="2147483676" r:id="rId2"/>
  </p:sldMasterIdLst>
  <p:notesMasterIdLst>
    <p:notesMasterId r:id="rId2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606">
          <p15:clr>
            <a:srgbClr val="000000"/>
          </p15:clr>
        </p15:guide>
        <p15:guide id="2" pos="505">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DDB7C5-6EDB-4B4B-93EF-5577B112E06D}">
  <a:tblStyle styleId="{DADDB7C5-6EDB-4B4B-93EF-5577B112E06D}"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EED"/>
          </a:solidFill>
        </a:fill>
      </a:tcStyle>
    </a:wholeTbl>
    <a:band1H>
      <a:tcTxStyle b="off" i="off"/>
      <a:tcStyle>
        <a:tcBdr/>
        <a:fill>
          <a:solidFill>
            <a:srgbClr val="CCDBD9"/>
          </a:solidFill>
        </a:fill>
      </a:tcStyle>
    </a:band1H>
    <a:band2H>
      <a:tcTxStyle b="off" i="off"/>
      <a:tcStyle>
        <a:tcBdr/>
      </a:tcStyle>
    </a:band2H>
    <a:band1V>
      <a:tcTxStyle b="off" i="off"/>
      <a:tcStyle>
        <a:tcBdr/>
        <a:fill>
          <a:solidFill>
            <a:srgbClr val="CCDBD9"/>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1904" y="176"/>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606"/>
        <p:guide pos="50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3" name="Google Shape;403;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1200" b="0" i="0" u="none" strike="noStrike" cap="none">
                <a:solidFill>
                  <a:schemeClr val="dk1"/>
                </a:solidFill>
                <a:latin typeface="Calibri"/>
                <a:ea typeface="Calibri"/>
                <a:cs typeface="Calibri"/>
                <a:sym typeface="Calibri"/>
              </a:rPr>
              <a:t>Here’s the common idiom for triggering the load from the external table.</a:t>
            </a:r>
            <a:endParaRPr/>
          </a:p>
          <a:p>
            <a:pPr marL="0" marR="0" lvl="0" indent="0" algn="l" rtl="0">
              <a:lnSpc>
                <a:spcPct val="100000"/>
              </a:lnSpc>
              <a:spcBef>
                <a:spcPts val="36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404" name="Google Shape;404;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10</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9" name="Google Shape;419;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1200" b="0" i="0" u="none" strike="noStrike" cap="none">
                <a:solidFill>
                  <a:schemeClr val="dk1"/>
                </a:solidFill>
                <a:latin typeface="Calibri"/>
                <a:ea typeface="Calibri"/>
                <a:cs typeface="Calibri"/>
                <a:sym typeface="Calibri"/>
              </a:rPr>
              <a:t>Here’s an example of using the “gphdfs” protocol to load the entire Wikipedia dump into GPDB.</a:t>
            </a:r>
            <a:endParaRPr/>
          </a:p>
          <a:p>
            <a:pPr marL="0" marR="0" lvl="0" indent="0" algn="l" rtl="0">
              <a:lnSpc>
                <a:spcPct val="100000"/>
              </a:lnSpc>
              <a:spcBef>
                <a:spcPts val="360"/>
              </a:spcBef>
              <a:spcAft>
                <a:spcPts val="0"/>
              </a:spcAft>
              <a:buSzPts val="1400"/>
              <a:buNone/>
            </a:pPr>
            <a:r>
              <a:rPr lang="en-US" sz="1200" b="0" i="0" u="none" strike="noStrike" cap="none">
                <a:solidFill>
                  <a:schemeClr val="dk1"/>
                </a:solidFill>
                <a:latin typeface="Calibri"/>
                <a:ea typeface="Calibri"/>
                <a:cs typeface="Calibri"/>
                <a:sym typeface="Calibri"/>
              </a:rPr>
              <a:t>First, a MapReduce job was run against the bzipped XML dump file, to dump a tab-delimited version, one page per line, containing the page ID,</a:t>
            </a:r>
            <a:endParaRPr/>
          </a:p>
          <a:p>
            <a:pPr marL="0" marR="0" lvl="0" indent="0" algn="l" rtl="0">
              <a:lnSpc>
                <a:spcPct val="100000"/>
              </a:lnSpc>
              <a:spcBef>
                <a:spcPts val="360"/>
              </a:spcBef>
              <a:spcAft>
                <a:spcPts val="0"/>
              </a:spcAft>
              <a:buSzPts val="1400"/>
              <a:buNone/>
            </a:pPr>
            <a:r>
              <a:rPr lang="en-US" sz="1200" b="0" i="0" u="none" strike="noStrike" cap="none">
                <a:solidFill>
                  <a:schemeClr val="dk1"/>
                </a:solidFill>
                <a:latin typeface="Calibri"/>
                <a:ea typeface="Calibri"/>
                <a:cs typeface="Calibri"/>
                <a:sym typeface="Calibri"/>
              </a:rPr>
              <a:t>Title, timestamp, and the full text of the page.</a:t>
            </a:r>
            <a:endParaRPr/>
          </a:p>
          <a:p>
            <a:pPr marL="0" marR="0" lvl="0" indent="0" algn="l" rtl="0">
              <a:lnSpc>
                <a:spcPct val="100000"/>
              </a:lnSpc>
              <a:spcBef>
                <a:spcPts val="360"/>
              </a:spcBef>
              <a:spcAft>
                <a:spcPts val="0"/>
              </a:spcAft>
              <a:buSzPts val="1400"/>
              <a:buNone/>
            </a:pPr>
            <a:r>
              <a:rPr lang="en-US" sz="1200" b="0" i="0" u="none" strike="noStrike" cap="none">
                <a:solidFill>
                  <a:schemeClr val="dk1"/>
                </a:solidFill>
                <a:latin typeface="Calibri"/>
                <a:ea typeface="Calibri"/>
                <a:cs typeface="Calibri"/>
                <a:sym typeface="Calibri"/>
              </a:rPr>
              <a:t>This external table’s LOCATION clause uses a wildcard ‘*’ to point to all of the mapper output files (this was a map-only job).</a:t>
            </a:r>
            <a:endParaRPr/>
          </a:p>
          <a:p>
            <a:pPr marL="0" marR="0" lvl="0" indent="0" algn="l" rtl="0">
              <a:lnSpc>
                <a:spcPct val="100000"/>
              </a:lnSpc>
              <a:spcBef>
                <a:spcPts val="360"/>
              </a:spcBef>
              <a:spcAft>
                <a:spcPts val="0"/>
              </a:spcAft>
              <a:buSzPts val="1400"/>
              <a:buNone/>
            </a:pPr>
            <a:r>
              <a:rPr lang="en-US" sz="1200" b="0" i="0" u="none" strike="noStrike" cap="none">
                <a:solidFill>
                  <a:schemeClr val="dk1"/>
                </a:solidFill>
                <a:latin typeface="Calibri"/>
                <a:ea typeface="Calibri"/>
                <a:cs typeface="Calibri"/>
                <a:sym typeface="Calibri"/>
              </a:rPr>
              <a:t>The encoding is explicitly set to “UTF8”, and error handling has been configured.</a:t>
            </a:r>
            <a:endParaRPr/>
          </a:p>
          <a:p>
            <a:pPr marL="0" marR="0" lvl="0" indent="0" algn="l" rtl="0">
              <a:lnSpc>
                <a:spcPct val="100000"/>
              </a:lnSpc>
              <a:spcBef>
                <a:spcPts val="360"/>
              </a:spcBef>
              <a:spcAft>
                <a:spcPts val="0"/>
              </a:spcAft>
              <a:buSzPts val="1400"/>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360"/>
              </a:spcBef>
              <a:spcAft>
                <a:spcPts val="0"/>
              </a:spcAft>
              <a:buSzPts val="1400"/>
              <a:buNone/>
            </a:pPr>
            <a:r>
              <a:rPr lang="en-US" sz="1200" b="0" i="0" u="none" strike="noStrike" cap="none">
                <a:solidFill>
                  <a:schemeClr val="dk1"/>
                </a:solidFill>
                <a:latin typeface="Calibri"/>
                <a:ea typeface="Calibri"/>
                <a:cs typeface="Calibri"/>
                <a:sym typeface="Calibri"/>
              </a:rPr>
              <a:t>There were 66 data formatting errors but, since that was well below the threshold of one percent, the load succeeded.</a:t>
            </a:r>
            <a:endParaRPr/>
          </a:p>
          <a:p>
            <a:pPr marL="0" marR="0" lvl="0" indent="0" algn="l" rtl="0">
              <a:lnSpc>
                <a:spcPct val="100000"/>
              </a:lnSpc>
              <a:spcBef>
                <a:spcPts val="360"/>
              </a:spcBef>
              <a:spcAft>
                <a:spcPts val="0"/>
              </a:spcAft>
              <a:buSzPts val="1400"/>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360"/>
              </a:spcBef>
              <a:spcAft>
                <a:spcPts val="0"/>
              </a:spcAft>
              <a:buSzPts val="1400"/>
              <a:buNone/>
            </a:pPr>
            <a:r>
              <a:rPr lang="en-US" sz="1200" b="0" i="0" u="none" strike="noStrike" cap="none">
                <a:solidFill>
                  <a:schemeClr val="dk1"/>
                </a:solidFill>
                <a:latin typeface="Calibri"/>
                <a:ea typeface="Calibri"/>
                <a:cs typeface="Calibri"/>
                <a:sym typeface="Calibri"/>
              </a:rPr>
              <a:t>The entire load of Wikipedia took about ten seconds, because all 64 segments of this GPDB cluster were able to indpendently access the data in HDFS</a:t>
            </a:r>
            <a:endParaRPr/>
          </a:p>
          <a:p>
            <a:pPr marL="0" marR="0" lvl="0" indent="0" algn="l" rtl="0">
              <a:lnSpc>
                <a:spcPct val="100000"/>
              </a:lnSpc>
              <a:spcBef>
                <a:spcPts val="360"/>
              </a:spcBef>
              <a:spcAft>
                <a:spcPts val="0"/>
              </a:spcAft>
              <a:buSzPts val="1400"/>
              <a:buNone/>
            </a:pPr>
            <a:r>
              <a:rPr lang="en-US" sz="1200" b="0" i="0" u="none" strike="noStrike" cap="none">
                <a:solidFill>
                  <a:schemeClr val="dk1"/>
                </a:solidFill>
                <a:latin typeface="Calibri"/>
                <a:ea typeface="Calibri"/>
                <a:cs typeface="Calibri"/>
                <a:sym typeface="Calibri"/>
              </a:rPr>
              <a:t>And load it in parallel.</a:t>
            </a:r>
            <a:endParaRPr/>
          </a:p>
          <a:p>
            <a:pPr marL="0" marR="0" lvl="0" indent="0" algn="l" rtl="0">
              <a:lnSpc>
                <a:spcPct val="100000"/>
              </a:lnSpc>
              <a:spcBef>
                <a:spcPts val="36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420" name="Google Shape;420;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11</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6" name="Google Shape;426;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1200" b="0" i="0" u="none" strike="noStrike" cap="none">
                <a:solidFill>
                  <a:schemeClr val="dk1"/>
                </a:solidFill>
                <a:latin typeface="Calibri"/>
                <a:ea typeface="Calibri"/>
                <a:cs typeface="Calibri"/>
                <a:sym typeface="Calibri"/>
              </a:rPr>
              <a:t>Further detail on these parameters is available on gpdb.docs.pivotal.io, and you should be able to find it by searching for “GPDB One-time HDFS Protocol Installation”</a:t>
            </a:r>
            <a:endParaRPr/>
          </a:p>
          <a:p>
            <a:pPr marL="0" marR="0" lvl="0" indent="0" algn="l" rtl="0">
              <a:lnSpc>
                <a:spcPct val="100000"/>
              </a:lnSpc>
              <a:spcBef>
                <a:spcPts val="360"/>
              </a:spcBef>
              <a:spcAft>
                <a:spcPts val="0"/>
              </a:spcAft>
              <a:buSzPts val="1400"/>
              <a:buNone/>
            </a:pPr>
            <a:r>
              <a:rPr lang="en-US" sz="1200" b="0" i="0" u="none" strike="noStrike" cap="none">
                <a:solidFill>
                  <a:schemeClr val="dk1"/>
                </a:solidFill>
                <a:latin typeface="Calibri"/>
                <a:ea typeface="Calibri"/>
                <a:cs typeface="Calibri"/>
                <a:sym typeface="Calibri"/>
              </a:rPr>
              <a:t>Using a web search engine.</a:t>
            </a:r>
            <a:endParaRPr/>
          </a:p>
          <a:p>
            <a:pPr marL="0" marR="0" lvl="0" indent="0" algn="l" rtl="0">
              <a:lnSpc>
                <a:spcPct val="100000"/>
              </a:lnSpc>
              <a:spcBef>
                <a:spcPts val="36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427" name="Google Shape;427;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12</a:t>
            </a:fld>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3" name="Google Shape;433;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1200" b="0" i="0" u="none" strike="noStrike" cap="none">
                <a:solidFill>
                  <a:schemeClr val="dk1"/>
                </a:solidFill>
                <a:latin typeface="Calibri"/>
                <a:ea typeface="Calibri"/>
                <a:cs typeface="Calibri"/>
                <a:sym typeface="Calibri"/>
              </a:rPr>
              <a:t>In this example, the YAML control file, load_faadata.yaml, defines how data from several source files is to be loaded into the </a:t>
            </a:r>
            <a:r>
              <a:rPr lang="en-US" sz="1200" b="0" i="0" u="none" strike="noStrike" cap="none">
                <a:solidFill>
                  <a:schemeClr val="dk1"/>
                </a:solidFill>
                <a:latin typeface="Courier New"/>
                <a:ea typeface="Courier New"/>
                <a:cs typeface="Courier New"/>
                <a:sym typeface="Courier New"/>
              </a:rPr>
              <a:t>faa2</a:t>
            </a:r>
            <a:r>
              <a:rPr lang="en-US" sz="1200" b="0" i="0" u="none" strike="noStrike" cap="none">
                <a:solidFill>
                  <a:schemeClr val="dk1"/>
                </a:solidFill>
                <a:latin typeface="Calibri"/>
                <a:ea typeface="Calibri"/>
                <a:cs typeface="Calibri"/>
                <a:sym typeface="Calibri"/>
              </a:rPr>
              <a:t> database. It is assumed that the </a:t>
            </a:r>
            <a:r>
              <a:rPr lang="en-US" sz="1200" b="0" i="0" u="none" strike="noStrike" cap="none">
                <a:solidFill>
                  <a:schemeClr val="dk1"/>
                </a:solidFill>
                <a:latin typeface="Courier New"/>
                <a:ea typeface="Courier New"/>
                <a:cs typeface="Courier New"/>
                <a:sym typeface="Courier New"/>
              </a:rPr>
              <a:t>faadata.factontimeperformance</a:t>
            </a:r>
            <a:r>
              <a:rPr lang="en-US" sz="1200" b="0" i="0" u="none" strike="noStrike" cap="none">
                <a:solidFill>
                  <a:schemeClr val="dk1"/>
                </a:solidFill>
                <a:latin typeface="Calibri"/>
                <a:ea typeface="Calibri"/>
                <a:cs typeface="Calibri"/>
                <a:sym typeface="Calibri"/>
              </a:rPr>
              <a:t> and </a:t>
            </a:r>
            <a:r>
              <a:rPr lang="en-US" sz="1200" b="0" i="0" u="none" strike="noStrike" cap="none">
                <a:solidFill>
                  <a:schemeClr val="dk1"/>
                </a:solidFill>
                <a:latin typeface="Courier New"/>
                <a:ea typeface="Courier New"/>
                <a:cs typeface="Courier New"/>
                <a:sym typeface="Courier New"/>
              </a:rPr>
              <a:t>public.audit</a:t>
            </a:r>
            <a:r>
              <a:rPr lang="en-US" sz="1200" b="0" i="0" u="none" strike="noStrike" cap="none">
                <a:solidFill>
                  <a:schemeClr val="dk1"/>
                </a:solidFill>
                <a:latin typeface="Calibri"/>
                <a:ea typeface="Calibri"/>
                <a:cs typeface="Calibri"/>
                <a:sym typeface="Calibri"/>
              </a:rPr>
              <a:t> tables already exist within the database. A reject limit of 100 errors is defined for this load, with any errors redirected to the </a:t>
            </a:r>
            <a:r>
              <a:rPr lang="en-US" sz="1200" b="0" i="0" u="none" strike="noStrike" cap="none">
                <a:solidFill>
                  <a:schemeClr val="dk1"/>
                </a:solidFill>
                <a:latin typeface="Courier New"/>
                <a:ea typeface="Courier New"/>
                <a:cs typeface="Courier New"/>
                <a:sym typeface="Courier New"/>
              </a:rPr>
              <a:t>faadata.faadataerr</a:t>
            </a:r>
            <a:r>
              <a:rPr lang="en-US" sz="1200" b="0" i="0" u="none" strike="noStrike" cap="none">
                <a:solidFill>
                  <a:schemeClr val="dk1"/>
                </a:solidFill>
                <a:latin typeface="Calibri"/>
                <a:ea typeface="Calibri"/>
                <a:cs typeface="Calibri"/>
                <a:sym typeface="Calibri"/>
              </a:rPr>
              <a:t> table.</a:t>
            </a:r>
            <a:endParaRPr/>
          </a:p>
          <a:p>
            <a:pPr marL="0" marR="0" lvl="0" indent="0" algn="l" rtl="0">
              <a:lnSpc>
                <a:spcPct val="100000"/>
              </a:lnSpc>
              <a:spcBef>
                <a:spcPts val="360"/>
              </a:spcBef>
              <a:spcAft>
                <a:spcPts val="0"/>
              </a:spcAft>
              <a:buSzPts val="1400"/>
              <a:buNone/>
            </a:pPr>
            <a:r>
              <a:rPr lang="en-US" sz="1200" b="0" i="0" u="none" strike="noStrike" cap="none">
                <a:solidFill>
                  <a:schemeClr val="dk1"/>
                </a:solidFill>
                <a:latin typeface="Calibri"/>
                <a:ea typeface="Calibri"/>
                <a:cs typeface="Calibri"/>
                <a:sym typeface="Calibri"/>
              </a:rPr>
              <a:t>Before the load occurs, the table is truncated. The external table created as a result of this load will not be reused. Reusing a table is useful if you are performing trickle loads or need to reduce system catalog bloat, which can occur when creating and dropping multiple temporary tables. By reusing the table, the table is not destroyed and recreated.</a:t>
            </a:r>
            <a:endParaRPr/>
          </a:p>
        </p:txBody>
      </p:sp>
      <p:sp>
        <p:nvSpPr>
          <p:cNvPr id="434" name="Google Shape;434;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13</a:t>
            </a:fld>
            <a:endParaRPr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1200" b="0" i="0" u="none" strike="noStrike" cap="none">
                <a:solidFill>
                  <a:schemeClr val="dk1"/>
                </a:solidFill>
                <a:latin typeface="Calibri"/>
                <a:ea typeface="Calibri"/>
                <a:cs typeface="Calibri"/>
                <a:sym typeface="Calibri"/>
              </a:rPr>
              <a:t>The </a:t>
            </a:r>
            <a:r>
              <a:rPr lang="en-US" sz="1200" b="0" i="0" u="none" strike="noStrike" cap="none">
                <a:solidFill>
                  <a:schemeClr val="dk1"/>
                </a:solidFill>
                <a:latin typeface="Courier New"/>
                <a:ea typeface="Courier New"/>
                <a:cs typeface="Courier New"/>
                <a:sym typeface="Courier New"/>
              </a:rPr>
              <a:t>gpload</a:t>
            </a:r>
            <a:r>
              <a:rPr lang="en-US" sz="1200" b="0" i="0" u="none" strike="noStrike" cap="none">
                <a:solidFill>
                  <a:schemeClr val="dk1"/>
                </a:solidFill>
                <a:latin typeface="Calibri"/>
                <a:ea typeface="Calibri"/>
                <a:cs typeface="Calibri"/>
                <a:sym typeface="Calibri"/>
              </a:rPr>
              <a:t> utility is executed with the following syntax:</a:t>
            </a:r>
            <a:endParaRPr/>
          </a:p>
          <a:p>
            <a:pPr marL="0" marR="0" lvl="0" indent="0" algn="l" rtl="0">
              <a:lnSpc>
                <a:spcPct val="100000"/>
              </a:lnSpc>
              <a:spcBef>
                <a:spcPts val="360"/>
              </a:spcBef>
              <a:spcAft>
                <a:spcPts val="0"/>
              </a:spcAft>
              <a:buSzPts val="1400"/>
              <a:buNone/>
            </a:pPr>
            <a:r>
              <a:rPr lang="en-US" sz="1200" b="0" i="0" u="none" strike="noStrike" cap="none">
                <a:solidFill>
                  <a:schemeClr val="dk1"/>
                </a:solidFill>
                <a:latin typeface="Courier New"/>
                <a:ea typeface="Courier New"/>
                <a:cs typeface="Courier New"/>
                <a:sym typeface="Courier New"/>
              </a:rPr>
              <a:t>gpload –f </a:t>
            </a:r>
            <a:r>
              <a:rPr lang="en-US" sz="1200" b="0" i="1" u="none" strike="noStrike" cap="none">
                <a:solidFill>
                  <a:schemeClr val="dk1"/>
                </a:solidFill>
                <a:latin typeface="Courier New"/>
                <a:ea typeface="Courier New"/>
                <a:cs typeface="Courier New"/>
                <a:sym typeface="Courier New"/>
              </a:rPr>
              <a:t>control_name</a:t>
            </a:r>
            <a:endParaRPr/>
          </a:p>
          <a:p>
            <a:pPr marL="0" marR="0" lvl="0" indent="0" algn="l" rtl="0">
              <a:lnSpc>
                <a:spcPct val="100000"/>
              </a:lnSpc>
              <a:spcBef>
                <a:spcPts val="360"/>
              </a:spcBef>
              <a:spcAft>
                <a:spcPts val="0"/>
              </a:spcAft>
              <a:buSzPts val="1400"/>
              <a:buNone/>
            </a:pPr>
            <a:r>
              <a:rPr lang="en-US" sz="1200" b="0" i="0" u="none" strike="noStrike" cap="none">
                <a:solidFill>
                  <a:schemeClr val="dk1"/>
                </a:solidFill>
                <a:latin typeface="Calibri"/>
                <a:ea typeface="Calibri"/>
                <a:cs typeface="Calibri"/>
                <a:sym typeface="Calibri"/>
              </a:rPr>
              <a:t>The command will display the </a:t>
            </a:r>
            <a:r>
              <a:rPr lang="en-US" sz="1200" b="0" i="0" u="none" strike="noStrike" cap="none">
                <a:solidFill>
                  <a:schemeClr val="dk1"/>
                </a:solidFill>
                <a:latin typeface="Courier New"/>
                <a:ea typeface="Courier New"/>
                <a:cs typeface="Courier New"/>
                <a:sym typeface="Courier New"/>
              </a:rPr>
              <a:t>gpfdist</a:t>
            </a:r>
            <a:r>
              <a:rPr lang="en-US" sz="1200" b="0" i="0" u="none" strike="noStrike" cap="none">
                <a:solidFill>
                  <a:schemeClr val="dk1"/>
                </a:solidFill>
                <a:latin typeface="Calibri"/>
                <a:ea typeface="Calibri"/>
                <a:cs typeface="Calibri"/>
                <a:sym typeface="Calibri"/>
              </a:rPr>
              <a:t> command that was issued.</a:t>
            </a:r>
            <a:endParaRPr/>
          </a:p>
          <a:p>
            <a:pPr marL="0" marR="0" lvl="0" indent="0" algn="l" rtl="0">
              <a:lnSpc>
                <a:spcPct val="100000"/>
              </a:lnSpc>
              <a:spcBef>
                <a:spcPts val="360"/>
              </a:spcBef>
              <a:spcAft>
                <a:spcPts val="0"/>
              </a:spcAft>
              <a:buSzPts val="1400"/>
              <a:buNone/>
            </a:pPr>
            <a:r>
              <a:rPr lang="en-US" sz="1200" b="0" i="0" u="none" strike="noStrike" cap="none">
                <a:solidFill>
                  <a:schemeClr val="dk1"/>
                </a:solidFill>
                <a:latin typeface="Calibri"/>
                <a:ea typeface="Calibri"/>
                <a:cs typeface="Calibri"/>
                <a:sym typeface="Calibri"/>
              </a:rPr>
              <a:t>Once the external table has been created, data is automatically loaded into the target database table specified in the control file.</a:t>
            </a:r>
            <a:endParaRPr/>
          </a:p>
          <a:p>
            <a:pPr marL="0" marR="0" lvl="0" indent="0" algn="l" rtl="0">
              <a:lnSpc>
                <a:spcPct val="100000"/>
              </a:lnSpc>
              <a:spcBef>
                <a:spcPts val="360"/>
              </a:spcBef>
              <a:spcAft>
                <a:spcPts val="0"/>
              </a:spcAft>
              <a:buSzPts val="1400"/>
              <a:buNone/>
            </a:pPr>
            <a:r>
              <a:rPr lang="en-US" sz="1200" b="0" i="0" u="none" strike="noStrike" cap="none">
                <a:solidFill>
                  <a:schemeClr val="dk1"/>
                </a:solidFill>
                <a:latin typeface="Courier New"/>
                <a:ea typeface="Courier New"/>
                <a:cs typeface="Courier New"/>
                <a:sym typeface="Courier New"/>
              </a:rPr>
              <a:t>gpload</a:t>
            </a:r>
            <a:r>
              <a:rPr lang="en-US" sz="1200" b="0" i="0" u="none" strike="noStrike" cap="none">
                <a:solidFill>
                  <a:schemeClr val="dk1"/>
                </a:solidFill>
                <a:latin typeface="Calibri"/>
                <a:ea typeface="Calibri"/>
                <a:cs typeface="Calibri"/>
                <a:sym typeface="Calibri"/>
              </a:rPr>
              <a:t> display the number of rows inserted, updated, as well as the number of errors encountered.</a:t>
            </a:r>
            <a:endParaRPr/>
          </a:p>
          <a:p>
            <a:pPr marL="0" marR="0" lvl="0" indent="0" algn="l" rtl="0">
              <a:lnSpc>
                <a:spcPct val="100000"/>
              </a:lnSpc>
              <a:spcBef>
                <a:spcPts val="360"/>
              </a:spcBef>
              <a:spcAft>
                <a:spcPts val="0"/>
              </a:spcAft>
              <a:buSzPts val="1400"/>
              <a:buNone/>
            </a:pPr>
            <a:r>
              <a:rPr lang="en-US" sz="1200" b="0" i="0" u="none" strike="noStrike" cap="none">
                <a:solidFill>
                  <a:schemeClr val="dk1"/>
                </a:solidFill>
                <a:latin typeface="Calibri"/>
                <a:ea typeface="Calibri"/>
                <a:cs typeface="Calibri"/>
                <a:sym typeface="Calibri"/>
              </a:rPr>
              <a:t> </a:t>
            </a:r>
            <a:endParaRPr/>
          </a:p>
          <a:p>
            <a:pPr marL="0" marR="0" lvl="0" indent="0" algn="l" rtl="0">
              <a:lnSpc>
                <a:spcPct val="100000"/>
              </a:lnSpc>
              <a:spcBef>
                <a:spcPts val="360"/>
              </a:spcBef>
              <a:spcAft>
                <a:spcPts val="0"/>
              </a:spcAft>
              <a:buSzPts val="1400"/>
              <a:buNone/>
            </a:pPr>
            <a:r>
              <a:rPr lang="en-US" sz="1200" b="0" i="0" u="none" strike="noStrike" cap="none">
                <a:solidFill>
                  <a:schemeClr val="dk1"/>
                </a:solidFill>
                <a:latin typeface="Calibri"/>
                <a:ea typeface="Calibri"/>
                <a:cs typeface="Calibri"/>
                <a:sym typeface="Calibri"/>
              </a:rPr>
              <a:t>If the user is not specified on the command line, with the “-U” option, </a:t>
            </a:r>
            <a:r>
              <a:rPr lang="en-US" sz="1200" b="0" i="0" u="none" strike="noStrike" cap="none">
                <a:solidFill>
                  <a:schemeClr val="dk1"/>
                </a:solidFill>
                <a:latin typeface="Courier New"/>
                <a:ea typeface="Courier New"/>
                <a:cs typeface="Courier New"/>
                <a:sym typeface="Courier New"/>
              </a:rPr>
              <a:t>gpload</a:t>
            </a:r>
            <a:r>
              <a:rPr lang="en-US" sz="1200" b="0" i="0" u="none" strike="noStrike" cap="none">
                <a:solidFill>
                  <a:schemeClr val="dk1"/>
                </a:solidFill>
                <a:latin typeface="Calibri"/>
                <a:ea typeface="Calibri"/>
                <a:cs typeface="Calibri"/>
                <a:sym typeface="Calibri"/>
              </a:rPr>
              <a:t> will extract the user from one of the following in the order shown: the load control file, the environment variable </a:t>
            </a:r>
            <a:r>
              <a:rPr lang="en-US" sz="1200" b="0" i="0" u="none" strike="noStrike" cap="none">
                <a:solidFill>
                  <a:schemeClr val="dk1"/>
                </a:solidFill>
                <a:latin typeface="Courier New"/>
                <a:ea typeface="Courier New"/>
                <a:cs typeface="Courier New"/>
                <a:sym typeface="Courier New"/>
              </a:rPr>
              <a:t>$PGUSER</a:t>
            </a:r>
            <a:r>
              <a:rPr lang="en-US" sz="1200" b="0" i="0" u="none" strike="noStrike" cap="none">
                <a:solidFill>
                  <a:schemeClr val="dk1"/>
                </a:solidFill>
                <a:latin typeface="Calibri"/>
                <a:ea typeface="Calibri"/>
                <a:cs typeface="Calibri"/>
                <a:sym typeface="Calibri"/>
              </a:rPr>
              <a:t> or the login of the user running the command.</a:t>
            </a:r>
            <a:endParaRPr/>
          </a:p>
          <a:p>
            <a:pPr marL="0" marR="0" lvl="0" indent="0" algn="l" rtl="0">
              <a:lnSpc>
                <a:spcPct val="100000"/>
              </a:lnSpc>
              <a:spcBef>
                <a:spcPts val="360"/>
              </a:spcBef>
              <a:spcAft>
                <a:spcPts val="0"/>
              </a:spcAft>
              <a:buSzPts val="1400"/>
              <a:buNone/>
            </a:pPr>
            <a:r>
              <a:rPr lang="en-US" sz="1200" b="0" i="0" u="none" strike="noStrike" cap="none">
                <a:solidFill>
                  <a:schemeClr val="dk1"/>
                </a:solidFill>
                <a:latin typeface="Calibri"/>
                <a:ea typeface="Calibri"/>
                <a:cs typeface="Calibri"/>
                <a:sym typeface="Calibri"/>
              </a:rPr>
              <a:t>As with the user, if the password is not specified on the command line, </a:t>
            </a:r>
            <a:r>
              <a:rPr lang="en-US" sz="1200" b="0" i="0" u="none" strike="noStrike" cap="none">
                <a:solidFill>
                  <a:schemeClr val="dk1"/>
                </a:solidFill>
                <a:latin typeface="Courier New"/>
                <a:ea typeface="Courier New"/>
                <a:cs typeface="Courier New"/>
                <a:sym typeface="Courier New"/>
              </a:rPr>
              <a:t>gpload</a:t>
            </a:r>
            <a:r>
              <a:rPr lang="en-US" sz="1200" b="0" i="0" u="none" strike="noStrike" cap="none">
                <a:solidFill>
                  <a:schemeClr val="dk1"/>
                </a:solidFill>
                <a:latin typeface="Calibri"/>
                <a:ea typeface="Calibri"/>
                <a:cs typeface="Calibri"/>
                <a:sym typeface="Calibri"/>
              </a:rPr>
              <a:t> will extract the password from the following in the order specified: </a:t>
            </a:r>
            <a:r>
              <a:rPr lang="en-US" sz="1200" b="0" i="0" u="none" strike="noStrike" cap="none">
                <a:solidFill>
                  <a:schemeClr val="dk1"/>
                </a:solidFill>
                <a:latin typeface="Courier New"/>
                <a:ea typeface="Courier New"/>
                <a:cs typeface="Courier New"/>
                <a:sym typeface="Courier New"/>
              </a:rPr>
              <a:t>$PGPASSWORD</a:t>
            </a:r>
            <a:r>
              <a:rPr lang="en-US" sz="1200" b="0" i="0" u="none" strike="noStrike" cap="none">
                <a:solidFill>
                  <a:schemeClr val="dk1"/>
                </a:solidFill>
                <a:latin typeface="Calibri"/>
                <a:ea typeface="Calibri"/>
                <a:cs typeface="Calibri"/>
                <a:sym typeface="Calibri"/>
              </a:rPr>
              <a:t> variable, the password file specified by </a:t>
            </a:r>
            <a:r>
              <a:rPr lang="en-US" sz="1200" b="0" i="0" u="none" strike="noStrike" cap="none">
                <a:solidFill>
                  <a:schemeClr val="dk1"/>
                </a:solidFill>
                <a:latin typeface="Courier New"/>
                <a:ea typeface="Courier New"/>
                <a:cs typeface="Courier New"/>
                <a:sym typeface="Courier New"/>
              </a:rPr>
              <a:t>$PGPASSFILE</a:t>
            </a:r>
            <a:r>
              <a:rPr lang="en-US" sz="1200" b="0" i="0" u="none" strike="noStrike" cap="none">
                <a:solidFill>
                  <a:schemeClr val="dk1"/>
                </a:solidFill>
                <a:latin typeface="Calibri"/>
                <a:ea typeface="Calibri"/>
                <a:cs typeface="Calibri"/>
                <a:sym typeface="Calibri"/>
              </a:rPr>
              <a:t> or ~/</a:t>
            </a:r>
            <a:r>
              <a:rPr lang="en-US" sz="1200" b="0" i="0" u="none" strike="noStrike" cap="none">
                <a:solidFill>
                  <a:schemeClr val="dk1"/>
                </a:solidFill>
                <a:latin typeface="Courier New"/>
                <a:ea typeface="Courier New"/>
                <a:cs typeface="Courier New"/>
                <a:sym typeface="Courier New"/>
              </a:rPr>
              <a:t>.pgpass</a:t>
            </a:r>
            <a:r>
              <a:rPr lang="en-US" sz="1200" b="0" i="0" u="none" strike="noStrike" cap="none">
                <a:solidFill>
                  <a:schemeClr val="dk1"/>
                </a:solidFill>
                <a:latin typeface="Calibri"/>
                <a:ea typeface="Calibri"/>
                <a:cs typeface="Calibri"/>
                <a:sym typeface="Calibri"/>
              </a:rPr>
              <a:t>; if none of these contain the password, you will be prompted.</a:t>
            </a:r>
            <a:endParaRPr/>
          </a:p>
        </p:txBody>
      </p:sp>
      <p:sp>
        <p:nvSpPr>
          <p:cNvPr id="462" name="Google Shape;462;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14</a:t>
            </a:fld>
            <a:endParaRPr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8" name="Google Shape;478;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1200" b="0" i="0" u="none" strike="noStrike" cap="none">
                <a:solidFill>
                  <a:schemeClr val="dk1"/>
                </a:solidFill>
                <a:latin typeface="Calibri"/>
                <a:ea typeface="Calibri"/>
                <a:cs typeface="Calibri"/>
                <a:sym typeface="Calibri"/>
              </a:rPr>
              <a:t>Once the control file has been created, issuing the </a:t>
            </a:r>
            <a:r>
              <a:rPr lang="en-US" sz="1200" b="0" i="0" u="none" strike="noStrike" cap="none">
                <a:solidFill>
                  <a:schemeClr val="dk1"/>
                </a:solidFill>
                <a:latin typeface="Courier New"/>
                <a:ea typeface="Courier New"/>
                <a:cs typeface="Courier New"/>
                <a:sym typeface="Courier New"/>
              </a:rPr>
              <a:t>gpload</a:t>
            </a:r>
            <a:r>
              <a:rPr lang="en-US" sz="1200" b="0" i="0" u="none" strike="noStrike" cap="none">
                <a:solidFill>
                  <a:schemeClr val="dk1"/>
                </a:solidFill>
                <a:latin typeface="Calibri"/>
                <a:ea typeface="Calibri"/>
                <a:cs typeface="Calibri"/>
                <a:sym typeface="Calibri"/>
              </a:rPr>
              <a:t> command starts a chain of events:</a:t>
            </a:r>
            <a:endParaRPr/>
          </a:p>
          <a:p>
            <a:pPr marL="171450" marR="0" lvl="0" indent="-171450" algn="l" rtl="0">
              <a:lnSpc>
                <a:spcPct val="100000"/>
              </a:lnSpc>
              <a:spcBef>
                <a:spcPts val="36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The </a:t>
            </a:r>
            <a:r>
              <a:rPr lang="en-US" sz="1200" b="0" i="0" u="none" strike="noStrike" cap="none">
                <a:solidFill>
                  <a:schemeClr val="dk1"/>
                </a:solidFill>
                <a:latin typeface="Courier New"/>
                <a:ea typeface="Courier New"/>
                <a:cs typeface="Courier New"/>
                <a:sym typeface="Courier New"/>
              </a:rPr>
              <a:t>gpfdist</a:t>
            </a:r>
            <a:r>
              <a:rPr lang="en-US" sz="1200" b="0" i="0" u="none" strike="noStrike" cap="none">
                <a:solidFill>
                  <a:schemeClr val="dk1"/>
                </a:solidFill>
                <a:latin typeface="Calibri"/>
                <a:ea typeface="Calibri"/>
                <a:cs typeface="Calibri"/>
                <a:sym typeface="Calibri"/>
              </a:rPr>
              <a:t> program is started.</a:t>
            </a:r>
            <a:endParaRPr/>
          </a:p>
          <a:p>
            <a:pPr marL="171450" marR="0" lvl="0" indent="-171450" algn="l" rtl="0">
              <a:lnSpc>
                <a:spcPct val="100000"/>
              </a:lnSpc>
              <a:spcBef>
                <a:spcPts val="360"/>
              </a:spcBef>
              <a:spcAft>
                <a:spcPts val="0"/>
              </a:spcAft>
              <a:buClr>
                <a:schemeClr val="dk1"/>
              </a:buClr>
              <a:buSzPts val="1200"/>
              <a:buFont typeface="Arial"/>
              <a:buChar char="•"/>
            </a:pPr>
            <a:r>
              <a:rPr lang="en-US" sz="1200" b="0" i="0" u="none" strike="noStrike" cap="none">
                <a:solidFill>
                  <a:schemeClr val="dk1"/>
                </a:solidFill>
                <a:latin typeface="Courier New"/>
                <a:ea typeface="Courier New"/>
                <a:cs typeface="Courier New"/>
                <a:sym typeface="Courier New"/>
              </a:rPr>
              <a:t>gpload</a:t>
            </a:r>
            <a:r>
              <a:rPr lang="en-US" sz="1200" b="0" i="0" u="none" strike="noStrike" cap="none">
                <a:solidFill>
                  <a:schemeClr val="dk1"/>
                </a:solidFill>
                <a:latin typeface="Calibri"/>
                <a:ea typeface="Calibri"/>
                <a:cs typeface="Calibri"/>
                <a:sym typeface="Calibri"/>
              </a:rPr>
              <a:t> creates the external table based on the YAML file.</a:t>
            </a:r>
            <a:endParaRPr/>
          </a:p>
          <a:p>
            <a:pPr marL="171450" marR="0" lvl="0" indent="-171450" algn="l" rtl="0">
              <a:lnSpc>
                <a:spcPct val="100000"/>
              </a:lnSpc>
              <a:spcBef>
                <a:spcPts val="36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The data is loaded using INSERT, as specified in the YAML file.</a:t>
            </a:r>
            <a:endParaRPr/>
          </a:p>
        </p:txBody>
      </p:sp>
      <p:sp>
        <p:nvSpPr>
          <p:cNvPr id="479" name="Google Shape;479;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15</a:t>
            </a:fld>
            <a:endParaRPr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9" name="Google Shape;499;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1200" b="0" i="0" u="none" strike="noStrike" cap="none">
                <a:solidFill>
                  <a:schemeClr val="dk1"/>
                </a:solidFill>
                <a:latin typeface="Calibri"/>
                <a:ea typeface="Calibri"/>
                <a:cs typeface="Calibri"/>
                <a:sym typeface="Calibri"/>
              </a:rPr>
              <a:t>In the first example shown on the slide, an external web table is defined using the HTTP protocol. Three different URLs are associated with the external table, all using the CSV format.</a:t>
            </a:r>
            <a:endParaRPr/>
          </a:p>
          <a:p>
            <a:pPr marL="0" marR="0" lvl="0" indent="0" algn="l" rtl="0">
              <a:lnSpc>
                <a:spcPct val="100000"/>
              </a:lnSpc>
              <a:spcBef>
                <a:spcPts val="360"/>
              </a:spcBef>
              <a:spcAft>
                <a:spcPts val="0"/>
              </a:spcAft>
              <a:buSzPts val="1400"/>
              <a:buNone/>
            </a:pPr>
            <a:r>
              <a:rPr lang="en-US" sz="1200" b="0" i="0" u="none" strike="noStrike" cap="none">
                <a:solidFill>
                  <a:schemeClr val="dk1"/>
                </a:solidFill>
                <a:latin typeface="Calibri"/>
                <a:ea typeface="Calibri"/>
                <a:cs typeface="Calibri"/>
                <a:sym typeface="Calibri"/>
              </a:rPr>
              <a:t>The second example shows how to define an external table to a script. The script:</a:t>
            </a:r>
            <a:endParaRPr/>
          </a:p>
          <a:p>
            <a:pPr marL="171450" marR="0" lvl="0" indent="-171450" algn="l" rtl="0">
              <a:lnSpc>
                <a:spcPct val="100000"/>
              </a:lnSpc>
              <a:spcBef>
                <a:spcPts val="36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Must be located on all segments in the same location.</a:t>
            </a:r>
            <a:endParaRPr/>
          </a:p>
          <a:p>
            <a:pPr marL="171450" marR="0" lvl="0" indent="-171450" algn="l" rtl="0">
              <a:lnSpc>
                <a:spcPct val="100000"/>
              </a:lnSpc>
              <a:spcBef>
                <a:spcPts val="36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Must be executable by the superuser account.</a:t>
            </a:r>
            <a:endParaRPr/>
          </a:p>
          <a:p>
            <a:pPr marL="171450" marR="0" lvl="0" indent="-171450" algn="l" rtl="0">
              <a:lnSpc>
                <a:spcPct val="100000"/>
              </a:lnSpc>
              <a:spcBef>
                <a:spcPts val="36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Will execute by one segment on each segment host.</a:t>
            </a:r>
            <a:endParaRPr/>
          </a:p>
          <a:p>
            <a:pPr marL="171450" marR="0" lvl="0" indent="-171450" algn="l" rtl="0">
              <a:lnSpc>
                <a:spcPct val="100000"/>
              </a:lnSpc>
              <a:spcBef>
                <a:spcPts val="36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Executes in parallel on all segments.</a:t>
            </a:r>
            <a:endParaRPr/>
          </a:p>
        </p:txBody>
      </p:sp>
      <p:sp>
        <p:nvSpPr>
          <p:cNvPr id="500" name="Google Shape;500;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16</a:t>
            </a:fld>
            <a:endParaRPr sz="12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5" name="Google Shape;525;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1200" b="0" i="0" u="none" strike="noStrike" cap="none">
                <a:solidFill>
                  <a:schemeClr val="dk1"/>
                </a:solidFill>
                <a:latin typeface="Calibri"/>
                <a:ea typeface="Calibri"/>
                <a:cs typeface="Calibri"/>
                <a:sym typeface="Calibri"/>
              </a:rPr>
              <a:t>In the third example, the external table is created on the command, </a:t>
            </a:r>
            <a:r>
              <a:rPr lang="en-US" sz="1200" b="0" i="0" u="none" strike="noStrike" cap="none">
                <a:solidFill>
                  <a:schemeClr val="dk1"/>
                </a:solidFill>
                <a:latin typeface="Courier New"/>
                <a:ea typeface="Courier New"/>
                <a:cs typeface="Courier New"/>
                <a:sym typeface="Courier New"/>
              </a:rPr>
              <a:t>df -k</a:t>
            </a:r>
            <a:r>
              <a:rPr lang="en-US" sz="1200" b="0" i="0" u="none" strike="noStrike" cap="none">
                <a:solidFill>
                  <a:schemeClr val="dk1"/>
                </a:solidFill>
                <a:latin typeface="Calibri"/>
                <a:ea typeface="Calibri"/>
                <a:cs typeface="Calibri"/>
                <a:sym typeface="Calibri"/>
              </a:rPr>
              <a:t>. The command is executed by each primary segment.</a:t>
            </a:r>
            <a:endParaRPr sz="1200" b="1" i="0" u="none" strike="noStrike" cap="none">
              <a:solidFill>
                <a:schemeClr val="dk1"/>
              </a:solidFill>
              <a:latin typeface="Calibri"/>
              <a:ea typeface="Calibri"/>
              <a:cs typeface="Calibri"/>
              <a:sym typeface="Calibri"/>
            </a:endParaRPr>
          </a:p>
        </p:txBody>
      </p:sp>
      <p:sp>
        <p:nvSpPr>
          <p:cNvPr id="526" name="Google Shape;526;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17</a:t>
            </a:fld>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1" name="Google Shape;541;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1200" b="0" i="0" u="none" strike="noStrike" cap="none">
                <a:solidFill>
                  <a:schemeClr val="dk1"/>
                </a:solidFill>
                <a:latin typeface="Calibri"/>
                <a:ea typeface="Calibri"/>
                <a:cs typeface="Calibri"/>
                <a:sym typeface="Calibri"/>
              </a:rPr>
              <a:t>When an external table command is executed, that command is executed from within the database and not from a login shell. If you rely on environment variables in external web table commands, such as the </a:t>
            </a:r>
            <a:r>
              <a:rPr lang="en-US" sz="1200" b="0" i="0" u="none" strike="noStrike" cap="none">
                <a:solidFill>
                  <a:schemeClr val="dk1"/>
                </a:solidFill>
                <a:latin typeface="Courier New"/>
                <a:ea typeface="Courier New"/>
                <a:cs typeface="Courier New"/>
                <a:sym typeface="Courier New"/>
              </a:rPr>
              <a:t>$PATH</a:t>
            </a:r>
            <a:r>
              <a:rPr lang="en-US" sz="1200" b="0" i="0" u="none" strike="noStrike" cap="none">
                <a:solidFill>
                  <a:schemeClr val="dk1"/>
                </a:solidFill>
                <a:latin typeface="Calibri"/>
                <a:ea typeface="Calibri"/>
                <a:cs typeface="Calibri"/>
                <a:sym typeface="Calibri"/>
              </a:rPr>
              <a:t> variable, keep in mind that the .bashrc or .profile of the current user will not be sourced at the segment host. You can set desired environment variables from within the EXECUTE clause of your external web table definition as follows:</a:t>
            </a:r>
            <a:endParaRPr/>
          </a:p>
          <a:p>
            <a:pPr marL="0" marR="0" lvl="0" indent="0" algn="l" rtl="0">
              <a:lnSpc>
                <a:spcPct val="100000"/>
              </a:lnSpc>
              <a:spcBef>
                <a:spcPts val="360"/>
              </a:spcBef>
              <a:spcAft>
                <a:spcPts val="0"/>
              </a:spcAft>
              <a:buSzPts val="1400"/>
              <a:buNone/>
            </a:pPr>
            <a:r>
              <a:rPr lang="en-US" sz="1200" b="0" i="0" u="none" strike="noStrike" cap="none">
                <a:solidFill>
                  <a:schemeClr val="dk1"/>
                </a:solidFill>
                <a:latin typeface="Courier New"/>
                <a:ea typeface="Courier New"/>
                <a:cs typeface="Courier New"/>
                <a:sym typeface="Courier New"/>
              </a:rPr>
              <a:t>CREATE EXTERNAL WEB TABLE ext_table (…) EXECUTE 'export PATH=/usr/sbin‘</a:t>
            </a:r>
            <a:endParaRPr/>
          </a:p>
          <a:p>
            <a:pPr marL="0" marR="0" lvl="0" indent="0" algn="l" rtl="0">
              <a:lnSpc>
                <a:spcPct val="100000"/>
              </a:lnSpc>
              <a:spcBef>
                <a:spcPts val="360"/>
              </a:spcBef>
              <a:spcAft>
                <a:spcPts val="0"/>
              </a:spcAft>
              <a:buSzPts val="1400"/>
              <a:buNone/>
            </a:pPr>
            <a:endParaRPr sz="1200" b="0"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360"/>
              </a:spcBef>
              <a:spcAft>
                <a:spcPts val="0"/>
              </a:spcAft>
              <a:buSzPts val="1400"/>
              <a:buNone/>
            </a:pPr>
            <a:r>
              <a:rPr lang="en-US" sz="1200" b="0" i="0" u="none" strike="noStrike" cap="none">
                <a:solidFill>
                  <a:schemeClr val="dk1"/>
                </a:solidFill>
                <a:latin typeface="Calibri"/>
                <a:ea typeface="Calibri"/>
                <a:cs typeface="Calibri"/>
                <a:sym typeface="Calibri"/>
              </a:rPr>
              <a:t>Note that you can disable the use of the </a:t>
            </a:r>
            <a:r>
              <a:rPr lang="en-US" sz="1200" b="0" i="0" u="none" strike="noStrike" cap="none">
                <a:solidFill>
                  <a:schemeClr val="dk1"/>
                </a:solidFill>
                <a:latin typeface="Courier New"/>
                <a:ea typeface="Courier New"/>
                <a:cs typeface="Courier New"/>
                <a:sym typeface="Courier New"/>
              </a:rPr>
              <a:t>EXECUTE</a:t>
            </a:r>
            <a:r>
              <a:rPr lang="en-US" sz="1200" b="0" i="0" u="none" strike="noStrike" cap="none">
                <a:solidFill>
                  <a:schemeClr val="dk1"/>
                </a:solidFill>
                <a:latin typeface="Calibri"/>
                <a:ea typeface="Calibri"/>
                <a:cs typeface="Calibri"/>
                <a:sym typeface="Calibri"/>
              </a:rPr>
              <a:t> command in web table definitions by setting the parameter, </a:t>
            </a:r>
            <a:r>
              <a:rPr lang="en-US" sz="1200" b="0" i="0" u="none" strike="noStrike" cap="none">
                <a:solidFill>
                  <a:schemeClr val="dk1"/>
                </a:solidFill>
                <a:latin typeface="Courier New"/>
                <a:ea typeface="Courier New"/>
                <a:cs typeface="Courier New"/>
                <a:sym typeface="Courier New"/>
              </a:rPr>
              <a:t>gp_external_enable_exec</a:t>
            </a:r>
            <a:r>
              <a:rPr lang="en-US" sz="1200" b="0" i="0" u="none" strike="noStrike" cap="none">
                <a:solidFill>
                  <a:schemeClr val="dk1"/>
                </a:solidFill>
                <a:latin typeface="Calibri"/>
                <a:ea typeface="Calibri"/>
                <a:cs typeface="Calibri"/>
                <a:sym typeface="Calibri"/>
              </a:rPr>
              <a:t>, to </a:t>
            </a:r>
            <a:r>
              <a:rPr lang="en-US" sz="1200" b="0" i="0" u="none" strike="noStrike" cap="none">
                <a:solidFill>
                  <a:schemeClr val="dk1"/>
                </a:solidFill>
                <a:latin typeface="Courier New"/>
                <a:ea typeface="Courier New"/>
                <a:cs typeface="Courier New"/>
                <a:sym typeface="Courier New"/>
              </a:rPr>
              <a:t>off</a:t>
            </a:r>
            <a:r>
              <a:rPr lang="en-US" sz="1200" b="0" i="0" u="none" strike="noStrike" cap="none">
                <a:solidFill>
                  <a:schemeClr val="dk1"/>
                </a:solidFill>
                <a:latin typeface="Calibri"/>
                <a:ea typeface="Calibri"/>
                <a:cs typeface="Calibri"/>
                <a:sym typeface="Calibri"/>
              </a:rPr>
              <a:t> in the </a:t>
            </a:r>
            <a:r>
              <a:rPr lang="en-US" sz="1200" b="0" i="0" u="none" strike="noStrike" cap="none">
                <a:solidFill>
                  <a:schemeClr val="dk1"/>
                </a:solidFill>
                <a:latin typeface="Courier New"/>
                <a:ea typeface="Courier New"/>
                <a:cs typeface="Courier New"/>
                <a:sym typeface="Courier New"/>
              </a:rPr>
              <a:t>postgresql.conf</a:t>
            </a:r>
            <a:r>
              <a:rPr lang="en-US" sz="1200" b="0" i="0" u="none" strike="noStrike" cap="none">
                <a:solidFill>
                  <a:schemeClr val="dk1"/>
                </a:solidFill>
                <a:latin typeface="Calibri"/>
                <a:ea typeface="Calibri"/>
                <a:cs typeface="Calibri"/>
                <a:sym typeface="Calibri"/>
              </a:rPr>
              <a:t> file.</a:t>
            </a:r>
            <a:endParaRPr sz="1200" b="0" i="0" u="none" strike="noStrike" cap="none">
              <a:solidFill>
                <a:schemeClr val="dk1"/>
              </a:solidFill>
              <a:latin typeface="Calibri"/>
              <a:ea typeface="Calibri"/>
              <a:cs typeface="Calibri"/>
              <a:sym typeface="Calibri"/>
            </a:endParaRPr>
          </a:p>
        </p:txBody>
      </p:sp>
      <p:sp>
        <p:nvSpPr>
          <p:cNvPr id="542" name="Google Shape;542;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18</a:t>
            </a:fld>
            <a:endParaRPr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7" name="Google Shape;56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1200" b="0" i="0" u="none" strike="noStrike" cap="none">
                <a:solidFill>
                  <a:schemeClr val="dk1"/>
                </a:solidFill>
                <a:latin typeface="Calibri"/>
                <a:ea typeface="Calibri"/>
                <a:cs typeface="Calibri"/>
                <a:sym typeface="Calibri"/>
              </a:rPr>
              <a:t>The Greenplum Database variables shown in the table are available to operating system commands executed by an external table. These variables are set as environment variables in the shell that executes the external table command(s). They can be used to identify a set of requests made by an external table statement, at runtime, across the Greenplum Database array of hosts and segment instances.</a:t>
            </a:r>
            <a:endParaRPr/>
          </a:p>
        </p:txBody>
      </p:sp>
      <p:sp>
        <p:nvSpPr>
          <p:cNvPr id="568" name="Google Shape;56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19</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1" name="Google Shape;25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1200" b="0" i="0" u="none" strike="noStrike" cap="none">
                <a:solidFill>
                  <a:schemeClr val="dk1"/>
                </a:solidFill>
                <a:latin typeface="Calibri"/>
                <a:ea typeface="Calibri"/>
                <a:cs typeface="Calibri"/>
                <a:sym typeface="Calibri"/>
              </a:rPr>
              <a:t>Greenplum supports various methods for loading data into Greenplum Database. These include:</a:t>
            </a:r>
            <a:endParaRPr/>
          </a:p>
          <a:p>
            <a:pPr marL="171450" marR="0" lvl="0" indent="-171450" algn="l" rtl="0">
              <a:lnSpc>
                <a:spcPct val="100000"/>
              </a:lnSpc>
              <a:spcBef>
                <a:spcPts val="36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External tables for data loading and unloading.</a:t>
            </a:r>
            <a:endParaRPr/>
          </a:p>
          <a:p>
            <a:pPr marL="171450" marR="0" lvl="0" indent="-171450" algn="l" rtl="0">
              <a:lnSpc>
                <a:spcPct val="100000"/>
              </a:lnSpc>
              <a:spcBef>
                <a:spcPts val="36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The </a:t>
            </a:r>
            <a:r>
              <a:rPr lang="en-US" sz="1200" b="0" i="0" u="none" strike="noStrike" cap="none">
                <a:solidFill>
                  <a:schemeClr val="dk1"/>
                </a:solidFill>
                <a:latin typeface="Courier New"/>
                <a:ea typeface="Courier New"/>
                <a:cs typeface="Courier New"/>
                <a:sym typeface="Courier New"/>
              </a:rPr>
              <a:t>gpfdist</a:t>
            </a:r>
            <a:r>
              <a:rPr lang="en-US" sz="1200" b="0" i="0" u="none" strike="noStrike" cap="none">
                <a:solidFill>
                  <a:schemeClr val="dk1"/>
                </a:solidFill>
                <a:latin typeface="Calibri"/>
                <a:ea typeface="Calibri"/>
                <a:cs typeface="Calibri"/>
                <a:sym typeface="Calibri"/>
              </a:rPr>
              <a:t> utility that is used in conjunction with external tables for parallel loads and unloads.</a:t>
            </a:r>
            <a:endParaRPr/>
          </a:p>
          <a:p>
            <a:pPr marL="171450" marR="0" lvl="0" indent="-171450" algn="l" rtl="0">
              <a:lnSpc>
                <a:spcPct val="100000"/>
              </a:lnSpc>
              <a:spcBef>
                <a:spcPts val="36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The </a:t>
            </a:r>
            <a:r>
              <a:rPr lang="en-US" sz="1200" b="0" i="0" u="none" strike="noStrike" cap="none">
                <a:solidFill>
                  <a:schemeClr val="dk1"/>
                </a:solidFill>
                <a:latin typeface="Courier New"/>
                <a:ea typeface="Courier New"/>
                <a:cs typeface="Courier New"/>
                <a:sym typeface="Courier New"/>
              </a:rPr>
              <a:t>gpload</a:t>
            </a:r>
            <a:r>
              <a:rPr lang="en-US" sz="1200" b="0" i="0" u="none" strike="noStrike" cap="none">
                <a:solidFill>
                  <a:schemeClr val="dk1"/>
                </a:solidFill>
                <a:latin typeface="Calibri"/>
                <a:ea typeface="Calibri"/>
                <a:cs typeface="Calibri"/>
                <a:sym typeface="Calibri"/>
              </a:rPr>
              <a:t> utility which acts as an interface to the external table parallel loading feature.</a:t>
            </a:r>
            <a:endParaRPr/>
          </a:p>
          <a:p>
            <a:pPr marL="171450" marR="0" lvl="0" indent="-171450" algn="l" rtl="0">
              <a:lnSpc>
                <a:spcPct val="100000"/>
              </a:lnSpc>
              <a:spcBef>
                <a:spcPts val="36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The </a:t>
            </a:r>
            <a:r>
              <a:rPr lang="en-US" sz="1200" b="0" i="0" u="none" strike="noStrike" cap="none">
                <a:solidFill>
                  <a:schemeClr val="dk1"/>
                </a:solidFill>
                <a:latin typeface="Courier New"/>
                <a:ea typeface="Courier New"/>
                <a:cs typeface="Courier New"/>
                <a:sym typeface="Courier New"/>
              </a:rPr>
              <a:t>gphdfs</a:t>
            </a:r>
            <a:r>
              <a:rPr lang="en-US" sz="1200" b="0" i="0" u="none" strike="noStrike" cap="none">
                <a:solidFill>
                  <a:schemeClr val="dk1"/>
                </a:solidFill>
                <a:latin typeface="Calibri"/>
                <a:ea typeface="Calibri"/>
                <a:cs typeface="Calibri"/>
                <a:sym typeface="Calibri"/>
              </a:rPr>
              <a:t> protocol, for parallel access to data stored within the Hadoop Distributed Filesytsem (HDFS).</a:t>
            </a:r>
            <a:endParaRPr/>
          </a:p>
          <a:p>
            <a:pPr marL="171450" marR="0" lvl="0" indent="-171450" algn="l" rtl="0">
              <a:lnSpc>
                <a:spcPct val="100000"/>
              </a:lnSpc>
              <a:spcBef>
                <a:spcPts val="360"/>
              </a:spcBef>
              <a:spcAft>
                <a:spcPts val="0"/>
              </a:spcAft>
              <a:buClr>
                <a:schemeClr val="dk1"/>
              </a:buClr>
              <a:buSzPts val="1200"/>
              <a:buFont typeface="Arial"/>
              <a:buChar char="•"/>
            </a:pPr>
            <a:r>
              <a:rPr lang="en-US" sz="1200" b="0" i="0" u="none" strike="noStrike" cap="none">
                <a:solidFill>
                  <a:schemeClr val="dk1"/>
                </a:solidFill>
                <a:latin typeface="Courier New"/>
                <a:ea typeface="Courier New"/>
                <a:cs typeface="Courier New"/>
                <a:sym typeface="Courier New"/>
              </a:rPr>
              <a:t>The COPY</a:t>
            </a:r>
            <a:r>
              <a:rPr lang="en-US" sz="1200" b="0" i="0" u="none" strike="noStrike" cap="none">
                <a:solidFill>
                  <a:schemeClr val="dk1"/>
                </a:solidFill>
                <a:latin typeface="Calibri"/>
                <a:ea typeface="Calibri"/>
                <a:cs typeface="Calibri"/>
                <a:sym typeface="Calibri"/>
              </a:rPr>
              <a:t> command to efficiently load or unload small data sets directly through the GPDB master</a:t>
            </a:r>
            <a:endParaRPr/>
          </a:p>
          <a:p>
            <a:pPr marL="171450" marR="0" lvl="0" indent="-171450" algn="l" rtl="0">
              <a:lnSpc>
                <a:spcPct val="100000"/>
              </a:lnSpc>
              <a:spcBef>
                <a:spcPts val="36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The use of the SQL </a:t>
            </a:r>
            <a:r>
              <a:rPr lang="en-US" sz="1200" b="0" i="0" u="none" strike="noStrike" cap="none">
                <a:solidFill>
                  <a:schemeClr val="dk1"/>
                </a:solidFill>
                <a:latin typeface="Courier New"/>
                <a:ea typeface="Courier New"/>
                <a:cs typeface="Courier New"/>
                <a:sym typeface="Courier New"/>
              </a:rPr>
              <a:t>INSERT</a:t>
            </a:r>
            <a:r>
              <a:rPr lang="en-US" sz="1200" b="0" i="0" u="none" strike="noStrike" cap="none">
                <a:solidFill>
                  <a:schemeClr val="dk1"/>
                </a:solidFill>
                <a:latin typeface="Calibri"/>
                <a:ea typeface="Calibri"/>
                <a:cs typeface="Calibri"/>
                <a:sym typeface="Calibri"/>
              </a:rPr>
              <a:t> command to insert data into tables.</a:t>
            </a:r>
            <a:endParaRPr/>
          </a:p>
        </p:txBody>
      </p:sp>
      <p:sp>
        <p:nvSpPr>
          <p:cNvPr id="252" name="Google Shape;252;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5" name="Google Shape;575;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1200" b="0" i="0" u="none" strike="noStrike" cap="none">
                <a:solidFill>
                  <a:schemeClr val="dk1"/>
                </a:solidFill>
                <a:latin typeface="Calibri"/>
                <a:ea typeface="Calibri"/>
                <a:cs typeface="Calibri"/>
                <a:sym typeface="Calibri"/>
              </a:rPr>
              <a:t>External Table </a:t>
            </a:r>
            <a:r>
              <a:rPr lang="en-US" sz="1200" b="0" i="0" u="none" strike="noStrike" cap="none">
                <a:solidFill>
                  <a:schemeClr val="dk1"/>
                </a:solidFill>
                <a:latin typeface="Courier New"/>
                <a:ea typeface="Courier New"/>
                <a:cs typeface="Courier New"/>
                <a:sym typeface="Courier New"/>
              </a:rPr>
              <a:t>EXECUTE</a:t>
            </a:r>
            <a:r>
              <a:rPr lang="en-US" sz="1200" b="0" i="0" u="none" strike="noStrike" cap="none">
                <a:solidFill>
                  <a:schemeClr val="dk1"/>
                </a:solidFill>
                <a:latin typeface="Calibri"/>
                <a:ea typeface="Calibri"/>
                <a:cs typeface="Calibri"/>
                <a:sym typeface="Calibri"/>
              </a:rPr>
              <a:t> Variables (Continued)</a:t>
            </a:r>
            <a:endParaRPr sz="1200" b="0" i="0" u="none" strike="noStrike" cap="none">
              <a:solidFill>
                <a:schemeClr val="dk1"/>
              </a:solidFill>
              <a:latin typeface="Calibri"/>
              <a:ea typeface="Calibri"/>
              <a:cs typeface="Calibri"/>
              <a:sym typeface="Calibri"/>
            </a:endParaRPr>
          </a:p>
        </p:txBody>
      </p:sp>
      <p:sp>
        <p:nvSpPr>
          <p:cNvPr id="576" name="Google Shape;576;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20</a:t>
            </a:fld>
            <a:endParaRPr sz="12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2" name="Google Shape;582;p20:notes"/>
          <p:cNvSpPr txBox="1">
            <a:spLocks noGrp="1"/>
          </p:cNvSpPr>
          <p:nvPr>
            <p:ph type="body" idx="1"/>
          </p:nvPr>
        </p:nvSpPr>
        <p:spPr>
          <a:xfrm>
            <a:off x="685800" y="4343399"/>
            <a:ext cx="5486400" cy="446809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1200" b="0" i="0" u="none" strike="noStrike" cap="none">
                <a:solidFill>
                  <a:schemeClr val="dk1"/>
                </a:solidFill>
                <a:latin typeface="Calibri"/>
                <a:ea typeface="Calibri"/>
                <a:cs typeface="Calibri"/>
                <a:sym typeface="Calibri"/>
              </a:rPr>
              <a:t>The most common use of external tables is to facilitate loading of data. This is typically done by issuing a CREATE TABLE AS SELECT or INSERT INTO SELECT command, where the SELECT statement triggers the flow of data. </a:t>
            </a:r>
            <a:endParaRPr/>
          </a:p>
          <a:p>
            <a:pPr marL="0" marR="0" lvl="0" indent="0" algn="l" rtl="0">
              <a:lnSpc>
                <a:spcPct val="100000"/>
              </a:lnSpc>
              <a:spcBef>
                <a:spcPts val="360"/>
              </a:spcBef>
              <a:spcAft>
                <a:spcPts val="0"/>
              </a:spcAft>
              <a:buSzPts val="1400"/>
              <a:buNone/>
            </a:pPr>
            <a:r>
              <a:rPr lang="en-US" sz="1200" b="0" i="0" u="none" strike="noStrike" cap="none">
                <a:solidFill>
                  <a:schemeClr val="dk1"/>
                </a:solidFill>
                <a:latin typeface="Calibri"/>
                <a:ea typeface="Calibri"/>
                <a:cs typeface="Calibri"/>
                <a:sym typeface="Calibri"/>
              </a:rPr>
              <a:t>By default, if the external table data contains an error, the entire command fails and no data is loaded into the target database table. To isolate data errors in external table data while still loading correctly formatted rows:</a:t>
            </a:r>
            <a:endParaRPr/>
          </a:p>
          <a:p>
            <a:pPr marL="171450" marR="0" lvl="0" indent="-171450" algn="l" rtl="0">
              <a:lnSpc>
                <a:spcPct val="100000"/>
              </a:lnSpc>
              <a:spcBef>
                <a:spcPts val="36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You define an external table with a </a:t>
            </a:r>
            <a:r>
              <a:rPr lang="en-US" sz="1200" b="0" i="0" u="none" strike="noStrike" cap="none">
                <a:solidFill>
                  <a:schemeClr val="dk1"/>
                </a:solidFill>
                <a:latin typeface="Courier New"/>
                <a:ea typeface="Courier New"/>
                <a:cs typeface="Courier New"/>
                <a:sym typeface="Courier New"/>
              </a:rPr>
              <a:t>SEGMENT REJECT LIMIT</a:t>
            </a:r>
            <a:r>
              <a:rPr lang="en-US" sz="1200" b="0" i="0" u="none" strike="noStrike" cap="none">
                <a:solidFill>
                  <a:schemeClr val="dk1"/>
                </a:solidFill>
                <a:latin typeface="Calibri"/>
                <a:ea typeface="Calibri"/>
                <a:cs typeface="Calibri"/>
                <a:sym typeface="Calibri"/>
              </a:rPr>
              <a:t> clause.</a:t>
            </a:r>
            <a:endParaRPr/>
          </a:p>
          <a:p>
            <a:pPr marL="171450" marR="0" lvl="0" indent="-171450" algn="l" rtl="0">
              <a:lnSpc>
                <a:spcPct val="100000"/>
              </a:lnSpc>
              <a:spcBef>
                <a:spcPts val="36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Specify the number of error rows acceptable, on a per-segment basis, after which the entire external table operation will be aborted and no rows will be processed or loaded.</a:t>
            </a:r>
            <a:endParaRPr/>
          </a:p>
          <a:p>
            <a:pPr marL="0" marR="0" lvl="0" indent="0" algn="l" rtl="0">
              <a:lnSpc>
                <a:spcPct val="100000"/>
              </a:lnSpc>
              <a:spcBef>
                <a:spcPts val="360"/>
              </a:spcBef>
              <a:spcAft>
                <a:spcPts val="0"/>
              </a:spcAft>
              <a:buSzPts val="1400"/>
              <a:buNone/>
            </a:pPr>
            <a:r>
              <a:rPr lang="en-US" sz="1200" b="0" i="0" u="none" strike="noStrike" cap="none">
                <a:solidFill>
                  <a:schemeClr val="dk1"/>
                </a:solidFill>
                <a:latin typeface="Calibri"/>
                <a:ea typeface="Calibri"/>
                <a:cs typeface="Calibri"/>
                <a:sym typeface="Calibri"/>
              </a:rPr>
              <a:t>Note that the count of error rows is per-segment, not per entire operation. The following conditions then apply:</a:t>
            </a:r>
            <a:endParaRPr/>
          </a:p>
          <a:p>
            <a:pPr marL="171450" marR="0" lvl="0" indent="-171450" algn="l" rtl="0">
              <a:lnSpc>
                <a:spcPct val="100000"/>
              </a:lnSpc>
              <a:spcBef>
                <a:spcPts val="36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If the per-segment reject limit is not reached, all rows that do not contain an error will be processed.</a:t>
            </a:r>
            <a:endParaRPr/>
          </a:p>
          <a:p>
            <a:pPr marL="171450" marR="0" lvl="0" indent="-171450" algn="l" rtl="0">
              <a:lnSpc>
                <a:spcPct val="100000"/>
              </a:lnSpc>
              <a:spcBef>
                <a:spcPts val="36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If the limit is not reached, all good rows will be processed and any error rows discarded.</a:t>
            </a:r>
            <a:endParaRPr/>
          </a:p>
          <a:p>
            <a:pPr marL="0" marR="0" lvl="0" indent="0" algn="l" rtl="0">
              <a:lnSpc>
                <a:spcPct val="100000"/>
              </a:lnSpc>
              <a:spcBef>
                <a:spcPts val="360"/>
              </a:spcBef>
              <a:spcAft>
                <a:spcPts val="0"/>
              </a:spcAft>
              <a:buSzPts val="1400"/>
              <a:buNone/>
            </a:pPr>
            <a:r>
              <a:rPr lang="en-US" sz="1200" b="0" i="0" u="none" strike="noStrike" cap="none">
                <a:solidFill>
                  <a:schemeClr val="dk1"/>
                </a:solidFill>
                <a:latin typeface="Calibri"/>
                <a:ea typeface="Calibri"/>
                <a:cs typeface="Calibri"/>
                <a:sym typeface="Calibri"/>
              </a:rPr>
              <a:t>If you would like to keep error rows for further examination, you can optionally declare an error table using the </a:t>
            </a:r>
            <a:r>
              <a:rPr lang="en-US" sz="1200" b="0" i="0" u="none" strike="noStrike" cap="none">
                <a:solidFill>
                  <a:schemeClr val="dk1"/>
                </a:solidFill>
                <a:latin typeface="Courier New"/>
                <a:ea typeface="Courier New"/>
                <a:cs typeface="Courier New"/>
                <a:sym typeface="Courier New"/>
              </a:rPr>
              <a:t>LOG ERRORS INTO</a:t>
            </a:r>
            <a:r>
              <a:rPr lang="en-US" sz="1200" b="0" i="0" u="none" strike="noStrike" cap="none">
                <a:solidFill>
                  <a:schemeClr val="dk1"/>
                </a:solidFill>
                <a:latin typeface="Calibri"/>
                <a:ea typeface="Calibri"/>
                <a:cs typeface="Calibri"/>
                <a:sym typeface="Calibri"/>
              </a:rPr>
              <a:t> clause. Any rows containing a format error would then be logged to the specified error table. </a:t>
            </a:r>
            <a:endParaRPr/>
          </a:p>
        </p:txBody>
      </p:sp>
      <p:sp>
        <p:nvSpPr>
          <p:cNvPr id="583" name="Google Shape;583;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21</a:t>
            </a:fld>
            <a:endParaRPr sz="1200">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9" name="Google Shape;589;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1200" b="0" i="0" u="none" strike="noStrike" cap="none">
                <a:solidFill>
                  <a:schemeClr val="dk1"/>
                </a:solidFill>
                <a:latin typeface="Calibri"/>
                <a:ea typeface="Calibri"/>
                <a:cs typeface="Calibri"/>
                <a:sym typeface="Calibri"/>
              </a:rPr>
              <a:t>Query planning of complex queries involving external tables is not optimal because:</a:t>
            </a:r>
            <a:endParaRPr/>
          </a:p>
          <a:p>
            <a:pPr marL="171450" marR="0" lvl="0" indent="-171450" algn="l" rtl="0">
              <a:lnSpc>
                <a:spcPct val="100000"/>
              </a:lnSpc>
              <a:spcBef>
                <a:spcPts val="36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There are no statistics to help the query planner choose a good plan.</a:t>
            </a:r>
            <a:endParaRPr/>
          </a:p>
          <a:p>
            <a:pPr marL="171450" marR="0" lvl="0" indent="-171450" algn="l" rtl="0">
              <a:lnSpc>
                <a:spcPct val="100000"/>
              </a:lnSpc>
              <a:spcBef>
                <a:spcPts val="36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The data is not in the database.</a:t>
            </a:r>
            <a:endParaRPr/>
          </a:p>
          <a:p>
            <a:pPr marL="171450" marR="0" lvl="0" indent="-171450" algn="l" rtl="0">
              <a:lnSpc>
                <a:spcPct val="100000"/>
              </a:lnSpc>
              <a:spcBef>
                <a:spcPts val="36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External tables are really not meant to be used in frequent, ad-hoc queries.</a:t>
            </a:r>
            <a:endParaRPr/>
          </a:p>
          <a:p>
            <a:pPr marL="0" marR="0" lvl="0" indent="0" algn="l" rtl="0">
              <a:lnSpc>
                <a:spcPct val="100000"/>
              </a:lnSpc>
              <a:spcBef>
                <a:spcPts val="36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590" name="Google Shape;590;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22</a:t>
            </a:fld>
            <a:endParaRPr sz="1200">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6" name="Google Shape;596;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marR="0" lvl="0" indent="-95250" algn="l" rtl="0">
              <a:lnSpc>
                <a:spcPct val="100000"/>
              </a:lnSpc>
              <a:spcBef>
                <a:spcPts val="0"/>
              </a:spcBef>
              <a:spcAft>
                <a:spcPts val="0"/>
              </a:spcAft>
              <a:buClr>
                <a:schemeClr val="dk1"/>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597" name="Google Shape;597;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23</a:t>
            </a:fld>
            <a:endParaRPr sz="1200">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3" name="Google Shape;603;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chemeClr val="dk1"/>
              </a:solidFill>
              <a:latin typeface="Calibri"/>
              <a:ea typeface="Calibri"/>
              <a:cs typeface="Calibri"/>
              <a:sym typeface="Calibri"/>
            </a:endParaRPr>
          </a:p>
          <a:p>
            <a:pPr marL="171450" marR="0" lvl="0" indent="-95250" algn="l" rtl="0">
              <a:lnSpc>
                <a:spcPct val="100000"/>
              </a:lnSpc>
              <a:spcBef>
                <a:spcPts val="360"/>
              </a:spcBef>
              <a:spcAft>
                <a:spcPts val="0"/>
              </a:spcAft>
              <a:buClr>
                <a:schemeClr val="dk1"/>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604" name="Google Shape;604;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24</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6" name="Google Shape;276;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1200" b="0" i="0" u="none" strike="noStrike" cap="none">
                <a:solidFill>
                  <a:schemeClr val="dk1"/>
                </a:solidFill>
                <a:latin typeface="Calibri"/>
                <a:ea typeface="Calibri"/>
                <a:cs typeface="Calibri"/>
                <a:sym typeface="Calibri"/>
              </a:rPr>
              <a:t>The COPY command:</a:t>
            </a:r>
            <a:endParaRPr/>
          </a:p>
          <a:p>
            <a:pPr marL="171450" marR="0" lvl="0" indent="-171450" algn="l" rtl="0">
              <a:lnSpc>
                <a:spcPct val="100000"/>
              </a:lnSpc>
              <a:spcBef>
                <a:spcPts val="36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Is a PostgreSQL command that loads multiple rows in one command, instead of using a series of </a:t>
            </a:r>
            <a:r>
              <a:rPr lang="en-US" sz="1200" b="0" i="0" u="none" strike="noStrike" cap="none">
                <a:solidFill>
                  <a:schemeClr val="dk1"/>
                </a:solidFill>
                <a:latin typeface="Courier New"/>
                <a:ea typeface="Courier New"/>
                <a:cs typeface="Courier New"/>
                <a:sym typeface="Courier New"/>
              </a:rPr>
              <a:t>INSERT</a:t>
            </a:r>
            <a:r>
              <a:rPr lang="en-US" sz="1200" b="0" i="0" u="none" strike="noStrike" cap="none">
                <a:solidFill>
                  <a:schemeClr val="dk1"/>
                </a:solidFill>
                <a:latin typeface="Calibri"/>
                <a:ea typeface="Calibri"/>
                <a:cs typeface="Calibri"/>
                <a:sym typeface="Calibri"/>
              </a:rPr>
              <a:t> commands.</a:t>
            </a:r>
            <a:endParaRPr/>
          </a:p>
          <a:p>
            <a:pPr marL="171450" marR="0" lvl="0" indent="-171450" algn="l" rtl="0">
              <a:lnSpc>
                <a:spcPct val="100000"/>
              </a:lnSpc>
              <a:spcBef>
                <a:spcPts val="36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Is optimized for loading large numbers of rows.</a:t>
            </a:r>
            <a:endParaRPr/>
          </a:p>
          <a:p>
            <a:pPr marL="171450" marR="0" lvl="0" indent="-171450" algn="l" rtl="0">
              <a:lnSpc>
                <a:spcPct val="100000"/>
              </a:lnSpc>
              <a:spcBef>
                <a:spcPts val="36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Is less flexible than </a:t>
            </a:r>
            <a:r>
              <a:rPr lang="en-US" sz="1200" b="0" i="0" u="none" strike="noStrike" cap="none">
                <a:solidFill>
                  <a:schemeClr val="dk1"/>
                </a:solidFill>
                <a:latin typeface="Courier New"/>
                <a:ea typeface="Courier New"/>
                <a:cs typeface="Courier New"/>
                <a:sym typeface="Courier New"/>
              </a:rPr>
              <a:t>INSERT</a:t>
            </a:r>
            <a:r>
              <a:rPr lang="en-US" sz="1200" b="0" i="0" u="none" strike="noStrike" cap="none">
                <a:solidFill>
                  <a:schemeClr val="dk1"/>
                </a:solidFill>
                <a:latin typeface="Calibri"/>
                <a:ea typeface="Calibri"/>
                <a:cs typeface="Calibri"/>
                <a:sym typeface="Calibri"/>
              </a:rPr>
              <a:t>, but incurs significantly less overhead for large data loads. Since </a:t>
            </a:r>
            <a:r>
              <a:rPr lang="en-US" sz="1200" b="0" i="0" u="none" strike="noStrike" cap="none">
                <a:solidFill>
                  <a:schemeClr val="dk1"/>
                </a:solidFill>
                <a:latin typeface="Courier New"/>
                <a:ea typeface="Courier New"/>
                <a:cs typeface="Courier New"/>
                <a:sym typeface="Courier New"/>
              </a:rPr>
              <a:t>COPY</a:t>
            </a:r>
            <a:r>
              <a:rPr lang="en-US" sz="1200" b="0" i="0" u="none" strike="noStrike" cap="none">
                <a:solidFill>
                  <a:schemeClr val="dk1"/>
                </a:solidFill>
                <a:latin typeface="Calibri"/>
                <a:ea typeface="Calibri"/>
                <a:cs typeface="Calibri"/>
                <a:sym typeface="Calibri"/>
              </a:rPr>
              <a:t> is a single command, there is no need to disable </a:t>
            </a:r>
            <a:r>
              <a:rPr lang="en-US" sz="1200" b="0" i="0" u="none" strike="noStrike" cap="none">
                <a:solidFill>
                  <a:schemeClr val="dk1"/>
                </a:solidFill>
                <a:latin typeface="Courier New"/>
                <a:ea typeface="Courier New"/>
                <a:cs typeface="Courier New"/>
                <a:sym typeface="Courier New"/>
              </a:rPr>
              <a:t>autocommit</a:t>
            </a:r>
            <a:r>
              <a:rPr lang="en-US" sz="1200" b="0" i="0" u="none" strike="noStrike" cap="none">
                <a:solidFill>
                  <a:schemeClr val="dk1"/>
                </a:solidFill>
                <a:latin typeface="Calibri"/>
                <a:ea typeface="Calibri"/>
                <a:cs typeface="Calibri"/>
                <a:sym typeface="Calibri"/>
              </a:rPr>
              <a:t> if you use this method to populate a table. </a:t>
            </a:r>
            <a:endParaRPr/>
          </a:p>
          <a:p>
            <a:pPr marL="171450" marR="0" lvl="0" indent="-171450" algn="l" rtl="0">
              <a:lnSpc>
                <a:spcPct val="100000"/>
              </a:lnSpc>
              <a:spcBef>
                <a:spcPts val="36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It loads data from a file or from standard output.</a:t>
            </a:r>
            <a:endParaRPr/>
          </a:p>
          <a:p>
            <a:pPr marL="171450" marR="0" lvl="0" indent="-171450" algn="l" rtl="0">
              <a:lnSpc>
                <a:spcPct val="100000"/>
              </a:lnSpc>
              <a:spcBef>
                <a:spcPts val="36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Supports error handling.</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360"/>
              </a:spcBef>
              <a:spcAft>
                <a:spcPts val="0"/>
              </a:spcAft>
              <a:buSzPts val="1400"/>
              <a:buNone/>
            </a:pPr>
            <a:r>
              <a:rPr lang="en-US" sz="1200" b="0" i="0" u="none" strike="noStrike" cap="none">
                <a:solidFill>
                  <a:schemeClr val="dk1"/>
                </a:solidFill>
                <a:latin typeface="Calibri"/>
                <a:ea typeface="Calibri"/>
                <a:cs typeface="Calibri"/>
                <a:sym typeface="Calibri"/>
              </a:rPr>
              <a:t>The table must already exist before copying to the table.</a:t>
            </a:r>
            <a:endParaRPr/>
          </a:p>
        </p:txBody>
      </p:sp>
      <p:sp>
        <p:nvSpPr>
          <p:cNvPr id="277" name="Google Shape;277;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3</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3" name="Google Shape;29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1200" b="0" i="0" u="none" strike="noStrike" cap="none">
                <a:solidFill>
                  <a:schemeClr val="dk1"/>
                </a:solidFill>
                <a:latin typeface="Calibri"/>
                <a:ea typeface="Calibri"/>
                <a:cs typeface="Calibri"/>
                <a:sym typeface="Calibri"/>
              </a:rPr>
              <a:t>External tables utilize the parallel processing power of the segments for data loading.</a:t>
            </a:r>
            <a:endParaRPr/>
          </a:p>
          <a:p>
            <a:pPr marL="0" marR="0" lvl="0" indent="0" algn="l" rtl="0">
              <a:lnSpc>
                <a:spcPct val="100000"/>
              </a:lnSpc>
              <a:spcBef>
                <a:spcPts val="360"/>
              </a:spcBef>
              <a:spcAft>
                <a:spcPts val="0"/>
              </a:spcAft>
              <a:buSzPts val="1400"/>
              <a:buNone/>
            </a:pPr>
            <a:r>
              <a:rPr lang="en-US" sz="1200" b="0" i="0" u="none" strike="noStrike" cap="none">
                <a:solidFill>
                  <a:schemeClr val="dk1"/>
                </a:solidFill>
                <a:latin typeface="Calibri"/>
                <a:ea typeface="Calibri"/>
                <a:cs typeface="Calibri"/>
                <a:sym typeface="Calibri"/>
              </a:rPr>
              <a:t>Unlike other loading mechanisms, you can access multiple data sources with one </a:t>
            </a:r>
            <a:r>
              <a:rPr lang="en-US" sz="1200" b="0" i="0" u="none" strike="noStrike" cap="none">
                <a:solidFill>
                  <a:schemeClr val="dk1"/>
                </a:solidFill>
                <a:latin typeface="Courier New"/>
                <a:ea typeface="Courier New"/>
                <a:cs typeface="Courier New"/>
                <a:sym typeface="Courier New"/>
              </a:rPr>
              <a:t>SELECT</a:t>
            </a:r>
            <a:r>
              <a:rPr lang="en-US" sz="1200" b="0" i="0" u="none" strike="noStrike" cap="none">
                <a:solidFill>
                  <a:schemeClr val="dk1"/>
                </a:solidFill>
                <a:latin typeface="Calibri"/>
                <a:ea typeface="Calibri"/>
                <a:cs typeface="Calibri"/>
                <a:sym typeface="Calibri"/>
              </a:rPr>
              <a:t> from an external table.</a:t>
            </a:r>
            <a:endParaRPr/>
          </a:p>
          <a:p>
            <a:pPr marL="0" marR="0" lvl="0" indent="0" algn="l" rtl="0">
              <a:lnSpc>
                <a:spcPct val="100000"/>
              </a:lnSpc>
              <a:spcBef>
                <a:spcPts val="360"/>
              </a:spcBef>
              <a:spcAft>
                <a:spcPts val="0"/>
              </a:spcAft>
              <a:buSzPts val="1400"/>
              <a:buNone/>
            </a:pPr>
            <a:r>
              <a:rPr lang="en-US" sz="1200" b="0" i="0" u="none" strike="noStrike" cap="none">
                <a:solidFill>
                  <a:schemeClr val="dk1"/>
                </a:solidFill>
                <a:latin typeface="Calibri"/>
                <a:ea typeface="Calibri"/>
                <a:cs typeface="Calibri"/>
                <a:sym typeface="Calibri"/>
              </a:rPr>
              <a:t>The data resides outside of the Greenplum Database.</a:t>
            </a:r>
            <a:endParaRPr/>
          </a:p>
          <a:p>
            <a:pPr marL="0" marR="0" lvl="0" indent="0" algn="l" rtl="0">
              <a:lnSpc>
                <a:spcPct val="100000"/>
              </a:lnSpc>
              <a:spcBef>
                <a:spcPts val="360"/>
              </a:spcBef>
              <a:spcAft>
                <a:spcPts val="0"/>
              </a:spcAft>
              <a:buSzPts val="1400"/>
              <a:buNone/>
            </a:pPr>
            <a:r>
              <a:rPr lang="en-US" sz="1200" b="0" i="0" u="none" strike="noStrike" cap="none">
                <a:solidFill>
                  <a:schemeClr val="dk1"/>
                </a:solidFill>
                <a:latin typeface="Calibri"/>
                <a:ea typeface="Calibri"/>
                <a:cs typeface="Calibri"/>
                <a:sym typeface="Calibri"/>
              </a:rPr>
              <a:t>There is a lot of flexibility when defining an external table as to where, how, and what data will be used.</a:t>
            </a:r>
            <a:endParaRPr/>
          </a:p>
          <a:p>
            <a:pPr marL="0" marR="0" lvl="0" indent="0" algn="l" rtl="0">
              <a:lnSpc>
                <a:spcPct val="100000"/>
              </a:lnSpc>
              <a:spcBef>
                <a:spcPts val="360"/>
              </a:spcBef>
              <a:spcAft>
                <a:spcPts val="0"/>
              </a:spcAft>
              <a:buSzPts val="1400"/>
              <a:buNone/>
            </a:pPr>
            <a:r>
              <a:rPr lang="en-US" sz="1200" b="0" i="0" u="none" strike="noStrike" cap="none">
                <a:solidFill>
                  <a:schemeClr val="dk1"/>
                </a:solidFill>
                <a:latin typeface="Calibri"/>
                <a:ea typeface="Calibri"/>
                <a:cs typeface="Calibri"/>
                <a:sym typeface="Calibri"/>
              </a:rPr>
              <a:t>External tables are commonly used for ETL and data loading into the Greenplum Database.</a:t>
            </a:r>
            <a:endParaRPr/>
          </a:p>
          <a:p>
            <a:pPr marL="0" marR="0" lvl="0" indent="0" algn="l" rtl="0">
              <a:lnSpc>
                <a:spcPct val="100000"/>
              </a:lnSpc>
              <a:spcBef>
                <a:spcPts val="360"/>
              </a:spcBef>
              <a:spcAft>
                <a:spcPts val="0"/>
              </a:spcAft>
              <a:buSzPts val="1400"/>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360"/>
              </a:spcBef>
              <a:spcAft>
                <a:spcPts val="0"/>
              </a:spcAft>
              <a:buSzPts val="1400"/>
              <a:buNone/>
            </a:pPr>
            <a:r>
              <a:rPr lang="en-US" sz="1200" b="0" i="0" u="none" strike="noStrike" cap="none">
                <a:solidFill>
                  <a:schemeClr val="dk1"/>
                </a:solidFill>
                <a:latin typeface="Calibri"/>
                <a:ea typeface="Calibri"/>
                <a:cs typeface="Calibri"/>
                <a:sym typeface="Calibri"/>
              </a:rPr>
              <a:t>As the demo showed, the load rate using the combination of gpfdist with an external table was about 500 times the load rate using single row inserts</a:t>
            </a:r>
            <a:endParaRPr sz="1200" b="0" i="0" u="none" strike="noStrike" cap="none">
              <a:solidFill>
                <a:schemeClr val="dk1"/>
              </a:solidFill>
              <a:latin typeface="Calibri"/>
              <a:ea typeface="Calibri"/>
              <a:cs typeface="Calibri"/>
              <a:sym typeface="Calibri"/>
            </a:endParaRPr>
          </a:p>
          <a:p>
            <a:pPr marL="171450" marR="0" lvl="0" indent="-95250" algn="l" rtl="0">
              <a:lnSpc>
                <a:spcPct val="100000"/>
              </a:lnSpc>
              <a:spcBef>
                <a:spcPts val="0"/>
              </a:spcBef>
              <a:spcAft>
                <a:spcPts val="0"/>
              </a:spcAft>
              <a:buClr>
                <a:schemeClr val="dk1"/>
              </a:buClr>
              <a:buSzPts val="1200"/>
              <a:buFont typeface="Arial"/>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36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294" name="Google Shape;29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1200" b="0" i="0" u="none" strike="noStrike" cap="none">
                <a:solidFill>
                  <a:schemeClr val="dk1"/>
                </a:solidFill>
                <a:latin typeface="Calibri"/>
                <a:ea typeface="Calibri"/>
                <a:cs typeface="Calibri"/>
                <a:sym typeface="Calibri"/>
              </a:rPr>
              <a:t>Regular external tables:</a:t>
            </a:r>
            <a:endParaRPr/>
          </a:p>
          <a:p>
            <a:pPr marL="171450" marR="0" lvl="0" indent="-171450" algn="l" rtl="0">
              <a:lnSpc>
                <a:spcPct val="100000"/>
              </a:lnSpc>
              <a:spcBef>
                <a:spcPts val="36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Access static data and is rescannable.</a:t>
            </a:r>
            <a:endParaRPr/>
          </a:p>
          <a:p>
            <a:pPr marL="171450" marR="0" lvl="0" indent="-171450" algn="l" rtl="0">
              <a:lnSpc>
                <a:spcPct val="100000"/>
              </a:lnSpc>
              <a:spcBef>
                <a:spcPts val="36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Uses the </a:t>
            </a:r>
            <a:r>
              <a:rPr lang="en-US" sz="1200" b="0" i="0" u="none" strike="noStrike" cap="none">
                <a:solidFill>
                  <a:schemeClr val="dk1"/>
                </a:solidFill>
                <a:latin typeface="Courier New"/>
                <a:ea typeface="Courier New"/>
                <a:cs typeface="Courier New"/>
                <a:sym typeface="Courier New"/>
              </a:rPr>
              <a:t>file://</a:t>
            </a:r>
            <a:r>
              <a:rPr lang="en-US" sz="1200" b="0" i="0" u="none" strike="noStrike" cap="none">
                <a:solidFill>
                  <a:schemeClr val="dk1"/>
                </a:solidFill>
                <a:latin typeface="Calibri"/>
                <a:ea typeface="Calibri"/>
                <a:cs typeface="Calibri"/>
                <a:sym typeface="Calibri"/>
              </a:rPr>
              <a:t> or </a:t>
            </a:r>
            <a:r>
              <a:rPr lang="en-US" sz="1200" b="0" i="0" u="none" strike="noStrike" cap="none">
                <a:solidFill>
                  <a:schemeClr val="dk1"/>
                </a:solidFill>
                <a:latin typeface="Courier New"/>
                <a:ea typeface="Courier New"/>
                <a:cs typeface="Courier New"/>
                <a:sym typeface="Courier New"/>
              </a:rPr>
              <a:t>gpfdist://</a:t>
            </a:r>
            <a:r>
              <a:rPr lang="en-US" sz="1200" b="0" i="0" u="none" strike="noStrike" cap="none">
                <a:solidFill>
                  <a:schemeClr val="dk1"/>
                </a:solidFill>
                <a:latin typeface="Calibri"/>
                <a:ea typeface="Calibri"/>
                <a:cs typeface="Calibri"/>
                <a:sym typeface="Calibri"/>
              </a:rPr>
              <a:t> protocols. </a:t>
            </a:r>
            <a:r>
              <a:rPr lang="en-US" sz="1200" b="0" i="0" u="none" strike="noStrike" cap="none">
                <a:solidFill>
                  <a:schemeClr val="dk1"/>
                </a:solidFill>
                <a:latin typeface="Courier New"/>
                <a:ea typeface="Courier New"/>
                <a:cs typeface="Courier New"/>
                <a:sym typeface="Courier New"/>
              </a:rPr>
              <a:t>gpfdist</a:t>
            </a:r>
            <a:r>
              <a:rPr lang="en-US" sz="1200" b="0" i="0" u="none" strike="noStrike" cap="none">
                <a:solidFill>
                  <a:schemeClr val="dk1"/>
                </a:solidFill>
                <a:latin typeface="Calibri"/>
                <a:ea typeface="Calibri"/>
                <a:cs typeface="Calibri"/>
                <a:sym typeface="Calibri"/>
              </a:rPr>
              <a:t> is a file server program that serves files in parallel.</a:t>
            </a:r>
            <a:endParaRPr/>
          </a:p>
          <a:p>
            <a:pPr marL="0" marR="0" lvl="0" indent="0" algn="l" rtl="0">
              <a:lnSpc>
                <a:spcPct val="100000"/>
              </a:lnSpc>
              <a:spcBef>
                <a:spcPts val="360"/>
              </a:spcBef>
              <a:spcAft>
                <a:spcPts val="0"/>
              </a:spcAft>
              <a:buSzPts val="1400"/>
              <a:buNone/>
            </a:pPr>
            <a:r>
              <a:rPr lang="en-US" sz="1200" b="0" i="0" u="none" strike="noStrike" cap="none">
                <a:solidFill>
                  <a:schemeClr val="dk1"/>
                </a:solidFill>
                <a:latin typeface="Calibri"/>
                <a:ea typeface="Calibri"/>
                <a:cs typeface="Calibri"/>
                <a:sym typeface="Calibri"/>
              </a:rPr>
              <a:t>Web tables use the </a:t>
            </a:r>
            <a:r>
              <a:rPr lang="en-US" sz="1200" b="0" i="0" u="none" strike="noStrike" cap="none">
                <a:solidFill>
                  <a:schemeClr val="dk1"/>
                </a:solidFill>
                <a:latin typeface="Courier New"/>
                <a:ea typeface="Courier New"/>
                <a:cs typeface="Courier New"/>
                <a:sym typeface="Courier New"/>
              </a:rPr>
              <a:t>http://</a:t>
            </a:r>
            <a:r>
              <a:rPr lang="en-US" sz="1200" b="0" i="0" u="none" strike="noStrike" cap="none">
                <a:solidFill>
                  <a:schemeClr val="dk1"/>
                </a:solidFill>
                <a:latin typeface="Calibri"/>
                <a:ea typeface="Calibri"/>
                <a:cs typeface="Calibri"/>
                <a:sym typeface="Calibri"/>
              </a:rPr>
              <a:t> protocol or </a:t>
            </a:r>
            <a:r>
              <a:rPr lang="en-US" sz="1200" b="0" i="0" u="none" strike="noStrike" cap="none">
                <a:solidFill>
                  <a:schemeClr val="dk1"/>
                </a:solidFill>
                <a:latin typeface="Courier New"/>
                <a:ea typeface="Courier New"/>
                <a:cs typeface="Courier New"/>
                <a:sym typeface="Courier New"/>
              </a:rPr>
              <a:t>EXECUTE</a:t>
            </a:r>
            <a:r>
              <a:rPr lang="en-US" sz="1200" b="0" i="0" u="none" strike="noStrike" cap="none">
                <a:solidFill>
                  <a:schemeClr val="dk1"/>
                </a:solidFill>
                <a:latin typeface="Calibri"/>
                <a:ea typeface="Calibri"/>
                <a:cs typeface="Calibri"/>
                <a:sym typeface="Calibri"/>
              </a:rPr>
              <a:t> clause to execute an operating system command or script. Data is assumed to be dynamic, meaning that query plans involving web tables do not allow rescanning as the data could change during the course of query execution. This can yield slower query plans as the data must be materialized to disk if cannot fit in memory.</a:t>
            </a:r>
            <a:endParaRPr/>
          </a:p>
          <a:p>
            <a:pPr marL="0" marR="0" lvl="0" indent="0" algn="l" rtl="0">
              <a:lnSpc>
                <a:spcPct val="100000"/>
              </a:lnSpc>
              <a:spcBef>
                <a:spcPts val="360"/>
              </a:spcBef>
              <a:spcAft>
                <a:spcPts val="0"/>
              </a:spcAft>
              <a:buSzPts val="1400"/>
              <a:buNone/>
            </a:pPr>
            <a:r>
              <a:rPr lang="en-US" sz="1200" b="0" i="0" u="none" strike="noStrike" cap="none">
                <a:solidFill>
                  <a:schemeClr val="dk1"/>
                </a:solidFill>
                <a:latin typeface="Calibri"/>
                <a:ea typeface="Calibri"/>
                <a:cs typeface="Calibri"/>
                <a:sym typeface="Calibri"/>
              </a:rPr>
              <a:t>Access HDFS data using the </a:t>
            </a:r>
            <a:r>
              <a:rPr lang="en-US" sz="1200" b="0" i="0" u="none" strike="noStrike" cap="none">
                <a:solidFill>
                  <a:schemeClr val="dk1"/>
                </a:solidFill>
                <a:latin typeface="Courier New"/>
                <a:ea typeface="Courier New"/>
                <a:cs typeface="Courier New"/>
                <a:sym typeface="Courier New"/>
              </a:rPr>
              <a:t>gphdfs</a:t>
            </a:r>
            <a:r>
              <a:rPr lang="en-US" sz="1200" b="0" i="0" u="none" strike="noStrike" cap="none">
                <a:solidFill>
                  <a:schemeClr val="dk1"/>
                </a:solidFill>
                <a:latin typeface="Calibri"/>
                <a:ea typeface="Calibri"/>
                <a:cs typeface="Calibri"/>
                <a:sym typeface="Calibri"/>
              </a:rPr>
              <a:t> protocol. Data can be text or a user-defined format.</a:t>
            </a:r>
            <a:endParaRPr/>
          </a:p>
          <a:p>
            <a:pPr marL="0" marR="0" lvl="0" indent="0" algn="l" rtl="0">
              <a:lnSpc>
                <a:spcPct val="100000"/>
              </a:lnSpc>
              <a:spcBef>
                <a:spcPts val="360"/>
              </a:spcBef>
              <a:spcAft>
                <a:spcPts val="0"/>
              </a:spcAft>
              <a:buSzPts val="1400"/>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360"/>
              </a:spcBef>
              <a:spcAft>
                <a:spcPts val="0"/>
              </a:spcAft>
              <a:buSzPts val="1400"/>
              <a:buNone/>
            </a:pPr>
            <a:r>
              <a:rPr lang="en-US" sz="1200" b="0" i="0" u="none" strike="noStrike" cap="none">
                <a:solidFill>
                  <a:schemeClr val="dk1"/>
                </a:solidFill>
                <a:latin typeface="Calibri"/>
                <a:ea typeface="Calibri"/>
                <a:cs typeface="Calibri"/>
                <a:sym typeface="Calibri"/>
              </a:rPr>
              <a:t>Note that, for data unloading, you can </a:t>
            </a:r>
            <a:r>
              <a:rPr lang="en-US" sz="1200" b="1" i="0" u="none" strike="noStrike" cap="none">
                <a:solidFill>
                  <a:schemeClr val="dk1"/>
                </a:solidFill>
                <a:latin typeface="Calibri"/>
                <a:ea typeface="Calibri"/>
                <a:cs typeface="Calibri"/>
                <a:sym typeface="Calibri"/>
              </a:rPr>
              <a:t>not</a:t>
            </a:r>
            <a:r>
              <a:rPr lang="en-US" sz="1200" b="0" i="0" u="none" strike="noStrike" cap="none">
                <a:solidFill>
                  <a:schemeClr val="dk1"/>
                </a:solidFill>
                <a:latin typeface="Calibri"/>
                <a:ea typeface="Calibri"/>
                <a:cs typeface="Calibri"/>
                <a:sym typeface="Calibri"/>
              </a:rPr>
              <a:t> use the </a:t>
            </a:r>
            <a:r>
              <a:rPr lang="en-US" sz="1200" b="0" i="0" u="none" strike="noStrike" cap="none">
                <a:solidFill>
                  <a:schemeClr val="dk1"/>
                </a:solidFill>
                <a:latin typeface="Courier New"/>
                <a:ea typeface="Courier New"/>
                <a:cs typeface="Courier New"/>
                <a:sym typeface="Courier New"/>
              </a:rPr>
              <a:t>file://</a:t>
            </a:r>
            <a:r>
              <a:rPr lang="en-US" sz="1200" b="0" i="0" u="none" strike="noStrike" cap="none">
                <a:solidFill>
                  <a:schemeClr val="dk1"/>
                </a:solidFill>
                <a:latin typeface="Calibri"/>
                <a:ea typeface="Calibri"/>
                <a:cs typeface="Calibri"/>
                <a:sym typeface="Calibri"/>
              </a:rPr>
              <a:t> protocol.</a:t>
            </a:r>
            <a:endParaRPr sz="1200" b="0" i="0" u="none" strike="noStrike" cap="none">
              <a:solidFill>
                <a:schemeClr val="dk1"/>
              </a:solidFill>
              <a:latin typeface="Calibri"/>
              <a:ea typeface="Calibri"/>
              <a:cs typeface="Calibri"/>
              <a:sym typeface="Calibri"/>
            </a:endParaRPr>
          </a:p>
        </p:txBody>
      </p:sp>
      <p:sp>
        <p:nvSpPr>
          <p:cNvPr id="301" name="Google Shape;301;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5</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4" name="Google Shape;34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1200" b="0" i="0" u="none" strike="noStrike" cap="none">
                <a:solidFill>
                  <a:schemeClr val="dk1"/>
                </a:solidFill>
                <a:latin typeface="Calibri"/>
                <a:ea typeface="Calibri"/>
                <a:cs typeface="Calibri"/>
                <a:sym typeface="Calibri"/>
              </a:rPr>
              <a:t>File-based external tables allow you to access flat files as if they were database tables.</a:t>
            </a:r>
            <a:endParaRPr/>
          </a:p>
          <a:p>
            <a:pPr marL="0" marR="0" lvl="0" indent="0" algn="l" rtl="0">
              <a:lnSpc>
                <a:spcPct val="100000"/>
              </a:lnSpc>
              <a:spcBef>
                <a:spcPts val="360"/>
              </a:spcBef>
              <a:spcAft>
                <a:spcPts val="0"/>
              </a:spcAft>
              <a:buSzPts val="1400"/>
              <a:buNone/>
            </a:pPr>
            <a:r>
              <a:rPr lang="en-US" sz="1200" b="0" i="0" u="none" strike="noStrike" cap="none">
                <a:solidFill>
                  <a:schemeClr val="dk1"/>
                </a:solidFill>
                <a:latin typeface="Calibri"/>
                <a:ea typeface="Calibri"/>
                <a:cs typeface="Calibri"/>
                <a:sym typeface="Calibri"/>
              </a:rPr>
              <a:t>When defining file-based external tables:</a:t>
            </a:r>
            <a:endParaRPr/>
          </a:p>
          <a:p>
            <a:pPr marL="171450" marR="0" lvl="0" indent="-171450" algn="l" rtl="0">
              <a:lnSpc>
                <a:spcPct val="100000"/>
              </a:lnSpc>
              <a:spcBef>
                <a:spcPts val="36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You can specify multiple external data sources or URIs (uniform resource identifiers) with the </a:t>
            </a:r>
            <a:r>
              <a:rPr lang="en-US" sz="1200" b="0" i="0" u="none" strike="noStrike" cap="none">
                <a:solidFill>
                  <a:schemeClr val="dk1"/>
                </a:solidFill>
                <a:latin typeface="Courier New"/>
                <a:ea typeface="Courier New"/>
                <a:cs typeface="Courier New"/>
                <a:sym typeface="Courier New"/>
              </a:rPr>
              <a:t>LOCATION</a:t>
            </a:r>
            <a:r>
              <a:rPr lang="en-US" sz="1200" b="0" i="0" u="none" strike="noStrike" cap="none">
                <a:solidFill>
                  <a:schemeClr val="dk1"/>
                </a:solidFill>
                <a:latin typeface="Calibri"/>
                <a:ea typeface="Calibri"/>
                <a:cs typeface="Calibri"/>
                <a:sym typeface="Calibri"/>
              </a:rPr>
              <a:t> clause, </a:t>
            </a:r>
            <a:r>
              <a:rPr lang="en-US" sz="1200" b="1" i="0" u="none" strike="noStrike" cap="none">
                <a:solidFill>
                  <a:schemeClr val="dk1"/>
                </a:solidFill>
                <a:latin typeface="Calibri"/>
                <a:ea typeface="Calibri"/>
                <a:cs typeface="Calibri"/>
                <a:sym typeface="Calibri"/>
              </a:rPr>
              <a:t>up to </a:t>
            </a:r>
            <a:r>
              <a:rPr lang="en-US" sz="1200" b="0" i="0" u="none" strike="noStrike" cap="none">
                <a:solidFill>
                  <a:schemeClr val="dk1"/>
                </a:solidFill>
                <a:latin typeface="Calibri"/>
                <a:ea typeface="Calibri"/>
                <a:cs typeface="Calibri"/>
                <a:sym typeface="Calibri"/>
              </a:rPr>
              <a:t>the number of primary segment instances in your Greenplum Database array.</a:t>
            </a:r>
            <a:endParaRPr/>
          </a:p>
          <a:p>
            <a:pPr marL="171450" marR="0" lvl="0" indent="-171450" algn="l" rtl="0">
              <a:lnSpc>
                <a:spcPct val="100000"/>
              </a:lnSpc>
              <a:spcBef>
                <a:spcPts val="36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Each URI points to an external data file or data source. </a:t>
            </a:r>
            <a:endParaRPr/>
          </a:p>
          <a:p>
            <a:pPr marL="171450" marR="0" lvl="0" indent="-171450" algn="l" rtl="0">
              <a:lnSpc>
                <a:spcPct val="100000"/>
              </a:lnSpc>
              <a:spcBef>
                <a:spcPts val="36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The URIs do not need to exist prior to defining an external table.</a:t>
            </a:r>
            <a:endParaRPr/>
          </a:p>
          <a:p>
            <a:pPr marL="171450" marR="0" lvl="0" indent="-171450" algn="l" rtl="0">
              <a:lnSpc>
                <a:spcPct val="100000"/>
              </a:lnSpc>
              <a:spcBef>
                <a:spcPts val="36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The </a:t>
            </a:r>
            <a:r>
              <a:rPr lang="en-US" sz="1200" b="0" i="0" u="none" strike="noStrike" cap="none">
                <a:solidFill>
                  <a:schemeClr val="dk1"/>
                </a:solidFill>
                <a:latin typeface="Courier New"/>
                <a:ea typeface="Courier New"/>
                <a:cs typeface="Courier New"/>
                <a:sym typeface="Courier New"/>
              </a:rPr>
              <a:t>CREATE EXTERNAL TABLE</a:t>
            </a:r>
            <a:r>
              <a:rPr lang="en-US" sz="1200" b="0" i="0" u="none" strike="noStrike" cap="none">
                <a:solidFill>
                  <a:schemeClr val="dk1"/>
                </a:solidFill>
                <a:latin typeface="Calibri"/>
                <a:ea typeface="Calibri"/>
                <a:cs typeface="Calibri"/>
                <a:sym typeface="Calibri"/>
              </a:rPr>
              <a:t> command does not validate the URIs specified. You will get an error if the URI cannot be found when querying the external table.</a:t>
            </a:r>
            <a:endParaRPr/>
          </a:p>
        </p:txBody>
      </p:sp>
      <p:sp>
        <p:nvSpPr>
          <p:cNvPr id="345" name="Google Shape;345;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6</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1" name="Google Shape;351;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SzPts val="1400"/>
              <a:buNone/>
            </a:pPr>
            <a:r>
              <a:rPr lang="en-US" sz="1200" b="0" i="0" u="none" strike="noStrike" cap="none">
                <a:solidFill>
                  <a:schemeClr val="dk1"/>
                </a:solidFill>
                <a:latin typeface="Calibri"/>
                <a:ea typeface="Calibri"/>
                <a:cs typeface="Calibri"/>
                <a:sym typeface="Calibri"/>
              </a:rPr>
              <a:t>You may use only one of the following protocols for each external table you define – they can’t be mixed:</a:t>
            </a:r>
            <a:endParaRPr sz="1200" b="0" i="0" u="none" strike="noStrike" cap="none">
              <a:solidFill>
                <a:schemeClr val="dk1"/>
              </a:solidFill>
              <a:latin typeface="Calibri"/>
              <a:ea typeface="Calibri"/>
              <a:cs typeface="Calibri"/>
              <a:sym typeface="Calibri"/>
            </a:endParaRPr>
          </a:p>
          <a:p>
            <a:pPr marL="171450" marR="0" lvl="0" indent="-171450" algn="l" rtl="0">
              <a:lnSpc>
                <a:spcPct val="90000"/>
              </a:lnSpc>
              <a:spcBef>
                <a:spcPts val="360"/>
              </a:spcBef>
              <a:spcAft>
                <a:spcPts val="0"/>
              </a:spcAft>
              <a:buClr>
                <a:schemeClr val="dk1"/>
              </a:buClr>
              <a:buSzPts val="1200"/>
              <a:buFont typeface="Arial"/>
              <a:buChar char="•"/>
            </a:pPr>
            <a:r>
              <a:rPr lang="en-US" sz="1200" b="1" i="0" u="none" strike="noStrike" cap="none">
                <a:solidFill>
                  <a:schemeClr val="dk1"/>
                </a:solidFill>
                <a:latin typeface="Courier New"/>
                <a:ea typeface="Courier New"/>
                <a:cs typeface="Courier New"/>
                <a:sym typeface="Courier New"/>
              </a:rPr>
              <a:t>gpfdist:// , gpfdists://, gphdfs://</a:t>
            </a:r>
            <a:endParaRPr/>
          </a:p>
          <a:p>
            <a:pPr marL="171450" marR="0" lvl="0" indent="-171450" algn="l" rtl="0">
              <a:lnSpc>
                <a:spcPct val="90000"/>
              </a:lnSpc>
              <a:spcBef>
                <a:spcPts val="360"/>
              </a:spcBef>
              <a:spcAft>
                <a:spcPts val="0"/>
              </a:spcAft>
              <a:buClr>
                <a:schemeClr val="dk1"/>
              </a:buClr>
              <a:buSzPts val="1200"/>
              <a:buFont typeface="Arial"/>
              <a:buChar char="•"/>
            </a:pPr>
            <a:r>
              <a:rPr lang="en-US" sz="1200" b="1" i="0" u="none" strike="noStrike" cap="none">
                <a:solidFill>
                  <a:schemeClr val="dk1"/>
                </a:solidFill>
                <a:latin typeface="Courier New"/>
                <a:ea typeface="Courier New"/>
                <a:cs typeface="Courier New"/>
                <a:sym typeface="Courier New"/>
              </a:rPr>
              <a:t>file://</a:t>
            </a:r>
            <a:r>
              <a:rPr lang="en-US" sz="1200" b="1" i="0" u="none" strike="noStrike" cap="none">
                <a:solidFill>
                  <a:schemeClr val="dk1"/>
                </a:solidFill>
                <a:latin typeface="Calibri"/>
                <a:ea typeface="Calibri"/>
                <a:cs typeface="Calibri"/>
                <a:sym typeface="Calibri"/>
              </a:rPr>
              <a:t> </a:t>
            </a:r>
            <a:r>
              <a:rPr lang="en-US" sz="1200" b="0" i="0" u="none" strike="noStrike" cap="none">
                <a:solidFill>
                  <a:schemeClr val="dk1"/>
                </a:solidFill>
                <a:latin typeface="Calibri"/>
                <a:ea typeface="Calibri"/>
                <a:cs typeface="Calibri"/>
                <a:sym typeface="Calibri"/>
              </a:rPr>
              <a:t>— If using the </a:t>
            </a:r>
            <a:r>
              <a:rPr lang="en-US" sz="1200" b="0" i="0" u="none" strike="noStrike" cap="none">
                <a:solidFill>
                  <a:schemeClr val="dk1"/>
                </a:solidFill>
                <a:latin typeface="Courier New"/>
                <a:ea typeface="Courier New"/>
                <a:cs typeface="Courier New"/>
                <a:sym typeface="Courier New"/>
              </a:rPr>
              <a:t>file://</a:t>
            </a:r>
            <a:r>
              <a:rPr lang="en-US" sz="1200" b="0" i="0" u="none" strike="noStrike" cap="none">
                <a:solidFill>
                  <a:schemeClr val="dk1"/>
                </a:solidFill>
                <a:latin typeface="Calibri"/>
                <a:ea typeface="Calibri"/>
                <a:cs typeface="Calibri"/>
                <a:sym typeface="Calibri"/>
              </a:rPr>
              <a:t> protocol, the external data file or files must reside on a segment host in a location accessible by the Greenplum super user. </a:t>
            </a: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On a system with 8 primary segments, and you specify only 2 external files, you end up utilizing only ¼ of your segments at query time, so performance won’t be as good as if you’d defined 8 external files, one per primary segment.</a:t>
            </a:r>
            <a:endParaRPr sz="1200" b="0" i="0" u="none" strike="noStrike" cap="none">
              <a:solidFill>
                <a:schemeClr val="dk1"/>
              </a:solidFill>
              <a:latin typeface="Calibri"/>
              <a:ea typeface="Calibri"/>
              <a:cs typeface="Calibri"/>
              <a:sym typeface="Calibri"/>
            </a:endParaRPr>
          </a:p>
          <a:p>
            <a:pPr marL="171450" marR="0" lvl="0" indent="-95250" algn="l" rtl="0">
              <a:lnSpc>
                <a:spcPct val="90000"/>
              </a:lnSpc>
              <a:spcBef>
                <a:spcPts val="360"/>
              </a:spcBef>
              <a:spcAft>
                <a:spcPts val="0"/>
              </a:spcAft>
              <a:buClr>
                <a:schemeClr val="dk1"/>
              </a:buClr>
              <a:buSzPts val="1200"/>
              <a:buFont typeface="Arial"/>
              <a:buNone/>
            </a:pPr>
            <a:endParaRPr sz="1200" b="1" i="0" u="none" strike="noStrike" cap="none">
              <a:solidFill>
                <a:schemeClr val="dk1"/>
              </a:solidFill>
              <a:latin typeface="Courier New"/>
              <a:ea typeface="Courier New"/>
              <a:cs typeface="Courier New"/>
              <a:sym typeface="Courier New"/>
            </a:endParaRPr>
          </a:p>
          <a:p>
            <a:pPr marL="0" marR="0" lvl="0" indent="0" algn="l" rtl="0">
              <a:lnSpc>
                <a:spcPct val="90000"/>
              </a:lnSpc>
              <a:spcBef>
                <a:spcPts val="360"/>
              </a:spcBef>
              <a:spcAft>
                <a:spcPts val="0"/>
              </a:spcAft>
              <a:buClr>
                <a:schemeClr val="dk1"/>
              </a:buClr>
              <a:buSzPts val="1200"/>
              <a:buFont typeface="Arial"/>
              <a:buNone/>
            </a:pPr>
            <a:endParaRPr sz="1200" b="1" i="0" u="none" strike="noStrike" cap="none">
              <a:solidFill>
                <a:schemeClr val="dk1"/>
              </a:solidFill>
              <a:latin typeface="Courier New"/>
              <a:ea typeface="Courier New"/>
              <a:cs typeface="Courier New"/>
              <a:sym typeface="Courier New"/>
            </a:endParaRPr>
          </a:p>
        </p:txBody>
      </p:sp>
      <p:sp>
        <p:nvSpPr>
          <p:cNvPr id="352" name="Google Shape;352;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7</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3" name="Google Shape;37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1200" b="0" i="0" u="none" strike="noStrike" cap="none">
                <a:solidFill>
                  <a:schemeClr val="dk1"/>
                </a:solidFill>
                <a:latin typeface="Calibri"/>
                <a:ea typeface="Calibri"/>
                <a:cs typeface="Calibri"/>
                <a:sym typeface="Calibri"/>
              </a:rPr>
              <a:t>The parallel file distribution program, </a:t>
            </a:r>
            <a:r>
              <a:rPr lang="en-US" sz="1200" b="0" i="0" u="none" strike="noStrike" cap="none">
                <a:solidFill>
                  <a:schemeClr val="dk1"/>
                </a:solidFill>
                <a:latin typeface="Courier New"/>
                <a:ea typeface="Courier New"/>
                <a:cs typeface="Courier New"/>
                <a:sym typeface="Courier New"/>
              </a:rPr>
              <a:t>gpfdist</a:t>
            </a:r>
            <a:r>
              <a:rPr lang="en-US" sz="1200" b="0" i="0" u="none" strike="noStrike" cap="none">
                <a:solidFill>
                  <a:schemeClr val="dk1"/>
                </a:solidFill>
                <a:latin typeface="Calibri"/>
                <a:ea typeface="Calibri"/>
                <a:cs typeface="Calibri"/>
                <a:sym typeface="Calibri"/>
              </a:rPr>
              <a:t>:</a:t>
            </a:r>
            <a:endParaRPr/>
          </a:p>
          <a:p>
            <a:pPr marL="171450" marR="0" lvl="0" indent="-171450" algn="l" rtl="0">
              <a:lnSpc>
                <a:spcPct val="100000"/>
              </a:lnSpc>
              <a:spcBef>
                <a:spcPts val="36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Is a C program which uses the </a:t>
            </a:r>
            <a:r>
              <a:rPr lang="en-US" sz="1200" b="0" i="0" u="none" strike="noStrike" cap="none">
                <a:solidFill>
                  <a:schemeClr val="dk1"/>
                </a:solidFill>
                <a:latin typeface="Courier New"/>
                <a:ea typeface="Courier New"/>
                <a:cs typeface="Courier New"/>
                <a:sym typeface="Courier New"/>
              </a:rPr>
              <a:t>HTTP</a:t>
            </a:r>
            <a:r>
              <a:rPr lang="en-US" sz="1200" b="0" i="0" u="none" strike="noStrike" cap="none">
                <a:solidFill>
                  <a:schemeClr val="dk1"/>
                </a:solidFill>
                <a:latin typeface="Calibri"/>
                <a:ea typeface="Calibri"/>
                <a:cs typeface="Calibri"/>
                <a:sym typeface="Calibri"/>
              </a:rPr>
              <a:t> protocol.</a:t>
            </a:r>
            <a:endParaRPr/>
          </a:p>
          <a:p>
            <a:pPr marL="171450" marR="0" lvl="0" indent="-171450" algn="l" rtl="0">
              <a:lnSpc>
                <a:spcPct val="100000"/>
              </a:lnSpc>
              <a:spcBef>
                <a:spcPts val="36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Can be run on a server outside the Greenplum array.</a:t>
            </a:r>
            <a:endParaRPr/>
          </a:p>
          <a:p>
            <a:pPr marL="171450" marR="0" lvl="0" indent="-171450" algn="l" rtl="0">
              <a:lnSpc>
                <a:spcPct val="100000"/>
              </a:lnSpc>
              <a:spcBef>
                <a:spcPts val="36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Distributes data at a rate of 200 MB/s per </a:t>
            </a:r>
            <a:r>
              <a:rPr lang="en-US" sz="1200" b="0" i="0" u="none" strike="noStrike" cap="none">
                <a:solidFill>
                  <a:schemeClr val="dk1"/>
                </a:solidFill>
                <a:latin typeface="Courier New"/>
                <a:ea typeface="Courier New"/>
                <a:cs typeface="Courier New"/>
                <a:sym typeface="Courier New"/>
              </a:rPr>
              <a:t>gpfdist</a:t>
            </a:r>
            <a:r>
              <a:rPr lang="en-US" sz="1200" b="0" i="0" u="none" strike="noStrike" cap="none">
                <a:solidFill>
                  <a:schemeClr val="dk1"/>
                </a:solidFill>
                <a:latin typeface="Calibri"/>
                <a:ea typeface="Calibri"/>
                <a:cs typeface="Calibri"/>
                <a:sym typeface="Calibri"/>
              </a:rPr>
              <a:t> executing on the system.</a:t>
            </a:r>
            <a:endParaRPr/>
          </a:p>
          <a:p>
            <a:pPr marL="171450" marR="0" lvl="0" indent="-171450" algn="l" rtl="0">
              <a:lnSpc>
                <a:spcPct val="100000"/>
              </a:lnSpc>
              <a:spcBef>
                <a:spcPts val="36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Degree of parallelism be configured with the parameter: </a:t>
            </a:r>
            <a:r>
              <a:rPr lang="en-US" sz="1200" b="0" i="0" u="none" strike="noStrike" cap="none">
                <a:solidFill>
                  <a:schemeClr val="dk1"/>
                </a:solidFill>
                <a:latin typeface="Courier New"/>
                <a:ea typeface="Courier New"/>
                <a:cs typeface="Courier New"/>
                <a:sym typeface="Courier New"/>
              </a:rPr>
              <a:t>gp_external_max_segs</a:t>
            </a:r>
            <a:r>
              <a:rPr lang="en-US" sz="1200" b="0" i="0" u="none" strike="noStrike" cap="none">
                <a:solidFill>
                  <a:schemeClr val="dk1"/>
                </a:solidFill>
                <a:latin typeface="Calibri"/>
                <a:ea typeface="Calibri"/>
                <a:cs typeface="Calibri"/>
                <a:sym typeface="Calibri"/>
              </a:rPr>
              <a:t>.</a:t>
            </a:r>
            <a:endParaRPr/>
          </a:p>
          <a:p>
            <a:pPr marL="171450" marR="0" lvl="0" indent="-171450" algn="l" rtl="0">
              <a:lnSpc>
                <a:spcPct val="100000"/>
              </a:lnSpc>
              <a:spcBef>
                <a:spcPts val="36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Provides full parallelism for the best performance.</a:t>
            </a:r>
            <a:endParaRPr sz="1200" b="1" i="0" u="none" strike="noStrike" cap="none">
              <a:solidFill>
                <a:schemeClr val="dk1"/>
              </a:solidFill>
              <a:latin typeface="Calibri"/>
              <a:ea typeface="Calibri"/>
              <a:cs typeface="Calibri"/>
              <a:sym typeface="Calibri"/>
            </a:endParaRPr>
          </a:p>
          <a:p>
            <a:pPr marL="0" marR="0" lvl="0" indent="0" algn="l" rtl="0">
              <a:lnSpc>
                <a:spcPct val="100000"/>
              </a:lnSpc>
              <a:spcBef>
                <a:spcPts val="360"/>
              </a:spcBef>
              <a:spcAft>
                <a:spcPts val="0"/>
              </a:spcAft>
              <a:buSzPts val="1400"/>
              <a:buNone/>
            </a:pPr>
            <a:r>
              <a:rPr lang="en-US" sz="1200" b="0" i="0" u="none" strike="noStrike" cap="none">
                <a:solidFill>
                  <a:schemeClr val="dk1"/>
                </a:solidFill>
                <a:latin typeface="Courier New"/>
                <a:ea typeface="Courier New"/>
                <a:cs typeface="Courier New"/>
                <a:sym typeface="Courier New"/>
              </a:rPr>
              <a:t>gpload</a:t>
            </a:r>
            <a:r>
              <a:rPr lang="en-US" sz="1200" b="0" i="0" u="none" strike="noStrike" cap="none">
                <a:solidFill>
                  <a:schemeClr val="dk1"/>
                </a:solidFill>
                <a:latin typeface="Calibri"/>
                <a:ea typeface="Calibri"/>
                <a:cs typeface="Calibri"/>
                <a:sym typeface="Calibri"/>
              </a:rPr>
              <a:t> is a data loading utility that acts as an interface to Greenplum’s external table parallel loading feature. Using a load specification defined in a YAML formatted control file, </a:t>
            </a:r>
            <a:r>
              <a:rPr lang="en-US" sz="1200" b="0" i="0" u="none" strike="noStrike" cap="none">
                <a:solidFill>
                  <a:schemeClr val="dk1"/>
                </a:solidFill>
                <a:latin typeface="Courier New"/>
                <a:ea typeface="Courier New"/>
                <a:cs typeface="Courier New"/>
                <a:sym typeface="Courier New"/>
              </a:rPr>
              <a:t>gpload</a:t>
            </a:r>
            <a:r>
              <a:rPr lang="en-US" sz="1200" b="0" i="0" u="none" strike="noStrike" cap="none">
                <a:solidFill>
                  <a:schemeClr val="dk1"/>
                </a:solidFill>
                <a:latin typeface="Calibri"/>
                <a:ea typeface="Calibri"/>
                <a:cs typeface="Calibri"/>
                <a:sym typeface="Calibri"/>
              </a:rPr>
              <a:t> executes a load by:</a:t>
            </a:r>
            <a:endParaRPr/>
          </a:p>
          <a:p>
            <a:pPr marL="171450" marR="0" lvl="0" indent="-171450" algn="l" rtl="0">
              <a:lnSpc>
                <a:spcPct val="100000"/>
              </a:lnSpc>
              <a:spcBef>
                <a:spcPts val="36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Invoking the Greenplum parallel file server program.</a:t>
            </a:r>
            <a:endParaRPr/>
          </a:p>
          <a:p>
            <a:pPr marL="171450" marR="0" lvl="0" indent="-171450" algn="l" rtl="0">
              <a:lnSpc>
                <a:spcPct val="100000"/>
              </a:lnSpc>
              <a:spcBef>
                <a:spcPts val="36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Creating an external table definition based on the source data defined.</a:t>
            </a:r>
            <a:endParaRPr/>
          </a:p>
          <a:p>
            <a:pPr marL="171450" marR="0" lvl="0" indent="-171450" algn="l" rtl="0">
              <a:lnSpc>
                <a:spcPct val="100000"/>
              </a:lnSpc>
              <a:spcBef>
                <a:spcPts val="36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Executing an </a:t>
            </a:r>
            <a:r>
              <a:rPr lang="en-US" sz="1200" b="0" i="0" u="none" strike="noStrike" cap="none">
                <a:solidFill>
                  <a:schemeClr val="dk1"/>
                </a:solidFill>
                <a:latin typeface="Courier New"/>
                <a:ea typeface="Courier New"/>
                <a:cs typeface="Courier New"/>
                <a:sym typeface="Courier New"/>
              </a:rPr>
              <a:t>INSERT</a:t>
            </a:r>
            <a:r>
              <a:rPr lang="en-US" sz="1200" b="0" i="0" u="none" strike="noStrike" cap="none">
                <a:solidFill>
                  <a:schemeClr val="dk1"/>
                </a:solidFill>
                <a:latin typeface="Calibri"/>
                <a:ea typeface="Calibri"/>
                <a:cs typeface="Calibri"/>
                <a:sym typeface="Calibri"/>
              </a:rPr>
              <a:t>, </a:t>
            </a:r>
            <a:r>
              <a:rPr lang="en-US" sz="1200" b="0" i="0" u="none" strike="noStrike" cap="none">
                <a:solidFill>
                  <a:schemeClr val="dk1"/>
                </a:solidFill>
                <a:latin typeface="Courier New"/>
                <a:ea typeface="Courier New"/>
                <a:cs typeface="Courier New"/>
                <a:sym typeface="Courier New"/>
              </a:rPr>
              <a:t>UPDATE</a:t>
            </a:r>
            <a:r>
              <a:rPr lang="en-US" sz="1200" b="0" i="0" u="none" strike="noStrike" cap="none">
                <a:solidFill>
                  <a:schemeClr val="dk1"/>
                </a:solidFill>
                <a:latin typeface="Calibri"/>
                <a:ea typeface="Calibri"/>
                <a:cs typeface="Calibri"/>
                <a:sym typeface="Calibri"/>
              </a:rPr>
              <a:t> or </a:t>
            </a:r>
            <a:r>
              <a:rPr lang="en-US" sz="1200" b="0" i="0" u="none" strike="noStrike" cap="none">
                <a:solidFill>
                  <a:schemeClr val="dk1"/>
                </a:solidFill>
                <a:latin typeface="Courier New"/>
                <a:ea typeface="Courier New"/>
                <a:cs typeface="Courier New"/>
                <a:sym typeface="Courier New"/>
              </a:rPr>
              <a:t>MERGE</a:t>
            </a:r>
            <a:r>
              <a:rPr lang="en-US" sz="1200" b="0" i="0" u="none" strike="noStrike" cap="none">
                <a:solidFill>
                  <a:schemeClr val="dk1"/>
                </a:solidFill>
                <a:latin typeface="Calibri"/>
                <a:ea typeface="Calibri"/>
                <a:cs typeface="Calibri"/>
                <a:sym typeface="Calibri"/>
              </a:rPr>
              <a:t> operation to load the source data into the target table in the database.</a:t>
            </a:r>
            <a:endParaRPr/>
          </a:p>
        </p:txBody>
      </p:sp>
      <p:sp>
        <p:nvSpPr>
          <p:cNvPr id="374" name="Google Shape;374;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8</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3" name="Google Shape;383;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1200" b="0" i="0" u="none" strike="noStrike" cap="none">
                <a:solidFill>
                  <a:schemeClr val="dk1"/>
                </a:solidFill>
                <a:latin typeface="Calibri"/>
                <a:ea typeface="Calibri"/>
                <a:cs typeface="Calibri"/>
                <a:sym typeface="Calibri"/>
              </a:rPr>
              <a:t>In the example shown here, the parallel file distribution program is started and points to the directory, </a:t>
            </a:r>
            <a:r>
              <a:rPr lang="en-US" sz="1200" b="0" i="0" u="none" strike="noStrike" cap="none">
                <a:solidFill>
                  <a:schemeClr val="dk1"/>
                </a:solidFill>
                <a:latin typeface="Courier New"/>
                <a:ea typeface="Courier New"/>
                <a:cs typeface="Courier New"/>
                <a:sym typeface="Courier New"/>
              </a:rPr>
              <a:t>/var/load_files/expenses</a:t>
            </a:r>
            <a:r>
              <a:rPr lang="en-US" sz="1200" b="0" i="0" u="none" strike="noStrike" cap="none">
                <a:solidFill>
                  <a:schemeClr val="dk1"/>
                </a:solidFill>
                <a:latin typeface="Calibri"/>
                <a:ea typeface="Calibri"/>
                <a:cs typeface="Calibri"/>
                <a:sym typeface="Calibri"/>
              </a:rPr>
              <a:t>. Each instance opens a unique port number: port 8081 in the first example and port 8082 in the second.</a:t>
            </a:r>
            <a:endParaRPr/>
          </a:p>
          <a:p>
            <a:pPr marL="0" marR="0" lvl="0" indent="0" algn="l" rtl="0">
              <a:lnSpc>
                <a:spcPct val="100000"/>
              </a:lnSpc>
              <a:spcBef>
                <a:spcPts val="360"/>
              </a:spcBef>
              <a:spcAft>
                <a:spcPts val="0"/>
              </a:spcAft>
              <a:buSzPts val="1400"/>
              <a:buNone/>
            </a:pPr>
            <a:r>
              <a:rPr lang="en-US" sz="1200" b="0" i="0" u="none" strike="noStrike" cap="none">
                <a:solidFill>
                  <a:schemeClr val="dk1"/>
                </a:solidFill>
                <a:latin typeface="Calibri"/>
                <a:ea typeface="Calibri"/>
                <a:cs typeface="Calibri"/>
                <a:sym typeface="Calibri"/>
              </a:rPr>
              <a:t>The external table that is created connects to the parallel file distribution programs started on ports 8081 and 8082 of the server.</a:t>
            </a:r>
            <a:endParaRPr/>
          </a:p>
          <a:p>
            <a:pPr marL="0" marR="0" lvl="0" indent="0" algn="l" rtl="0">
              <a:lnSpc>
                <a:spcPct val="100000"/>
              </a:lnSpc>
              <a:spcBef>
                <a:spcPts val="360"/>
              </a:spcBef>
              <a:spcAft>
                <a:spcPts val="0"/>
              </a:spcAft>
              <a:buSzPts val="1400"/>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360"/>
              </a:spcBef>
              <a:spcAft>
                <a:spcPts val="0"/>
              </a:spcAft>
              <a:buSzPts val="1400"/>
              <a:buNone/>
            </a:pPr>
            <a:r>
              <a:rPr lang="en-US" sz="1200" b="0" i="0" u="none" strike="noStrike" cap="none">
                <a:solidFill>
                  <a:schemeClr val="dk1"/>
                </a:solidFill>
                <a:latin typeface="Calibri"/>
                <a:ea typeface="Calibri"/>
                <a:cs typeface="Calibri"/>
                <a:sym typeface="Calibri"/>
              </a:rPr>
              <a:t>Running two gfdist processes per file system, and one per network interface (NIC), is recommended.</a:t>
            </a:r>
            <a:endParaRPr sz="1200" b="0" i="0" u="none" strike="noStrike" cap="none">
              <a:solidFill>
                <a:schemeClr val="dk1"/>
              </a:solidFill>
              <a:latin typeface="Calibri"/>
              <a:ea typeface="Calibri"/>
              <a:cs typeface="Calibri"/>
              <a:sym typeface="Calibri"/>
            </a:endParaRPr>
          </a:p>
        </p:txBody>
      </p:sp>
      <p:sp>
        <p:nvSpPr>
          <p:cNvPr id="384" name="Google Shape;384;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9</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 – Title">
  <p:cSld name="Divider">
    <p:bg>
      <p:bgPr>
        <a:solidFill>
          <a:schemeClr val="lt2"/>
        </a:solidFill>
        <a:effectLst/>
      </p:bgPr>
    </p:bg>
    <p:spTree>
      <p:nvGrpSpPr>
        <p:cNvPr id="1" name="Shape 10"/>
        <p:cNvGrpSpPr/>
        <p:nvPr/>
      </p:nvGrpSpPr>
      <p:grpSpPr>
        <a:xfrm>
          <a:off x="0" y="0"/>
          <a:ext cx="0" cy="0"/>
          <a:chOff x="0" y="0"/>
          <a:chExt cx="0" cy="0"/>
        </a:xfrm>
      </p:grpSpPr>
      <p:pic>
        <p:nvPicPr>
          <p:cNvPr id="11" name="Google Shape;11;p2" descr="IMG_0276.jpg"/>
          <p:cNvPicPr preferRelativeResize="0"/>
          <p:nvPr/>
        </p:nvPicPr>
        <p:blipFill rotWithShape="1">
          <a:blip r:embed="rId2">
            <a:alphaModFix/>
          </a:blip>
          <a:srcRect l="-1871" t="8284" r="9671" b="8284"/>
          <a:stretch/>
        </p:blipFill>
        <p:spPr>
          <a:xfrm>
            <a:off x="614426" y="0"/>
            <a:ext cx="8529600" cy="6858000"/>
          </a:xfrm>
          <a:prstGeom prst="rect">
            <a:avLst/>
          </a:prstGeom>
          <a:noFill/>
          <a:ln>
            <a:noFill/>
          </a:ln>
        </p:spPr>
      </p:pic>
      <p:sp>
        <p:nvSpPr>
          <p:cNvPr id="12" name="Google Shape;12;p2"/>
          <p:cNvSpPr/>
          <p:nvPr/>
        </p:nvSpPr>
        <p:spPr>
          <a:xfrm>
            <a:off x="0" y="-33"/>
            <a:ext cx="9144000" cy="6858000"/>
          </a:xfrm>
          <a:prstGeom prst="rect">
            <a:avLst/>
          </a:prstGeom>
          <a:gradFill>
            <a:gsLst>
              <a:gs pos="0">
                <a:srgbClr val="1AB9A5"/>
              </a:gs>
              <a:gs pos="10000">
                <a:srgbClr val="1AB9A5"/>
              </a:gs>
              <a:gs pos="100000">
                <a:srgbClr val="1AB9A5">
                  <a:alpha val="74117"/>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A9DBD6"/>
              </a:solidFill>
              <a:latin typeface="Arial"/>
              <a:ea typeface="Arial"/>
              <a:cs typeface="Arial"/>
              <a:sym typeface="Arial"/>
            </a:endParaRPr>
          </a:p>
        </p:txBody>
      </p:sp>
      <p:cxnSp>
        <p:nvCxnSpPr>
          <p:cNvPr id="13" name="Google Shape;13;p2"/>
          <p:cNvCxnSpPr/>
          <p:nvPr/>
        </p:nvCxnSpPr>
        <p:spPr>
          <a:xfrm>
            <a:off x="633275" y="4146800"/>
            <a:ext cx="738900" cy="0"/>
          </a:xfrm>
          <a:prstGeom prst="straightConnector1">
            <a:avLst/>
          </a:prstGeom>
          <a:noFill/>
          <a:ln w="38100" cap="flat" cmpd="sng">
            <a:solidFill>
              <a:schemeClr val="accent6"/>
            </a:solidFill>
            <a:prstDash val="solid"/>
            <a:round/>
            <a:headEnd type="none" w="sm" len="sm"/>
            <a:tailEnd type="none" w="sm" len="sm"/>
          </a:ln>
        </p:spPr>
      </p:cxnSp>
      <p:sp>
        <p:nvSpPr>
          <p:cNvPr id="14" name="Google Shape;14;p2"/>
          <p:cNvSpPr txBox="1">
            <a:spLocks noGrp="1"/>
          </p:cNvSpPr>
          <p:nvPr>
            <p:ph type="title"/>
          </p:nvPr>
        </p:nvSpPr>
        <p:spPr>
          <a:xfrm>
            <a:off x="523203" y="2316033"/>
            <a:ext cx="6158400" cy="15888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4000"/>
              <a:buFont typeface="Arial"/>
              <a:buNone/>
              <a:defRPr sz="40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 name="Google Shape;15;p2"/>
          <p:cNvSpPr txBox="1"/>
          <p:nvPr/>
        </p:nvSpPr>
        <p:spPr>
          <a:xfrm>
            <a:off x="5133546" y="6376067"/>
            <a:ext cx="3926100" cy="260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600"/>
              <a:buFont typeface="Arial"/>
              <a:buNone/>
            </a:pPr>
            <a:endParaRPr sz="600" b="0" i="0" u="none" strike="noStrike" cap="none" dirty="0">
              <a:solidFill>
                <a:schemeClr val="dk1"/>
              </a:solidFill>
              <a:latin typeface="Proxima Nova"/>
              <a:ea typeface="Proxima Nova"/>
              <a:cs typeface="Proxima Nova"/>
              <a:sym typeface="Proxima Nova"/>
            </a:endParaRPr>
          </a:p>
        </p:txBody>
      </p:sp>
      <p:grpSp>
        <p:nvGrpSpPr>
          <p:cNvPr id="16" name="Google Shape;16;p2"/>
          <p:cNvGrpSpPr/>
          <p:nvPr/>
        </p:nvGrpSpPr>
        <p:grpSpPr>
          <a:xfrm>
            <a:off x="634507" y="1092518"/>
            <a:ext cx="1337013" cy="417559"/>
            <a:chOff x="1841475" y="2392725"/>
            <a:chExt cx="3928925" cy="920275"/>
          </a:xfrm>
        </p:grpSpPr>
        <p:sp>
          <p:nvSpPr>
            <p:cNvPr id="17" name="Google Shape;17;p2"/>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 name="Google Shape;25;p2"/>
          <p:cNvSpPr txBox="1">
            <a:spLocks noGrp="1"/>
          </p:cNvSpPr>
          <p:nvPr>
            <p:ph type="subTitle" idx="1"/>
          </p:nvPr>
        </p:nvSpPr>
        <p:spPr>
          <a:xfrm>
            <a:off x="523200" y="4408933"/>
            <a:ext cx="4173600" cy="1879600"/>
          </a:xfrm>
          <a:prstGeom prst="rect">
            <a:avLst/>
          </a:prstGeom>
          <a:noFill/>
          <a:ln>
            <a:noFill/>
          </a:ln>
        </p:spPr>
        <p:txBody>
          <a:bodyPr spcFirstLastPara="1" wrap="square" lIns="91425" tIns="91425" rIns="91425" bIns="91425" anchor="t" anchorCtr="0">
            <a:noAutofit/>
          </a:bodyPr>
          <a:lstStyle>
            <a:lvl1pPr marR="0" lvl="0" algn="l" rtl="0">
              <a:lnSpc>
                <a:spcPct val="110000"/>
              </a:lnSpc>
              <a:spcBef>
                <a:spcPts val="0"/>
              </a:spcBef>
              <a:spcAft>
                <a:spcPts val="0"/>
              </a:spcAft>
              <a:buClr>
                <a:srgbClr val="000000"/>
              </a:buClr>
              <a:buSzPts val="1500"/>
              <a:buFont typeface="Arial"/>
              <a:buNone/>
              <a:defRPr sz="1500" b="0" i="0" u="none" strike="noStrike" cap="none">
                <a:solidFill>
                  <a:srgbClr val="FFFFFF"/>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5 – Split">
  <p:cSld name="CUSTOM_8">
    <p:spTree>
      <p:nvGrpSpPr>
        <p:cNvPr id="1" name="Shape 122"/>
        <p:cNvGrpSpPr/>
        <p:nvPr/>
      </p:nvGrpSpPr>
      <p:grpSpPr>
        <a:xfrm>
          <a:off x="0" y="0"/>
          <a:ext cx="0" cy="0"/>
          <a:chOff x="0" y="0"/>
          <a:chExt cx="0" cy="0"/>
        </a:xfrm>
      </p:grpSpPr>
      <p:cxnSp>
        <p:nvCxnSpPr>
          <p:cNvPr id="123" name="Google Shape;123;p11"/>
          <p:cNvCxnSpPr/>
          <p:nvPr/>
        </p:nvCxnSpPr>
        <p:spPr>
          <a:xfrm>
            <a:off x="4572000" y="-286033"/>
            <a:ext cx="0" cy="159600"/>
          </a:xfrm>
          <a:prstGeom prst="straightConnector1">
            <a:avLst/>
          </a:prstGeom>
          <a:noFill/>
          <a:ln w="9525" cap="flat" cmpd="sng">
            <a:solidFill>
              <a:srgbClr val="FFFFFF"/>
            </a:solidFill>
            <a:prstDash val="solid"/>
            <a:round/>
            <a:headEnd type="none" w="sm" len="sm"/>
            <a:tailEnd type="none" w="sm" len="sm"/>
          </a:ln>
        </p:spPr>
      </p:cxnSp>
      <p:grpSp>
        <p:nvGrpSpPr>
          <p:cNvPr id="124" name="Google Shape;124;p11"/>
          <p:cNvGrpSpPr/>
          <p:nvPr/>
        </p:nvGrpSpPr>
        <p:grpSpPr>
          <a:xfrm>
            <a:off x="287525" y="6472741"/>
            <a:ext cx="634914" cy="198289"/>
            <a:chOff x="1841475" y="2392725"/>
            <a:chExt cx="3928925" cy="920275"/>
          </a:xfrm>
        </p:grpSpPr>
        <p:sp>
          <p:nvSpPr>
            <p:cNvPr id="125" name="Google Shape;125;p11"/>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1"/>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1"/>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1"/>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1"/>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1"/>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1"/>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1"/>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3" name="Google Shape;133;p11"/>
          <p:cNvSpPr txBox="1">
            <a:spLocks noGrp="1"/>
          </p:cNvSpPr>
          <p:nvPr>
            <p:ph type="title"/>
          </p:nvPr>
        </p:nvSpPr>
        <p:spPr>
          <a:xfrm>
            <a:off x="192475" y="201700"/>
            <a:ext cx="8663100" cy="525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500"/>
              <a:buFont typeface="Arial"/>
              <a:buNone/>
              <a:defRPr sz="25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134" name="Google Shape;134;p11"/>
          <p:cNvCxnSpPr/>
          <p:nvPr/>
        </p:nvCxnSpPr>
        <p:spPr>
          <a:xfrm rot="10800000">
            <a:off x="4572000" y="1207600"/>
            <a:ext cx="0" cy="5019200"/>
          </a:xfrm>
          <a:prstGeom prst="straightConnector1">
            <a:avLst/>
          </a:prstGeom>
          <a:noFill/>
          <a:ln w="19050" cap="flat" cmpd="sng">
            <a:solidFill>
              <a:srgbClr val="D9D9D9"/>
            </a:solidFill>
            <a:prstDash val="solid"/>
            <a:round/>
            <a:headEnd type="none" w="sm" len="sm"/>
            <a:tailEnd type="none" w="sm" len="sm"/>
          </a:ln>
        </p:spPr>
      </p:cxnSp>
      <p:sp>
        <p:nvSpPr>
          <p:cNvPr id="135" name="Google Shape;135;p11"/>
          <p:cNvSpPr txBox="1">
            <a:spLocks noGrp="1"/>
          </p:cNvSpPr>
          <p:nvPr>
            <p:ph type="body" idx="1"/>
          </p:nvPr>
        </p:nvSpPr>
        <p:spPr>
          <a:xfrm>
            <a:off x="192475" y="1200533"/>
            <a:ext cx="4112100" cy="50260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0000"/>
              </a:lnSpc>
              <a:spcBef>
                <a:spcPts val="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1pPr>
            <a:lvl2pPr marL="914400" marR="0" lvl="1"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2pPr>
            <a:lvl3pPr marL="1371600" marR="0" lvl="2"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3pPr>
            <a:lvl4pPr marL="1828800" marR="0" lvl="3"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4pPr>
            <a:lvl5pPr marL="2286000" marR="0" lvl="4"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5pPr>
            <a:lvl6pPr marL="2743200" marR="0" lvl="5"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6pPr>
            <a:lvl7pPr marL="3200400" marR="0" lvl="6"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7pPr>
            <a:lvl8pPr marL="3657600" marR="0" lvl="7"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8pPr>
            <a:lvl9pPr marL="4114800" marR="0" lvl="8" indent="-311150" algn="l" rtl="0">
              <a:lnSpc>
                <a:spcPct val="110000"/>
              </a:lnSpc>
              <a:spcBef>
                <a:spcPts val="1000"/>
              </a:spcBef>
              <a:spcAft>
                <a:spcPts val="100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9pPr>
          </a:lstStyle>
          <a:p>
            <a:endParaRPr/>
          </a:p>
        </p:txBody>
      </p:sp>
      <p:sp>
        <p:nvSpPr>
          <p:cNvPr id="136" name="Google Shape;136;p11"/>
          <p:cNvSpPr txBox="1">
            <a:spLocks noGrp="1"/>
          </p:cNvSpPr>
          <p:nvPr>
            <p:ph type="body" idx="2"/>
          </p:nvPr>
        </p:nvSpPr>
        <p:spPr>
          <a:xfrm>
            <a:off x="4750000" y="1200533"/>
            <a:ext cx="4112100" cy="50260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0000"/>
              </a:lnSpc>
              <a:spcBef>
                <a:spcPts val="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1pPr>
            <a:lvl2pPr marL="914400" marR="0" lvl="1"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2pPr>
            <a:lvl3pPr marL="1371600" marR="0" lvl="2"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3pPr>
            <a:lvl4pPr marL="1828800" marR="0" lvl="3"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4pPr>
            <a:lvl5pPr marL="2286000" marR="0" lvl="4"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5pPr>
            <a:lvl6pPr marL="2743200" marR="0" lvl="5"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6pPr>
            <a:lvl7pPr marL="3200400" marR="0" lvl="6"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7pPr>
            <a:lvl8pPr marL="3657600" marR="0" lvl="7"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8pPr>
            <a:lvl9pPr marL="4114800" marR="0" lvl="8" indent="-311150" algn="l" rtl="0">
              <a:lnSpc>
                <a:spcPct val="110000"/>
              </a:lnSpc>
              <a:spcBef>
                <a:spcPts val="1000"/>
              </a:spcBef>
              <a:spcAft>
                <a:spcPts val="100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5 – Split w/ Image">
  <p:cSld name="CUSTOM_8_2">
    <p:spTree>
      <p:nvGrpSpPr>
        <p:cNvPr id="1" name="Shape 137"/>
        <p:cNvGrpSpPr/>
        <p:nvPr/>
      </p:nvGrpSpPr>
      <p:grpSpPr>
        <a:xfrm>
          <a:off x="0" y="0"/>
          <a:ext cx="0" cy="0"/>
          <a:chOff x="0" y="0"/>
          <a:chExt cx="0" cy="0"/>
        </a:xfrm>
      </p:grpSpPr>
      <p:sp>
        <p:nvSpPr>
          <p:cNvPr id="138" name="Google Shape;138;p12"/>
          <p:cNvSpPr/>
          <p:nvPr/>
        </p:nvSpPr>
        <p:spPr>
          <a:xfrm>
            <a:off x="4572000" y="0"/>
            <a:ext cx="4572000" cy="6858000"/>
          </a:xfrm>
          <a:prstGeom prst="rect">
            <a:avLst/>
          </a:prstGeom>
          <a:solidFill>
            <a:srgbClr val="EFEFE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Proxima Nova"/>
                <a:ea typeface="Proxima Nova"/>
                <a:cs typeface="Proxima Nova"/>
                <a:sym typeface="Proxima Nova"/>
              </a:rPr>
              <a:t>Cover w/ Image</a:t>
            </a:r>
            <a:endParaRPr sz="1000" b="0" i="0" u="none" strike="noStrike" cap="none">
              <a:solidFill>
                <a:schemeClr val="dk1"/>
              </a:solidFill>
              <a:latin typeface="Proxima Nova"/>
              <a:ea typeface="Proxima Nova"/>
              <a:cs typeface="Proxima Nova"/>
              <a:sym typeface="Proxima Nova"/>
            </a:endParaRPr>
          </a:p>
        </p:txBody>
      </p:sp>
      <p:cxnSp>
        <p:nvCxnSpPr>
          <p:cNvPr id="139" name="Google Shape;139;p12"/>
          <p:cNvCxnSpPr/>
          <p:nvPr/>
        </p:nvCxnSpPr>
        <p:spPr>
          <a:xfrm>
            <a:off x="4572000" y="-286033"/>
            <a:ext cx="0" cy="159600"/>
          </a:xfrm>
          <a:prstGeom prst="straightConnector1">
            <a:avLst/>
          </a:prstGeom>
          <a:noFill/>
          <a:ln w="9525" cap="flat" cmpd="sng">
            <a:solidFill>
              <a:srgbClr val="D9D9D9"/>
            </a:solidFill>
            <a:prstDash val="solid"/>
            <a:round/>
            <a:headEnd type="none" w="sm" len="sm"/>
            <a:tailEnd type="none" w="sm" len="sm"/>
          </a:ln>
        </p:spPr>
      </p:cxnSp>
      <p:grpSp>
        <p:nvGrpSpPr>
          <p:cNvPr id="140" name="Google Shape;140;p12"/>
          <p:cNvGrpSpPr/>
          <p:nvPr/>
        </p:nvGrpSpPr>
        <p:grpSpPr>
          <a:xfrm>
            <a:off x="287525" y="6472741"/>
            <a:ext cx="634914" cy="198289"/>
            <a:chOff x="1841475" y="2392725"/>
            <a:chExt cx="3928925" cy="920275"/>
          </a:xfrm>
        </p:grpSpPr>
        <p:sp>
          <p:nvSpPr>
            <p:cNvPr id="141" name="Google Shape;141;p12"/>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2"/>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2"/>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2"/>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2"/>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2"/>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2"/>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2"/>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9" name="Google Shape;149;p12"/>
          <p:cNvSpPr txBox="1">
            <a:spLocks noGrp="1"/>
          </p:cNvSpPr>
          <p:nvPr>
            <p:ph type="title"/>
          </p:nvPr>
        </p:nvSpPr>
        <p:spPr>
          <a:xfrm>
            <a:off x="192475" y="201700"/>
            <a:ext cx="4281300" cy="525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500"/>
              <a:buFont typeface="Arial"/>
              <a:buNone/>
              <a:defRPr sz="25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0" name="Google Shape;150;p12"/>
          <p:cNvSpPr txBox="1">
            <a:spLocks noGrp="1"/>
          </p:cNvSpPr>
          <p:nvPr>
            <p:ph type="body" idx="1"/>
          </p:nvPr>
        </p:nvSpPr>
        <p:spPr>
          <a:xfrm>
            <a:off x="192475" y="1200533"/>
            <a:ext cx="4254600" cy="5026000"/>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10000"/>
              </a:lnSpc>
              <a:spcBef>
                <a:spcPts val="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1pPr>
            <a:lvl2pPr marL="914400" marR="0" lvl="1" indent="-330200" algn="l" rtl="0">
              <a:lnSpc>
                <a:spcPct val="110000"/>
              </a:lnSpc>
              <a:spcBef>
                <a:spcPts val="1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2pPr>
            <a:lvl3pPr marL="1371600" marR="0" lvl="2" indent="-330200" algn="l" rtl="0">
              <a:lnSpc>
                <a:spcPct val="110000"/>
              </a:lnSpc>
              <a:spcBef>
                <a:spcPts val="1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3pPr>
            <a:lvl4pPr marL="1828800" marR="0" lvl="3" indent="-330200" algn="l" rtl="0">
              <a:lnSpc>
                <a:spcPct val="110000"/>
              </a:lnSpc>
              <a:spcBef>
                <a:spcPts val="1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4pPr>
            <a:lvl5pPr marL="2286000" marR="0" lvl="4" indent="-330200" algn="l" rtl="0">
              <a:lnSpc>
                <a:spcPct val="110000"/>
              </a:lnSpc>
              <a:spcBef>
                <a:spcPts val="1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5pPr>
            <a:lvl6pPr marL="2743200" marR="0" lvl="5" indent="-330200" algn="l" rtl="0">
              <a:lnSpc>
                <a:spcPct val="110000"/>
              </a:lnSpc>
              <a:spcBef>
                <a:spcPts val="1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6pPr>
            <a:lvl7pPr marL="3200400" marR="0" lvl="6" indent="-330200" algn="l" rtl="0">
              <a:lnSpc>
                <a:spcPct val="110000"/>
              </a:lnSpc>
              <a:spcBef>
                <a:spcPts val="1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7pPr>
            <a:lvl8pPr marL="3657600" marR="0" lvl="7" indent="-330200" algn="l" rtl="0">
              <a:lnSpc>
                <a:spcPct val="110000"/>
              </a:lnSpc>
              <a:spcBef>
                <a:spcPts val="1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8pPr>
            <a:lvl9pPr marL="4114800" marR="0" lvl="8" indent="-330200" algn="l" rtl="0">
              <a:lnSpc>
                <a:spcPct val="110000"/>
              </a:lnSpc>
              <a:spcBef>
                <a:spcPts val="1000"/>
              </a:spcBef>
              <a:spcAft>
                <a:spcPts val="100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6 – Columns">
  <p:cSld name="CUSTOM_8_1">
    <p:spTree>
      <p:nvGrpSpPr>
        <p:cNvPr id="1" name="Shape 151"/>
        <p:cNvGrpSpPr/>
        <p:nvPr/>
      </p:nvGrpSpPr>
      <p:grpSpPr>
        <a:xfrm>
          <a:off x="0" y="0"/>
          <a:ext cx="0" cy="0"/>
          <a:chOff x="0" y="0"/>
          <a:chExt cx="0" cy="0"/>
        </a:xfrm>
      </p:grpSpPr>
      <p:grpSp>
        <p:nvGrpSpPr>
          <p:cNvPr id="152" name="Google Shape;152;p13"/>
          <p:cNvGrpSpPr/>
          <p:nvPr/>
        </p:nvGrpSpPr>
        <p:grpSpPr>
          <a:xfrm>
            <a:off x="287525" y="6472741"/>
            <a:ext cx="634914" cy="198289"/>
            <a:chOff x="1841475" y="2392725"/>
            <a:chExt cx="3928925" cy="920275"/>
          </a:xfrm>
        </p:grpSpPr>
        <p:sp>
          <p:nvSpPr>
            <p:cNvPr id="153" name="Google Shape;153;p13"/>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3"/>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3"/>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3"/>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3"/>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3"/>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3"/>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3"/>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1" name="Google Shape;161;p13"/>
          <p:cNvSpPr txBox="1">
            <a:spLocks noGrp="1"/>
          </p:cNvSpPr>
          <p:nvPr>
            <p:ph type="title"/>
          </p:nvPr>
        </p:nvSpPr>
        <p:spPr>
          <a:xfrm>
            <a:off x="192475" y="201700"/>
            <a:ext cx="8663100" cy="525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500"/>
              <a:buFont typeface="Arial"/>
              <a:buNone/>
              <a:defRPr sz="25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162" name="Google Shape;162;p13"/>
          <p:cNvCxnSpPr/>
          <p:nvPr/>
        </p:nvCxnSpPr>
        <p:spPr>
          <a:xfrm rot="10800000">
            <a:off x="6081375" y="1207600"/>
            <a:ext cx="0" cy="5019200"/>
          </a:xfrm>
          <a:prstGeom prst="straightConnector1">
            <a:avLst/>
          </a:prstGeom>
          <a:noFill/>
          <a:ln w="19050" cap="flat" cmpd="sng">
            <a:solidFill>
              <a:srgbClr val="D9D9D9"/>
            </a:solidFill>
            <a:prstDash val="solid"/>
            <a:round/>
            <a:headEnd type="none" w="sm" len="sm"/>
            <a:tailEnd type="none" w="sm" len="sm"/>
          </a:ln>
        </p:spPr>
      </p:cxnSp>
      <p:cxnSp>
        <p:nvCxnSpPr>
          <p:cNvPr id="163" name="Google Shape;163;p13"/>
          <p:cNvCxnSpPr/>
          <p:nvPr/>
        </p:nvCxnSpPr>
        <p:spPr>
          <a:xfrm>
            <a:off x="6078286" y="-286033"/>
            <a:ext cx="0" cy="159600"/>
          </a:xfrm>
          <a:prstGeom prst="straightConnector1">
            <a:avLst/>
          </a:prstGeom>
          <a:noFill/>
          <a:ln w="9525" cap="flat" cmpd="sng">
            <a:solidFill>
              <a:srgbClr val="D9D9D9"/>
            </a:solidFill>
            <a:prstDash val="solid"/>
            <a:round/>
            <a:headEnd type="none" w="sm" len="sm"/>
            <a:tailEnd type="none" w="sm" len="sm"/>
          </a:ln>
        </p:spPr>
      </p:cxnSp>
      <p:cxnSp>
        <p:nvCxnSpPr>
          <p:cNvPr id="164" name="Google Shape;164;p13"/>
          <p:cNvCxnSpPr/>
          <p:nvPr/>
        </p:nvCxnSpPr>
        <p:spPr>
          <a:xfrm rot="10800000">
            <a:off x="3067875" y="1207600"/>
            <a:ext cx="0" cy="5019200"/>
          </a:xfrm>
          <a:prstGeom prst="straightConnector1">
            <a:avLst/>
          </a:prstGeom>
          <a:noFill/>
          <a:ln w="19050" cap="flat" cmpd="sng">
            <a:solidFill>
              <a:srgbClr val="D9D9D9"/>
            </a:solidFill>
            <a:prstDash val="solid"/>
            <a:round/>
            <a:headEnd type="none" w="sm" len="sm"/>
            <a:tailEnd type="none" w="sm" len="sm"/>
          </a:ln>
        </p:spPr>
      </p:cxnSp>
      <p:cxnSp>
        <p:nvCxnSpPr>
          <p:cNvPr id="165" name="Google Shape;165;p13"/>
          <p:cNvCxnSpPr/>
          <p:nvPr/>
        </p:nvCxnSpPr>
        <p:spPr>
          <a:xfrm>
            <a:off x="3067886" y="-286033"/>
            <a:ext cx="0" cy="159600"/>
          </a:xfrm>
          <a:prstGeom prst="straightConnector1">
            <a:avLst/>
          </a:prstGeom>
          <a:noFill/>
          <a:ln w="9525" cap="flat" cmpd="sng">
            <a:solidFill>
              <a:srgbClr val="D9D9D9"/>
            </a:solidFill>
            <a:prstDash val="solid"/>
            <a:round/>
            <a:headEnd type="none" w="sm" len="sm"/>
            <a:tailEnd type="none" w="sm" len="sm"/>
          </a:ln>
        </p:spPr>
      </p:cxnSp>
      <p:sp>
        <p:nvSpPr>
          <p:cNvPr id="166" name="Google Shape;166;p13"/>
          <p:cNvSpPr txBox="1"/>
          <p:nvPr/>
        </p:nvSpPr>
        <p:spPr>
          <a:xfrm>
            <a:off x="192475" y="1200533"/>
            <a:ext cx="2729400" cy="5026000"/>
          </a:xfrm>
          <a:prstGeom prst="rect">
            <a:avLst/>
          </a:prstGeom>
          <a:noFill/>
          <a:ln>
            <a:noFill/>
          </a:ln>
        </p:spPr>
        <p:txBody>
          <a:bodyPr spcFirstLastPara="1" wrap="square" lIns="91425" tIns="45700" rIns="91425" bIns="45700" anchor="t" anchorCtr="0">
            <a:noAutofit/>
          </a:bodyPr>
          <a:lstStyle/>
          <a:p>
            <a:pPr marL="0" marR="0" lvl="0" indent="0" algn="l" rtl="0">
              <a:lnSpc>
                <a:spcPct val="110000"/>
              </a:lnSpc>
              <a:spcBef>
                <a:spcPts val="0"/>
              </a:spcBef>
              <a:spcAft>
                <a:spcPts val="1000"/>
              </a:spcAft>
              <a:buClr>
                <a:srgbClr val="000000"/>
              </a:buClr>
              <a:buSzPts val="1100"/>
              <a:buFont typeface="Arial"/>
              <a:buNone/>
            </a:pPr>
            <a:endParaRPr sz="1100" b="0" i="0" u="none" strike="noStrike" cap="none">
              <a:solidFill>
                <a:schemeClr val="dk1"/>
              </a:solidFill>
              <a:latin typeface="Proxima Nova"/>
              <a:ea typeface="Proxima Nova"/>
              <a:cs typeface="Proxima Nova"/>
              <a:sym typeface="Proxima Nova"/>
            </a:endParaRPr>
          </a:p>
        </p:txBody>
      </p:sp>
      <p:sp>
        <p:nvSpPr>
          <p:cNvPr id="167" name="Google Shape;167;p13"/>
          <p:cNvSpPr txBox="1">
            <a:spLocks noGrp="1"/>
          </p:cNvSpPr>
          <p:nvPr>
            <p:ph type="body" idx="1"/>
          </p:nvPr>
        </p:nvSpPr>
        <p:spPr>
          <a:xfrm>
            <a:off x="192475" y="1200533"/>
            <a:ext cx="2729400" cy="50260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10000"/>
              </a:lnSpc>
              <a:spcBef>
                <a:spcPts val="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1pPr>
            <a:lvl2pPr marL="914400" marR="0" lvl="1"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2pPr>
            <a:lvl3pPr marL="1371600" marR="0" lvl="2"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3pPr>
            <a:lvl4pPr marL="1828800" marR="0" lvl="3"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4pPr>
            <a:lvl5pPr marL="2286000" marR="0" lvl="4"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5pPr>
            <a:lvl6pPr marL="2743200" marR="0" lvl="5"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6pPr>
            <a:lvl7pPr marL="3200400" marR="0" lvl="6"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7pPr>
            <a:lvl8pPr marL="3657600" marR="0" lvl="7"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8pPr>
            <a:lvl9pPr marL="4114800" marR="0" lvl="8" indent="-298450" algn="l" rtl="0">
              <a:lnSpc>
                <a:spcPct val="110000"/>
              </a:lnSpc>
              <a:spcBef>
                <a:spcPts val="1000"/>
              </a:spcBef>
              <a:spcAft>
                <a:spcPts val="100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9pPr>
          </a:lstStyle>
          <a:p>
            <a:endParaRPr/>
          </a:p>
        </p:txBody>
      </p:sp>
      <p:sp>
        <p:nvSpPr>
          <p:cNvPr id="168" name="Google Shape;168;p13"/>
          <p:cNvSpPr txBox="1">
            <a:spLocks noGrp="1"/>
          </p:cNvSpPr>
          <p:nvPr>
            <p:ph type="body" idx="2"/>
          </p:nvPr>
        </p:nvSpPr>
        <p:spPr>
          <a:xfrm>
            <a:off x="3207300" y="1200533"/>
            <a:ext cx="2729400" cy="50260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10000"/>
              </a:lnSpc>
              <a:spcBef>
                <a:spcPts val="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1pPr>
            <a:lvl2pPr marL="914400" marR="0" lvl="1"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2pPr>
            <a:lvl3pPr marL="1371600" marR="0" lvl="2"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3pPr>
            <a:lvl4pPr marL="1828800" marR="0" lvl="3"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4pPr>
            <a:lvl5pPr marL="2286000" marR="0" lvl="4"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5pPr>
            <a:lvl6pPr marL="2743200" marR="0" lvl="5"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6pPr>
            <a:lvl7pPr marL="3200400" marR="0" lvl="6"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7pPr>
            <a:lvl8pPr marL="3657600" marR="0" lvl="7"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8pPr>
            <a:lvl9pPr marL="4114800" marR="0" lvl="8" indent="-298450" algn="l" rtl="0">
              <a:lnSpc>
                <a:spcPct val="110000"/>
              </a:lnSpc>
              <a:spcBef>
                <a:spcPts val="1000"/>
              </a:spcBef>
              <a:spcAft>
                <a:spcPts val="100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9pPr>
          </a:lstStyle>
          <a:p>
            <a:endParaRPr/>
          </a:p>
        </p:txBody>
      </p:sp>
      <p:sp>
        <p:nvSpPr>
          <p:cNvPr id="169" name="Google Shape;169;p13"/>
          <p:cNvSpPr txBox="1">
            <a:spLocks noGrp="1"/>
          </p:cNvSpPr>
          <p:nvPr>
            <p:ph type="body" idx="3"/>
          </p:nvPr>
        </p:nvSpPr>
        <p:spPr>
          <a:xfrm>
            <a:off x="6222125" y="1200533"/>
            <a:ext cx="2729400" cy="50260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10000"/>
              </a:lnSpc>
              <a:spcBef>
                <a:spcPts val="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1pPr>
            <a:lvl2pPr marL="914400" marR="0" lvl="1"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2pPr>
            <a:lvl3pPr marL="1371600" marR="0" lvl="2"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3pPr>
            <a:lvl4pPr marL="1828800" marR="0" lvl="3"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4pPr>
            <a:lvl5pPr marL="2286000" marR="0" lvl="4"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5pPr>
            <a:lvl6pPr marL="2743200" marR="0" lvl="5"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6pPr>
            <a:lvl7pPr marL="3200400" marR="0" lvl="6"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7pPr>
            <a:lvl8pPr marL="3657600" marR="0" lvl="7"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8pPr>
            <a:lvl9pPr marL="4114800" marR="0" lvl="8" indent="-298450" algn="l" rtl="0">
              <a:lnSpc>
                <a:spcPct val="110000"/>
              </a:lnSpc>
              <a:spcBef>
                <a:spcPts val="1000"/>
              </a:spcBef>
              <a:spcAft>
                <a:spcPts val="100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0"/>
        <p:cNvGrpSpPr/>
        <p:nvPr/>
      </p:nvGrpSpPr>
      <p:grpSpPr>
        <a:xfrm>
          <a:off x="0" y="0"/>
          <a:ext cx="0" cy="0"/>
          <a:chOff x="0" y="0"/>
          <a:chExt cx="0" cy="0"/>
        </a:xfrm>
      </p:grpSpPr>
      <p:sp>
        <p:nvSpPr>
          <p:cNvPr id="171" name="Google Shape;171;p14"/>
          <p:cNvSpPr txBox="1">
            <a:spLocks noGrp="1"/>
          </p:cNvSpPr>
          <p:nvPr>
            <p:ph type="title"/>
          </p:nvPr>
        </p:nvSpPr>
        <p:spPr>
          <a:xfrm>
            <a:off x="457200" y="274639"/>
            <a:ext cx="8229600" cy="1143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2C95DD"/>
              </a:buClr>
              <a:buSzPts val="3200"/>
              <a:buFont typeface="Arial"/>
              <a:buNone/>
              <a:defRPr sz="3200" b="0" i="0" u="none" strike="noStrike" cap="none">
                <a:solidFill>
                  <a:srgbClr val="2C95DD"/>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72" name="Google Shape;172;p14"/>
          <p:cNvSpPr txBox="1">
            <a:spLocks noGrp="1"/>
          </p:cNvSpPr>
          <p:nvPr>
            <p:ph type="body" idx="1"/>
          </p:nvPr>
        </p:nvSpPr>
        <p:spPr>
          <a:xfrm>
            <a:off x="457200" y="1600201"/>
            <a:ext cx="8229600" cy="4525963"/>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480"/>
              </a:spcBef>
              <a:spcAft>
                <a:spcPts val="0"/>
              </a:spcAft>
              <a:buClr>
                <a:srgbClr val="2C95DD"/>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rgbClr val="2C95DD"/>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100000"/>
              </a:lnSpc>
              <a:spcBef>
                <a:spcPts val="400"/>
              </a:spcBef>
              <a:spcAft>
                <a:spcPts val="0"/>
              </a:spcAft>
              <a:buClr>
                <a:srgbClr val="2C95DD"/>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rgbClr val="2C95DD"/>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30200" algn="l" rtl="0">
              <a:lnSpc>
                <a:spcPct val="100000"/>
              </a:lnSpc>
              <a:spcBef>
                <a:spcPts val="320"/>
              </a:spcBef>
              <a:spcAft>
                <a:spcPts val="0"/>
              </a:spcAft>
              <a:buClr>
                <a:srgbClr val="2C95DD"/>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73"/>
        <p:cNvGrpSpPr/>
        <p:nvPr/>
      </p:nvGrpSpPr>
      <p:grpSpPr>
        <a:xfrm>
          <a:off x="0" y="0"/>
          <a:ext cx="0" cy="0"/>
          <a:chOff x="0" y="0"/>
          <a:chExt cx="0" cy="0"/>
        </a:xfrm>
      </p:grpSpPr>
      <p:sp>
        <p:nvSpPr>
          <p:cNvPr id="174" name="Google Shape;174;p15"/>
          <p:cNvSpPr txBox="1">
            <a:spLocks noGrp="1"/>
          </p:cNvSpPr>
          <p:nvPr>
            <p:ph type="title"/>
          </p:nvPr>
        </p:nvSpPr>
        <p:spPr>
          <a:xfrm>
            <a:off x="366715" y="433919"/>
            <a:ext cx="8410575" cy="613833"/>
          </a:xfrm>
          <a:prstGeom prst="rect">
            <a:avLst/>
          </a:prstGeom>
          <a:noFill/>
          <a:ln>
            <a:noFill/>
          </a:ln>
        </p:spPr>
        <p:txBody>
          <a:bodyPr spcFirstLastPara="1" wrap="square" lIns="91425" tIns="91425" rIns="91425" bIns="91425" anchor="t" anchorCtr="0">
            <a:noAutofit/>
          </a:bodyPr>
          <a:lstStyle>
            <a:lvl1pPr marR="0" lvl="0" algn="l" rtl="0">
              <a:lnSpc>
                <a:spcPct val="90000"/>
              </a:lnSpc>
              <a:spcBef>
                <a:spcPts val="0"/>
              </a:spcBef>
              <a:spcAft>
                <a:spcPts val="0"/>
              </a:spcAft>
              <a:buClr>
                <a:schemeClr val="dk2"/>
              </a:buClr>
              <a:buSzPts val="3200"/>
              <a:buFont typeface="Arial"/>
              <a:buNone/>
              <a:defRPr sz="32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2"/>
        <p:cNvGrpSpPr/>
        <p:nvPr/>
      </p:nvGrpSpPr>
      <p:grpSpPr>
        <a:xfrm>
          <a:off x="0" y="0"/>
          <a:ext cx="0" cy="0"/>
          <a:chOff x="0" y="0"/>
          <a:chExt cx="0" cy="0"/>
        </a:xfrm>
      </p:grpSpPr>
      <p:sp>
        <p:nvSpPr>
          <p:cNvPr id="183" name="Google Shape;183;p1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1pPr>
            <a:lvl2pPr marR="0" lvl="1"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2pPr>
            <a:lvl3pPr marR="0" lvl="2"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3pPr>
            <a:lvl4pPr marR="0" lvl="3"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4pPr>
            <a:lvl5pPr marR="0" lvl="4"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5pPr>
            <a:lvl6pPr marR="0" lvl="5"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6pPr>
            <a:lvl7pPr marR="0" lvl="6"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7pPr>
            <a:lvl8pPr marR="0" lvl="7"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8pPr>
            <a:lvl9pPr marR="0" lvl="8"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4"/>
        <p:cNvGrpSpPr/>
        <p:nvPr/>
      </p:nvGrpSpPr>
      <p:grpSpPr>
        <a:xfrm>
          <a:off x="0" y="0"/>
          <a:ext cx="0" cy="0"/>
          <a:chOff x="0" y="0"/>
          <a:chExt cx="0" cy="0"/>
        </a:xfrm>
      </p:grpSpPr>
      <p:sp>
        <p:nvSpPr>
          <p:cNvPr id="185" name="Google Shape;185;p18"/>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1pPr>
            <a:lvl2pPr marR="0" lvl="1"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2pPr>
            <a:lvl3pPr marR="0" lvl="2"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3pPr>
            <a:lvl4pPr marR="0" lvl="3"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4pPr>
            <a:lvl5pPr marR="0" lvl="4"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5pPr>
            <a:lvl6pPr marR="0" lvl="5"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6pPr>
            <a:lvl7pPr marR="0" lvl="6"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7pPr>
            <a:lvl8pPr marR="0" lvl="7"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8pPr>
            <a:lvl9pPr marR="0" lvl="8"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9pPr>
          </a:lstStyle>
          <a:p>
            <a:endParaRPr/>
          </a:p>
        </p:txBody>
      </p:sp>
      <p:sp>
        <p:nvSpPr>
          <p:cNvPr id="186" name="Google Shape;186;p18"/>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600"/>
              </a:spcBef>
              <a:spcAft>
                <a:spcPts val="0"/>
              </a:spcAft>
              <a:buClr>
                <a:schemeClr val="accent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a:lnSpc>
                <a:spcPct val="100000"/>
              </a:lnSpc>
              <a:spcBef>
                <a:spcPts val="600"/>
              </a:spcBef>
              <a:spcAft>
                <a:spcPts val="0"/>
              </a:spcAft>
              <a:buClr>
                <a:schemeClr val="accent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a:lnSpc>
                <a:spcPct val="100000"/>
              </a:lnSpc>
              <a:spcBef>
                <a:spcPts val="600"/>
              </a:spcBef>
              <a:spcAft>
                <a:spcPts val="0"/>
              </a:spcAft>
              <a:buClr>
                <a:schemeClr val="accent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a:lnSpc>
                <a:spcPct val="100000"/>
              </a:lnSpc>
              <a:spcBef>
                <a:spcPts val="6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30200" algn="l">
              <a:lnSpc>
                <a:spcPct val="100000"/>
              </a:lnSpc>
              <a:spcBef>
                <a:spcPts val="6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87"/>
        <p:cNvGrpSpPr/>
        <p:nvPr/>
      </p:nvGrpSpPr>
      <p:grpSpPr>
        <a:xfrm>
          <a:off x="0" y="0"/>
          <a:ext cx="0" cy="0"/>
          <a:chOff x="0" y="0"/>
          <a:chExt cx="0" cy="0"/>
        </a:xfrm>
      </p:grpSpPr>
      <p:sp>
        <p:nvSpPr>
          <p:cNvPr id="188" name="Google Shape;188;p19"/>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1pPr>
            <a:lvl2pPr marR="0" lvl="1"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2pPr>
            <a:lvl3pPr marR="0" lvl="2"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3pPr>
            <a:lvl4pPr marR="0" lvl="3"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4pPr>
            <a:lvl5pPr marR="0" lvl="4"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5pPr>
            <a:lvl6pPr marR="0" lvl="5"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6pPr>
            <a:lvl7pPr marR="0" lvl="6"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7pPr>
            <a:lvl8pPr marR="0" lvl="7"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8pPr>
            <a:lvl9pPr marR="0" lvl="8"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9pPr>
          </a:lstStyle>
          <a:p>
            <a:endParaRPr/>
          </a:p>
        </p:txBody>
      </p:sp>
      <p:sp>
        <p:nvSpPr>
          <p:cNvPr id="189" name="Google Shape;189;p19"/>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600"/>
              </a:spcBef>
              <a:spcAft>
                <a:spcPts val="0"/>
              </a:spcAft>
              <a:buClr>
                <a:schemeClr val="accent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68300" algn="l">
              <a:lnSpc>
                <a:spcPct val="100000"/>
              </a:lnSpc>
              <a:spcBef>
                <a:spcPts val="600"/>
              </a:spcBef>
              <a:spcAft>
                <a:spcPts val="0"/>
              </a:spcAft>
              <a:buClr>
                <a:schemeClr val="accent1"/>
              </a:buClr>
              <a:buSzPts val="2200"/>
              <a:buFont typeface="Arial"/>
              <a:buChar char="–"/>
              <a:defRPr sz="2200" b="0" i="0" u="none" strike="noStrike" cap="none">
                <a:solidFill>
                  <a:schemeClr val="dk1"/>
                </a:solidFill>
                <a:latin typeface="Arial"/>
                <a:ea typeface="Arial"/>
                <a:cs typeface="Arial"/>
                <a:sym typeface="Arial"/>
              </a:defRPr>
            </a:lvl2pPr>
            <a:lvl3pPr marL="1371600" marR="0" lvl="2" indent="-355600" algn="l">
              <a:lnSpc>
                <a:spcPct val="100000"/>
              </a:lnSpc>
              <a:spcBef>
                <a:spcPts val="600"/>
              </a:spcBef>
              <a:spcAft>
                <a:spcPts val="0"/>
              </a:spcAft>
              <a:buClr>
                <a:schemeClr val="accent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a:lnSpc>
                <a:spcPct val="100000"/>
              </a:lnSpc>
              <a:spcBef>
                <a:spcPts val="6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30200" algn="l">
              <a:lnSpc>
                <a:spcPct val="100000"/>
              </a:lnSpc>
              <a:spcBef>
                <a:spcPts val="6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90" name="Google Shape;190;p19"/>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600"/>
              </a:spcBef>
              <a:spcAft>
                <a:spcPts val="0"/>
              </a:spcAft>
              <a:buClr>
                <a:schemeClr val="accent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68300" algn="l">
              <a:lnSpc>
                <a:spcPct val="100000"/>
              </a:lnSpc>
              <a:spcBef>
                <a:spcPts val="600"/>
              </a:spcBef>
              <a:spcAft>
                <a:spcPts val="0"/>
              </a:spcAft>
              <a:buClr>
                <a:schemeClr val="accent1"/>
              </a:buClr>
              <a:buSzPts val="2200"/>
              <a:buFont typeface="Arial"/>
              <a:buChar char="–"/>
              <a:defRPr sz="2200" b="0" i="0" u="none" strike="noStrike" cap="none">
                <a:solidFill>
                  <a:schemeClr val="dk1"/>
                </a:solidFill>
                <a:latin typeface="Arial"/>
                <a:ea typeface="Arial"/>
                <a:cs typeface="Arial"/>
                <a:sym typeface="Arial"/>
              </a:defRPr>
            </a:lvl2pPr>
            <a:lvl3pPr marL="1371600" marR="0" lvl="2" indent="-355600" algn="l">
              <a:lnSpc>
                <a:spcPct val="100000"/>
              </a:lnSpc>
              <a:spcBef>
                <a:spcPts val="600"/>
              </a:spcBef>
              <a:spcAft>
                <a:spcPts val="0"/>
              </a:spcAft>
              <a:buClr>
                <a:schemeClr val="accent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a:lnSpc>
                <a:spcPct val="100000"/>
              </a:lnSpc>
              <a:spcBef>
                <a:spcPts val="6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30200" algn="l">
              <a:lnSpc>
                <a:spcPct val="100000"/>
              </a:lnSpc>
              <a:spcBef>
                <a:spcPts val="6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91"/>
        <p:cNvGrpSpPr/>
        <p:nvPr/>
      </p:nvGrpSpPr>
      <p:grpSpPr>
        <a:xfrm>
          <a:off x="0" y="0"/>
          <a:ext cx="0" cy="0"/>
          <a:chOff x="0" y="0"/>
          <a:chExt cx="0" cy="0"/>
        </a:xfrm>
      </p:grpSpPr>
      <p:sp>
        <p:nvSpPr>
          <p:cNvPr id="192" name="Google Shape;192;p20"/>
          <p:cNvSpPr/>
          <p:nvPr/>
        </p:nvSpPr>
        <p:spPr>
          <a:xfrm>
            <a:off x="0" y="0"/>
            <a:ext cx="9144000" cy="6858000"/>
          </a:xfrm>
          <a:prstGeom prst="rect">
            <a:avLst/>
          </a:prstGeom>
          <a:solidFill>
            <a:srgbClr val="000000"/>
          </a:solidFill>
          <a:ln w="127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3" name="Google Shape;193;p20"/>
          <p:cNvSpPr/>
          <p:nvPr/>
        </p:nvSpPr>
        <p:spPr>
          <a:xfrm>
            <a:off x="0" y="6329363"/>
            <a:ext cx="9144000" cy="385762"/>
          </a:xfrm>
          <a:prstGeom prst="rect">
            <a:avLst/>
          </a:prstGeom>
          <a:solidFill>
            <a:srgbClr val="00786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4" name="Google Shape;194;p20"/>
          <p:cNvSpPr txBox="1"/>
          <p:nvPr/>
        </p:nvSpPr>
        <p:spPr>
          <a:xfrm flipH="1">
            <a:off x="8553450" y="6723063"/>
            <a:ext cx="533400" cy="122237"/>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7F7F7F"/>
                </a:solidFill>
                <a:latin typeface="Arial"/>
                <a:ea typeface="Arial"/>
                <a:cs typeface="Arial"/>
                <a:sym typeface="Arial"/>
              </a:rPr>
              <a:t>‹#›</a:t>
            </a:fld>
            <a:endParaRPr sz="800" b="0" i="0" u="none" strike="noStrike" cap="none">
              <a:solidFill>
                <a:srgbClr val="7F7F7F"/>
              </a:solidFill>
              <a:latin typeface="Arial"/>
              <a:ea typeface="Arial"/>
              <a:cs typeface="Arial"/>
              <a:sym typeface="Arial"/>
            </a:endParaRPr>
          </a:p>
        </p:txBody>
      </p:sp>
      <p:pic>
        <p:nvPicPr>
          <p:cNvPr id="195" name="Google Shape;195;p20" descr="Pivotal_Logo_white.png"/>
          <p:cNvPicPr preferRelativeResize="0"/>
          <p:nvPr/>
        </p:nvPicPr>
        <p:blipFill rotWithShape="1">
          <a:blip r:embed="rId2">
            <a:alphaModFix/>
          </a:blip>
          <a:srcRect/>
          <a:stretch/>
        </p:blipFill>
        <p:spPr>
          <a:xfrm>
            <a:off x="7950200" y="6399213"/>
            <a:ext cx="957263" cy="219075"/>
          </a:xfrm>
          <a:prstGeom prst="rect">
            <a:avLst/>
          </a:prstGeom>
          <a:noFill/>
          <a:ln>
            <a:noFill/>
          </a:ln>
        </p:spPr>
      </p:pic>
      <p:sp>
        <p:nvSpPr>
          <p:cNvPr id="196" name="Google Shape;196;p20"/>
          <p:cNvSpPr txBox="1"/>
          <p:nvPr/>
        </p:nvSpPr>
        <p:spPr>
          <a:xfrm>
            <a:off x="349250" y="6726238"/>
            <a:ext cx="2274888" cy="9233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7F7F7F"/>
                </a:solidFill>
                <a:latin typeface="Arial"/>
                <a:ea typeface="Arial"/>
                <a:cs typeface="Arial"/>
                <a:sym typeface="Arial"/>
              </a:rPr>
              <a:t>©  2015 Pivotal Software, Inc.  All rights reserved.</a:t>
            </a:r>
            <a:endParaRPr sz="1400" b="0" i="0" u="none" strike="noStrike" cap="none">
              <a:solidFill>
                <a:srgbClr val="000000"/>
              </a:solidFill>
              <a:latin typeface="Arial"/>
              <a:ea typeface="Arial"/>
              <a:cs typeface="Arial"/>
              <a:sym typeface="Arial"/>
            </a:endParaRPr>
          </a:p>
        </p:txBody>
      </p:sp>
      <p:sp>
        <p:nvSpPr>
          <p:cNvPr id="197" name="Google Shape;197;p20"/>
          <p:cNvSpPr txBox="1">
            <a:spLocks noGrp="1"/>
          </p:cNvSpPr>
          <p:nvPr>
            <p:ph type="ctrTitle"/>
          </p:nvPr>
        </p:nvSpPr>
        <p:spPr>
          <a:xfrm>
            <a:off x="890587" y="2473227"/>
            <a:ext cx="4384145" cy="1006429"/>
          </a:xfrm>
          <a:prstGeom prst="rect">
            <a:avLst/>
          </a:prstGeom>
          <a:noFill/>
          <a:ln>
            <a:noFill/>
          </a:ln>
        </p:spPr>
        <p:txBody>
          <a:bodyPr spcFirstLastPara="1" wrap="square" lIns="91425" tIns="91425" rIns="91425" bIns="91425" anchor="b" anchorCtr="0">
            <a:noAutofit/>
          </a:bodyPr>
          <a:lstStyle>
            <a:lvl1pPr marR="0" lvl="0" algn="l">
              <a:lnSpc>
                <a:spcPct val="90000"/>
              </a:lnSpc>
              <a:spcBef>
                <a:spcPts val="0"/>
              </a:spcBef>
              <a:spcAft>
                <a:spcPts val="0"/>
              </a:spcAft>
              <a:buSzPts val="1400"/>
              <a:buNone/>
              <a:defRPr sz="3600" b="1" i="0" u="none" strike="noStrike" cap="none">
                <a:solidFill>
                  <a:srgbClr val="F16F3B"/>
                </a:solidFill>
                <a:latin typeface="Arial"/>
                <a:ea typeface="Arial"/>
                <a:cs typeface="Arial"/>
                <a:sym typeface="Arial"/>
              </a:defRPr>
            </a:lvl1pPr>
            <a:lvl2pPr marR="0" lvl="1"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2pPr>
            <a:lvl3pPr marR="0" lvl="2"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3pPr>
            <a:lvl4pPr marR="0" lvl="3"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4pPr>
            <a:lvl5pPr marR="0" lvl="4"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5pPr>
            <a:lvl6pPr marR="0" lvl="5"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6pPr>
            <a:lvl7pPr marR="0" lvl="6"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7pPr>
            <a:lvl8pPr marR="0" lvl="7"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8pPr>
            <a:lvl9pPr marR="0" lvl="8"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9pPr>
          </a:lstStyle>
          <a:p>
            <a:endParaRPr/>
          </a:p>
        </p:txBody>
      </p:sp>
      <p:sp>
        <p:nvSpPr>
          <p:cNvPr id="198" name="Google Shape;198;p20"/>
          <p:cNvSpPr txBox="1">
            <a:spLocks noGrp="1"/>
          </p:cNvSpPr>
          <p:nvPr>
            <p:ph type="subTitle" idx="1"/>
          </p:nvPr>
        </p:nvSpPr>
        <p:spPr>
          <a:xfrm>
            <a:off x="890588" y="3793704"/>
            <a:ext cx="6048375" cy="369332"/>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accent1"/>
              </a:buClr>
              <a:buSzPts val="2400"/>
              <a:buFont typeface="Arial"/>
              <a:buNone/>
              <a:defRPr sz="2400" b="0" i="0" u="none" strike="noStrike" cap="none">
                <a:solidFill>
                  <a:schemeClr val="accent2"/>
                </a:solidFill>
                <a:latin typeface="Arial"/>
                <a:ea typeface="Arial"/>
                <a:cs typeface="Arial"/>
                <a:sym typeface="Arial"/>
              </a:defRPr>
            </a:lvl1pPr>
            <a:lvl2pPr marR="0" lvl="1" algn="ctr">
              <a:lnSpc>
                <a:spcPct val="100000"/>
              </a:lnSpc>
              <a:spcBef>
                <a:spcPts val="600"/>
              </a:spcBef>
              <a:spcAft>
                <a:spcPts val="0"/>
              </a:spcAft>
              <a:buClr>
                <a:schemeClr val="accent1"/>
              </a:buClr>
              <a:buSzPts val="2200"/>
              <a:buFont typeface="Arial"/>
              <a:buNone/>
              <a:defRPr sz="2200" b="0" i="0" u="none" strike="noStrike" cap="none">
                <a:solidFill>
                  <a:srgbClr val="949494"/>
                </a:solidFill>
                <a:latin typeface="Arial"/>
                <a:ea typeface="Arial"/>
                <a:cs typeface="Arial"/>
                <a:sym typeface="Arial"/>
              </a:defRPr>
            </a:lvl2pPr>
            <a:lvl3pPr marR="0" lvl="2" algn="ctr">
              <a:lnSpc>
                <a:spcPct val="100000"/>
              </a:lnSpc>
              <a:spcBef>
                <a:spcPts val="600"/>
              </a:spcBef>
              <a:spcAft>
                <a:spcPts val="0"/>
              </a:spcAft>
              <a:buClr>
                <a:schemeClr val="accent1"/>
              </a:buClr>
              <a:buSzPts val="2000"/>
              <a:buFont typeface="Arial"/>
              <a:buNone/>
              <a:defRPr sz="2000" b="0" i="0" u="none" strike="noStrike" cap="none">
                <a:solidFill>
                  <a:srgbClr val="949494"/>
                </a:solidFill>
                <a:latin typeface="Arial"/>
                <a:ea typeface="Arial"/>
                <a:cs typeface="Arial"/>
                <a:sym typeface="Arial"/>
              </a:defRPr>
            </a:lvl3pPr>
            <a:lvl4pPr marR="0" lvl="3" algn="ctr">
              <a:lnSpc>
                <a:spcPct val="100000"/>
              </a:lnSpc>
              <a:spcBef>
                <a:spcPts val="600"/>
              </a:spcBef>
              <a:spcAft>
                <a:spcPts val="0"/>
              </a:spcAft>
              <a:buClr>
                <a:schemeClr val="accent1"/>
              </a:buClr>
              <a:buSzPts val="1800"/>
              <a:buFont typeface="Arial"/>
              <a:buNone/>
              <a:defRPr sz="1800" b="0" i="0" u="none" strike="noStrike" cap="none">
                <a:solidFill>
                  <a:srgbClr val="949494"/>
                </a:solidFill>
                <a:latin typeface="Arial"/>
                <a:ea typeface="Arial"/>
                <a:cs typeface="Arial"/>
                <a:sym typeface="Arial"/>
              </a:defRPr>
            </a:lvl4pPr>
            <a:lvl5pPr marR="0" lvl="4" algn="ctr">
              <a:lnSpc>
                <a:spcPct val="100000"/>
              </a:lnSpc>
              <a:spcBef>
                <a:spcPts val="600"/>
              </a:spcBef>
              <a:spcAft>
                <a:spcPts val="0"/>
              </a:spcAft>
              <a:buClr>
                <a:schemeClr val="accent1"/>
              </a:buClr>
              <a:buSzPts val="1600"/>
              <a:buFont typeface="Arial"/>
              <a:buNone/>
              <a:defRPr sz="1600" b="0" i="0" u="none" strike="noStrike" cap="none">
                <a:solidFill>
                  <a:srgbClr val="949494"/>
                </a:solidFill>
                <a:latin typeface="Arial"/>
                <a:ea typeface="Arial"/>
                <a:cs typeface="Arial"/>
                <a:sym typeface="Arial"/>
              </a:defRPr>
            </a:lvl5pPr>
            <a:lvl6pPr marR="0" lvl="5" algn="ctr">
              <a:lnSpc>
                <a:spcPct val="100000"/>
              </a:lnSpc>
              <a:spcBef>
                <a:spcPts val="400"/>
              </a:spcBef>
              <a:spcAft>
                <a:spcPts val="0"/>
              </a:spcAft>
              <a:buClr>
                <a:srgbClr val="949494"/>
              </a:buClr>
              <a:buSzPts val="2000"/>
              <a:buFont typeface="Arial"/>
              <a:buNone/>
              <a:defRPr sz="2000" b="0" i="0" u="none" strike="noStrike" cap="none">
                <a:solidFill>
                  <a:srgbClr val="949494"/>
                </a:solidFill>
                <a:latin typeface="Arial"/>
                <a:ea typeface="Arial"/>
                <a:cs typeface="Arial"/>
                <a:sym typeface="Arial"/>
              </a:defRPr>
            </a:lvl6pPr>
            <a:lvl7pPr marR="0" lvl="6" algn="ctr">
              <a:lnSpc>
                <a:spcPct val="100000"/>
              </a:lnSpc>
              <a:spcBef>
                <a:spcPts val="400"/>
              </a:spcBef>
              <a:spcAft>
                <a:spcPts val="0"/>
              </a:spcAft>
              <a:buClr>
                <a:srgbClr val="949494"/>
              </a:buClr>
              <a:buSzPts val="2000"/>
              <a:buFont typeface="Arial"/>
              <a:buNone/>
              <a:defRPr sz="2000" b="0" i="0" u="none" strike="noStrike" cap="none">
                <a:solidFill>
                  <a:srgbClr val="949494"/>
                </a:solidFill>
                <a:latin typeface="Arial"/>
                <a:ea typeface="Arial"/>
                <a:cs typeface="Arial"/>
                <a:sym typeface="Arial"/>
              </a:defRPr>
            </a:lvl7pPr>
            <a:lvl8pPr marR="0" lvl="7" algn="ctr">
              <a:lnSpc>
                <a:spcPct val="100000"/>
              </a:lnSpc>
              <a:spcBef>
                <a:spcPts val="400"/>
              </a:spcBef>
              <a:spcAft>
                <a:spcPts val="0"/>
              </a:spcAft>
              <a:buClr>
                <a:srgbClr val="949494"/>
              </a:buClr>
              <a:buSzPts val="2000"/>
              <a:buFont typeface="Arial"/>
              <a:buNone/>
              <a:defRPr sz="2000" b="0" i="0" u="none" strike="noStrike" cap="none">
                <a:solidFill>
                  <a:srgbClr val="949494"/>
                </a:solidFill>
                <a:latin typeface="Arial"/>
                <a:ea typeface="Arial"/>
                <a:cs typeface="Arial"/>
                <a:sym typeface="Arial"/>
              </a:defRPr>
            </a:lvl8pPr>
            <a:lvl9pPr marR="0" lvl="8" algn="ctr">
              <a:lnSpc>
                <a:spcPct val="100000"/>
              </a:lnSpc>
              <a:spcBef>
                <a:spcPts val="400"/>
              </a:spcBef>
              <a:spcAft>
                <a:spcPts val="0"/>
              </a:spcAft>
              <a:buClr>
                <a:srgbClr val="949494"/>
              </a:buClr>
              <a:buSzPts val="2000"/>
              <a:buFont typeface="Arial"/>
              <a:buNone/>
              <a:defRPr sz="2000" b="0" i="0" u="none" strike="noStrike" cap="none">
                <a:solidFill>
                  <a:srgbClr val="949494"/>
                </a:solidFill>
                <a:latin typeface="Arial"/>
                <a:ea typeface="Arial"/>
                <a:cs typeface="Arial"/>
                <a:sym typeface="Arial"/>
              </a:defRPr>
            </a:lvl9pPr>
          </a:lstStyle>
          <a:p>
            <a:endParaRPr/>
          </a:p>
        </p:txBody>
      </p:sp>
      <p:sp>
        <p:nvSpPr>
          <p:cNvPr id="199" name="Google Shape;199;p20"/>
          <p:cNvSpPr txBox="1">
            <a:spLocks noGrp="1"/>
          </p:cNvSpPr>
          <p:nvPr>
            <p:ph type="body" idx="2"/>
          </p:nvPr>
        </p:nvSpPr>
        <p:spPr>
          <a:xfrm>
            <a:off x="908582" y="4870421"/>
            <a:ext cx="5026550" cy="276999"/>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accent1"/>
              </a:buClr>
              <a:buSzPts val="1800"/>
              <a:buFont typeface="Arial"/>
              <a:buNone/>
              <a:defRPr sz="1800" b="0" i="0" u="none" strike="noStrike" cap="none">
                <a:solidFill>
                  <a:srgbClr val="7F7F7F"/>
                </a:solidFill>
                <a:latin typeface="Arial"/>
                <a:ea typeface="Arial"/>
                <a:cs typeface="Arial"/>
                <a:sym typeface="Arial"/>
              </a:defRPr>
            </a:lvl1pPr>
            <a:lvl2pPr marL="914400" marR="0" lvl="1" indent="-368300" algn="l">
              <a:lnSpc>
                <a:spcPct val="100000"/>
              </a:lnSpc>
              <a:spcBef>
                <a:spcPts val="600"/>
              </a:spcBef>
              <a:spcAft>
                <a:spcPts val="0"/>
              </a:spcAft>
              <a:buClr>
                <a:schemeClr val="accent1"/>
              </a:buClr>
              <a:buSzPts val="2200"/>
              <a:buFont typeface="Arial"/>
              <a:buChar char="–"/>
              <a:defRPr sz="2200" b="0" i="0" u="none" strike="noStrike" cap="none">
                <a:solidFill>
                  <a:schemeClr val="dk1"/>
                </a:solidFill>
                <a:latin typeface="Arial"/>
                <a:ea typeface="Arial"/>
                <a:cs typeface="Arial"/>
                <a:sym typeface="Arial"/>
              </a:defRPr>
            </a:lvl2pPr>
            <a:lvl3pPr marL="1371600" marR="0" lvl="2" indent="-355600" algn="l">
              <a:lnSpc>
                <a:spcPct val="100000"/>
              </a:lnSpc>
              <a:spcBef>
                <a:spcPts val="600"/>
              </a:spcBef>
              <a:spcAft>
                <a:spcPts val="0"/>
              </a:spcAft>
              <a:buClr>
                <a:schemeClr val="accent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a:lnSpc>
                <a:spcPct val="100000"/>
              </a:lnSpc>
              <a:spcBef>
                <a:spcPts val="6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30200" algn="l">
              <a:lnSpc>
                <a:spcPct val="100000"/>
              </a:lnSpc>
              <a:spcBef>
                <a:spcPts val="6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Title, Subtitle and Content">
  <p:cSld name="1_Title, Subtitle and Content">
    <p:spTree>
      <p:nvGrpSpPr>
        <p:cNvPr id="1" name="Shape 200"/>
        <p:cNvGrpSpPr/>
        <p:nvPr/>
      </p:nvGrpSpPr>
      <p:grpSpPr>
        <a:xfrm>
          <a:off x="0" y="0"/>
          <a:ext cx="0" cy="0"/>
          <a:chOff x="0" y="0"/>
          <a:chExt cx="0" cy="0"/>
        </a:xfrm>
      </p:grpSpPr>
      <p:sp>
        <p:nvSpPr>
          <p:cNvPr id="201" name="Google Shape;201;p2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1pPr>
            <a:lvl2pPr marR="0" lvl="1"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2pPr>
            <a:lvl3pPr marR="0" lvl="2"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3pPr>
            <a:lvl4pPr marR="0" lvl="3"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4pPr>
            <a:lvl5pPr marR="0" lvl="4"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5pPr>
            <a:lvl6pPr marR="0" lvl="5"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6pPr>
            <a:lvl7pPr marR="0" lvl="6"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7pPr>
            <a:lvl8pPr marR="0" lvl="7"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8pPr>
            <a:lvl9pPr marR="0" lvl="8"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9pPr>
          </a:lstStyle>
          <a:p>
            <a:endParaRPr/>
          </a:p>
        </p:txBody>
      </p:sp>
      <p:sp>
        <p:nvSpPr>
          <p:cNvPr id="202" name="Google Shape;202;p21"/>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600"/>
              </a:spcBef>
              <a:spcAft>
                <a:spcPts val="0"/>
              </a:spcAft>
              <a:buClr>
                <a:schemeClr val="accent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a:lnSpc>
                <a:spcPct val="100000"/>
              </a:lnSpc>
              <a:spcBef>
                <a:spcPts val="600"/>
              </a:spcBef>
              <a:spcAft>
                <a:spcPts val="0"/>
              </a:spcAft>
              <a:buClr>
                <a:schemeClr val="accent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a:lnSpc>
                <a:spcPct val="100000"/>
              </a:lnSpc>
              <a:spcBef>
                <a:spcPts val="600"/>
              </a:spcBef>
              <a:spcAft>
                <a:spcPts val="0"/>
              </a:spcAft>
              <a:buClr>
                <a:schemeClr val="accent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a:lnSpc>
                <a:spcPct val="100000"/>
              </a:lnSpc>
              <a:spcBef>
                <a:spcPts val="6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30200" algn="l">
              <a:lnSpc>
                <a:spcPct val="100000"/>
              </a:lnSpc>
              <a:spcBef>
                <a:spcPts val="6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03" name="Google Shape;203;p21"/>
          <p:cNvSpPr txBox="1">
            <a:spLocks noGrp="1"/>
          </p:cNvSpPr>
          <p:nvPr>
            <p:ph type="body" idx="2"/>
          </p:nvPr>
        </p:nvSpPr>
        <p:spPr>
          <a:xfrm>
            <a:off x="567271" y="1268269"/>
            <a:ext cx="8119529" cy="346219"/>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accent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a:lnSpc>
                <a:spcPct val="100000"/>
              </a:lnSpc>
              <a:spcBef>
                <a:spcPts val="600"/>
              </a:spcBef>
              <a:spcAft>
                <a:spcPts val="0"/>
              </a:spcAft>
              <a:buClr>
                <a:schemeClr val="accent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chemeClr val="accent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chemeClr val="accent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a:lnSpc>
                <a:spcPct val="100000"/>
              </a:lnSpc>
              <a:spcBef>
                <a:spcPts val="600"/>
              </a:spcBef>
              <a:spcAft>
                <a:spcPts val="0"/>
              </a:spcAft>
              <a:buClr>
                <a:schemeClr val="accent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 – Divider">
  <p:cSld name="Divider_1">
    <p:bg>
      <p:bgPr>
        <a:solidFill>
          <a:schemeClr val="lt2"/>
        </a:solid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title"/>
          </p:nvPr>
        </p:nvSpPr>
        <p:spPr>
          <a:xfrm>
            <a:off x="668800" y="3153533"/>
            <a:ext cx="7796700" cy="22700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dk1"/>
              </a:buClr>
              <a:buSzPts val="4000"/>
              <a:buFont typeface="Proxima Nova"/>
              <a:buNone/>
              <a:defRPr sz="40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grpSp>
        <p:nvGrpSpPr>
          <p:cNvPr id="28" name="Google Shape;28;p3"/>
          <p:cNvGrpSpPr/>
          <p:nvPr/>
        </p:nvGrpSpPr>
        <p:grpSpPr>
          <a:xfrm>
            <a:off x="287525" y="6472741"/>
            <a:ext cx="634914" cy="198289"/>
            <a:chOff x="1841475" y="2392725"/>
            <a:chExt cx="3928925" cy="920275"/>
          </a:xfrm>
        </p:grpSpPr>
        <p:sp>
          <p:nvSpPr>
            <p:cNvPr id="29" name="Google Shape;29;p3"/>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3"/>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3"/>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3"/>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3"/>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3"/>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3"/>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3"/>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37" name="Google Shape;37;p3"/>
          <p:cNvCxnSpPr/>
          <p:nvPr/>
        </p:nvCxnSpPr>
        <p:spPr>
          <a:xfrm rot="10800000">
            <a:off x="4309650" y="3007312"/>
            <a:ext cx="524700" cy="0"/>
          </a:xfrm>
          <a:prstGeom prst="straightConnector1">
            <a:avLst/>
          </a:prstGeom>
          <a:noFill/>
          <a:ln w="28575" cap="flat" cmpd="sng">
            <a:solidFill>
              <a:schemeClr val="accent6"/>
            </a:solidFill>
            <a:prstDash val="solid"/>
            <a:round/>
            <a:headEnd type="none" w="sm" len="sm"/>
            <a:tailEnd type="none" w="sm" len="sm"/>
          </a:ln>
        </p:spPr>
      </p:cxnSp>
      <p:sp>
        <p:nvSpPr>
          <p:cNvPr id="38" name="Google Shape;38;p3"/>
          <p:cNvSpPr txBox="1">
            <a:spLocks noGrp="1"/>
          </p:cNvSpPr>
          <p:nvPr>
            <p:ph type="subTitle" idx="1"/>
          </p:nvPr>
        </p:nvSpPr>
        <p:spPr>
          <a:xfrm>
            <a:off x="1740900" y="2401667"/>
            <a:ext cx="5662200" cy="503200"/>
          </a:xfrm>
          <a:prstGeom prst="rect">
            <a:avLst/>
          </a:prstGeom>
          <a:noFill/>
          <a:ln>
            <a:noFill/>
          </a:ln>
        </p:spPr>
        <p:txBody>
          <a:bodyPr spcFirstLastPara="1" wrap="square" lIns="91425" tIns="91425" rIns="91425" bIns="91425" anchor="b" anchorCtr="0">
            <a:noAutofit/>
          </a:bodyPr>
          <a:lstStyle>
            <a:lvl1pPr marR="0" lvl="0" algn="ctr" rtl="0">
              <a:lnSpc>
                <a:spcPct val="110000"/>
              </a:lnSpc>
              <a:spcBef>
                <a:spcPts val="0"/>
              </a:spcBef>
              <a:spcAft>
                <a:spcPts val="0"/>
              </a:spcAft>
              <a:buClr>
                <a:srgbClr val="000000"/>
              </a:buClr>
              <a:buSzPts val="1200"/>
              <a:buFont typeface="Arial"/>
              <a:buNone/>
              <a:defRPr sz="1200" b="1" i="0" u="none" strike="noStrike" cap="none">
                <a:solidFill>
                  <a:srgbClr val="FFFFFF"/>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04"/>
        <p:cNvGrpSpPr/>
        <p:nvPr/>
      </p:nvGrpSpPr>
      <p:grpSpPr>
        <a:xfrm>
          <a:off x="0" y="0"/>
          <a:ext cx="0" cy="0"/>
          <a:chOff x="0" y="0"/>
          <a:chExt cx="0" cy="0"/>
        </a:xfrm>
      </p:grpSpPr>
      <p:sp>
        <p:nvSpPr>
          <p:cNvPr id="205" name="Google Shape;205;p22"/>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1pPr>
            <a:lvl2pPr marR="0" lvl="1"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2pPr>
            <a:lvl3pPr marR="0" lvl="2"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3pPr>
            <a:lvl4pPr marR="0" lvl="3"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4pPr>
            <a:lvl5pPr marR="0" lvl="4"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5pPr>
            <a:lvl6pPr marR="0" lvl="5"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6pPr>
            <a:lvl7pPr marR="0" lvl="6"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7pPr>
            <a:lvl8pPr marR="0" lvl="7"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8pPr>
            <a:lvl9pPr marR="0" lvl="8"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9pPr>
          </a:lstStyle>
          <a:p>
            <a:endParaRPr/>
          </a:p>
        </p:txBody>
      </p:sp>
      <p:sp>
        <p:nvSpPr>
          <p:cNvPr id="206" name="Google Shape;206;p22"/>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600"/>
              </a:spcBef>
              <a:spcAft>
                <a:spcPts val="0"/>
              </a:spcAft>
              <a:buClr>
                <a:schemeClr val="accent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a:lnSpc>
                <a:spcPct val="100000"/>
              </a:lnSpc>
              <a:spcBef>
                <a:spcPts val="600"/>
              </a:spcBef>
              <a:spcAft>
                <a:spcPts val="0"/>
              </a:spcAft>
              <a:buClr>
                <a:schemeClr val="accent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chemeClr val="accent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chemeClr val="accent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a:lnSpc>
                <a:spcPct val="100000"/>
              </a:lnSpc>
              <a:spcBef>
                <a:spcPts val="600"/>
              </a:spcBef>
              <a:spcAft>
                <a:spcPts val="0"/>
              </a:spcAft>
              <a:buClr>
                <a:schemeClr val="accent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207" name="Google Shape;207;p22"/>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600"/>
              </a:spcBef>
              <a:spcAft>
                <a:spcPts val="0"/>
              </a:spcAft>
              <a:buClr>
                <a:schemeClr val="accent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a:lnSpc>
                <a:spcPct val="100000"/>
              </a:lnSpc>
              <a:spcBef>
                <a:spcPts val="600"/>
              </a:spcBef>
              <a:spcAft>
                <a:spcPts val="0"/>
              </a:spcAft>
              <a:buClr>
                <a:schemeClr val="accent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a:lnSpc>
                <a:spcPct val="100000"/>
              </a:lnSpc>
              <a:spcBef>
                <a:spcPts val="6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a:lnSpc>
                <a:spcPct val="100000"/>
              </a:lnSpc>
              <a:spcBef>
                <a:spcPts val="6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6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08" name="Google Shape;208;p22"/>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600"/>
              </a:spcBef>
              <a:spcAft>
                <a:spcPts val="0"/>
              </a:spcAft>
              <a:buClr>
                <a:schemeClr val="accent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a:lnSpc>
                <a:spcPct val="100000"/>
              </a:lnSpc>
              <a:spcBef>
                <a:spcPts val="600"/>
              </a:spcBef>
              <a:spcAft>
                <a:spcPts val="0"/>
              </a:spcAft>
              <a:buClr>
                <a:schemeClr val="accent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chemeClr val="accent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chemeClr val="accent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a:lnSpc>
                <a:spcPct val="100000"/>
              </a:lnSpc>
              <a:spcBef>
                <a:spcPts val="600"/>
              </a:spcBef>
              <a:spcAft>
                <a:spcPts val="0"/>
              </a:spcAft>
              <a:buClr>
                <a:schemeClr val="accent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209" name="Google Shape;209;p22"/>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600"/>
              </a:spcBef>
              <a:spcAft>
                <a:spcPts val="0"/>
              </a:spcAft>
              <a:buClr>
                <a:schemeClr val="accent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a:lnSpc>
                <a:spcPct val="100000"/>
              </a:lnSpc>
              <a:spcBef>
                <a:spcPts val="600"/>
              </a:spcBef>
              <a:spcAft>
                <a:spcPts val="0"/>
              </a:spcAft>
              <a:buClr>
                <a:schemeClr val="accent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a:lnSpc>
                <a:spcPct val="100000"/>
              </a:lnSpc>
              <a:spcBef>
                <a:spcPts val="6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a:lnSpc>
                <a:spcPct val="100000"/>
              </a:lnSpc>
              <a:spcBef>
                <a:spcPts val="6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6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_subtitle">
  <p:cSld name="Title_subtitle">
    <p:spTree>
      <p:nvGrpSpPr>
        <p:cNvPr id="1" name="Shape 210"/>
        <p:cNvGrpSpPr/>
        <p:nvPr/>
      </p:nvGrpSpPr>
      <p:grpSpPr>
        <a:xfrm>
          <a:off x="0" y="0"/>
          <a:ext cx="0" cy="0"/>
          <a:chOff x="0" y="0"/>
          <a:chExt cx="0" cy="0"/>
        </a:xfrm>
      </p:grpSpPr>
      <p:sp>
        <p:nvSpPr>
          <p:cNvPr id="211" name="Google Shape;211;p23"/>
          <p:cNvSpPr txBox="1">
            <a:spLocks noGrp="1"/>
          </p:cNvSpPr>
          <p:nvPr>
            <p:ph type="body" idx="1"/>
          </p:nvPr>
        </p:nvSpPr>
        <p:spPr>
          <a:xfrm>
            <a:off x="567271" y="1175132"/>
            <a:ext cx="8119529" cy="346219"/>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accent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a:lnSpc>
                <a:spcPct val="100000"/>
              </a:lnSpc>
              <a:spcBef>
                <a:spcPts val="600"/>
              </a:spcBef>
              <a:spcAft>
                <a:spcPts val="0"/>
              </a:spcAft>
              <a:buClr>
                <a:schemeClr val="accent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chemeClr val="accent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chemeClr val="accent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a:lnSpc>
                <a:spcPct val="100000"/>
              </a:lnSpc>
              <a:spcBef>
                <a:spcPts val="600"/>
              </a:spcBef>
              <a:spcAft>
                <a:spcPts val="0"/>
              </a:spcAft>
              <a:buClr>
                <a:schemeClr val="accent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212" name="Google Shape;212;p2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1pPr>
            <a:lvl2pPr marR="0" lvl="1"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2pPr>
            <a:lvl3pPr marR="0" lvl="2"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3pPr>
            <a:lvl4pPr marR="0" lvl="3"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4pPr>
            <a:lvl5pPr marR="0" lvl="4"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5pPr>
            <a:lvl6pPr marR="0" lvl="5"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6pPr>
            <a:lvl7pPr marR="0" lvl="6"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7pPr>
            <a:lvl8pPr marR="0" lvl="7"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8pPr>
            <a:lvl9pPr marR="0" lvl="8"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3"/>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14"/>
        <p:cNvGrpSpPr/>
        <p:nvPr/>
      </p:nvGrpSpPr>
      <p:grpSpPr>
        <a:xfrm>
          <a:off x="0" y="0"/>
          <a:ext cx="0" cy="0"/>
          <a:chOff x="0" y="0"/>
          <a:chExt cx="0" cy="0"/>
        </a:xfrm>
      </p:grpSpPr>
      <p:sp>
        <p:nvSpPr>
          <p:cNvPr id="215" name="Google Shape;215;p25"/>
          <p:cNvSpPr/>
          <p:nvPr/>
        </p:nvSpPr>
        <p:spPr>
          <a:xfrm>
            <a:off x="0" y="0"/>
            <a:ext cx="9144000" cy="2168525"/>
          </a:xfrm>
          <a:prstGeom prst="rect">
            <a:avLst/>
          </a:prstGeom>
          <a:gradFill>
            <a:gsLst>
              <a:gs pos="0">
                <a:schemeClr val="lt1"/>
              </a:gs>
              <a:gs pos="100000">
                <a:srgbClr val="BFBFBF">
                  <a:alpha val="60392"/>
                </a:srgbClr>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6" name="Google Shape;216;p25"/>
          <p:cNvSpPr txBox="1">
            <a:spLocks noGrp="1"/>
          </p:cNvSpPr>
          <p:nvPr>
            <p:ph type="ctrTitle"/>
          </p:nvPr>
        </p:nvSpPr>
        <p:spPr>
          <a:xfrm>
            <a:off x="2728912" y="2222080"/>
            <a:ext cx="6048376" cy="1218795"/>
          </a:xfrm>
          <a:prstGeom prst="rect">
            <a:avLst/>
          </a:prstGeom>
          <a:noFill/>
          <a:ln>
            <a:noFill/>
          </a:ln>
        </p:spPr>
        <p:txBody>
          <a:bodyPr spcFirstLastPara="1" wrap="square" lIns="91425" tIns="91425" rIns="91425" bIns="91425" anchor="b" anchorCtr="0">
            <a:noAutofit/>
          </a:bodyPr>
          <a:lstStyle>
            <a:lvl1pPr marR="0" lvl="0" algn="l">
              <a:lnSpc>
                <a:spcPct val="90000"/>
              </a:lnSpc>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2pPr>
            <a:lvl3pPr marR="0" lvl="2"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3pPr>
            <a:lvl4pPr marR="0" lvl="3"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4pPr>
            <a:lvl5pPr marR="0" lvl="4"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5pPr>
            <a:lvl6pPr marR="0" lvl="5"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6pPr>
            <a:lvl7pPr marR="0" lvl="6"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7pPr>
            <a:lvl8pPr marR="0" lvl="7"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8pPr>
            <a:lvl9pPr marR="0" lvl="8"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9pPr>
          </a:lstStyle>
          <a:p>
            <a:endParaRPr/>
          </a:p>
        </p:txBody>
      </p:sp>
      <p:sp>
        <p:nvSpPr>
          <p:cNvPr id="217" name="Google Shape;217;p25"/>
          <p:cNvSpPr txBox="1">
            <a:spLocks noGrp="1"/>
          </p:cNvSpPr>
          <p:nvPr>
            <p:ph type="subTitle" idx="1"/>
          </p:nvPr>
        </p:nvSpPr>
        <p:spPr>
          <a:xfrm>
            <a:off x="2728913" y="3671063"/>
            <a:ext cx="6048375" cy="1901704"/>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600"/>
              </a:spcBef>
              <a:spcAft>
                <a:spcPts val="0"/>
              </a:spcAft>
              <a:buClr>
                <a:schemeClr val="accent1"/>
              </a:buClr>
              <a:buSzPts val="2800"/>
              <a:buFont typeface="Arial"/>
              <a:buNone/>
              <a:defRPr sz="2800" b="0" i="0" u="none" strike="noStrike" cap="none">
                <a:solidFill>
                  <a:schemeClr val="dk1"/>
                </a:solidFill>
                <a:latin typeface="Arial"/>
                <a:ea typeface="Arial"/>
                <a:cs typeface="Arial"/>
                <a:sym typeface="Arial"/>
              </a:defRPr>
            </a:lvl1pPr>
            <a:lvl2pPr marR="0" lvl="1" algn="ctr">
              <a:lnSpc>
                <a:spcPct val="100000"/>
              </a:lnSpc>
              <a:spcBef>
                <a:spcPts val="600"/>
              </a:spcBef>
              <a:spcAft>
                <a:spcPts val="0"/>
              </a:spcAft>
              <a:buClr>
                <a:schemeClr val="accent1"/>
              </a:buClr>
              <a:buSzPts val="2200"/>
              <a:buFont typeface="Arial"/>
              <a:buNone/>
              <a:defRPr sz="2200" b="0" i="0" u="none" strike="noStrike" cap="none">
                <a:solidFill>
                  <a:srgbClr val="949494"/>
                </a:solidFill>
                <a:latin typeface="Arial"/>
                <a:ea typeface="Arial"/>
                <a:cs typeface="Arial"/>
                <a:sym typeface="Arial"/>
              </a:defRPr>
            </a:lvl2pPr>
            <a:lvl3pPr marR="0" lvl="2" algn="ctr">
              <a:lnSpc>
                <a:spcPct val="100000"/>
              </a:lnSpc>
              <a:spcBef>
                <a:spcPts val="600"/>
              </a:spcBef>
              <a:spcAft>
                <a:spcPts val="0"/>
              </a:spcAft>
              <a:buClr>
                <a:schemeClr val="accent1"/>
              </a:buClr>
              <a:buSzPts val="2000"/>
              <a:buFont typeface="Arial"/>
              <a:buNone/>
              <a:defRPr sz="2000" b="0" i="0" u="none" strike="noStrike" cap="none">
                <a:solidFill>
                  <a:srgbClr val="949494"/>
                </a:solidFill>
                <a:latin typeface="Arial"/>
                <a:ea typeface="Arial"/>
                <a:cs typeface="Arial"/>
                <a:sym typeface="Arial"/>
              </a:defRPr>
            </a:lvl3pPr>
            <a:lvl4pPr marR="0" lvl="3" algn="ctr">
              <a:lnSpc>
                <a:spcPct val="100000"/>
              </a:lnSpc>
              <a:spcBef>
                <a:spcPts val="600"/>
              </a:spcBef>
              <a:spcAft>
                <a:spcPts val="0"/>
              </a:spcAft>
              <a:buClr>
                <a:schemeClr val="accent1"/>
              </a:buClr>
              <a:buSzPts val="1800"/>
              <a:buFont typeface="Arial"/>
              <a:buNone/>
              <a:defRPr sz="1800" b="0" i="0" u="none" strike="noStrike" cap="none">
                <a:solidFill>
                  <a:srgbClr val="949494"/>
                </a:solidFill>
                <a:latin typeface="Arial"/>
                <a:ea typeface="Arial"/>
                <a:cs typeface="Arial"/>
                <a:sym typeface="Arial"/>
              </a:defRPr>
            </a:lvl4pPr>
            <a:lvl5pPr marR="0" lvl="4" algn="ctr">
              <a:lnSpc>
                <a:spcPct val="100000"/>
              </a:lnSpc>
              <a:spcBef>
                <a:spcPts val="600"/>
              </a:spcBef>
              <a:spcAft>
                <a:spcPts val="0"/>
              </a:spcAft>
              <a:buClr>
                <a:schemeClr val="accent1"/>
              </a:buClr>
              <a:buSzPts val="1600"/>
              <a:buFont typeface="Arial"/>
              <a:buNone/>
              <a:defRPr sz="1600" b="0" i="0" u="none" strike="noStrike" cap="none">
                <a:solidFill>
                  <a:srgbClr val="949494"/>
                </a:solidFill>
                <a:latin typeface="Arial"/>
                <a:ea typeface="Arial"/>
                <a:cs typeface="Arial"/>
                <a:sym typeface="Arial"/>
              </a:defRPr>
            </a:lvl5pPr>
            <a:lvl6pPr marR="0" lvl="5" algn="ctr">
              <a:lnSpc>
                <a:spcPct val="100000"/>
              </a:lnSpc>
              <a:spcBef>
                <a:spcPts val="400"/>
              </a:spcBef>
              <a:spcAft>
                <a:spcPts val="0"/>
              </a:spcAft>
              <a:buClr>
                <a:srgbClr val="949494"/>
              </a:buClr>
              <a:buSzPts val="2000"/>
              <a:buFont typeface="Arial"/>
              <a:buNone/>
              <a:defRPr sz="2000" b="0" i="0" u="none" strike="noStrike" cap="none">
                <a:solidFill>
                  <a:srgbClr val="949494"/>
                </a:solidFill>
                <a:latin typeface="Arial"/>
                <a:ea typeface="Arial"/>
                <a:cs typeface="Arial"/>
                <a:sym typeface="Arial"/>
              </a:defRPr>
            </a:lvl6pPr>
            <a:lvl7pPr marR="0" lvl="6" algn="ctr">
              <a:lnSpc>
                <a:spcPct val="100000"/>
              </a:lnSpc>
              <a:spcBef>
                <a:spcPts val="400"/>
              </a:spcBef>
              <a:spcAft>
                <a:spcPts val="0"/>
              </a:spcAft>
              <a:buClr>
                <a:srgbClr val="949494"/>
              </a:buClr>
              <a:buSzPts val="2000"/>
              <a:buFont typeface="Arial"/>
              <a:buNone/>
              <a:defRPr sz="2000" b="0" i="0" u="none" strike="noStrike" cap="none">
                <a:solidFill>
                  <a:srgbClr val="949494"/>
                </a:solidFill>
                <a:latin typeface="Arial"/>
                <a:ea typeface="Arial"/>
                <a:cs typeface="Arial"/>
                <a:sym typeface="Arial"/>
              </a:defRPr>
            </a:lvl7pPr>
            <a:lvl8pPr marR="0" lvl="7" algn="ctr">
              <a:lnSpc>
                <a:spcPct val="100000"/>
              </a:lnSpc>
              <a:spcBef>
                <a:spcPts val="400"/>
              </a:spcBef>
              <a:spcAft>
                <a:spcPts val="0"/>
              </a:spcAft>
              <a:buClr>
                <a:srgbClr val="949494"/>
              </a:buClr>
              <a:buSzPts val="2000"/>
              <a:buFont typeface="Arial"/>
              <a:buNone/>
              <a:defRPr sz="2000" b="0" i="0" u="none" strike="noStrike" cap="none">
                <a:solidFill>
                  <a:srgbClr val="949494"/>
                </a:solidFill>
                <a:latin typeface="Arial"/>
                <a:ea typeface="Arial"/>
                <a:cs typeface="Arial"/>
                <a:sym typeface="Arial"/>
              </a:defRPr>
            </a:lvl8pPr>
            <a:lvl9pPr marR="0" lvl="8" algn="ctr">
              <a:lnSpc>
                <a:spcPct val="100000"/>
              </a:lnSpc>
              <a:spcBef>
                <a:spcPts val="400"/>
              </a:spcBef>
              <a:spcAft>
                <a:spcPts val="0"/>
              </a:spcAft>
              <a:buClr>
                <a:srgbClr val="949494"/>
              </a:buClr>
              <a:buSzPts val="2000"/>
              <a:buFont typeface="Arial"/>
              <a:buNone/>
              <a:defRPr sz="2000" b="0" i="0" u="none" strike="noStrike" cap="none">
                <a:solidFill>
                  <a:srgbClr val="949494"/>
                </a:solidFill>
                <a:latin typeface="Arial"/>
                <a:ea typeface="Arial"/>
                <a:cs typeface="Arial"/>
                <a:sym typeface="Aria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Blank">
  <p:cSld name="1_Blank">
    <p:spTree>
      <p:nvGrpSpPr>
        <p:cNvPr id="1" name="Shape 218"/>
        <p:cNvGrpSpPr/>
        <p:nvPr/>
      </p:nvGrpSpPr>
      <p:grpSpPr>
        <a:xfrm>
          <a:off x="0" y="0"/>
          <a:ext cx="0" cy="0"/>
          <a:chOff x="0" y="0"/>
          <a:chExt cx="0" cy="0"/>
        </a:xfrm>
      </p:grpSpPr>
      <p:sp>
        <p:nvSpPr>
          <p:cNvPr id="219" name="Google Shape;219;p26"/>
          <p:cNvSpPr/>
          <p:nvPr/>
        </p:nvSpPr>
        <p:spPr>
          <a:xfrm>
            <a:off x="0" y="0"/>
            <a:ext cx="9144000" cy="6858000"/>
          </a:xfrm>
          <a:prstGeom prst="rect">
            <a:avLst/>
          </a:prstGeom>
          <a:solidFill>
            <a:srgbClr val="000000"/>
          </a:solidFill>
          <a:ln w="127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20" name="Google Shape;220;p26"/>
          <p:cNvSpPr/>
          <p:nvPr/>
        </p:nvSpPr>
        <p:spPr>
          <a:xfrm>
            <a:off x="0" y="6329363"/>
            <a:ext cx="9144000" cy="385762"/>
          </a:xfrm>
          <a:prstGeom prst="rect">
            <a:avLst/>
          </a:prstGeom>
          <a:solidFill>
            <a:srgbClr val="00786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21" name="Google Shape;221;p26"/>
          <p:cNvSpPr txBox="1"/>
          <p:nvPr/>
        </p:nvSpPr>
        <p:spPr>
          <a:xfrm flipH="1">
            <a:off x="8553450" y="6723063"/>
            <a:ext cx="533400" cy="122237"/>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7F7F7F"/>
                </a:solidFill>
                <a:latin typeface="Arial"/>
                <a:ea typeface="Arial"/>
                <a:cs typeface="Arial"/>
                <a:sym typeface="Arial"/>
              </a:rPr>
              <a:t>‹#›</a:t>
            </a:fld>
            <a:endParaRPr sz="800" b="0" i="0" u="none" strike="noStrike" cap="none">
              <a:solidFill>
                <a:srgbClr val="7F7F7F"/>
              </a:solidFill>
              <a:latin typeface="Arial"/>
              <a:ea typeface="Arial"/>
              <a:cs typeface="Arial"/>
              <a:sym typeface="Arial"/>
            </a:endParaRPr>
          </a:p>
        </p:txBody>
      </p:sp>
      <p:pic>
        <p:nvPicPr>
          <p:cNvPr id="222" name="Google Shape;222;p26" descr="Pivotal_Logo_white.png"/>
          <p:cNvPicPr preferRelativeResize="0"/>
          <p:nvPr/>
        </p:nvPicPr>
        <p:blipFill rotWithShape="1">
          <a:blip r:embed="rId2">
            <a:alphaModFix/>
          </a:blip>
          <a:srcRect/>
          <a:stretch/>
        </p:blipFill>
        <p:spPr>
          <a:xfrm>
            <a:off x="7950200" y="6399213"/>
            <a:ext cx="957263" cy="219075"/>
          </a:xfrm>
          <a:prstGeom prst="rect">
            <a:avLst/>
          </a:prstGeom>
          <a:noFill/>
          <a:ln>
            <a:noFill/>
          </a:ln>
        </p:spPr>
      </p:pic>
      <p:sp>
        <p:nvSpPr>
          <p:cNvPr id="223" name="Google Shape;223;p26"/>
          <p:cNvSpPr txBox="1"/>
          <p:nvPr/>
        </p:nvSpPr>
        <p:spPr>
          <a:xfrm>
            <a:off x="349250" y="6726238"/>
            <a:ext cx="2274888" cy="9233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7F7F7F"/>
                </a:solidFill>
                <a:latin typeface="Arial"/>
                <a:ea typeface="Arial"/>
                <a:cs typeface="Arial"/>
                <a:sym typeface="Arial"/>
              </a:rPr>
              <a:t>©  2015 Pivotal Software, Inc.  All rights reserved.</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vider2">
  <p:cSld name="Divider2">
    <p:spTree>
      <p:nvGrpSpPr>
        <p:cNvPr id="1" name="Shape 224"/>
        <p:cNvGrpSpPr/>
        <p:nvPr/>
      </p:nvGrpSpPr>
      <p:grpSpPr>
        <a:xfrm>
          <a:off x="0" y="0"/>
          <a:ext cx="0" cy="0"/>
          <a:chOff x="0" y="0"/>
          <a:chExt cx="0" cy="0"/>
        </a:xfrm>
      </p:grpSpPr>
      <p:sp>
        <p:nvSpPr>
          <p:cNvPr id="225" name="Google Shape;225;p27"/>
          <p:cNvSpPr/>
          <p:nvPr/>
        </p:nvSpPr>
        <p:spPr>
          <a:xfrm>
            <a:off x="0" y="0"/>
            <a:ext cx="9144000" cy="6858000"/>
          </a:xfrm>
          <a:prstGeom prst="rect">
            <a:avLst/>
          </a:prstGeom>
          <a:solidFill>
            <a:srgbClr val="000000"/>
          </a:solidFill>
          <a:ln w="127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26" name="Google Shape;226;p27"/>
          <p:cNvSpPr/>
          <p:nvPr/>
        </p:nvSpPr>
        <p:spPr>
          <a:xfrm>
            <a:off x="0" y="6329363"/>
            <a:ext cx="9144000" cy="385762"/>
          </a:xfrm>
          <a:prstGeom prst="rect">
            <a:avLst/>
          </a:prstGeom>
          <a:solidFill>
            <a:srgbClr val="00786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27" name="Google Shape;227;p27"/>
          <p:cNvSpPr txBox="1"/>
          <p:nvPr/>
        </p:nvSpPr>
        <p:spPr>
          <a:xfrm flipH="1">
            <a:off x="8553450" y="6723063"/>
            <a:ext cx="533400" cy="122237"/>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7F7F7F"/>
                </a:solidFill>
                <a:latin typeface="Arial"/>
                <a:ea typeface="Arial"/>
                <a:cs typeface="Arial"/>
                <a:sym typeface="Arial"/>
              </a:rPr>
              <a:t>‹#›</a:t>
            </a:fld>
            <a:endParaRPr sz="800" b="0" i="0" u="none" strike="noStrike" cap="none">
              <a:solidFill>
                <a:srgbClr val="7F7F7F"/>
              </a:solidFill>
              <a:latin typeface="Arial"/>
              <a:ea typeface="Arial"/>
              <a:cs typeface="Arial"/>
              <a:sym typeface="Arial"/>
            </a:endParaRPr>
          </a:p>
        </p:txBody>
      </p:sp>
      <p:pic>
        <p:nvPicPr>
          <p:cNvPr id="228" name="Google Shape;228;p27" descr="Pivotal_Logo_white.png"/>
          <p:cNvPicPr preferRelativeResize="0"/>
          <p:nvPr/>
        </p:nvPicPr>
        <p:blipFill rotWithShape="1">
          <a:blip r:embed="rId2">
            <a:alphaModFix/>
          </a:blip>
          <a:srcRect/>
          <a:stretch/>
        </p:blipFill>
        <p:spPr>
          <a:xfrm>
            <a:off x="7950200" y="6399213"/>
            <a:ext cx="957263" cy="219075"/>
          </a:xfrm>
          <a:prstGeom prst="rect">
            <a:avLst/>
          </a:prstGeom>
          <a:noFill/>
          <a:ln>
            <a:noFill/>
          </a:ln>
        </p:spPr>
      </p:pic>
      <p:sp>
        <p:nvSpPr>
          <p:cNvPr id="229" name="Google Shape;229;p27"/>
          <p:cNvSpPr txBox="1"/>
          <p:nvPr/>
        </p:nvSpPr>
        <p:spPr>
          <a:xfrm>
            <a:off x="349250" y="6726238"/>
            <a:ext cx="2274888" cy="9233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7F7F7F"/>
                </a:solidFill>
                <a:latin typeface="Arial"/>
                <a:ea typeface="Arial"/>
                <a:cs typeface="Arial"/>
                <a:sym typeface="Arial"/>
              </a:rPr>
              <a:t>©  2015 Pivotal Software, Inc.  All rights reserved.</a:t>
            </a:r>
            <a:endParaRPr sz="1400" b="0" i="0" u="none" strike="noStrike" cap="none">
              <a:solidFill>
                <a:srgbClr val="000000"/>
              </a:solidFill>
              <a:latin typeface="Arial"/>
              <a:ea typeface="Arial"/>
              <a:cs typeface="Arial"/>
              <a:sym typeface="Arial"/>
            </a:endParaRPr>
          </a:p>
        </p:txBody>
      </p:sp>
      <p:sp>
        <p:nvSpPr>
          <p:cNvPr id="230" name="Google Shape;230;p27"/>
          <p:cNvSpPr txBox="1">
            <a:spLocks noGrp="1"/>
          </p:cNvSpPr>
          <p:nvPr>
            <p:ph type="ctrTitle"/>
          </p:nvPr>
        </p:nvSpPr>
        <p:spPr>
          <a:xfrm>
            <a:off x="1026053" y="2808042"/>
            <a:ext cx="6048376" cy="620683"/>
          </a:xfrm>
          <a:prstGeom prst="rect">
            <a:avLst/>
          </a:prstGeom>
          <a:noFill/>
          <a:ln>
            <a:noFill/>
          </a:ln>
        </p:spPr>
        <p:txBody>
          <a:bodyPr spcFirstLastPara="1" wrap="square" lIns="91425" tIns="91425" rIns="91425" bIns="91425" anchor="b" anchorCtr="0">
            <a:noAutofit/>
          </a:bodyPr>
          <a:lstStyle>
            <a:lvl1pPr marR="0" lvl="0" algn="l">
              <a:lnSpc>
                <a:spcPct val="90000"/>
              </a:lnSpc>
              <a:spcBef>
                <a:spcPts val="0"/>
              </a:spcBef>
              <a:spcAft>
                <a:spcPts val="0"/>
              </a:spcAft>
              <a:buClr>
                <a:schemeClr val="accent3"/>
              </a:buClr>
              <a:buSzPts val="4400"/>
              <a:buFont typeface="Arial"/>
              <a:buNone/>
              <a:defRPr sz="4400" b="0" i="0" u="none" strike="noStrike" cap="none">
                <a:solidFill>
                  <a:schemeClr val="accent3"/>
                </a:solidFill>
                <a:latin typeface="Arial"/>
                <a:ea typeface="Arial"/>
                <a:cs typeface="Arial"/>
                <a:sym typeface="Arial"/>
              </a:defRPr>
            </a:lvl1pPr>
            <a:lvl2pPr marR="0" lvl="1"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2pPr>
            <a:lvl3pPr marR="0" lvl="2"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3pPr>
            <a:lvl4pPr marR="0" lvl="3"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4pPr>
            <a:lvl5pPr marR="0" lvl="4"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5pPr>
            <a:lvl6pPr marR="0" lvl="5"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6pPr>
            <a:lvl7pPr marR="0" lvl="6"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7pPr>
            <a:lvl8pPr marR="0" lvl="7"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8pPr>
            <a:lvl9pPr marR="0" lvl="8"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9pPr>
          </a:lstStyle>
          <a:p>
            <a:endParaRPr/>
          </a:p>
        </p:txBody>
      </p:sp>
      <p:sp>
        <p:nvSpPr>
          <p:cNvPr id="231" name="Google Shape;231;p27"/>
          <p:cNvSpPr txBox="1">
            <a:spLocks noGrp="1"/>
          </p:cNvSpPr>
          <p:nvPr>
            <p:ph type="body" idx="1"/>
          </p:nvPr>
        </p:nvSpPr>
        <p:spPr>
          <a:xfrm>
            <a:off x="1034518" y="3515240"/>
            <a:ext cx="6048375" cy="562768"/>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1200"/>
              </a:spcBef>
              <a:spcAft>
                <a:spcPts val="0"/>
              </a:spcAft>
              <a:buClr>
                <a:srgbClr val="1C7B70"/>
              </a:buClr>
              <a:buSzPts val="2800"/>
              <a:buFont typeface="Arial"/>
              <a:buNone/>
              <a:defRPr sz="2800" b="0" i="0" u="none" strike="noStrike" cap="none">
                <a:solidFill>
                  <a:schemeClr val="accent2"/>
                </a:solidFill>
                <a:latin typeface="Arial"/>
                <a:ea typeface="Arial"/>
                <a:cs typeface="Arial"/>
                <a:sym typeface="Arial"/>
              </a:defRPr>
            </a:lvl1pPr>
            <a:lvl2pPr marL="914400" marR="0" lvl="1" indent="-228600" algn="l">
              <a:lnSpc>
                <a:spcPct val="100000"/>
              </a:lnSpc>
              <a:spcBef>
                <a:spcPts val="300"/>
              </a:spcBef>
              <a:spcAft>
                <a:spcPts val="0"/>
              </a:spcAft>
              <a:buClr>
                <a:srgbClr val="1C7B70"/>
              </a:buClr>
              <a:buSzPts val="2000"/>
              <a:buFont typeface="Arial"/>
              <a:buNone/>
              <a:defRPr sz="2000" b="0" i="0" u="none" strike="noStrike" cap="none">
                <a:solidFill>
                  <a:schemeClr val="lt2"/>
                </a:solidFill>
                <a:latin typeface="Arial"/>
                <a:ea typeface="Arial"/>
                <a:cs typeface="Arial"/>
                <a:sym typeface="Arial"/>
              </a:defRPr>
            </a:lvl2pPr>
            <a:lvl3pPr marL="1371600" marR="0" lvl="2" indent="-355600" algn="l">
              <a:lnSpc>
                <a:spcPct val="100000"/>
              </a:lnSpc>
              <a:spcBef>
                <a:spcPts val="600"/>
              </a:spcBef>
              <a:spcAft>
                <a:spcPts val="0"/>
              </a:spcAft>
              <a:buClr>
                <a:schemeClr val="accent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a:lnSpc>
                <a:spcPct val="100000"/>
              </a:lnSpc>
              <a:spcBef>
                <a:spcPts val="6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30200" algn="l">
              <a:lnSpc>
                <a:spcPct val="100000"/>
              </a:lnSpc>
              <a:spcBef>
                <a:spcPts val="6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vider 3">
  <p:cSld name="Divider 3">
    <p:spTree>
      <p:nvGrpSpPr>
        <p:cNvPr id="1" name="Shape 232"/>
        <p:cNvGrpSpPr/>
        <p:nvPr/>
      </p:nvGrpSpPr>
      <p:grpSpPr>
        <a:xfrm>
          <a:off x="0" y="0"/>
          <a:ext cx="0" cy="0"/>
          <a:chOff x="0" y="0"/>
          <a:chExt cx="0" cy="0"/>
        </a:xfrm>
      </p:grpSpPr>
      <p:sp>
        <p:nvSpPr>
          <p:cNvPr id="233" name="Google Shape;233;p28"/>
          <p:cNvSpPr/>
          <p:nvPr/>
        </p:nvSpPr>
        <p:spPr>
          <a:xfrm>
            <a:off x="0" y="0"/>
            <a:ext cx="9144000" cy="6858000"/>
          </a:xfrm>
          <a:prstGeom prst="rect">
            <a:avLst/>
          </a:prstGeom>
          <a:solidFill>
            <a:srgbClr val="000000"/>
          </a:solidFill>
          <a:ln w="127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4" name="Google Shape;234;p28"/>
          <p:cNvSpPr/>
          <p:nvPr/>
        </p:nvSpPr>
        <p:spPr>
          <a:xfrm>
            <a:off x="0" y="6329363"/>
            <a:ext cx="9144000" cy="385762"/>
          </a:xfrm>
          <a:prstGeom prst="rect">
            <a:avLst/>
          </a:prstGeom>
          <a:solidFill>
            <a:srgbClr val="00786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5" name="Google Shape;235;p28"/>
          <p:cNvSpPr txBox="1"/>
          <p:nvPr/>
        </p:nvSpPr>
        <p:spPr>
          <a:xfrm flipH="1">
            <a:off x="8553450" y="6723063"/>
            <a:ext cx="533400" cy="122237"/>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7F7F7F"/>
                </a:solidFill>
                <a:latin typeface="Arial"/>
                <a:ea typeface="Arial"/>
                <a:cs typeface="Arial"/>
                <a:sym typeface="Arial"/>
              </a:rPr>
              <a:t>‹#›</a:t>
            </a:fld>
            <a:endParaRPr sz="800" b="0" i="0" u="none" strike="noStrike" cap="none">
              <a:solidFill>
                <a:srgbClr val="7F7F7F"/>
              </a:solidFill>
              <a:latin typeface="Arial"/>
              <a:ea typeface="Arial"/>
              <a:cs typeface="Arial"/>
              <a:sym typeface="Arial"/>
            </a:endParaRPr>
          </a:p>
        </p:txBody>
      </p:sp>
      <p:pic>
        <p:nvPicPr>
          <p:cNvPr id="236" name="Google Shape;236;p28" descr="Pivotal_Logo_white.png"/>
          <p:cNvPicPr preferRelativeResize="0"/>
          <p:nvPr/>
        </p:nvPicPr>
        <p:blipFill rotWithShape="1">
          <a:blip r:embed="rId2">
            <a:alphaModFix/>
          </a:blip>
          <a:srcRect/>
          <a:stretch/>
        </p:blipFill>
        <p:spPr>
          <a:xfrm>
            <a:off x="7950200" y="6399213"/>
            <a:ext cx="957263" cy="219075"/>
          </a:xfrm>
          <a:prstGeom prst="rect">
            <a:avLst/>
          </a:prstGeom>
          <a:noFill/>
          <a:ln>
            <a:noFill/>
          </a:ln>
        </p:spPr>
      </p:pic>
      <p:sp>
        <p:nvSpPr>
          <p:cNvPr id="237" name="Google Shape;237;p28"/>
          <p:cNvSpPr txBox="1"/>
          <p:nvPr/>
        </p:nvSpPr>
        <p:spPr>
          <a:xfrm>
            <a:off x="349250" y="6726238"/>
            <a:ext cx="2274888" cy="9233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7F7F7F"/>
                </a:solidFill>
                <a:latin typeface="Arial"/>
                <a:ea typeface="Arial"/>
                <a:cs typeface="Arial"/>
                <a:sym typeface="Arial"/>
              </a:rPr>
              <a:t>©  2015 Pivotal Software, Inc.  All rights reserved.</a:t>
            </a:r>
            <a:endParaRPr sz="1400" b="0" i="0" u="none" strike="noStrike" cap="none">
              <a:solidFill>
                <a:srgbClr val="000000"/>
              </a:solidFill>
              <a:latin typeface="Arial"/>
              <a:ea typeface="Arial"/>
              <a:cs typeface="Arial"/>
              <a:sym typeface="Arial"/>
            </a:endParaRPr>
          </a:p>
        </p:txBody>
      </p:sp>
      <p:sp>
        <p:nvSpPr>
          <p:cNvPr id="238" name="Google Shape;238;p28"/>
          <p:cNvSpPr txBox="1">
            <a:spLocks noGrp="1"/>
          </p:cNvSpPr>
          <p:nvPr>
            <p:ph type="ctrTitle"/>
          </p:nvPr>
        </p:nvSpPr>
        <p:spPr>
          <a:xfrm>
            <a:off x="670455" y="2293644"/>
            <a:ext cx="6048376" cy="1354217"/>
          </a:xfrm>
          <a:prstGeom prst="rect">
            <a:avLst/>
          </a:prstGeom>
          <a:noFill/>
          <a:ln>
            <a:noFill/>
          </a:ln>
          <a:effectLst>
            <a:reflection stA="50000" endPos="75000" dist="12700" dir="5400000" sy="-100000" algn="bl" rotWithShape="0"/>
          </a:effectLst>
        </p:spPr>
        <p:txBody>
          <a:bodyPr spcFirstLastPara="1" wrap="square" lIns="91425" tIns="91425" rIns="91425" bIns="91425" anchor="b" anchorCtr="0">
            <a:noAutofit/>
          </a:bodyPr>
          <a:lstStyle>
            <a:lvl1pPr marR="0" lvl="0" algn="l">
              <a:lnSpc>
                <a:spcPct val="90000"/>
              </a:lnSpc>
              <a:spcBef>
                <a:spcPts val="0"/>
              </a:spcBef>
              <a:spcAft>
                <a:spcPts val="0"/>
              </a:spcAft>
              <a:buClr>
                <a:srgbClr val="008881"/>
              </a:buClr>
              <a:buSzPts val="9600"/>
              <a:buFont typeface="Arial"/>
              <a:buNone/>
              <a:defRPr sz="9600" b="0" i="0" u="none" strike="noStrike" cap="none">
                <a:solidFill>
                  <a:srgbClr val="008881"/>
                </a:solidFill>
                <a:latin typeface="Arial"/>
                <a:ea typeface="Arial"/>
                <a:cs typeface="Arial"/>
                <a:sym typeface="Arial"/>
              </a:defRPr>
            </a:lvl1pPr>
            <a:lvl2pPr marR="0" lvl="1"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2pPr>
            <a:lvl3pPr marR="0" lvl="2"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3pPr>
            <a:lvl4pPr marR="0" lvl="3"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4pPr>
            <a:lvl5pPr marR="0" lvl="4"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5pPr>
            <a:lvl6pPr marR="0" lvl="5"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6pPr>
            <a:lvl7pPr marR="0" lvl="6"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7pPr>
            <a:lvl8pPr marR="0" lvl="7"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8pPr>
            <a:lvl9pPr marR="0" lvl="8"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2_Blank">
  <p:cSld name="2_Blank">
    <p:spTree>
      <p:nvGrpSpPr>
        <p:cNvPr id="1" name="Shape 239"/>
        <p:cNvGrpSpPr/>
        <p:nvPr/>
      </p:nvGrpSpPr>
      <p:grpSpPr>
        <a:xfrm>
          <a:off x="0" y="0"/>
          <a:ext cx="0" cy="0"/>
          <a:chOff x="0" y="0"/>
          <a:chExt cx="0" cy="0"/>
        </a:xfrm>
      </p:grpSpPr>
      <p:sp>
        <p:nvSpPr>
          <p:cNvPr id="240" name="Google Shape;240;p29"/>
          <p:cNvSpPr/>
          <p:nvPr/>
        </p:nvSpPr>
        <p:spPr>
          <a:xfrm>
            <a:off x="0" y="0"/>
            <a:ext cx="9144000" cy="6858000"/>
          </a:xfrm>
          <a:prstGeom prst="rect">
            <a:avLst/>
          </a:prstGeom>
          <a:solidFill>
            <a:srgbClr val="000000"/>
          </a:solidFill>
          <a:ln w="127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241" name="Google Shape;241;p29" descr="EMC-no-tag_white_RGB-150dpi.png"/>
          <p:cNvPicPr preferRelativeResize="0"/>
          <p:nvPr/>
        </p:nvPicPr>
        <p:blipFill rotWithShape="1">
          <a:blip r:embed="rId2">
            <a:alphaModFix/>
          </a:blip>
          <a:srcRect/>
          <a:stretch/>
        </p:blipFill>
        <p:spPr>
          <a:xfrm>
            <a:off x="2001838" y="2228850"/>
            <a:ext cx="5153025" cy="1362075"/>
          </a:xfrm>
          <a:prstGeom prst="rect">
            <a:avLst/>
          </a:prstGeom>
          <a:noFill/>
          <a:ln>
            <a:noFill/>
          </a:ln>
        </p:spPr>
      </p:pic>
      <p:sp>
        <p:nvSpPr>
          <p:cNvPr id="242" name="Google Shape;242;p29"/>
          <p:cNvSpPr txBox="1"/>
          <p:nvPr/>
        </p:nvSpPr>
        <p:spPr>
          <a:xfrm>
            <a:off x="1733550" y="3760788"/>
            <a:ext cx="56896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rgbClr val="F27C3A"/>
                </a:solidFill>
                <a:latin typeface="Arial"/>
                <a:ea typeface="Arial"/>
                <a:cs typeface="Arial"/>
                <a:sym typeface="Arial"/>
              </a:rPr>
              <a:t>A NEW </a:t>
            </a:r>
            <a:r>
              <a:rPr lang="en-US" sz="2300" b="0" i="0" u="none" strike="noStrike" cap="none">
                <a:solidFill>
                  <a:srgbClr val="F27C3A"/>
                </a:solidFill>
                <a:latin typeface="Arial"/>
                <a:ea typeface="Arial"/>
                <a:cs typeface="Arial"/>
                <a:sym typeface="Arial"/>
              </a:rPr>
              <a:t>PLATFORM</a:t>
            </a:r>
            <a:r>
              <a:rPr lang="en-US" sz="2400" b="0" i="0" u="none" strike="noStrike" cap="none">
                <a:solidFill>
                  <a:srgbClr val="F27C3A"/>
                </a:solidFill>
                <a:latin typeface="Arial"/>
                <a:ea typeface="Arial"/>
                <a:cs typeface="Arial"/>
                <a:sym typeface="Arial"/>
              </a:rPr>
              <a:t> </a:t>
            </a:r>
            <a:r>
              <a:rPr lang="en-US" sz="2400" b="0" i="0" u="none" strike="noStrike" cap="none">
                <a:solidFill>
                  <a:srgbClr val="3EA7BC"/>
                </a:solidFill>
                <a:latin typeface="Arial"/>
                <a:ea typeface="Arial"/>
                <a:cs typeface="Arial"/>
                <a:sym typeface="Arial"/>
              </a:rPr>
              <a:t>FOR A NEW ERA</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 Intro">
  <p:cSld name="Intro">
    <p:spTree>
      <p:nvGrpSpPr>
        <p:cNvPr id="1" name="Shape 39"/>
        <p:cNvGrpSpPr/>
        <p:nvPr/>
      </p:nvGrpSpPr>
      <p:grpSpPr>
        <a:xfrm>
          <a:off x="0" y="0"/>
          <a:ext cx="0" cy="0"/>
          <a:chOff x="0" y="0"/>
          <a:chExt cx="0" cy="0"/>
        </a:xfrm>
      </p:grpSpPr>
      <p:sp>
        <p:nvSpPr>
          <p:cNvPr id="40" name="Google Shape;40;p4"/>
          <p:cNvSpPr/>
          <p:nvPr/>
        </p:nvSpPr>
        <p:spPr>
          <a:xfrm>
            <a:off x="0" y="0"/>
            <a:ext cx="3066000" cy="6858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4"/>
          <p:cNvSpPr txBox="1">
            <a:spLocks noGrp="1"/>
          </p:cNvSpPr>
          <p:nvPr>
            <p:ph type="title"/>
          </p:nvPr>
        </p:nvSpPr>
        <p:spPr>
          <a:xfrm>
            <a:off x="193350" y="732833"/>
            <a:ext cx="2751300" cy="19652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1400"/>
              <a:buFont typeface="Proxima Nova"/>
              <a:buNone/>
              <a:defRPr sz="25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25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5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5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5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5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5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5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500" b="0" i="0" u="none" strike="noStrike" cap="none">
                <a:solidFill>
                  <a:srgbClr val="000000"/>
                </a:solidFill>
                <a:latin typeface="Arial"/>
                <a:ea typeface="Arial"/>
                <a:cs typeface="Arial"/>
                <a:sym typeface="Arial"/>
              </a:defRPr>
            </a:lvl9pPr>
          </a:lstStyle>
          <a:p>
            <a:endParaRPr/>
          </a:p>
        </p:txBody>
      </p:sp>
      <p:cxnSp>
        <p:nvCxnSpPr>
          <p:cNvPr id="42" name="Google Shape;42;p4"/>
          <p:cNvCxnSpPr/>
          <p:nvPr/>
        </p:nvCxnSpPr>
        <p:spPr>
          <a:xfrm>
            <a:off x="3066005" y="-286033"/>
            <a:ext cx="0" cy="159600"/>
          </a:xfrm>
          <a:prstGeom prst="straightConnector1">
            <a:avLst/>
          </a:prstGeom>
          <a:noFill/>
          <a:ln w="9525" cap="flat" cmpd="sng">
            <a:solidFill>
              <a:srgbClr val="FFFFFF"/>
            </a:solidFill>
            <a:prstDash val="solid"/>
            <a:round/>
            <a:headEnd type="none" w="sm" len="sm"/>
            <a:tailEnd type="none" w="sm" len="sm"/>
          </a:ln>
        </p:spPr>
      </p:cxnSp>
      <p:grpSp>
        <p:nvGrpSpPr>
          <p:cNvPr id="43" name="Google Shape;43;p4"/>
          <p:cNvGrpSpPr/>
          <p:nvPr/>
        </p:nvGrpSpPr>
        <p:grpSpPr>
          <a:xfrm>
            <a:off x="287525" y="6472741"/>
            <a:ext cx="634914" cy="198289"/>
            <a:chOff x="1841475" y="2392725"/>
            <a:chExt cx="3928925" cy="920275"/>
          </a:xfrm>
        </p:grpSpPr>
        <p:sp>
          <p:nvSpPr>
            <p:cNvPr id="44" name="Google Shape;44;p4"/>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4"/>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4"/>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4"/>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4"/>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4"/>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4"/>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4"/>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52" name="Google Shape;52;p4"/>
          <p:cNvCxnSpPr/>
          <p:nvPr/>
        </p:nvCxnSpPr>
        <p:spPr>
          <a:xfrm rot="10800000">
            <a:off x="295728" y="2842555"/>
            <a:ext cx="524700" cy="0"/>
          </a:xfrm>
          <a:prstGeom prst="straightConnector1">
            <a:avLst/>
          </a:prstGeom>
          <a:noFill/>
          <a:ln w="28575" cap="flat" cmpd="sng">
            <a:solidFill>
              <a:schemeClr val="dk1"/>
            </a:solidFill>
            <a:prstDash val="solid"/>
            <a:round/>
            <a:headEnd type="none" w="sm" len="sm"/>
            <a:tailEnd type="none" w="sm" len="sm"/>
          </a:ln>
        </p:spPr>
      </p:cxnSp>
      <p:sp>
        <p:nvSpPr>
          <p:cNvPr id="53" name="Google Shape;53;p4"/>
          <p:cNvSpPr txBox="1">
            <a:spLocks noGrp="1"/>
          </p:cNvSpPr>
          <p:nvPr>
            <p:ph type="subTitle" idx="1"/>
          </p:nvPr>
        </p:nvSpPr>
        <p:spPr>
          <a:xfrm>
            <a:off x="193350" y="3032400"/>
            <a:ext cx="2751300" cy="1993600"/>
          </a:xfrm>
          <a:prstGeom prst="rect">
            <a:avLst/>
          </a:prstGeom>
          <a:noFill/>
          <a:ln>
            <a:noFill/>
          </a:ln>
        </p:spPr>
        <p:txBody>
          <a:bodyPr spcFirstLastPara="1" wrap="square" lIns="91425" tIns="91425" rIns="91425" bIns="91425" anchor="t" anchorCtr="0">
            <a:noAutofit/>
          </a:bodyPr>
          <a:lstStyle>
            <a:lvl1pPr marR="0" lvl="0" algn="l" rtl="0">
              <a:lnSpc>
                <a:spcPct val="110000"/>
              </a:lnSpc>
              <a:spcBef>
                <a:spcPts val="0"/>
              </a:spcBef>
              <a:spcAft>
                <a:spcPts val="0"/>
              </a:spcAft>
              <a:buClr>
                <a:srgbClr val="000000"/>
              </a:buClr>
              <a:buSzPts val="1300"/>
              <a:buFont typeface="Arial"/>
              <a:buNone/>
              <a:defRPr sz="1300" b="0" i="0" u="none" strike="noStrike" cap="none">
                <a:solidFill>
                  <a:srgbClr val="FFFFFF"/>
                </a:solidFill>
                <a:latin typeface="Proxima Nova"/>
                <a:ea typeface="Proxima Nova"/>
                <a:cs typeface="Proxima Nova"/>
                <a:sym typeface="Proxima Nova"/>
              </a:defRPr>
            </a:lvl1pPr>
            <a:lvl2pPr marR="0" lvl="1" algn="l" rtl="0">
              <a:lnSpc>
                <a:spcPct val="100000"/>
              </a:lnSpc>
              <a:spcBef>
                <a:spcPts val="150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4"/>
          <p:cNvSpPr txBox="1">
            <a:spLocks noGrp="1"/>
          </p:cNvSpPr>
          <p:nvPr>
            <p:ph type="body" idx="2"/>
          </p:nvPr>
        </p:nvSpPr>
        <p:spPr>
          <a:xfrm>
            <a:off x="3810675" y="732833"/>
            <a:ext cx="5047200" cy="5493600"/>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10000"/>
              </a:lnSpc>
              <a:spcBef>
                <a:spcPts val="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1pPr>
            <a:lvl2pPr marL="914400" marR="0" lvl="1" indent="-330200" algn="l" rtl="0">
              <a:lnSpc>
                <a:spcPct val="110000"/>
              </a:lnSpc>
              <a:spcBef>
                <a:spcPts val="2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2pPr>
            <a:lvl3pPr marL="1371600" marR="0" lvl="2" indent="-330200" algn="l" rtl="0">
              <a:lnSpc>
                <a:spcPct val="110000"/>
              </a:lnSpc>
              <a:spcBef>
                <a:spcPts val="2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3pPr>
            <a:lvl4pPr marL="1828800" marR="0" lvl="3" indent="-330200" algn="l" rtl="0">
              <a:lnSpc>
                <a:spcPct val="110000"/>
              </a:lnSpc>
              <a:spcBef>
                <a:spcPts val="2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4pPr>
            <a:lvl5pPr marL="2286000" marR="0" lvl="4" indent="-330200" algn="l" rtl="0">
              <a:lnSpc>
                <a:spcPct val="110000"/>
              </a:lnSpc>
              <a:spcBef>
                <a:spcPts val="2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5pPr>
            <a:lvl6pPr marL="2743200" marR="0" lvl="5" indent="-330200" algn="l" rtl="0">
              <a:lnSpc>
                <a:spcPct val="110000"/>
              </a:lnSpc>
              <a:spcBef>
                <a:spcPts val="2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6pPr>
            <a:lvl7pPr marL="3200400" marR="0" lvl="6" indent="-330200" algn="l" rtl="0">
              <a:lnSpc>
                <a:spcPct val="110000"/>
              </a:lnSpc>
              <a:spcBef>
                <a:spcPts val="2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7pPr>
            <a:lvl8pPr marL="3657600" marR="0" lvl="7" indent="-330200" algn="l" rtl="0">
              <a:lnSpc>
                <a:spcPct val="110000"/>
              </a:lnSpc>
              <a:spcBef>
                <a:spcPts val="2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8pPr>
            <a:lvl9pPr marL="4114800" marR="0" lvl="8" indent="-330200" algn="l" rtl="0">
              <a:lnSpc>
                <a:spcPct val="110000"/>
              </a:lnSpc>
              <a:spcBef>
                <a:spcPts val="2000"/>
              </a:spcBef>
              <a:spcAft>
                <a:spcPts val="200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 – 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 – Standard">
  <p:cSld name="Title Slide">
    <p:spTree>
      <p:nvGrpSpPr>
        <p:cNvPr id="1" name="Shape 56"/>
        <p:cNvGrpSpPr/>
        <p:nvPr/>
      </p:nvGrpSpPr>
      <p:grpSpPr>
        <a:xfrm>
          <a:off x="0" y="0"/>
          <a:ext cx="0" cy="0"/>
          <a:chOff x="0" y="0"/>
          <a:chExt cx="0" cy="0"/>
        </a:xfrm>
      </p:grpSpPr>
      <p:sp>
        <p:nvSpPr>
          <p:cNvPr id="57" name="Google Shape;57;p6"/>
          <p:cNvSpPr txBox="1">
            <a:spLocks noGrp="1"/>
          </p:cNvSpPr>
          <p:nvPr>
            <p:ph type="title"/>
          </p:nvPr>
        </p:nvSpPr>
        <p:spPr>
          <a:xfrm>
            <a:off x="192475" y="201700"/>
            <a:ext cx="8663100" cy="525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500"/>
              <a:buFont typeface="Arial"/>
              <a:buNone/>
              <a:defRPr sz="25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58" name="Google Shape;58;p6"/>
          <p:cNvGrpSpPr/>
          <p:nvPr/>
        </p:nvGrpSpPr>
        <p:grpSpPr>
          <a:xfrm>
            <a:off x="287525" y="6472741"/>
            <a:ext cx="634914" cy="198289"/>
            <a:chOff x="1841475" y="2392725"/>
            <a:chExt cx="3928925" cy="920275"/>
          </a:xfrm>
        </p:grpSpPr>
        <p:sp>
          <p:nvSpPr>
            <p:cNvPr id="59" name="Google Shape;59;p6"/>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6"/>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6"/>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6"/>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6"/>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6"/>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6"/>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6"/>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7" name="Google Shape;67;p6"/>
          <p:cNvSpPr txBox="1">
            <a:spLocks noGrp="1"/>
          </p:cNvSpPr>
          <p:nvPr>
            <p:ph type="body" idx="1"/>
          </p:nvPr>
        </p:nvSpPr>
        <p:spPr>
          <a:xfrm>
            <a:off x="915400" y="1200533"/>
            <a:ext cx="7333200" cy="50260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0000"/>
              </a:lnSpc>
              <a:spcBef>
                <a:spcPts val="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1pPr>
            <a:lvl2pPr marL="914400" marR="0" lvl="1"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2pPr>
            <a:lvl3pPr marL="1371600" marR="0" lvl="2"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3pPr>
            <a:lvl4pPr marL="1828800" marR="0" lvl="3"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4pPr>
            <a:lvl5pPr marL="2286000" marR="0" lvl="4"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5pPr>
            <a:lvl6pPr marL="2743200" marR="0" lvl="5"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6pPr>
            <a:lvl7pPr marL="3200400" marR="0" lvl="6"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7pPr>
            <a:lvl8pPr marL="3657600" marR="0" lvl="7"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8pPr>
            <a:lvl9pPr marL="4114800" marR="0" lvl="8" indent="-317500" algn="l" rtl="0">
              <a:lnSpc>
                <a:spcPct val="110000"/>
              </a:lnSpc>
              <a:spcBef>
                <a:spcPts val="1000"/>
              </a:spcBef>
              <a:spcAft>
                <a:spcPts val="100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7 – Diagram Box">
  <p:cSld name="Title Slide_4">
    <p:bg>
      <p:bgPr>
        <a:solidFill>
          <a:srgbClr val="F3F3F3"/>
        </a:solidFill>
        <a:effectLst/>
      </p:bgPr>
    </p:bg>
    <p:spTree>
      <p:nvGrpSpPr>
        <p:cNvPr id="1" name="Shape 68"/>
        <p:cNvGrpSpPr/>
        <p:nvPr/>
      </p:nvGrpSpPr>
      <p:grpSpPr>
        <a:xfrm>
          <a:off x="0" y="0"/>
          <a:ext cx="0" cy="0"/>
          <a:chOff x="0" y="0"/>
          <a:chExt cx="0" cy="0"/>
        </a:xfrm>
      </p:grpSpPr>
      <p:sp>
        <p:nvSpPr>
          <p:cNvPr id="69" name="Google Shape;69;p7"/>
          <p:cNvSpPr txBox="1">
            <a:spLocks noGrp="1"/>
          </p:cNvSpPr>
          <p:nvPr>
            <p:ph type="title"/>
          </p:nvPr>
        </p:nvSpPr>
        <p:spPr>
          <a:xfrm>
            <a:off x="192475" y="201700"/>
            <a:ext cx="8663100" cy="525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500"/>
              <a:buFont typeface="Arial"/>
              <a:buNone/>
              <a:defRPr sz="25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70" name="Google Shape;70;p7"/>
          <p:cNvGrpSpPr/>
          <p:nvPr/>
        </p:nvGrpSpPr>
        <p:grpSpPr>
          <a:xfrm>
            <a:off x="287525" y="6472741"/>
            <a:ext cx="634914" cy="198289"/>
            <a:chOff x="1841475" y="2392725"/>
            <a:chExt cx="3928925" cy="920275"/>
          </a:xfrm>
        </p:grpSpPr>
        <p:sp>
          <p:nvSpPr>
            <p:cNvPr id="71" name="Google Shape;71;p7"/>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7"/>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7"/>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7"/>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7"/>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7"/>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7"/>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7"/>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9" name="Google Shape;79;p7"/>
          <p:cNvSpPr/>
          <p:nvPr/>
        </p:nvSpPr>
        <p:spPr>
          <a:xfrm>
            <a:off x="285750" y="1209600"/>
            <a:ext cx="8569800" cy="50164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0" name="Google Shape;80;p7"/>
          <p:cNvCxnSpPr/>
          <p:nvPr/>
        </p:nvCxnSpPr>
        <p:spPr>
          <a:xfrm>
            <a:off x="8855561" y="-286033"/>
            <a:ext cx="0" cy="159600"/>
          </a:xfrm>
          <a:prstGeom prst="straightConnector1">
            <a:avLst/>
          </a:prstGeom>
          <a:noFill/>
          <a:ln w="9525" cap="flat" cmpd="sng">
            <a:solidFill>
              <a:srgbClr val="D9D9D9"/>
            </a:solidFill>
            <a:prstDash val="solid"/>
            <a:round/>
            <a:headEnd type="none" w="sm" len="sm"/>
            <a:tailEnd type="none" w="sm" len="sm"/>
          </a:ln>
        </p:spPr>
      </p:cxnSp>
      <p:cxnSp>
        <p:nvCxnSpPr>
          <p:cNvPr id="81" name="Google Shape;81;p7"/>
          <p:cNvCxnSpPr/>
          <p:nvPr/>
        </p:nvCxnSpPr>
        <p:spPr>
          <a:xfrm>
            <a:off x="287536" y="-286033"/>
            <a:ext cx="0" cy="159600"/>
          </a:xfrm>
          <a:prstGeom prst="straightConnector1">
            <a:avLst/>
          </a:prstGeom>
          <a:noFill/>
          <a:ln w="9525" cap="flat" cmpd="sng">
            <a:solidFill>
              <a:srgbClr val="D9D9D9"/>
            </a:solidFill>
            <a:prstDash val="solid"/>
            <a:round/>
            <a:headEnd type="none" w="sm" len="sm"/>
            <a:tailEnd type="none" w="sm" len="sm"/>
          </a:ln>
        </p:spPr>
      </p:cxnSp>
      <p:cxnSp>
        <p:nvCxnSpPr>
          <p:cNvPr id="82" name="Google Shape;82;p7"/>
          <p:cNvCxnSpPr/>
          <p:nvPr/>
        </p:nvCxnSpPr>
        <p:spPr>
          <a:xfrm rot="10800000">
            <a:off x="-228600" y="1231900"/>
            <a:ext cx="114300" cy="0"/>
          </a:xfrm>
          <a:prstGeom prst="straightConnector1">
            <a:avLst/>
          </a:prstGeom>
          <a:noFill/>
          <a:ln w="9525" cap="flat" cmpd="sng">
            <a:solidFill>
              <a:srgbClr val="D9D9D9"/>
            </a:solidFill>
            <a:prstDash val="solid"/>
            <a:round/>
            <a:headEnd type="none" w="sm" len="sm"/>
            <a:tailEnd type="none" w="sm" len="sm"/>
          </a:ln>
        </p:spPr>
      </p:cxnSp>
      <p:cxnSp>
        <p:nvCxnSpPr>
          <p:cNvPr id="83" name="Google Shape;83;p7"/>
          <p:cNvCxnSpPr/>
          <p:nvPr/>
        </p:nvCxnSpPr>
        <p:spPr>
          <a:xfrm rot="10800000">
            <a:off x="-228600" y="6226000"/>
            <a:ext cx="114300" cy="0"/>
          </a:xfrm>
          <a:prstGeom prst="straightConnector1">
            <a:avLst/>
          </a:prstGeom>
          <a:noFill/>
          <a:ln w="9525" cap="flat" cmpd="sng">
            <a:solidFill>
              <a:srgbClr val="D9D9D9"/>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 – Design Grid">
  <p:cSld name="Title Slide_3">
    <p:spTree>
      <p:nvGrpSpPr>
        <p:cNvPr id="1" name="Shape 84"/>
        <p:cNvGrpSpPr/>
        <p:nvPr/>
      </p:nvGrpSpPr>
      <p:grpSpPr>
        <a:xfrm>
          <a:off x="0" y="0"/>
          <a:ext cx="0" cy="0"/>
          <a:chOff x="0" y="0"/>
          <a:chExt cx="0" cy="0"/>
        </a:xfrm>
      </p:grpSpPr>
      <p:pic>
        <p:nvPicPr>
          <p:cNvPr id="85" name="Google Shape;85;p8"/>
          <p:cNvPicPr preferRelativeResize="0"/>
          <p:nvPr/>
        </p:nvPicPr>
        <p:blipFill rotWithShape="1">
          <a:blip r:embed="rId2">
            <a:alphaModFix/>
          </a:blip>
          <a:srcRect/>
          <a:stretch/>
        </p:blipFill>
        <p:spPr>
          <a:xfrm>
            <a:off x="0" y="0"/>
            <a:ext cx="9144000" cy="5143489"/>
          </a:xfrm>
          <a:prstGeom prst="rect">
            <a:avLst/>
          </a:prstGeom>
          <a:noFill/>
          <a:ln>
            <a:noFill/>
          </a:ln>
        </p:spPr>
      </p:pic>
      <p:sp>
        <p:nvSpPr>
          <p:cNvPr id="86" name="Google Shape;86;p8"/>
          <p:cNvSpPr txBox="1">
            <a:spLocks noGrp="1"/>
          </p:cNvSpPr>
          <p:nvPr>
            <p:ph type="title"/>
          </p:nvPr>
        </p:nvSpPr>
        <p:spPr>
          <a:xfrm>
            <a:off x="192475" y="201700"/>
            <a:ext cx="8663100" cy="525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500"/>
              <a:buFont typeface="Arial"/>
              <a:buNone/>
              <a:defRPr sz="25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87" name="Google Shape;87;p8"/>
          <p:cNvGrpSpPr/>
          <p:nvPr/>
        </p:nvGrpSpPr>
        <p:grpSpPr>
          <a:xfrm>
            <a:off x="287525" y="6472741"/>
            <a:ext cx="634914" cy="198289"/>
            <a:chOff x="1841475" y="2392725"/>
            <a:chExt cx="3928925" cy="920275"/>
          </a:xfrm>
        </p:grpSpPr>
        <p:sp>
          <p:nvSpPr>
            <p:cNvPr id="88" name="Google Shape;88;p8"/>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8"/>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8"/>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8"/>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8"/>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8"/>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8"/>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8"/>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 – Night Mode">
  <p:cSld name="Title Slide_2">
    <p:bg>
      <p:bgPr>
        <a:solidFill>
          <a:schemeClr val="dk1"/>
        </a:solidFill>
        <a:effectLst/>
      </p:bgPr>
    </p:bg>
    <p:spTree>
      <p:nvGrpSpPr>
        <p:cNvPr id="1" name="Shape 96"/>
        <p:cNvGrpSpPr/>
        <p:nvPr/>
      </p:nvGrpSpPr>
      <p:grpSpPr>
        <a:xfrm>
          <a:off x="0" y="0"/>
          <a:ext cx="0" cy="0"/>
          <a:chOff x="0" y="0"/>
          <a:chExt cx="0" cy="0"/>
        </a:xfrm>
      </p:grpSpPr>
      <p:sp>
        <p:nvSpPr>
          <p:cNvPr id="97" name="Google Shape;97;p9"/>
          <p:cNvSpPr txBox="1">
            <a:spLocks noGrp="1"/>
          </p:cNvSpPr>
          <p:nvPr>
            <p:ph type="title"/>
          </p:nvPr>
        </p:nvSpPr>
        <p:spPr>
          <a:xfrm>
            <a:off x="192475" y="201700"/>
            <a:ext cx="8663100" cy="525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500"/>
              <a:buFont typeface="Arial"/>
              <a:buNone/>
              <a:defRPr sz="2500" b="1" i="0" u="none" strike="noStrike" cap="none">
                <a:solidFill>
                  <a:srgbClr val="FFFFFF"/>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98" name="Google Shape;98;p9"/>
          <p:cNvGrpSpPr/>
          <p:nvPr/>
        </p:nvGrpSpPr>
        <p:grpSpPr>
          <a:xfrm>
            <a:off x="287525" y="6472741"/>
            <a:ext cx="634914" cy="198289"/>
            <a:chOff x="1841475" y="2392725"/>
            <a:chExt cx="3928925" cy="920275"/>
          </a:xfrm>
        </p:grpSpPr>
        <p:sp>
          <p:nvSpPr>
            <p:cNvPr id="99" name="Google Shape;99;p9"/>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9"/>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9"/>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9"/>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9"/>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9"/>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9"/>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9"/>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4 – Sidebar">
  <p:cSld name="CUSTOM_5">
    <p:spTree>
      <p:nvGrpSpPr>
        <p:cNvPr id="1" name="Shape 107"/>
        <p:cNvGrpSpPr/>
        <p:nvPr/>
      </p:nvGrpSpPr>
      <p:grpSpPr>
        <a:xfrm>
          <a:off x="0" y="0"/>
          <a:ext cx="0" cy="0"/>
          <a:chOff x="0" y="0"/>
          <a:chExt cx="0" cy="0"/>
        </a:xfrm>
      </p:grpSpPr>
      <p:cxnSp>
        <p:nvCxnSpPr>
          <p:cNvPr id="108" name="Google Shape;108;p10"/>
          <p:cNvCxnSpPr/>
          <p:nvPr/>
        </p:nvCxnSpPr>
        <p:spPr>
          <a:xfrm rot="10800000">
            <a:off x="6081375" y="1207600"/>
            <a:ext cx="0" cy="5019200"/>
          </a:xfrm>
          <a:prstGeom prst="straightConnector1">
            <a:avLst/>
          </a:prstGeom>
          <a:noFill/>
          <a:ln w="19050" cap="flat" cmpd="sng">
            <a:solidFill>
              <a:srgbClr val="D9D9D9"/>
            </a:solidFill>
            <a:prstDash val="solid"/>
            <a:round/>
            <a:headEnd type="none" w="sm" len="sm"/>
            <a:tailEnd type="none" w="sm" len="sm"/>
          </a:ln>
        </p:spPr>
      </p:cxnSp>
      <p:sp>
        <p:nvSpPr>
          <p:cNvPr id="109" name="Google Shape;109;p10"/>
          <p:cNvSpPr txBox="1">
            <a:spLocks noGrp="1"/>
          </p:cNvSpPr>
          <p:nvPr>
            <p:ph type="title"/>
          </p:nvPr>
        </p:nvSpPr>
        <p:spPr>
          <a:xfrm>
            <a:off x="192475" y="201700"/>
            <a:ext cx="8663100" cy="525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500"/>
              <a:buFont typeface="Arial"/>
              <a:buNone/>
              <a:defRPr sz="25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10" name="Google Shape;110;p10"/>
          <p:cNvGrpSpPr/>
          <p:nvPr/>
        </p:nvGrpSpPr>
        <p:grpSpPr>
          <a:xfrm>
            <a:off x="287525" y="6472741"/>
            <a:ext cx="634914" cy="198289"/>
            <a:chOff x="1841475" y="2392725"/>
            <a:chExt cx="3928925" cy="920275"/>
          </a:xfrm>
        </p:grpSpPr>
        <p:sp>
          <p:nvSpPr>
            <p:cNvPr id="111" name="Google Shape;111;p10"/>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0"/>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0"/>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0"/>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0"/>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0"/>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0"/>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0"/>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19" name="Google Shape;119;p10"/>
          <p:cNvCxnSpPr/>
          <p:nvPr/>
        </p:nvCxnSpPr>
        <p:spPr>
          <a:xfrm>
            <a:off x="6078286" y="-286033"/>
            <a:ext cx="0" cy="159600"/>
          </a:xfrm>
          <a:prstGeom prst="straightConnector1">
            <a:avLst/>
          </a:prstGeom>
          <a:noFill/>
          <a:ln w="9525" cap="flat" cmpd="sng">
            <a:solidFill>
              <a:srgbClr val="D9D9D9"/>
            </a:solidFill>
            <a:prstDash val="solid"/>
            <a:round/>
            <a:headEnd type="none" w="sm" len="sm"/>
            <a:tailEnd type="none" w="sm" len="sm"/>
          </a:ln>
        </p:spPr>
      </p:cxnSp>
      <p:sp>
        <p:nvSpPr>
          <p:cNvPr id="120" name="Google Shape;120;p10"/>
          <p:cNvSpPr txBox="1">
            <a:spLocks noGrp="1"/>
          </p:cNvSpPr>
          <p:nvPr>
            <p:ph type="body" idx="1"/>
          </p:nvPr>
        </p:nvSpPr>
        <p:spPr>
          <a:xfrm>
            <a:off x="192475" y="1200533"/>
            <a:ext cx="5618700" cy="50260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0000"/>
              </a:lnSpc>
              <a:spcBef>
                <a:spcPts val="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1pPr>
            <a:lvl2pPr marL="914400" marR="0" lvl="1"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2pPr>
            <a:lvl3pPr marL="1371600" marR="0" lvl="2"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3pPr>
            <a:lvl4pPr marL="1828800" marR="0" lvl="3"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4pPr>
            <a:lvl5pPr marL="2286000" marR="0" lvl="4"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5pPr>
            <a:lvl6pPr marL="2743200" marR="0" lvl="5"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6pPr>
            <a:lvl7pPr marL="3200400" marR="0" lvl="6"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7pPr>
            <a:lvl8pPr marL="3657600" marR="0" lvl="7"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8pPr>
            <a:lvl9pPr marL="4114800" marR="0" lvl="8" indent="-317500" algn="l" rtl="0">
              <a:lnSpc>
                <a:spcPct val="110000"/>
              </a:lnSpc>
              <a:spcBef>
                <a:spcPts val="1000"/>
              </a:spcBef>
              <a:spcAft>
                <a:spcPts val="100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9pPr>
          </a:lstStyle>
          <a:p>
            <a:endParaRPr/>
          </a:p>
        </p:txBody>
      </p:sp>
      <p:sp>
        <p:nvSpPr>
          <p:cNvPr id="121" name="Google Shape;121;p10"/>
          <p:cNvSpPr txBox="1">
            <a:spLocks noGrp="1"/>
          </p:cNvSpPr>
          <p:nvPr>
            <p:ph type="body" idx="2"/>
          </p:nvPr>
        </p:nvSpPr>
        <p:spPr>
          <a:xfrm>
            <a:off x="6222125" y="1200533"/>
            <a:ext cx="2729400" cy="50260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0000"/>
              </a:lnSpc>
              <a:spcBef>
                <a:spcPts val="0"/>
              </a:spcBef>
              <a:spcAft>
                <a:spcPts val="0"/>
              </a:spcAft>
              <a:buClr>
                <a:schemeClr val="lt2"/>
              </a:buClr>
              <a:buSzPts val="1300"/>
              <a:buFont typeface="Proxima Nova"/>
              <a:buChar char="●"/>
              <a:defRPr sz="1300" b="1" i="0" u="none" strike="noStrike" cap="none">
                <a:solidFill>
                  <a:schemeClr val="lt2"/>
                </a:solidFill>
                <a:latin typeface="Proxima Nova"/>
                <a:ea typeface="Proxima Nova"/>
                <a:cs typeface="Proxima Nova"/>
                <a:sym typeface="Proxima Nova"/>
              </a:defRPr>
            </a:lvl1pPr>
            <a:lvl2pPr marL="914400" marR="0" lvl="1" indent="-311150" algn="l" rtl="0">
              <a:lnSpc>
                <a:spcPct val="110000"/>
              </a:lnSpc>
              <a:spcBef>
                <a:spcPts val="2000"/>
              </a:spcBef>
              <a:spcAft>
                <a:spcPts val="0"/>
              </a:spcAft>
              <a:buClr>
                <a:schemeClr val="lt2"/>
              </a:buClr>
              <a:buSzPts val="1300"/>
              <a:buFont typeface="Proxima Nova"/>
              <a:buChar char="○"/>
              <a:defRPr sz="1300" b="1" i="0" u="none" strike="noStrike" cap="none">
                <a:solidFill>
                  <a:schemeClr val="lt2"/>
                </a:solidFill>
                <a:latin typeface="Proxima Nova"/>
                <a:ea typeface="Proxima Nova"/>
                <a:cs typeface="Proxima Nova"/>
                <a:sym typeface="Proxima Nova"/>
              </a:defRPr>
            </a:lvl2pPr>
            <a:lvl3pPr marL="1371600" marR="0" lvl="2" indent="-311150" algn="l" rtl="0">
              <a:lnSpc>
                <a:spcPct val="110000"/>
              </a:lnSpc>
              <a:spcBef>
                <a:spcPts val="2000"/>
              </a:spcBef>
              <a:spcAft>
                <a:spcPts val="0"/>
              </a:spcAft>
              <a:buClr>
                <a:schemeClr val="lt2"/>
              </a:buClr>
              <a:buSzPts val="1300"/>
              <a:buFont typeface="Proxima Nova"/>
              <a:buChar char="■"/>
              <a:defRPr sz="1300" b="1" i="0" u="none" strike="noStrike" cap="none">
                <a:solidFill>
                  <a:schemeClr val="lt2"/>
                </a:solidFill>
                <a:latin typeface="Proxima Nova"/>
                <a:ea typeface="Proxima Nova"/>
                <a:cs typeface="Proxima Nova"/>
                <a:sym typeface="Proxima Nova"/>
              </a:defRPr>
            </a:lvl3pPr>
            <a:lvl4pPr marL="1828800" marR="0" lvl="3" indent="-311150" algn="l" rtl="0">
              <a:lnSpc>
                <a:spcPct val="110000"/>
              </a:lnSpc>
              <a:spcBef>
                <a:spcPts val="2000"/>
              </a:spcBef>
              <a:spcAft>
                <a:spcPts val="0"/>
              </a:spcAft>
              <a:buClr>
                <a:schemeClr val="lt2"/>
              </a:buClr>
              <a:buSzPts val="1300"/>
              <a:buFont typeface="Proxima Nova"/>
              <a:buChar char="●"/>
              <a:defRPr sz="1300" b="1" i="0" u="none" strike="noStrike" cap="none">
                <a:solidFill>
                  <a:schemeClr val="lt2"/>
                </a:solidFill>
                <a:latin typeface="Proxima Nova"/>
                <a:ea typeface="Proxima Nova"/>
                <a:cs typeface="Proxima Nova"/>
                <a:sym typeface="Proxima Nova"/>
              </a:defRPr>
            </a:lvl4pPr>
            <a:lvl5pPr marL="2286000" marR="0" lvl="4" indent="-311150" algn="l" rtl="0">
              <a:lnSpc>
                <a:spcPct val="110000"/>
              </a:lnSpc>
              <a:spcBef>
                <a:spcPts val="2000"/>
              </a:spcBef>
              <a:spcAft>
                <a:spcPts val="0"/>
              </a:spcAft>
              <a:buClr>
                <a:schemeClr val="lt2"/>
              </a:buClr>
              <a:buSzPts val="1300"/>
              <a:buFont typeface="Proxima Nova"/>
              <a:buChar char="○"/>
              <a:defRPr sz="1300" b="1" i="0" u="none" strike="noStrike" cap="none">
                <a:solidFill>
                  <a:schemeClr val="lt2"/>
                </a:solidFill>
                <a:latin typeface="Proxima Nova"/>
                <a:ea typeface="Proxima Nova"/>
                <a:cs typeface="Proxima Nova"/>
                <a:sym typeface="Proxima Nova"/>
              </a:defRPr>
            </a:lvl5pPr>
            <a:lvl6pPr marL="2743200" marR="0" lvl="5" indent="-311150" algn="l" rtl="0">
              <a:lnSpc>
                <a:spcPct val="110000"/>
              </a:lnSpc>
              <a:spcBef>
                <a:spcPts val="2000"/>
              </a:spcBef>
              <a:spcAft>
                <a:spcPts val="0"/>
              </a:spcAft>
              <a:buClr>
                <a:schemeClr val="lt2"/>
              </a:buClr>
              <a:buSzPts val="1300"/>
              <a:buFont typeface="Proxima Nova"/>
              <a:buChar char="■"/>
              <a:defRPr sz="1300" b="1" i="0" u="none" strike="noStrike" cap="none">
                <a:solidFill>
                  <a:schemeClr val="lt2"/>
                </a:solidFill>
                <a:latin typeface="Proxima Nova"/>
                <a:ea typeface="Proxima Nova"/>
                <a:cs typeface="Proxima Nova"/>
                <a:sym typeface="Proxima Nova"/>
              </a:defRPr>
            </a:lvl6pPr>
            <a:lvl7pPr marL="3200400" marR="0" lvl="6" indent="-311150" algn="l" rtl="0">
              <a:lnSpc>
                <a:spcPct val="110000"/>
              </a:lnSpc>
              <a:spcBef>
                <a:spcPts val="2000"/>
              </a:spcBef>
              <a:spcAft>
                <a:spcPts val="0"/>
              </a:spcAft>
              <a:buClr>
                <a:schemeClr val="lt2"/>
              </a:buClr>
              <a:buSzPts val="1300"/>
              <a:buFont typeface="Proxima Nova"/>
              <a:buChar char="●"/>
              <a:defRPr sz="1300" b="1" i="0" u="none" strike="noStrike" cap="none">
                <a:solidFill>
                  <a:schemeClr val="lt2"/>
                </a:solidFill>
                <a:latin typeface="Proxima Nova"/>
                <a:ea typeface="Proxima Nova"/>
                <a:cs typeface="Proxima Nova"/>
                <a:sym typeface="Proxima Nova"/>
              </a:defRPr>
            </a:lvl7pPr>
            <a:lvl8pPr marL="3657600" marR="0" lvl="7" indent="-311150" algn="l" rtl="0">
              <a:lnSpc>
                <a:spcPct val="110000"/>
              </a:lnSpc>
              <a:spcBef>
                <a:spcPts val="2000"/>
              </a:spcBef>
              <a:spcAft>
                <a:spcPts val="0"/>
              </a:spcAft>
              <a:buClr>
                <a:schemeClr val="lt2"/>
              </a:buClr>
              <a:buSzPts val="1300"/>
              <a:buFont typeface="Proxima Nova"/>
              <a:buChar char="○"/>
              <a:defRPr sz="1300" b="1" i="0" u="none" strike="noStrike" cap="none">
                <a:solidFill>
                  <a:schemeClr val="lt2"/>
                </a:solidFill>
                <a:latin typeface="Proxima Nova"/>
                <a:ea typeface="Proxima Nova"/>
                <a:cs typeface="Proxima Nova"/>
                <a:sym typeface="Proxima Nova"/>
              </a:defRPr>
            </a:lvl8pPr>
            <a:lvl9pPr marL="4114800" marR="0" lvl="8" indent="-311150" algn="l" rtl="0">
              <a:lnSpc>
                <a:spcPct val="110000"/>
              </a:lnSpc>
              <a:spcBef>
                <a:spcPts val="2000"/>
              </a:spcBef>
              <a:spcAft>
                <a:spcPts val="2000"/>
              </a:spcAft>
              <a:buClr>
                <a:schemeClr val="lt2"/>
              </a:buClr>
              <a:buSzPts val="1300"/>
              <a:buFont typeface="Proxima Nova"/>
              <a:buChar char="■"/>
              <a:defRPr sz="1300" b="1" i="0" u="none" strike="noStrike" cap="none">
                <a:solidFill>
                  <a:schemeClr val="lt2"/>
                </a:solidFill>
                <a:latin typeface="Proxima Nova"/>
                <a:ea typeface="Proxima Nova"/>
                <a:cs typeface="Proxima Nova"/>
                <a:sym typeface="Proxima Nov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3.pn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sp>
        <p:nvSpPr>
          <p:cNvPr id="176" name="Google Shape;176;p16"/>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Arial"/>
                <a:ea typeface="Arial"/>
                <a:cs typeface="Arial"/>
                <a:sym typeface="Arial"/>
              </a:defRPr>
            </a:lvl9pPr>
          </a:lstStyle>
          <a:p>
            <a:endParaRPr/>
          </a:p>
        </p:txBody>
      </p:sp>
      <p:sp>
        <p:nvSpPr>
          <p:cNvPr id="177" name="Google Shape;177;p16"/>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600"/>
              </a:spcBef>
              <a:spcAft>
                <a:spcPts val="0"/>
              </a:spcAft>
              <a:buClr>
                <a:schemeClr val="accent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68300" algn="l" rtl="0">
              <a:lnSpc>
                <a:spcPct val="100000"/>
              </a:lnSpc>
              <a:spcBef>
                <a:spcPts val="600"/>
              </a:spcBef>
              <a:spcAft>
                <a:spcPts val="0"/>
              </a:spcAft>
              <a:buClr>
                <a:schemeClr val="accent1"/>
              </a:buClr>
              <a:buSzPts val="2200"/>
              <a:buFont typeface="Arial"/>
              <a:buChar char="–"/>
              <a:defRPr sz="2200" b="0" i="0" u="none" strike="noStrike" cap="none">
                <a:solidFill>
                  <a:schemeClr val="dk1"/>
                </a:solidFill>
                <a:latin typeface="Arial"/>
                <a:ea typeface="Arial"/>
                <a:cs typeface="Arial"/>
                <a:sym typeface="Arial"/>
              </a:defRPr>
            </a:lvl2pPr>
            <a:lvl3pPr marL="1371600" marR="0" lvl="2" indent="-355600" algn="l" rtl="0">
              <a:lnSpc>
                <a:spcPct val="100000"/>
              </a:lnSpc>
              <a:spcBef>
                <a:spcPts val="600"/>
              </a:spcBef>
              <a:spcAft>
                <a:spcPts val="0"/>
              </a:spcAft>
              <a:buClr>
                <a:schemeClr val="accent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6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8" name="Google Shape;178;p16"/>
          <p:cNvSpPr/>
          <p:nvPr/>
        </p:nvSpPr>
        <p:spPr>
          <a:xfrm>
            <a:off x="0" y="6329363"/>
            <a:ext cx="9144000" cy="385762"/>
          </a:xfrm>
          <a:prstGeom prst="rect">
            <a:avLst/>
          </a:prstGeom>
          <a:solidFill>
            <a:srgbClr val="00786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9" name="Google Shape;179;p16"/>
          <p:cNvSpPr txBox="1"/>
          <p:nvPr/>
        </p:nvSpPr>
        <p:spPr>
          <a:xfrm flipH="1">
            <a:off x="8553450" y="6723063"/>
            <a:ext cx="533400" cy="122237"/>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7F7F7F"/>
                </a:solidFill>
                <a:latin typeface="Arial"/>
                <a:ea typeface="Arial"/>
                <a:cs typeface="Arial"/>
                <a:sym typeface="Arial"/>
              </a:rPr>
              <a:t>‹#›</a:t>
            </a:fld>
            <a:endParaRPr sz="800" b="0" i="0" u="none" strike="noStrike" cap="none">
              <a:solidFill>
                <a:srgbClr val="7F7F7F"/>
              </a:solidFill>
              <a:latin typeface="Arial"/>
              <a:ea typeface="Arial"/>
              <a:cs typeface="Arial"/>
              <a:sym typeface="Arial"/>
            </a:endParaRPr>
          </a:p>
        </p:txBody>
      </p:sp>
      <p:pic>
        <p:nvPicPr>
          <p:cNvPr id="180" name="Google Shape;180;p16" descr="Pivotal_Logo_white.png"/>
          <p:cNvPicPr preferRelativeResize="0"/>
          <p:nvPr/>
        </p:nvPicPr>
        <p:blipFill rotWithShape="1">
          <a:blip r:embed="rId15">
            <a:alphaModFix/>
          </a:blip>
          <a:srcRect/>
          <a:stretch/>
        </p:blipFill>
        <p:spPr>
          <a:xfrm>
            <a:off x="7950200" y="6399213"/>
            <a:ext cx="957263" cy="2190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6.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5.xml"/><Relationship Id="rId6" Type="http://schemas.openxmlformats.org/officeDocument/2006/relationships/image" Target="../media/image22.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8" name="Google Shape;248;p30"/>
          <p:cNvSpPr txBox="1">
            <a:spLocks noGrp="1"/>
          </p:cNvSpPr>
          <p:nvPr>
            <p:ph type="title"/>
          </p:nvPr>
        </p:nvSpPr>
        <p:spPr>
          <a:xfrm>
            <a:off x="275991" y="2078891"/>
            <a:ext cx="6684900" cy="24396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2000"/>
              </a:spcBef>
              <a:spcAft>
                <a:spcPts val="0"/>
              </a:spcAft>
              <a:buSzPts val="2300"/>
              <a:buNone/>
            </a:pPr>
            <a:r>
              <a:rPr lang="en-US" sz="2300" b="0" dirty="0">
                <a:solidFill>
                  <a:schemeClr val="folHlink"/>
                </a:solidFill>
                <a:latin typeface="Arial"/>
                <a:ea typeface="Arial"/>
                <a:cs typeface="Arial"/>
                <a:sym typeface="Arial"/>
              </a:rPr>
              <a:t>Greenplum Workshop</a:t>
            </a:r>
            <a:endParaRPr sz="2300" b="0" dirty="0">
              <a:solidFill>
                <a:schemeClr val="folHlink"/>
              </a:solidFill>
              <a:latin typeface="Arial"/>
              <a:ea typeface="Arial"/>
              <a:cs typeface="Arial"/>
              <a:sym typeface="Arial"/>
            </a:endParaRPr>
          </a:p>
          <a:p>
            <a:pPr marL="0" lvl="0" indent="0" algn="l" rtl="0">
              <a:lnSpc>
                <a:spcPct val="115000"/>
              </a:lnSpc>
              <a:spcBef>
                <a:spcPts val="2000"/>
              </a:spcBef>
              <a:spcAft>
                <a:spcPts val="0"/>
              </a:spcAft>
              <a:buSzPts val="2300"/>
              <a:buNone/>
            </a:pPr>
            <a:r>
              <a:rPr lang="en-US" sz="2300" b="0" dirty="0">
                <a:solidFill>
                  <a:schemeClr val="folHlink"/>
                </a:solidFill>
                <a:latin typeface="Arial"/>
                <a:ea typeface="Arial"/>
                <a:cs typeface="Arial"/>
                <a:sym typeface="Arial"/>
              </a:rPr>
              <a:t>Data Loading</a:t>
            </a:r>
            <a:endParaRPr sz="2300" b="0" dirty="0">
              <a:solidFill>
                <a:schemeClr val="folHlink"/>
              </a:solidFill>
              <a:latin typeface="Arial"/>
              <a:ea typeface="Arial"/>
              <a:cs typeface="Arial"/>
              <a:sym typeface="Arial"/>
            </a:endParaRPr>
          </a:p>
          <a:p>
            <a:pPr marL="0" lvl="0" indent="0" algn="l" rtl="0">
              <a:lnSpc>
                <a:spcPct val="100000"/>
              </a:lnSpc>
              <a:spcBef>
                <a:spcPts val="600"/>
              </a:spcBef>
              <a:spcAft>
                <a:spcPts val="0"/>
              </a:spcAft>
              <a:buSzPts val="4000"/>
              <a:buNone/>
            </a:pPr>
            <a:endParaRPr dirty="0"/>
          </a:p>
        </p:txBody>
      </p:sp>
      <p:cxnSp>
        <p:nvCxnSpPr>
          <p:cNvPr id="2" name="Elbow Connector 1">
            <a:extLst>
              <a:ext uri="{FF2B5EF4-FFF2-40B4-BE49-F238E27FC236}">
                <a16:creationId xmlns:a16="http://schemas.microsoft.com/office/drawing/2014/main" id="{F9576023-AD6E-1542-AF6F-4E23722D6097}"/>
              </a:ext>
            </a:extLst>
          </p:cNvPr>
          <p:cNvCxnSpPr/>
          <p:nvPr/>
        </p:nvCxnSpPr>
        <p:spPr>
          <a:xfrm>
            <a:off x="4114800" y="2974427"/>
            <a:ext cx="914400" cy="914400"/>
          </a:xfrm>
          <a:prstGeom prst="bentConnector3">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3200" b="0" i="0" u="none" strike="noStrike" cap="none">
                <a:solidFill>
                  <a:schemeClr val="dk2"/>
                </a:solidFill>
                <a:latin typeface="Arial"/>
                <a:ea typeface="Arial"/>
                <a:cs typeface="Arial"/>
                <a:sym typeface="Arial"/>
              </a:rPr>
              <a:t>Parallel File Distribution Program Example (Cont’d.)</a:t>
            </a:r>
            <a:endParaRPr sz="3200" b="0" i="0" u="none" strike="noStrike" cap="none">
              <a:solidFill>
                <a:schemeClr val="dk2"/>
              </a:solidFill>
              <a:latin typeface="Arial"/>
              <a:ea typeface="Arial"/>
              <a:cs typeface="Arial"/>
              <a:sym typeface="Arial"/>
            </a:endParaRPr>
          </a:p>
        </p:txBody>
      </p:sp>
      <p:grpSp>
        <p:nvGrpSpPr>
          <p:cNvPr id="407" name="Google Shape;407;p39"/>
          <p:cNvGrpSpPr/>
          <p:nvPr/>
        </p:nvGrpSpPr>
        <p:grpSpPr>
          <a:xfrm>
            <a:off x="228600" y="1352698"/>
            <a:ext cx="8763000" cy="1255931"/>
            <a:chOff x="838200" y="1828800"/>
            <a:chExt cx="8763000" cy="1255931"/>
          </a:xfrm>
        </p:grpSpPr>
        <p:grpSp>
          <p:nvGrpSpPr>
            <p:cNvPr id="408" name="Google Shape;408;p39"/>
            <p:cNvGrpSpPr/>
            <p:nvPr/>
          </p:nvGrpSpPr>
          <p:grpSpPr>
            <a:xfrm>
              <a:off x="838200" y="2010101"/>
              <a:ext cx="8763000" cy="974736"/>
              <a:chOff x="609600" y="1476701"/>
              <a:chExt cx="8763000" cy="974736"/>
            </a:xfrm>
          </p:grpSpPr>
          <p:sp>
            <p:nvSpPr>
              <p:cNvPr id="409" name="Google Shape;409;p39"/>
              <p:cNvSpPr/>
              <p:nvPr/>
            </p:nvSpPr>
            <p:spPr>
              <a:xfrm>
                <a:off x="609600" y="1476701"/>
                <a:ext cx="8763000" cy="974736"/>
              </a:xfrm>
              <a:prstGeom prst="rect">
                <a:avLst/>
              </a:prstGeom>
              <a:solidFill>
                <a:schemeClr val="lt1"/>
              </a:solidFill>
              <a:ln w="25400" cap="flat" cmpd="sng">
                <a:solidFill>
                  <a:srgbClr val="256A64"/>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10" name="Google Shape;410;p39"/>
              <p:cNvSpPr/>
              <p:nvPr/>
            </p:nvSpPr>
            <p:spPr>
              <a:xfrm>
                <a:off x="609600" y="1476702"/>
                <a:ext cx="8763000" cy="381000"/>
              </a:xfrm>
              <a:prstGeom prst="rect">
                <a:avLst/>
              </a:prstGeom>
              <a:solidFill>
                <a:srgbClr val="D6EDF2"/>
              </a:solidFill>
              <a:ln w="25400" cap="flat" cmpd="sng">
                <a:solidFill>
                  <a:srgbClr val="256A64"/>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411" name="Google Shape;411;p39"/>
            <p:cNvGrpSpPr/>
            <p:nvPr/>
          </p:nvGrpSpPr>
          <p:grpSpPr>
            <a:xfrm>
              <a:off x="914400" y="1828800"/>
              <a:ext cx="8686800" cy="1255931"/>
              <a:chOff x="914400" y="1828800"/>
              <a:chExt cx="8686800" cy="1255931"/>
            </a:xfrm>
          </p:grpSpPr>
          <p:sp>
            <p:nvSpPr>
              <p:cNvPr id="412" name="Google Shape;412;p39"/>
              <p:cNvSpPr txBox="1"/>
              <p:nvPr/>
            </p:nvSpPr>
            <p:spPr>
              <a:xfrm>
                <a:off x="1524000" y="1981200"/>
                <a:ext cx="3920176"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Example: Load data into a regular table</a:t>
                </a:r>
                <a:endParaRPr sz="1800" b="1" i="0" u="none" strike="noStrike" cap="none">
                  <a:solidFill>
                    <a:schemeClr val="dk1"/>
                  </a:solidFill>
                  <a:latin typeface="Courier New"/>
                  <a:ea typeface="Courier New"/>
                  <a:cs typeface="Courier New"/>
                  <a:sym typeface="Courier New"/>
                </a:endParaRPr>
              </a:p>
            </p:txBody>
          </p:sp>
          <p:sp>
            <p:nvSpPr>
              <p:cNvPr id="413" name="Google Shape;413;p39"/>
              <p:cNvSpPr txBox="1"/>
              <p:nvPr/>
            </p:nvSpPr>
            <p:spPr>
              <a:xfrm>
                <a:off x="1143000" y="2438400"/>
                <a:ext cx="8458200" cy="64633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INSERT INTO expenses (SELECT * FROM ext_expenses);</a:t>
                </a:r>
                <a:br>
                  <a:rPr lang="en-US" sz="1800" b="0" i="0" u="none" strike="noStrike" cap="none">
                    <a:solidFill>
                      <a:schemeClr val="dk1"/>
                    </a:solidFill>
                    <a:latin typeface="Courier New"/>
                    <a:ea typeface="Courier New"/>
                    <a:cs typeface="Courier New"/>
                    <a:sym typeface="Courier New"/>
                  </a:rPr>
                </a:br>
                <a:endParaRPr sz="1800" b="0" i="0" u="none" strike="noStrike" cap="none">
                  <a:solidFill>
                    <a:schemeClr val="dk1"/>
                  </a:solidFill>
                  <a:latin typeface="Courier New"/>
                  <a:ea typeface="Courier New"/>
                  <a:cs typeface="Courier New"/>
                  <a:sym typeface="Courier New"/>
                </a:endParaRPr>
              </a:p>
            </p:txBody>
          </p:sp>
          <p:grpSp>
            <p:nvGrpSpPr>
              <p:cNvPr id="414" name="Google Shape;414;p39"/>
              <p:cNvGrpSpPr/>
              <p:nvPr/>
            </p:nvGrpSpPr>
            <p:grpSpPr>
              <a:xfrm>
                <a:off x="914400" y="1828800"/>
                <a:ext cx="838200" cy="685800"/>
                <a:chOff x="914400" y="1828800"/>
                <a:chExt cx="838200" cy="685800"/>
              </a:xfrm>
            </p:grpSpPr>
            <p:pic>
              <p:nvPicPr>
                <p:cNvPr id="415" name="Google Shape;415;p39" descr="C:\Documents and Settings\cantot\My Documents\Training\Supporting Materials\Icons\PNG files for PowerPoint\All Others\Notepad.png"/>
                <p:cNvPicPr preferRelativeResize="0"/>
                <p:nvPr/>
              </p:nvPicPr>
              <p:blipFill rotWithShape="1">
                <a:blip r:embed="rId3">
                  <a:alphaModFix/>
                </a:blip>
                <a:srcRect/>
                <a:stretch/>
              </p:blipFill>
              <p:spPr>
                <a:xfrm flipH="1">
                  <a:off x="914400" y="1828800"/>
                  <a:ext cx="685800" cy="685800"/>
                </a:xfrm>
                <a:prstGeom prst="rect">
                  <a:avLst/>
                </a:prstGeom>
                <a:noFill/>
                <a:ln>
                  <a:noFill/>
                </a:ln>
              </p:spPr>
            </p:pic>
            <p:pic>
              <p:nvPicPr>
                <p:cNvPr id="416" name="Google Shape;416;p39" descr="C:\Documents and Settings\cantot\My Documents\Training\Supporting Materials\Icons\PNG files for PowerPoint\All Others\mag glass.png"/>
                <p:cNvPicPr preferRelativeResize="0"/>
                <p:nvPr/>
              </p:nvPicPr>
              <p:blipFill rotWithShape="1">
                <a:blip r:embed="rId4">
                  <a:alphaModFix/>
                </a:blip>
                <a:srcRect/>
                <a:stretch/>
              </p:blipFill>
              <p:spPr>
                <a:xfrm>
                  <a:off x="1143000" y="2055779"/>
                  <a:ext cx="609600" cy="382621"/>
                </a:xfrm>
                <a:prstGeom prst="rect">
                  <a:avLst/>
                </a:prstGeom>
                <a:noFill/>
                <a:ln>
                  <a:noFill/>
                </a:ln>
              </p:spPr>
            </p:pic>
          </p:gr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4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3200" b="0" i="0" u="none" strike="noStrike" cap="none">
                <a:solidFill>
                  <a:schemeClr val="dk2"/>
                </a:solidFill>
                <a:latin typeface="Arial"/>
                <a:ea typeface="Arial"/>
                <a:cs typeface="Arial"/>
                <a:sym typeface="Arial"/>
              </a:rPr>
              <a:t>Accessing Hadoop Data Using gphdfs</a:t>
            </a:r>
            <a:endParaRPr sz="3200" b="0" i="0" u="none" strike="noStrike" cap="none">
              <a:solidFill>
                <a:schemeClr val="dk2"/>
              </a:solidFill>
              <a:latin typeface="Arial"/>
              <a:ea typeface="Arial"/>
              <a:cs typeface="Arial"/>
              <a:sym typeface="Arial"/>
            </a:endParaRPr>
          </a:p>
        </p:txBody>
      </p:sp>
      <p:pic>
        <p:nvPicPr>
          <p:cNvPr id="423" name="Google Shape;423;p40" descr="wikipedia-gphdfs-load-example.png"/>
          <p:cNvPicPr preferRelativeResize="0"/>
          <p:nvPr/>
        </p:nvPicPr>
        <p:blipFill rotWithShape="1">
          <a:blip r:embed="rId3">
            <a:alphaModFix/>
          </a:blip>
          <a:srcRect/>
          <a:stretch/>
        </p:blipFill>
        <p:spPr>
          <a:xfrm>
            <a:off x="293054" y="1061509"/>
            <a:ext cx="8725299" cy="493989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3200" b="0" i="0" u="none" strike="noStrike" cap="none">
                <a:solidFill>
                  <a:schemeClr val="dk2"/>
                </a:solidFill>
                <a:latin typeface="Arial"/>
                <a:ea typeface="Arial"/>
                <a:cs typeface="Arial"/>
                <a:sym typeface="Arial"/>
              </a:rPr>
              <a:t>Accessing Hadoop Data Using gphdfs (Cont’d.)</a:t>
            </a:r>
            <a:endParaRPr sz="3200" b="0" i="0" u="none" strike="noStrike" cap="none">
              <a:solidFill>
                <a:schemeClr val="dk2"/>
              </a:solidFill>
              <a:latin typeface="Arial"/>
              <a:ea typeface="Arial"/>
              <a:cs typeface="Arial"/>
              <a:sym typeface="Arial"/>
            </a:endParaRPr>
          </a:p>
        </p:txBody>
      </p:sp>
      <p:sp>
        <p:nvSpPr>
          <p:cNvPr id="430" name="Google Shape;430;p41"/>
          <p:cNvSpPr txBox="1"/>
          <p:nvPr/>
        </p:nvSpPr>
        <p:spPr>
          <a:xfrm>
            <a:off x="614019" y="1809330"/>
            <a:ext cx="8072781" cy="35394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Arial"/>
                <a:ea typeface="Arial"/>
                <a:cs typeface="Arial"/>
                <a:sym typeface="Arial"/>
              </a:rPr>
              <a:t>One time setup for using gphdfs requires setting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Arial"/>
                <a:ea typeface="Arial"/>
                <a:cs typeface="Arial"/>
                <a:sym typeface="Arial"/>
              </a:rPr>
              <a:t>a couple of configuration parameters: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ourier"/>
                <a:ea typeface="Courier"/>
                <a:cs typeface="Courier"/>
                <a:sym typeface="Courier"/>
              </a:rPr>
              <a:t>gp_hadoop_target_version</a:t>
            </a:r>
            <a:r>
              <a:rPr lang="en-US" sz="2800" b="0" i="0" u="none" strike="noStrike" cap="none">
                <a:solidFill>
                  <a:schemeClr val="dk1"/>
                </a:solidFill>
                <a:latin typeface="Arial"/>
                <a:ea typeface="Arial"/>
                <a:cs typeface="Arial"/>
                <a:sym typeface="Arial"/>
              </a:rPr>
              <a:t> -- corresponds with the version of Hadoop you’re using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ourier"/>
                <a:ea typeface="Courier"/>
                <a:cs typeface="Courier"/>
                <a:sym typeface="Courier"/>
              </a:rPr>
              <a:t>gp_hadoop_home</a:t>
            </a:r>
            <a:r>
              <a:rPr lang="en-US" sz="2800" b="0" i="0" u="none" strike="noStrike" cap="none">
                <a:solidFill>
                  <a:schemeClr val="dk1"/>
                </a:solidFill>
                <a:latin typeface="Arial"/>
                <a:ea typeface="Arial"/>
                <a:cs typeface="Arial"/>
                <a:sym typeface="Arial"/>
              </a:rPr>
              <a:t> -- points to your Hadoop client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Arial"/>
                <a:ea typeface="Arial"/>
                <a:cs typeface="Arial"/>
                <a:sym typeface="Arial"/>
              </a:rPr>
              <a:t>installation directory</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2"/>
          <p:cNvSpPr txBox="1">
            <a:spLocks noGrp="1"/>
          </p:cNvSpPr>
          <p:nvPr>
            <p:ph type="title"/>
          </p:nvPr>
        </p:nvSpPr>
        <p:spPr>
          <a:xfrm>
            <a:off x="1988581" y="126406"/>
            <a:ext cx="8229600" cy="1143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3200" b="0" i="0" u="none" strike="noStrike" cap="none">
                <a:solidFill>
                  <a:schemeClr val="dk2"/>
                </a:solidFill>
                <a:latin typeface="Courier New"/>
                <a:ea typeface="Courier New"/>
                <a:cs typeface="Courier New"/>
                <a:sym typeface="Courier New"/>
              </a:rPr>
              <a:t>gpload</a:t>
            </a:r>
            <a:r>
              <a:rPr lang="en-US" sz="3200" b="0" i="0" u="none" strike="noStrike" cap="none">
                <a:solidFill>
                  <a:schemeClr val="dk2"/>
                </a:solidFill>
                <a:latin typeface="Arial"/>
                <a:ea typeface="Arial"/>
                <a:cs typeface="Arial"/>
                <a:sym typeface="Arial"/>
              </a:rPr>
              <a:t> YAML Control File Example</a:t>
            </a:r>
            <a:endParaRPr sz="3200" b="0" i="0" u="none" strike="noStrike" cap="none">
              <a:solidFill>
                <a:schemeClr val="dk2"/>
              </a:solidFill>
              <a:latin typeface="Arial"/>
              <a:ea typeface="Arial"/>
              <a:cs typeface="Arial"/>
              <a:sym typeface="Arial"/>
            </a:endParaRPr>
          </a:p>
        </p:txBody>
      </p:sp>
      <p:grpSp>
        <p:nvGrpSpPr>
          <p:cNvPr id="437" name="Google Shape;437;p42"/>
          <p:cNvGrpSpPr/>
          <p:nvPr/>
        </p:nvGrpSpPr>
        <p:grpSpPr>
          <a:xfrm>
            <a:off x="990600" y="609600"/>
            <a:ext cx="6934200" cy="5715000"/>
            <a:chOff x="838200" y="1828800"/>
            <a:chExt cx="6934200" cy="5715000"/>
          </a:xfrm>
        </p:grpSpPr>
        <p:grpSp>
          <p:nvGrpSpPr>
            <p:cNvPr id="438" name="Google Shape;438;p42"/>
            <p:cNvGrpSpPr/>
            <p:nvPr/>
          </p:nvGrpSpPr>
          <p:grpSpPr>
            <a:xfrm>
              <a:off x="838200" y="2010102"/>
              <a:ext cx="6934200" cy="5533698"/>
              <a:chOff x="609600" y="1476702"/>
              <a:chExt cx="6934200" cy="5533698"/>
            </a:xfrm>
          </p:grpSpPr>
          <p:sp>
            <p:nvSpPr>
              <p:cNvPr id="439" name="Google Shape;439;p42"/>
              <p:cNvSpPr/>
              <p:nvPr/>
            </p:nvSpPr>
            <p:spPr>
              <a:xfrm>
                <a:off x="609600" y="1476702"/>
                <a:ext cx="6934200" cy="5533698"/>
              </a:xfrm>
              <a:prstGeom prst="rect">
                <a:avLst/>
              </a:prstGeom>
              <a:solidFill>
                <a:schemeClr val="lt1"/>
              </a:solidFill>
              <a:ln w="25400" cap="flat" cmpd="sng">
                <a:solidFill>
                  <a:srgbClr val="256A64"/>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40" name="Google Shape;440;p42"/>
              <p:cNvSpPr/>
              <p:nvPr/>
            </p:nvSpPr>
            <p:spPr>
              <a:xfrm>
                <a:off x="609600" y="1476702"/>
                <a:ext cx="6934200" cy="381000"/>
              </a:xfrm>
              <a:prstGeom prst="rect">
                <a:avLst/>
              </a:prstGeom>
              <a:solidFill>
                <a:srgbClr val="D6EDF2"/>
              </a:solidFill>
              <a:ln w="25400" cap="flat" cmpd="sng">
                <a:solidFill>
                  <a:srgbClr val="256A64"/>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441" name="Google Shape;441;p42"/>
            <p:cNvGrpSpPr/>
            <p:nvPr/>
          </p:nvGrpSpPr>
          <p:grpSpPr>
            <a:xfrm>
              <a:off x="914400" y="1828800"/>
              <a:ext cx="6190488" cy="5610969"/>
              <a:chOff x="914400" y="1828800"/>
              <a:chExt cx="6190488" cy="5610969"/>
            </a:xfrm>
          </p:grpSpPr>
          <p:sp>
            <p:nvSpPr>
              <p:cNvPr id="442" name="Google Shape;442;p42"/>
              <p:cNvSpPr txBox="1"/>
              <p:nvPr/>
            </p:nvSpPr>
            <p:spPr>
              <a:xfrm>
                <a:off x="1524000" y="1981200"/>
                <a:ext cx="4426981"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Example: YAML Control File for Loading Data</a:t>
                </a:r>
                <a:endParaRPr sz="1800" b="1" i="0" u="none" strike="noStrike" cap="none">
                  <a:solidFill>
                    <a:schemeClr val="dk1"/>
                  </a:solidFill>
                  <a:latin typeface="Calibri"/>
                  <a:ea typeface="Calibri"/>
                  <a:cs typeface="Calibri"/>
                  <a:sym typeface="Calibri"/>
                </a:endParaRPr>
              </a:p>
            </p:txBody>
          </p:sp>
          <p:sp>
            <p:nvSpPr>
              <p:cNvPr id="443" name="Google Shape;443;p42"/>
              <p:cNvSpPr txBox="1"/>
              <p:nvPr/>
            </p:nvSpPr>
            <p:spPr>
              <a:xfrm>
                <a:off x="1143000" y="2438400"/>
                <a:ext cx="5961888" cy="500136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ourier New"/>
                    <a:ea typeface="Courier New"/>
                    <a:cs typeface="Courier New"/>
                    <a:sym typeface="Courier New"/>
                  </a:rPr>
                  <a:t>VERSION: 1.0.0.1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ourier New"/>
                    <a:ea typeface="Courier New"/>
                    <a:cs typeface="Courier New"/>
                    <a:sym typeface="Courier New"/>
                  </a:rPr>
                  <a:t>DATABASE: faa2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ourier New"/>
                    <a:ea typeface="Courier New"/>
                    <a:cs typeface="Courier New"/>
                    <a:sym typeface="Courier New"/>
                  </a:rPr>
                  <a:t>USER: gpadmin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ourier New"/>
                    <a:ea typeface="Courier New"/>
                    <a:cs typeface="Courier New"/>
                    <a:sym typeface="Courier New"/>
                  </a:rPr>
                  <a:t>HOST: smdw</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ourier New"/>
                    <a:ea typeface="Courier New"/>
                    <a:cs typeface="Courier New"/>
                    <a:sym typeface="Courier New"/>
                  </a:rPr>
                  <a:t>PORT: 5432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ourier New"/>
                    <a:ea typeface="Courier New"/>
                    <a:cs typeface="Courier New"/>
                    <a:sym typeface="Courier New"/>
                  </a:rPr>
                  <a:t>GPLOAD: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ourier New"/>
                    <a:ea typeface="Courier New"/>
                    <a:cs typeface="Courier New"/>
                    <a:sym typeface="Courier New"/>
                  </a:rPr>
                  <a:t>  INPUT: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ourier New"/>
                    <a:ea typeface="Courier New"/>
                    <a:cs typeface="Courier New"/>
                    <a:sym typeface="Courier New"/>
                  </a:rPr>
                  <a:t>    - SOURCE: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ourier New"/>
                    <a:ea typeface="Courier New"/>
                    <a:cs typeface="Courier New"/>
                    <a:sym typeface="Courier New"/>
                  </a:rPr>
                  <a:t>        LOCAL_HOSTNAME: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ourier New"/>
                    <a:ea typeface="Courier New"/>
                    <a:cs typeface="Courier New"/>
                    <a:sym typeface="Courier New"/>
                  </a:rPr>
                  <a:t>            - mdw</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ourier New"/>
                    <a:ea typeface="Courier New"/>
                    <a:cs typeface="Courier New"/>
                    <a:sym typeface="Courier New"/>
                  </a:rPr>
                  <a:t>        PORT: 8081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ourier New"/>
                    <a:ea typeface="Courier New"/>
                    <a:cs typeface="Courier New"/>
                    <a:sym typeface="Courier New"/>
                  </a:rPr>
                  <a:t>        FILE: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ourier New"/>
                    <a:ea typeface="Courier New"/>
                    <a:cs typeface="Courier New"/>
                    <a:sym typeface="Courier New"/>
                  </a:rPr>
                  <a:t>            - /rawdata/FAAData/On_Time_On_Time_Performance_*.csv</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ourier New"/>
                    <a:ea typeface="Courier New"/>
                    <a:cs typeface="Courier New"/>
                    <a:sym typeface="Courier New"/>
                  </a:rPr>
                  <a:t>    - FORMAT: csv</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ourier New"/>
                    <a:ea typeface="Courier New"/>
                    <a:cs typeface="Courier New"/>
                    <a:sym typeface="Courier New"/>
                  </a:rPr>
                  <a:t>    - DELIMITER: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ourier New"/>
                    <a:ea typeface="Courier New"/>
                    <a:cs typeface="Courier New"/>
                    <a:sym typeface="Courier New"/>
                  </a:rPr>
                  <a:t>    - ESCAPE: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ourier New"/>
                    <a:ea typeface="Courier New"/>
                    <a:cs typeface="Courier New"/>
                    <a:sym typeface="Courier New"/>
                  </a:rPr>
                  <a:t>    - QUOTE: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ourier New"/>
                    <a:ea typeface="Courier New"/>
                    <a:cs typeface="Courier New"/>
                    <a:sym typeface="Courier New"/>
                  </a:rPr>
                  <a:t>    - HEADER: true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ourier New"/>
                    <a:ea typeface="Courier New"/>
                    <a:cs typeface="Courier New"/>
                    <a:sym typeface="Courier New"/>
                  </a:rPr>
                  <a:t>    - ERROR_LIMIT: 100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ourier New"/>
                    <a:ea typeface="Courier New"/>
                    <a:cs typeface="Courier New"/>
                    <a:sym typeface="Courier New"/>
                  </a:rPr>
                  <a:t>    - ERROR_TABLE: faadata.faadataerr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ourier New"/>
                    <a:ea typeface="Courier New"/>
                    <a:cs typeface="Courier New"/>
                    <a:sym typeface="Courier New"/>
                  </a:rPr>
                  <a:t>  OUTPUT: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ourier New"/>
                    <a:ea typeface="Courier New"/>
                    <a:cs typeface="Courier New"/>
                    <a:sym typeface="Courier New"/>
                  </a:rPr>
                  <a:t>    - TABLE: faadata.factontimeperformance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ourier New"/>
                    <a:ea typeface="Courier New"/>
                    <a:cs typeface="Courier New"/>
                    <a:sym typeface="Courier New"/>
                  </a:rPr>
                  <a:t>    - MODE: insert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ourier New"/>
                    <a:ea typeface="Courier New"/>
                    <a:cs typeface="Courier New"/>
                    <a:sym typeface="Courier New"/>
                  </a:rPr>
                  <a:t>  PRELOAD: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ourier New"/>
                    <a:ea typeface="Courier New"/>
                    <a:cs typeface="Courier New"/>
                    <a:sym typeface="Courier New"/>
                  </a:rPr>
                  <a:t>    - TRUNCATE: true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ourier New"/>
                    <a:ea typeface="Courier New"/>
                    <a:cs typeface="Courier New"/>
                    <a:sym typeface="Courier New"/>
                  </a:rPr>
                  <a:t>    - REUSE_TABLES: false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ourier New"/>
                    <a:ea typeface="Courier New"/>
                    <a:cs typeface="Courier New"/>
                    <a:sym typeface="Courier New"/>
                  </a:rPr>
                  <a:t>  SQL: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ourier New"/>
                    <a:ea typeface="Courier New"/>
                    <a:cs typeface="Courier New"/>
                    <a:sym typeface="Courier New"/>
                  </a:rPr>
                  <a:t>    - BEFORE: "INSERT INTO audit VALUES('start', current_timestamp)"</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ourier New"/>
                    <a:ea typeface="Courier New"/>
                    <a:cs typeface="Courier New"/>
                    <a:sym typeface="Courier New"/>
                  </a:rPr>
                  <a:t>    - AFTER: "INSERT INTO audit VALUES('end', current_timestamp)"</a:t>
                </a:r>
                <a:endParaRPr sz="1400" b="0" i="0" u="none" strike="noStrike" cap="none">
                  <a:solidFill>
                    <a:srgbClr val="000000"/>
                  </a:solidFill>
                  <a:latin typeface="Arial"/>
                  <a:ea typeface="Arial"/>
                  <a:cs typeface="Arial"/>
                  <a:sym typeface="Arial"/>
                </a:endParaRPr>
              </a:p>
            </p:txBody>
          </p:sp>
          <p:grpSp>
            <p:nvGrpSpPr>
              <p:cNvPr id="444" name="Google Shape;444;p42"/>
              <p:cNvGrpSpPr/>
              <p:nvPr/>
            </p:nvGrpSpPr>
            <p:grpSpPr>
              <a:xfrm>
                <a:off x="914400" y="1828800"/>
                <a:ext cx="838200" cy="685800"/>
                <a:chOff x="914400" y="1828800"/>
                <a:chExt cx="838200" cy="685800"/>
              </a:xfrm>
            </p:grpSpPr>
            <p:pic>
              <p:nvPicPr>
                <p:cNvPr id="445" name="Google Shape;445;p42" descr="C:\Documents and Settings\cantot\My Documents\Training\Supporting Materials\Icons\PNG files for PowerPoint\All Others\Notepad.png"/>
                <p:cNvPicPr preferRelativeResize="0"/>
                <p:nvPr/>
              </p:nvPicPr>
              <p:blipFill rotWithShape="1">
                <a:blip r:embed="rId3">
                  <a:alphaModFix/>
                </a:blip>
                <a:srcRect/>
                <a:stretch/>
              </p:blipFill>
              <p:spPr>
                <a:xfrm flipH="1">
                  <a:off x="914400" y="1828800"/>
                  <a:ext cx="685800" cy="685800"/>
                </a:xfrm>
                <a:prstGeom prst="rect">
                  <a:avLst/>
                </a:prstGeom>
                <a:noFill/>
                <a:ln>
                  <a:noFill/>
                </a:ln>
              </p:spPr>
            </p:pic>
            <p:pic>
              <p:nvPicPr>
                <p:cNvPr id="446" name="Google Shape;446;p42" descr="C:\Documents and Settings\cantot\My Documents\Training\Supporting Materials\Icons\PNG files for PowerPoint\All Others\mag glass.png"/>
                <p:cNvPicPr preferRelativeResize="0"/>
                <p:nvPr/>
              </p:nvPicPr>
              <p:blipFill rotWithShape="1">
                <a:blip r:embed="rId4">
                  <a:alphaModFix/>
                </a:blip>
                <a:srcRect/>
                <a:stretch/>
              </p:blipFill>
              <p:spPr>
                <a:xfrm>
                  <a:off x="1143000" y="2055779"/>
                  <a:ext cx="609600" cy="382621"/>
                </a:xfrm>
                <a:prstGeom prst="rect">
                  <a:avLst/>
                </a:prstGeom>
                <a:noFill/>
                <a:ln>
                  <a:noFill/>
                </a:ln>
              </p:spPr>
            </p:pic>
          </p:grpSp>
        </p:grpSp>
      </p:grpSp>
      <p:sp>
        <p:nvSpPr>
          <p:cNvPr id="447" name="Google Shape;447;p42"/>
          <p:cNvSpPr/>
          <p:nvPr/>
        </p:nvSpPr>
        <p:spPr>
          <a:xfrm>
            <a:off x="1447800" y="2286000"/>
            <a:ext cx="5410200" cy="2309750"/>
          </a:xfrm>
          <a:prstGeom prst="bracketPair">
            <a:avLst/>
          </a:prstGeom>
          <a:noFill/>
          <a:ln w="28575" cap="flat" cmpd="sng">
            <a:solidFill>
              <a:srgbClr val="006660"/>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8" name="Google Shape;448;p42"/>
          <p:cNvSpPr txBox="1"/>
          <p:nvPr/>
        </p:nvSpPr>
        <p:spPr>
          <a:xfrm>
            <a:off x="7010400" y="2762071"/>
            <a:ext cx="2133600" cy="92333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2"/>
                </a:solidFill>
                <a:latin typeface="Courier New"/>
                <a:ea typeface="Courier New"/>
                <a:cs typeface="Courier New"/>
                <a:sym typeface="Courier New"/>
              </a:rPr>
              <a:t>gpfdist</a:t>
            </a:r>
            <a:r>
              <a:rPr lang="en-US" sz="1800" b="0" i="0" u="none" strike="noStrike" cap="none">
                <a:solidFill>
                  <a:schemeClr val="lt2"/>
                </a:solidFill>
                <a:latin typeface="Calibri"/>
                <a:ea typeface="Calibri"/>
                <a:cs typeface="Calibri"/>
                <a:sym typeface="Calibri"/>
              </a:rPr>
              <a:t> configuration</a:t>
            </a:r>
            <a:br>
              <a:rPr lang="en-US" sz="1800" b="0" i="0" u="none" strike="noStrike" cap="none">
                <a:solidFill>
                  <a:schemeClr val="lt2"/>
                </a:solidFill>
                <a:latin typeface="Calibri"/>
                <a:ea typeface="Calibri"/>
                <a:cs typeface="Calibri"/>
                <a:sym typeface="Calibri"/>
              </a:rPr>
            </a:br>
            <a:r>
              <a:rPr lang="en-US" sz="1800" b="0" i="0" u="none" strike="noStrike" cap="none">
                <a:solidFill>
                  <a:schemeClr val="lt2"/>
                </a:solidFill>
                <a:latin typeface="Calibri"/>
                <a:ea typeface="Calibri"/>
                <a:cs typeface="Calibri"/>
                <a:sym typeface="Calibri"/>
              </a:rPr>
              <a:t>information</a:t>
            </a:r>
            <a:endParaRPr sz="1800" b="0" i="0" u="none" strike="noStrike" cap="none">
              <a:solidFill>
                <a:schemeClr val="lt2"/>
              </a:solidFill>
              <a:latin typeface="Courier New"/>
              <a:ea typeface="Courier New"/>
              <a:cs typeface="Courier New"/>
              <a:sym typeface="Courier New"/>
            </a:endParaRPr>
          </a:p>
        </p:txBody>
      </p:sp>
      <p:sp>
        <p:nvSpPr>
          <p:cNvPr id="449" name="Google Shape;449;p42"/>
          <p:cNvSpPr/>
          <p:nvPr/>
        </p:nvSpPr>
        <p:spPr>
          <a:xfrm>
            <a:off x="1447800" y="4640418"/>
            <a:ext cx="5410200" cy="457200"/>
          </a:xfrm>
          <a:prstGeom prst="bracketPair">
            <a:avLst/>
          </a:prstGeom>
          <a:noFill/>
          <a:ln w="28575" cap="flat" cmpd="sng">
            <a:solidFill>
              <a:srgbClr val="006660"/>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0" name="Google Shape;450;p42"/>
          <p:cNvSpPr txBox="1"/>
          <p:nvPr/>
        </p:nvSpPr>
        <p:spPr>
          <a:xfrm>
            <a:off x="7086600" y="4419600"/>
            <a:ext cx="2133600" cy="92333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2"/>
                </a:solidFill>
                <a:latin typeface="Calibri"/>
                <a:ea typeface="Calibri"/>
                <a:cs typeface="Calibri"/>
                <a:sym typeface="Calibri"/>
              </a:rPr>
              <a:t>Pre-existing table and data entry mode</a:t>
            </a:r>
            <a:endParaRPr sz="1800" b="0" i="0" u="none" strike="noStrike" cap="none">
              <a:solidFill>
                <a:schemeClr val="lt2"/>
              </a:solidFill>
              <a:latin typeface="Courier New"/>
              <a:ea typeface="Courier New"/>
              <a:cs typeface="Courier New"/>
              <a:sym typeface="Courier New"/>
            </a:endParaRPr>
          </a:p>
        </p:txBody>
      </p:sp>
      <p:sp>
        <p:nvSpPr>
          <p:cNvPr id="451" name="Google Shape;451;p42"/>
          <p:cNvSpPr/>
          <p:nvPr/>
        </p:nvSpPr>
        <p:spPr>
          <a:xfrm>
            <a:off x="1295400" y="1447800"/>
            <a:ext cx="1447800" cy="685800"/>
          </a:xfrm>
          <a:prstGeom prst="bracketPair">
            <a:avLst/>
          </a:prstGeom>
          <a:noFill/>
          <a:ln w="28575" cap="flat" cmpd="sng">
            <a:solidFill>
              <a:srgbClr val="006660"/>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2" name="Google Shape;452;p42"/>
          <p:cNvSpPr txBox="1"/>
          <p:nvPr/>
        </p:nvSpPr>
        <p:spPr>
          <a:xfrm>
            <a:off x="2895600" y="1447800"/>
            <a:ext cx="2667000" cy="64633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Greenplum Database</a:t>
            </a:r>
            <a:br>
              <a:rPr lang="en-US" sz="1800" b="0" i="0" u="none" strike="noStrike" cap="none">
                <a:solidFill>
                  <a:schemeClr val="dk1"/>
                </a:solidFill>
                <a:latin typeface="Calibri"/>
                <a:ea typeface="Calibri"/>
                <a:cs typeface="Calibri"/>
                <a:sym typeface="Calibri"/>
              </a:rPr>
            </a:br>
            <a:r>
              <a:rPr lang="en-US" sz="1800" b="0" i="0" u="none" strike="noStrike" cap="none">
                <a:solidFill>
                  <a:schemeClr val="dk1"/>
                </a:solidFill>
                <a:latin typeface="Calibri"/>
                <a:ea typeface="Calibri"/>
                <a:cs typeface="Calibri"/>
                <a:sym typeface="Calibri"/>
              </a:rPr>
              <a:t>connection information</a:t>
            </a:r>
            <a:endParaRPr sz="1800" b="0" i="0" u="none" strike="noStrike" cap="none">
              <a:solidFill>
                <a:schemeClr val="dk1"/>
              </a:solidFill>
              <a:latin typeface="Courier New"/>
              <a:ea typeface="Courier New"/>
              <a:cs typeface="Courier New"/>
              <a:sym typeface="Courier New"/>
            </a:endParaRPr>
          </a:p>
        </p:txBody>
      </p:sp>
      <p:sp>
        <p:nvSpPr>
          <p:cNvPr id="453" name="Google Shape;453;p42"/>
          <p:cNvSpPr txBox="1"/>
          <p:nvPr/>
        </p:nvSpPr>
        <p:spPr>
          <a:xfrm>
            <a:off x="76200" y="2514600"/>
            <a:ext cx="1295400" cy="2031325"/>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2"/>
                </a:solidFill>
                <a:latin typeface="Calibri"/>
                <a:ea typeface="Calibri"/>
                <a:cs typeface="Calibri"/>
                <a:sym typeface="Calibri"/>
              </a:rPr>
              <a:t>Indentation</a:t>
            </a:r>
            <a:br>
              <a:rPr lang="en-US" sz="1800" b="0" i="0" u="none" strike="noStrike" cap="none">
                <a:solidFill>
                  <a:schemeClr val="lt2"/>
                </a:solidFill>
                <a:latin typeface="Calibri"/>
                <a:ea typeface="Calibri"/>
                <a:cs typeface="Calibri"/>
                <a:sym typeface="Calibri"/>
              </a:rPr>
            </a:br>
            <a:r>
              <a:rPr lang="en-US" sz="1800" b="0" i="0" u="none" strike="noStrike" cap="none">
                <a:solidFill>
                  <a:schemeClr val="lt2"/>
                </a:solidFill>
                <a:latin typeface="Calibri"/>
                <a:ea typeface="Calibri"/>
                <a:cs typeface="Calibri"/>
                <a:sym typeface="Calibri"/>
              </a:rPr>
              <a:t>spaces, </a:t>
            </a:r>
            <a:r>
              <a:rPr lang="en-US" sz="1800" b="1" i="0" u="sng" strike="noStrike" cap="none">
                <a:solidFill>
                  <a:schemeClr val="lt2"/>
                </a:solidFill>
                <a:latin typeface="Calibri"/>
                <a:ea typeface="Calibri"/>
                <a:cs typeface="Calibri"/>
                <a:sym typeface="Calibri"/>
              </a:rPr>
              <a:t>not tabs</a:t>
            </a:r>
            <a:r>
              <a:rPr lang="en-US" sz="1800" b="0" i="0" u="none" strike="noStrike" cap="none">
                <a:solidFill>
                  <a:schemeClr val="lt2"/>
                </a:solidFill>
                <a:latin typeface="Calibri"/>
                <a:ea typeface="Calibri"/>
                <a:cs typeface="Calibri"/>
                <a:sym typeface="Calibri"/>
              </a:rPr>
              <a:t>,</a:t>
            </a:r>
            <a:br>
              <a:rPr lang="en-US" sz="1800" b="0" i="0" u="none" strike="noStrike" cap="none">
                <a:solidFill>
                  <a:schemeClr val="lt2"/>
                </a:solidFill>
                <a:latin typeface="Calibri"/>
                <a:ea typeface="Calibri"/>
                <a:cs typeface="Calibri"/>
                <a:sym typeface="Calibri"/>
              </a:rPr>
            </a:br>
            <a:r>
              <a:rPr lang="en-US" sz="1800" b="0" i="0" u="none" strike="noStrike" cap="none">
                <a:solidFill>
                  <a:schemeClr val="lt2"/>
                </a:solidFill>
                <a:latin typeface="Calibri"/>
                <a:ea typeface="Calibri"/>
                <a:cs typeface="Calibri"/>
                <a:sym typeface="Calibri"/>
              </a:rPr>
              <a:t>determine</a:t>
            </a:r>
            <a:br>
              <a:rPr lang="en-US" sz="1800" b="0" i="0" u="none" strike="noStrike" cap="none">
                <a:solidFill>
                  <a:schemeClr val="lt2"/>
                </a:solidFill>
                <a:latin typeface="Calibri"/>
                <a:ea typeface="Calibri"/>
                <a:cs typeface="Calibri"/>
                <a:sym typeface="Calibri"/>
              </a:rPr>
            </a:br>
            <a:r>
              <a:rPr lang="en-US" sz="1800" b="0" i="0" u="none" strike="noStrike" cap="none">
                <a:solidFill>
                  <a:schemeClr val="lt2"/>
                </a:solidFill>
                <a:latin typeface="Calibri"/>
                <a:ea typeface="Calibri"/>
                <a:cs typeface="Calibri"/>
                <a:sym typeface="Calibri"/>
              </a:rPr>
              <a:t>hierarchy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2"/>
              </a:solidFill>
              <a:latin typeface="Calibri"/>
              <a:ea typeface="Calibri"/>
              <a:cs typeface="Calibri"/>
              <a:sym typeface="Calibri"/>
            </a:endParaRPr>
          </a:p>
        </p:txBody>
      </p:sp>
      <p:sp>
        <p:nvSpPr>
          <p:cNvPr id="454" name="Google Shape;454;p42"/>
          <p:cNvSpPr/>
          <p:nvPr/>
        </p:nvSpPr>
        <p:spPr>
          <a:xfrm>
            <a:off x="1447800" y="5135986"/>
            <a:ext cx="5410200" cy="457200"/>
          </a:xfrm>
          <a:prstGeom prst="bracketPair">
            <a:avLst/>
          </a:prstGeom>
          <a:noFill/>
          <a:ln w="28575" cap="flat" cmpd="sng">
            <a:solidFill>
              <a:srgbClr val="006660"/>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5" name="Google Shape;455;p42"/>
          <p:cNvSpPr txBox="1"/>
          <p:nvPr/>
        </p:nvSpPr>
        <p:spPr>
          <a:xfrm>
            <a:off x="15766" y="5073868"/>
            <a:ext cx="1371600" cy="64633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2"/>
                </a:solidFill>
                <a:latin typeface="Calibri"/>
                <a:ea typeface="Calibri"/>
                <a:cs typeface="Calibri"/>
                <a:sym typeface="Calibri"/>
              </a:rPr>
              <a:t>Preloading</a:t>
            </a:r>
            <a:br>
              <a:rPr lang="en-US" sz="1800" b="0" i="0" u="none" strike="noStrike" cap="none">
                <a:solidFill>
                  <a:schemeClr val="lt2"/>
                </a:solidFill>
                <a:latin typeface="Calibri"/>
                <a:ea typeface="Calibri"/>
                <a:cs typeface="Calibri"/>
                <a:sym typeface="Calibri"/>
              </a:rPr>
            </a:br>
            <a:r>
              <a:rPr lang="en-US" sz="1800" b="0" i="0" u="none" strike="noStrike" cap="none">
                <a:solidFill>
                  <a:schemeClr val="lt2"/>
                </a:solidFill>
                <a:latin typeface="Calibri"/>
                <a:ea typeface="Calibri"/>
                <a:cs typeface="Calibri"/>
                <a:sym typeface="Calibri"/>
              </a:rPr>
              <a:t>data section</a:t>
            </a:r>
            <a:endParaRPr sz="1800" b="0" i="0" u="none" strike="noStrike" cap="none">
              <a:solidFill>
                <a:schemeClr val="lt2"/>
              </a:solidFill>
              <a:latin typeface="Courier New"/>
              <a:ea typeface="Courier New"/>
              <a:cs typeface="Courier New"/>
              <a:sym typeface="Courier New"/>
            </a:endParaRPr>
          </a:p>
        </p:txBody>
      </p:sp>
      <p:sp>
        <p:nvSpPr>
          <p:cNvPr id="456" name="Google Shape;456;p42"/>
          <p:cNvSpPr/>
          <p:nvPr/>
        </p:nvSpPr>
        <p:spPr>
          <a:xfrm>
            <a:off x="1447800" y="5631018"/>
            <a:ext cx="5715000" cy="457200"/>
          </a:xfrm>
          <a:prstGeom prst="bracketPair">
            <a:avLst/>
          </a:prstGeom>
          <a:noFill/>
          <a:ln w="28575" cap="flat" cmpd="sng">
            <a:solidFill>
              <a:srgbClr val="006660"/>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7" name="Google Shape;457;p42"/>
          <p:cNvSpPr txBox="1"/>
          <p:nvPr/>
        </p:nvSpPr>
        <p:spPr>
          <a:xfrm>
            <a:off x="7252136" y="5573167"/>
            <a:ext cx="1752600" cy="64633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2"/>
                </a:solidFill>
                <a:latin typeface="Calibri"/>
                <a:ea typeface="Calibri"/>
                <a:cs typeface="Calibri"/>
                <a:sym typeface="Calibri"/>
              </a:rPr>
              <a:t>Pre and post SQL statements</a:t>
            </a:r>
            <a:endParaRPr sz="1800" b="0" i="0" u="none" strike="noStrike" cap="none">
              <a:solidFill>
                <a:schemeClr val="lt2"/>
              </a:solidFill>
              <a:latin typeface="Courier New"/>
              <a:ea typeface="Courier New"/>
              <a:cs typeface="Courier New"/>
              <a:sym typeface="Courier New"/>
            </a:endParaRPr>
          </a:p>
        </p:txBody>
      </p:sp>
      <p:sp>
        <p:nvSpPr>
          <p:cNvPr id="458" name="Google Shape;458;p42"/>
          <p:cNvSpPr/>
          <p:nvPr/>
        </p:nvSpPr>
        <p:spPr>
          <a:xfrm>
            <a:off x="5562600" y="1533525"/>
            <a:ext cx="2057400" cy="6858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2068" y="0"/>
                </a:moveTo>
                <a:close/>
              </a:path>
              <a:path w="120000" h="120000" fill="none" extrusionOk="0">
                <a:moveTo>
                  <a:pt x="-12068" y="96983"/>
                </a:moveTo>
                <a:lnTo>
                  <a:pt x="-22069" y="116293"/>
                </a:lnTo>
                <a:lnTo>
                  <a:pt x="-205981" y="116783"/>
                </a:lnTo>
              </a:path>
            </a:pathLst>
          </a:custGeom>
          <a:solidFill>
            <a:schemeClr val="lt1"/>
          </a:solidFill>
          <a:ln w="25400" cap="flat" cmpd="sng">
            <a:solidFill>
              <a:srgbClr val="256A64"/>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2"/>
                </a:solidFill>
                <a:latin typeface="Courier New"/>
                <a:ea typeface="Courier New"/>
                <a:cs typeface="Courier New"/>
                <a:sym typeface="Courier New"/>
              </a:rPr>
              <a:t>gpload</a:t>
            </a:r>
            <a:r>
              <a:rPr lang="en-US" sz="1800" b="0" i="0" u="none" strike="noStrike" cap="none">
                <a:solidFill>
                  <a:schemeClr val="lt2"/>
                </a:solidFill>
                <a:latin typeface="Calibri"/>
                <a:ea typeface="Calibri"/>
                <a:cs typeface="Calibri"/>
                <a:sym typeface="Calibri"/>
              </a:rPr>
              <a:t> definition block</a:t>
            </a:r>
            <a:endParaRPr sz="1800" b="0" i="0" u="none" strike="noStrike" cap="none">
              <a:solidFill>
                <a:schemeClr val="lt2"/>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4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3200" b="0" i="0" u="none" strike="noStrike" cap="none">
                <a:solidFill>
                  <a:schemeClr val="dk2"/>
                </a:solidFill>
                <a:latin typeface="Courier New"/>
                <a:ea typeface="Courier New"/>
                <a:cs typeface="Courier New"/>
                <a:sym typeface="Courier New"/>
              </a:rPr>
              <a:t>gpload</a:t>
            </a:r>
            <a:r>
              <a:rPr lang="en-US" sz="3200" b="0" i="0" u="none" strike="noStrike" cap="none">
                <a:solidFill>
                  <a:schemeClr val="dk2"/>
                </a:solidFill>
                <a:latin typeface="Arial"/>
                <a:ea typeface="Arial"/>
                <a:cs typeface="Arial"/>
                <a:sym typeface="Arial"/>
              </a:rPr>
              <a:t> Syntax</a:t>
            </a:r>
            <a:endParaRPr sz="3200" b="0" i="0" u="none" strike="noStrike" cap="none">
              <a:solidFill>
                <a:schemeClr val="dk2"/>
              </a:solidFill>
              <a:latin typeface="Arial"/>
              <a:ea typeface="Arial"/>
              <a:cs typeface="Arial"/>
              <a:sym typeface="Arial"/>
            </a:endParaRPr>
          </a:p>
        </p:txBody>
      </p:sp>
      <p:sp>
        <p:nvSpPr>
          <p:cNvPr id="465" name="Google Shape;465;p43"/>
          <p:cNvSpPr txBox="1">
            <a:spLocks noGrp="1"/>
          </p:cNvSpPr>
          <p:nvPr>
            <p:ph type="body" idx="1"/>
          </p:nvPr>
        </p:nvSpPr>
        <p:spPr>
          <a:xfrm>
            <a:off x="457200" y="953794"/>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2400"/>
              <a:buFont typeface="Arial"/>
              <a:buNone/>
            </a:pPr>
            <a:r>
              <a:rPr lang="en-US" sz="2400" b="0" i="0" u="none" strike="noStrike" cap="none">
                <a:solidFill>
                  <a:schemeClr val="dk1"/>
                </a:solidFill>
                <a:latin typeface="Arial"/>
                <a:ea typeface="Arial"/>
                <a:cs typeface="Arial"/>
                <a:sym typeface="Arial"/>
              </a:rPr>
              <a:t>The gpload syntax is as follows:</a:t>
            </a:r>
            <a:br>
              <a:rPr lang="en-US" sz="2400" b="0" i="0" u="none" strike="noStrike" cap="none">
                <a:solidFill>
                  <a:schemeClr val="dk1"/>
                </a:solidFill>
                <a:latin typeface="Arial"/>
                <a:ea typeface="Arial"/>
                <a:cs typeface="Arial"/>
                <a:sym typeface="Arial"/>
              </a:rPr>
            </a:br>
            <a:r>
              <a:rPr lang="en-US" sz="2400" b="0" i="0" u="none" strike="noStrike" cap="none">
                <a:solidFill>
                  <a:schemeClr val="dk1"/>
                </a:solidFill>
                <a:latin typeface="Courier New"/>
                <a:ea typeface="Courier New"/>
                <a:cs typeface="Courier New"/>
                <a:sym typeface="Courier New"/>
              </a:rPr>
              <a:t>gpload -f control_file [-l log_file] [-h hostname] [-p port] [-U username] [-d database] [-W] [-v | -V] [-q] [-D] gpload -? | --version </a:t>
            </a:r>
            <a:endParaRPr/>
          </a:p>
          <a:p>
            <a:pPr marL="342900" marR="0" lvl="0" indent="-342900" algn="l" rtl="0">
              <a:lnSpc>
                <a:spcPct val="100000"/>
              </a:lnSpc>
              <a:spcBef>
                <a:spcPts val="600"/>
              </a:spcBef>
              <a:spcAft>
                <a:spcPts val="0"/>
              </a:spcAft>
              <a:buClr>
                <a:schemeClr val="accent1"/>
              </a:buClr>
              <a:buSzPts val="2400"/>
              <a:buFont typeface="Arial"/>
              <a:buNone/>
            </a:pPr>
            <a:r>
              <a:rPr lang="en-US" sz="2400" b="0" i="0" u="none" strike="noStrike" cap="none">
                <a:solidFill>
                  <a:schemeClr val="dk1"/>
                </a:solidFill>
                <a:latin typeface="Arial"/>
                <a:ea typeface="Arial"/>
                <a:cs typeface="Arial"/>
                <a:sym typeface="Arial"/>
              </a:rPr>
              <a:t>The following is an example of how it is used:</a:t>
            </a:r>
            <a:endParaRPr sz="2400" b="0" i="0" u="none" strike="noStrike" cap="none">
              <a:solidFill>
                <a:schemeClr val="dk1"/>
              </a:solidFill>
              <a:latin typeface="Arial"/>
              <a:ea typeface="Arial"/>
              <a:cs typeface="Arial"/>
              <a:sym typeface="Arial"/>
            </a:endParaRPr>
          </a:p>
        </p:txBody>
      </p:sp>
      <p:grpSp>
        <p:nvGrpSpPr>
          <p:cNvPr id="466" name="Google Shape;466;p43"/>
          <p:cNvGrpSpPr/>
          <p:nvPr/>
        </p:nvGrpSpPr>
        <p:grpSpPr>
          <a:xfrm>
            <a:off x="381000" y="3352799"/>
            <a:ext cx="8153400" cy="2931318"/>
            <a:chOff x="838200" y="1828800"/>
            <a:chExt cx="8153400" cy="2931318"/>
          </a:xfrm>
        </p:grpSpPr>
        <p:grpSp>
          <p:nvGrpSpPr>
            <p:cNvPr id="467" name="Google Shape;467;p43"/>
            <p:cNvGrpSpPr/>
            <p:nvPr/>
          </p:nvGrpSpPr>
          <p:grpSpPr>
            <a:xfrm>
              <a:off x="838200" y="2010101"/>
              <a:ext cx="8153400" cy="2750017"/>
              <a:chOff x="609600" y="1476701"/>
              <a:chExt cx="8153400" cy="2750017"/>
            </a:xfrm>
          </p:grpSpPr>
          <p:sp>
            <p:nvSpPr>
              <p:cNvPr id="468" name="Google Shape;468;p43"/>
              <p:cNvSpPr/>
              <p:nvPr/>
            </p:nvSpPr>
            <p:spPr>
              <a:xfrm>
                <a:off x="609600" y="1476701"/>
                <a:ext cx="8153400" cy="2750017"/>
              </a:xfrm>
              <a:prstGeom prst="rect">
                <a:avLst/>
              </a:prstGeom>
              <a:solidFill>
                <a:schemeClr val="lt1"/>
              </a:solidFill>
              <a:ln w="25400" cap="flat" cmpd="sng">
                <a:solidFill>
                  <a:srgbClr val="256A64"/>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69" name="Google Shape;469;p43"/>
              <p:cNvSpPr/>
              <p:nvPr/>
            </p:nvSpPr>
            <p:spPr>
              <a:xfrm>
                <a:off x="609600" y="1476702"/>
                <a:ext cx="8153400" cy="381000"/>
              </a:xfrm>
              <a:prstGeom prst="rect">
                <a:avLst/>
              </a:prstGeom>
              <a:solidFill>
                <a:srgbClr val="D6EDF2"/>
              </a:solidFill>
              <a:ln w="25400" cap="flat" cmpd="sng">
                <a:solidFill>
                  <a:srgbClr val="256A64"/>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470" name="Google Shape;470;p43"/>
            <p:cNvGrpSpPr/>
            <p:nvPr/>
          </p:nvGrpSpPr>
          <p:grpSpPr>
            <a:xfrm>
              <a:off x="914400" y="1828800"/>
              <a:ext cx="8077200" cy="2856369"/>
              <a:chOff x="914400" y="1828800"/>
              <a:chExt cx="8077200" cy="2856369"/>
            </a:xfrm>
          </p:grpSpPr>
          <p:sp>
            <p:nvSpPr>
              <p:cNvPr id="471" name="Google Shape;471;p43"/>
              <p:cNvSpPr txBox="1"/>
              <p:nvPr/>
            </p:nvSpPr>
            <p:spPr>
              <a:xfrm>
                <a:off x="1524000" y="1981200"/>
                <a:ext cx="4400307"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Example: Successful data load with </a:t>
                </a:r>
                <a:r>
                  <a:rPr lang="en-US" sz="1800" b="1" i="0" u="none" strike="noStrike" cap="none">
                    <a:solidFill>
                      <a:schemeClr val="dk1"/>
                    </a:solidFill>
                    <a:latin typeface="Courier New"/>
                    <a:ea typeface="Courier New"/>
                    <a:cs typeface="Courier New"/>
                    <a:sym typeface="Courier New"/>
                  </a:rPr>
                  <a:t>gpload</a:t>
                </a:r>
                <a:endParaRPr sz="1800" b="1" i="0" u="none" strike="noStrike" cap="none">
                  <a:solidFill>
                    <a:schemeClr val="dk1"/>
                  </a:solidFill>
                  <a:latin typeface="Courier New"/>
                  <a:ea typeface="Courier New"/>
                  <a:cs typeface="Courier New"/>
                  <a:sym typeface="Courier New"/>
                </a:endParaRPr>
              </a:p>
            </p:txBody>
          </p:sp>
          <p:sp>
            <p:nvSpPr>
              <p:cNvPr id="472" name="Google Shape;472;p43"/>
              <p:cNvSpPr txBox="1"/>
              <p:nvPr/>
            </p:nvSpPr>
            <p:spPr>
              <a:xfrm>
                <a:off x="1143000" y="2438400"/>
                <a:ext cx="7848600" cy="224676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urier New"/>
                    <a:ea typeface="Courier New"/>
                    <a:cs typeface="Courier New"/>
                    <a:sym typeface="Courier New"/>
                  </a:rPr>
                  <a:t>$ </a:t>
                </a:r>
                <a:r>
                  <a:rPr lang="en-US" sz="1400" b="1" i="0" u="none" strike="noStrike" cap="none">
                    <a:solidFill>
                      <a:schemeClr val="dk1"/>
                    </a:solidFill>
                    <a:latin typeface="Courier New"/>
                    <a:ea typeface="Courier New"/>
                    <a:cs typeface="Courier New"/>
                    <a:sym typeface="Courier New"/>
                  </a:rPr>
                  <a:t>gpload -f load_faadata.yaml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urier New"/>
                    <a:ea typeface="Courier New"/>
                    <a:cs typeface="Courier New"/>
                    <a:sym typeface="Courier New"/>
                  </a:rPr>
                  <a:t>2012-01-17 09:05:29|INFO|gpload session started 2012-01-17 09:05:29</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urier New"/>
                    <a:ea typeface="Courier New"/>
                    <a:cs typeface="Courier New"/>
                    <a:sym typeface="Courier New"/>
                  </a:rPr>
                  <a:t>2012-01-17 09:05:29|INFO|started gpfdist -p 8081 -P 8082 -f "/rawdata/FAADOn_Time_Performance_*.csv" -t 30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urier New"/>
                    <a:ea typeface="Courier New"/>
                    <a:cs typeface="Courier New"/>
                    <a:sym typeface="Courier New"/>
                  </a:rPr>
                  <a:t>2012-01-17 09:11:23|INFO|running time: 353.36 seconds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urier New"/>
                    <a:ea typeface="Courier New"/>
                    <a:cs typeface="Courier New"/>
                    <a:sym typeface="Courier New"/>
                  </a:rPr>
                  <a:t>2012-01-17 09:11:23|INFO|rows Inserted          = 20860045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urier New"/>
                    <a:ea typeface="Courier New"/>
                    <a:cs typeface="Courier New"/>
                    <a:sym typeface="Courier New"/>
                  </a:rPr>
                  <a:t>2012-01-17 09:11:23|INFO|rows Updated           = 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urier New"/>
                    <a:ea typeface="Courier New"/>
                    <a:cs typeface="Courier New"/>
                    <a:sym typeface="Courier New"/>
                  </a:rPr>
                  <a:t>2012-01-17 09:11:23|INFO|data formatting errors = 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urier New"/>
                    <a:ea typeface="Courier New"/>
                    <a:cs typeface="Courier New"/>
                    <a:sym typeface="Courier New"/>
                  </a:rPr>
                  <a:t>2012-01-17 09:11:23|INFO|gpload succeeded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p:txBody>
          </p:sp>
          <p:grpSp>
            <p:nvGrpSpPr>
              <p:cNvPr id="473" name="Google Shape;473;p43"/>
              <p:cNvGrpSpPr/>
              <p:nvPr/>
            </p:nvGrpSpPr>
            <p:grpSpPr>
              <a:xfrm>
                <a:off x="914400" y="1828800"/>
                <a:ext cx="838200" cy="685800"/>
                <a:chOff x="914400" y="1828800"/>
                <a:chExt cx="838200" cy="685800"/>
              </a:xfrm>
            </p:grpSpPr>
            <p:pic>
              <p:nvPicPr>
                <p:cNvPr id="474" name="Google Shape;474;p43" descr="C:\Documents and Settings\cantot\My Documents\Training\Supporting Materials\Icons\PNG files for PowerPoint\All Others\Notepad.png"/>
                <p:cNvPicPr preferRelativeResize="0"/>
                <p:nvPr/>
              </p:nvPicPr>
              <p:blipFill rotWithShape="1">
                <a:blip r:embed="rId3">
                  <a:alphaModFix/>
                </a:blip>
                <a:srcRect/>
                <a:stretch/>
              </p:blipFill>
              <p:spPr>
                <a:xfrm flipH="1">
                  <a:off x="914400" y="1828800"/>
                  <a:ext cx="685800" cy="685800"/>
                </a:xfrm>
                <a:prstGeom prst="rect">
                  <a:avLst/>
                </a:prstGeom>
                <a:noFill/>
                <a:ln>
                  <a:noFill/>
                </a:ln>
              </p:spPr>
            </p:pic>
            <p:pic>
              <p:nvPicPr>
                <p:cNvPr id="475" name="Google Shape;475;p43" descr="C:\Documents and Settings\cantot\My Documents\Training\Supporting Materials\Icons\PNG files for PowerPoint\All Others\mag glass.png"/>
                <p:cNvPicPr preferRelativeResize="0"/>
                <p:nvPr/>
              </p:nvPicPr>
              <p:blipFill rotWithShape="1">
                <a:blip r:embed="rId4">
                  <a:alphaModFix/>
                </a:blip>
                <a:srcRect/>
                <a:stretch/>
              </p:blipFill>
              <p:spPr>
                <a:xfrm>
                  <a:off x="1143000" y="2055779"/>
                  <a:ext cx="609600" cy="382621"/>
                </a:xfrm>
                <a:prstGeom prst="rect">
                  <a:avLst/>
                </a:prstGeom>
                <a:noFill/>
                <a:ln>
                  <a:noFill/>
                </a:ln>
              </p:spPr>
            </p:pic>
          </p:gr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pic>
        <p:nvPicPr>
          <p:cNvPr id="481" name="Google Shape;481;p44"/>
          <p:cNvPicPr preferRelativeResize="0"/>
          <p:nvPr/>
        </p:nvPicPr>
        <p:blipFill rotWithShape="1">
          <a:blip r:embed="rId3">
            <a:alphaModFix/>
          </a:blip>
          <a:srcRect/>
          <a:stretch/>
        </p:blipFill>
        <p:spPr>
          <a:xfrm>
            <a:off x="28575" y="3341076"/>
            <a:ext cx="9085263" cy="2933700"/>
          </a:xfrm>
          <a:prstGeom prst="rect">
            <a:avLst/>
          </a:prstGeom>
          <a:noFill/>
          <a:ln>
            <a:noFill/>
          </a:ln>
        </p:spPr>
      </p:pic>
      <p:sp>
        <p:nvSpPr>
          <p:cNvPr id="482" name="Google Shape;482;p4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3200" b="0" i="0" u="none" strike="noStrike" cap="none">
                <a:solidFill>
                  <a:schemeClr val="dk2"/>
                </a:solidFill>
                <a:latin typeface="Arial"/>
                <a:ea typeface="Arial"/>
                <a:cs typeface="Arial"/>
                <a:sym typeface="Arial"/>
              </a:rPr>
              <a:t>Loading Data with </a:t>
            </a:r>
            <a:r>
              <a:rPr lang="en-US" sz="3200" b="0" i="0" u="none" strike="noStrike" cap="none">
                <a:solidFill>
                  <a:schemeClr val="dk2"/>
                </a:solidFill>
                <a:latin typeface="Courier New"/>
                <a:ea typeface="Courier New"/>
                <a:cs typeface="Courier New"/>
                <a:sym typeface="Courier New"/>
              </a:rPr>
              <a:t>gpload</a:t>
            </a:r>
            <a:endParaRPr sz="3200" b="0" i="0" u="none" strike="noStrike" cap="none">
              <a:solidFill>
                <a:schemeClr val="dk2"/>
              </a:solidFill>
              <a:latin typeface="Arial"/>
              <a:ea typeface="Arial"/>
              <a:cs typeface="Arial"/>
              <a:sym typeface="Arial"/>
            </a:endParaRPr>
          </a:p>
        </p:txBody>
      </p:sp>
      <p:grpSp>
        <p:nvGrpSpPr>
          <p:cNvPr id="483" name="Google Shape;483;p44"/>
          <p:cNvGrpSpPr/>
          <p:nvPr/>
        </p:nvGrpSpPr>
        <p:grpSpPr>
          <a:xfrm>
            <a:off x="228600" y="750276"/>
            <a:ext cx="8763000" cy="1156037"/>
            <a:chOff x="838200" y="1828800"/>
            <a:chExt cx="8763000" cy="1156037"/>
          </a:xfrm>
        </p:grpSpPr>
        <p:grpSp>
          <p:nvGrpSpPr>
            <p:cNvPr id="484" name="Google Shape;484;p44"/>
            <p:cNvGrpSpPr/>
            <p:nvPr/>
          </p:nvGrpSpPr>
          <p:grpSpPr>
            <a:xfrm>
              <a:off x="838200" y="2010101"/>
              <a:ext cx="8763000" cy="974736"/>
              <a:chOff x="609600" y="1476701"/>
              <a:chExt cx="8763000" cy="974736"/>
            </a:xfrm>
          </p:grpSpPr>
          <p:sp>
            <p:nvSpPr>
              <p:cNvPr id="485" name="Google Shape;485;p44"/>
              <p:cNvSpPr/>
              <p:nvPr/>
            </p:nvSpPr>
            <p:spPr>
              <a:xfrm>
                <a:off x="609600" y="1476701"/>
                <a:ext cx="8763000" cy="974736"/>
              </a:xfrm>
              <a:prstGeom prst="rect">
                <a:avLst/>
              </a:prstGeom>
              <a:solidFill>
                <a:schemeClr val="lt1"/>
              </a:solidFill>
              <a:ln w="25400" cap="flat" cmpd="sng">
                <a:solidFill>
                  <a:srgbClr val="256A64"/>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86" name="Google Shape;486;p44"/>
              <p:cNvSpPr/>
              <p:nvPr/>
            </p:nvSpPr>
            <p:spPr>
              <a:xfrm>
                <a:off x="609600" y="1476702"/>
                <a:ext cx="8763000" cy="381000"/>
              </a:xfrm>
              <a:prstGeom prst="rect">
                <a:avLst/>
              </a:prstGeom>
              <a:solidFill>
                <a:srgbClr val="D6EDF2"/>
              </a:solidFill>
              <a:ln w="25400" cap="flat" cmpd="sng">
                <a:solidFill>
                  <a:srgbClr val="256A64"/>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487" name="Google Shape;487;p44"/>
            <p:cNvGrpSpPr/>
            <p:nvPr/>
          </p:nvGrpSpPr>
          <p:grpSpPr>
            <a:xfrm>
              <a:off x="914400" y="1828800"/>
              <a:ext cx="8686800" cy="978932"/>
              <a:chOff x="914400" y="1828800"/>
              <a:chExt cx="8686800" cy="978932"/>
            </a:xfrm>
          </p:grpSpPr>
          <p:sp>
            <p:nvSpPr>
              <p:cNvPr id="488" name="Google Shape;488;p44"/>
              <p:cNvSpPr txBox="1"/>
              <p:nvPr/>
            </p:nvSpPr>
            <p:spPr>
              <a:xfrm>
                <a:off x="1524000" y="1981200"/>
                <a:ext cx="3414781"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Example: Load data with </a:t>
                </a:r>
                <a:r>
                  <a:rPr lang="en-US" sz="1800" b="1" i="0" u="none" strike="noStrike" cap="none">
                    <a:solidFill>
                      <a:schemeClr val="dk1"/>
                    </a:solidFill>
                    <a:latin typeface="Courier New"/>
                    <a:ea typeface="Courier New"/>
                    <a:cs typeface="Courier New"/>
                    <a:sym typeface="Courier New"/>
                  </a:rPr>
                  <a:t>gpload</a:t>
                </a:r>
                <a:endParaRPr sz="1800" b="1" i="0" u="none" strike="noStrike" cap="none">
                  <a:solidFill>
                    <a:schemeClr val="dk1"/>
                  </a:solidFill>
                  <a:latin typeface="Courier New"/>
                  <a:ea typeface="Courier New"/>
                  <a:cs typeface="Courier New"/>
                  <a:sym typeface="Courier New"/>
                </a:endParaRPr>
              </a:p>
            </p:txBody>
          </p:sp>
          <p:sp>
            <p:nvSpPr>
              <p:cNvPr id="489" name="Google Shape;489;p44"/>
              <p:cNvSpPr txBox="1"/>
              <p:nvPr/>
            </p:nvSpPr>
            <p:spPr>
              <a:xfrm>
                <a:off x="1143000" y="2438400"/>
                <a:ext cx="8458200" cy="369332"/>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 gpload –f load_faadata.yaml </a:t>
                </a:r>
                <a:endParaRPr sz="1400" b="0" i="0" u="none" strike="noStrike" cap="none">
                  <a:solidFill>
                    <a:srgbClr val="000000"/>
                  </a:solidFill>
                  <a:latin typeface="Arial"/>
                  <a:ea typeface="Arial"/>
                  <a:cs typeface="Arial"/>
                  <a:sym typeface="Arial"/>
                </a:endParaRPr>
              </a:p>
            </p:txBody>
          </p:sp>
          <p:grpSp>
            <p:nvGrpSpPr>
              <p:cNvPr id="490" name="Google Shape;490;p44"/>
              <p:cNvGrpSpPr/>
              <p:nvPr/>
            </p:nvGrpSpPr>
            <p:grpSpPr>
              <a:xfrm>
                <a:off x="914400" y="1828800"/>
                <a:ext cx="838200" cy="685800"/>
                <a:chOff x="914400" y="1828800"/>
                <a:chExt cx="838200" cy="685800"/>
              </a:xfrm>
            </p:grpSpPr>
            <p:pic>
              <p:nvPicPr>
                <p:cNvPr id="491" name="Google Shape;491;p44" descr="C:\Documents and Settings\cantot\My Documents\Training\Supporting Materials\Icons\PNG files for PowerPoint\All Others\Notepad.png"/>
                <p:cNvPicPr preferRelativeResize="0"/>
                <p:nvPr/>
              </p:nvPicPr>
              <p:blipFill rotWithShape="1">
                <a:blip r:embed="rId4">
                  <a:alphaModFix/>
                </a:blip>
                <a:srcRect/>
                <a:stretch/>
              </p:blipFill>
              <p:spPr>
                <a:xfrm flipH="1">
                  <a:off x="914400" y="1828800"/>
                  <a:ext cx="685800" cy="685800"/>
                </a:xfrm>
                <a:prstGeom prst="rect">
                  <a:avLst/>
                </a:prstGeom>
                <a:noFill/>
                <a:ln>
                  <a:noFill/>
                </a:ln>
              </p:spPr>
            </p:pic>
            <p:pic>
              <p:nvPicPr>
                <p:cNvPr id="492" name="Google Shape;492;p44" descr="C:\Documents and Settings\cantot\My Documents\Training\Supporting Materials\Icons\PNG files for PowerPoint\All Others\mag glass.png"/>
                <p:cNvPicPr preferRelativeResize="0"/>
                <p:nvPr/>
              </p:nvPicPr>
              <p:blipFill rotWithShape="1">
                <a:blip r:embed="rId5">
                  <a:alphaModFix/>
                </a:blip>
                <a:srcRect/>
                <a:stretch/>
              </p:blipFill>
              <p:spPr>
                <a:xfrm>
                  <a:off x="1143000" y="2055779"/>
                  <a:ext cx="609600" cy="382621"/>
                </a:xfrm>
                <a:prstGeom prst="rect">
                  <a:avLst/>
                </a:prstGeom>
                <a:noFill/>
                <a:ln>
                  <a:noFill/>
                </a:ln>
              </p:spPr>
            </p:pic>
          </p:grpSp>
        </p:grpSp>
      </p:grpSp>
      <p:sp>
        <p:nvSpPr>
          <p:cNvPr id="493" name="Google Shape;493;p44"/>
          <p:cNvSpPr txBox="1"/>
          <p:nvPr/>
        </p:nvSpPr>
        <p:spPr>
          <a:xfrm>
            <a:off x="5791200" y="3276544"/>
            <a:ext cx="3200400" cy="369332"/>
          </a:xfrm>
          <a:prstGeom prst="rect">
            <a:avLst/>
          </a:prstGeom>
          <a:solidFill>
            <a:schemeClr val="lt1"/>
          </a:solidFill>
          <a:ln w="9525" cap="flat" cmpd="sng">
            <a:solidFill>
              <a:srgbClr val="D8D8D8"/>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Data is loaded into target table</a:t>
            </a:r>
            <a:endParaRPr sz="1800" b="1" i="0" u="none" strike="noStrike" cap="none">
              <a:solidFill>
                <a:schemeClr val="dk1"/>
              </a:solidFill>
              <a:latin typeface="Calibri"/>
              <a:ea typeface="Calibri"/>
              <a:cs typeface="Calibri"/>
              <a:sym typeface="Calibri"/>
            </a:endParaRPr>
          </a:p>
        </p:txBody>
      </p:sp>
      <p:grpSp>
        <p:nvGrpSpPr>
          <p:cNvPr id="494" name="Google Shape;494;p44"/>
          <p:cNvGrpSpPr/>
          <p:nvPr/>
        </p:nvGrpSpPr>
        <p:grpSpPr>
          <a:xfrm>
            <a:off x="155575" y="1981144"/>
            <a:ext cx="8759825" cy="1178957"/>
            <a:chOff x="155575" y="1840468"/>
            <a:chExt cx="8759825" cy="1178957"/>
          </a:xfrm>
        </p:grpSpPr>
        <p:pic>
          <p:nvPicPr>
            <p:cNvPr id="495" name="Google Shape;495;p44" descr="C:\DOCUME~1\cantot\LOCALS~1\Temp\SNAGHTML2afd10.PNG"/>
            <p:cNvPicPr preferRelativeResize="0"/>
            <p:nvPr/>
          </p:nvPicPr>
          <p:blipFill rotWithShape="1">
            <a:blip r:embed="rId6">
              <a:alphaModFix/>
            </a:blip>
            <a:srcRect/>
            <a:stretch/>
          </p:blipFill>
          <p:spPr>
            <a:xfrm>
              <a:off x="155575" y="1905000"/>
              <a:ext cx="6353175" cy="1114425"/>
            </a:xfrm>
            <a:prstGeom prst="rect">
              <a:avLst/>
            </a:prstGeom>
            <a:noFill/>
            <a:ln>
              <a:noFill/>
            </a:ln>
            <a:effectLst>
              <a:outerShdw blurRad="50800" dist="38100" dir="2700000" algn="tl" rotWithShape="0">
                <a:srgbClr val="000000">
                  <a:alpha val="40000"/>
                </a:srgbClr>
              </a:outerShdw>
            </a:effectLst>
          </p:spPr>
        </p:pic>
        <p:sp>
          <p:nvSpPr>
            <p:cNvPr id="496" name="Google Shape;496;p44"/>
            <p:cNvSpPr txBox="1"/>
            <p:nvPr/>
          </p:nvSpPr>
          <p:spPr>
            <a:xfrm>
              <a:off x="5715000" y="1840468"/>
              <a:ext cx="3200400" cy="369332"/>
            </a:xfrm>
            <a:prstGeom prst="rect">
              <a:avLst/>
            </a:prstGeom>
            <a:solidFill>
              <a:schemeClr val="lt1"/>
            </a:solidFill>
            <a:ln w="9525" cap="flat" cmpd="sng">
              <a:solidFill>
                <a:srgbClr val="D8D8D8"/>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ourier New"/>
                  <a:ea typeface="Courier New"/>
                  <a:cs typeface="Courier New"/>
                  <a:sym typeface="Courier New"/>
                </a:rPr>
                <a:t>gpload</a:t>
              </a:r>
              <a:r>
                <a:rPr lang="en-US" sz="1800" b="1" i="0" u="none" strike="noStrike" cap="none">
                  <a:solidFill>
                    <a:schemeClr val="dk1"/>
                  </a:solidFill>
                  <a:latin typeface="Calibri"/>
                  <a:ea typeface="Calibri"/>
                  <a:cs typeface="Calibri"/>
                  <a:sym typeface="Calibri"/>
                </a:rPr>
                <a:t> starts </a:t>
              </a:r>
              <a:r>
                <a:rPr lang="en-US" sz="1800" b="1" i="0" u="none" strike="noStrike" cap="none">
                  <a:solidFill>
                    <a:schemeClr val="dk1"/>
                  </a:solidFill>
                  <a:latin typeface="Courier New"/>
                  <a:ea typeface="Courier New"/>
                  <a:cs typeface="Courier New"/>
                  <a:sym typeface="Courier New"/>
                </a:rPr>
                <a:t>gpfdist</a:t>
              </a:r>
              <a:endParaRPr sz="1800" b="1" i="0" u="none" strike="noStrike" cap="none">
                <a:solidFill>
                  <a:schemeClr val="dk1"/>
                </a:solidFill>
                <a:latin typeface="Courier New"/>
                <a:ea typeface="Courier New"/>
                <a:cs typeface="Courier New"/>
                <a:sym typeface="Courier New"/>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4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3200" b="0" i="0" u="none" strike="noStrike" cap="none">
                <a:solidFill>
                  <a:schemeClr val="dk2"/>
                </a:solidFill>
                <a:latin typeface="Arial"/>
                <a:ea typeface="Arial"/>
                <a:cs typeface="Arial"/>
                <a:sym typeface="Arial"/>
              </a:rPr>
              <a:t>External Web Table Protocols and Format</a:t>
            </a:r>
            <a:endParaRPr sz="3200" b="0" i="0" u="none" strike="noStrike" cap="none">
              <a:solidFill>
                <a:schemeClr val="dk2"/>
              </a:solidFill>
              <a:latin typeface="Arial"/>
              <a:ea typeface="Arial"/>
              <a:cs typeface="Arial"/>
              <a:sym typeface="Arial"/>
            </a:endParaRPr>
          </a:p>
        </p:txBody>
      </p:sp>
      <p:grpSp>
        <p:nvGrpSpPr>
          <p:cNvPr id="503" name="Google Shape;503;p45"/>
          <p:cNvGrpSpPr/>
          <p:nvPr/>
        </p:nvGrpSpPr>
        <p:grpSpPr>
          <a:xfrm>
            <a:off x="228600" y="820683"/>
            <a:ext cx="8763000" cy="2727594"/>
            <a:chOff x="838200" y="1828800"/>
            <a:chExt cx="8763000" cy="2590800"/>
          </a:xfrm>
        </p:grpSpPr>
        <p:grpSp>
          <p:nvGrpSpPr>
            <p:cNvPr id="504" name="Google Shape;504;p45"/>
            <p:cNvGrpSpPr/>
            <p:nvPr/>
          </p:nvGrpSpPr>
          <p:grpSpPr>
            <a:xfrm>
              <a:off x="838200" y="2010101"/>
              <a:ext cx="8763000" cy="2409499"/>
              <a:chOff x="609600" y="1476701"/>
              <a:chExt cx="8763000" cy="2409499"/>
            </a:xfrm>
          </p:grpSpPr>
          <p:sp>
            <p:nvSpPr>
              <p:cNvPr id="505" name="Google Shape;505;p45"/>
              <p:cNvSpPr/>
              <p:nvPr/>
            </p:nvSpPr>
            <p:spPr>
              <a:xfrm>
                <a:off x="609600" y="1476701"/>
                <a:ext cx="8763000" cy="2409499"/>
              </a:xfrm>
              <a:prstGeom prst="rect">
                <a:avLst/>
              </a:prstGeom>
              <a:solidFill>
                <a:schemeClr val="lt1"/>
              </a:solidFill>
              <a:ln w="25400" cap="flat" cmpd="sng">
                <a:solidFill>
                  <a:srgbClr val="256A64"/>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6" name="Google Shape;506;p45"/>
              <p:cNvSpPr/>
              <p:nvPr/>
            </p:nvSpPr>
            <p:spPr>
              <a:xfrm>
                <a:off x="609600" y="1476702"/>
                <a:ext cx="8763000" cy="381000"/>
              </a:xfrm>
              <a:prstGeom prst="rect">
                <a:avLst/>
              </a:prstGeom>
              <a:solidFill>
                <a:srgbClr val="D6EDF2"/>
              </a:solidFill>
              <a:ln w="25400" cap="flat" cmpd="sng">
                <a:solidFill>
                  <a:srgbClr val="256A64"/>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507" name="Google Shape;507;p45"/>
            <p:cNvGrpSpPr/>
            <p:nvPr/>
          </p:nvGrpSpPr>
          <p:grpSpPr>
            <a:xfrm>
              <a:off x="914400" y="1828800"/>
              <a:ext cx="8686800" cy="2492994"/>
              <a:chOff x="914400" y="1828800"/>
              <a:chExt cx="8686800" cy="2492994"/>
            </a:xfrm>
          </p:grpSpPr>
          <p:sp>
            <p:nvSpPr>
              <p:cNvPr id="508" name="Google Shape;508;p45"/>
              <p:cNvSpPr txBox="1"/>
              <p:nvPr/>
            </p:nvSpPr>
            <p:spPr>
              <a:xfrm>
                <a:off x="1524000" y="1981200"/>
                <a:ext cx="5582169"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Example: External WEB table with data loads from URLs</a:t>
                </a:r>
                <a:endParaRPr sz="1800" b="1" i="0" u="none" strike="noStrike" cap="none">
                  <a:solidFill>
                    <a:schemeClr val="dk1"/>
                  </a:solidFill>
                  <a:latin typeface="Courier New"/>
                  <a:ea typeface="Courier New"/>
                  <a:cs typeface="Courier New"/>
                  <a:sym typeface="Courier New"/>
                </a:endParaRPr>
              </a:p>
            </p:txBody>
          </p:sp>
          <p:sp>
            <p:nvSpPr>
              <p:cNvPr id="509" name="Google Shape;509;p45"/>
              <p:cNvSpPr txBox="1"/>
              <p:nvPr/>
            </p:nvSpPr>
            <p:spPr>
              <a:xfrm>
                <a:off x="1143000" y="2438394"/>
                <a:ext cx="8458200" cy="18834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CREATE EXTERNAL WEB TABLE ext_expenses (name text, date date, amount float4, description text)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       LOCATION ( 'http://intranet.company.com/expenses/sales/expenses.csv',             'http://intranet.company.com/expenses/finance/expenses.csv',</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'http://intranet.company.com/expenses/ops/expenses.csv')</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FORMAT 'CSV' ( HEADER );</a:t>
                </a:r>
                <a:endParaRPr sz="1400" b="0" i="0" u="none" strike="noStrike" cap="none">
                  <a:solidFill>
                    <a:srgbClr val="000000"/>
                  </a:solidFill>
                  <a:latin typeface="Arial"/>
                  <a:ea typeface="Arial"/>
                  <a:cs typeface="Arial"/>
                  <a:sym typeface="Arial"/>
                </a:endParaRPr>
              </a:p>
            </p:txBody>
          </p:sp>
          <p:grpSp>
            <p:nvGrpSpPr>
              <p:cNvPr id="510" name="Google Shape;510;p45"/>
              <p:cNvGrpSpPr/>
              <p:nvPr/>
            </p:nvGrpSpPr>
            <p:grpSpPr>
              <a:xfrm>
                <a:off x="914400" y="1828800"/>
                <a:ext cx="838200" cy="685800"/>
                <a:chOff x="914400" y="1828800"/>
                <a:chExt cx="838200" cy="685800"/>
              </a:xfrm>
            </p:grpSpPr>
            <p:pic>
              <p:nvPicPr>
                <p:cNvPr id="511" name="Google Shape;511;p45" descr="C:\Documents and Settings\cantot\My Documents\Training\Supporting Materials\Icons\PNG files for PowerPoint\All Others\Notepad.png"/>
                <p:cNvPicPr preferRelativeResize="0"/>
                <p:nvPr/>
              </p:nvPicPr>
              <p:blipFill rotWithShape="1">
                <a:blip r:embed="rId3">
                  <a:alphaModFix/>
                </a:blip>
                <a:srcRect/>
                <a:stretch/>
              </p:blipFill>
              <p:spPr>
                <a:xfrm flipH="1">
                  <a:off x="914400" y="1828800"/>
                  <a:ext cx="685800" cy="685800"/>
                </a:xfrm>
                <a:prstGeom prst="rect">
                  <a:avLst/>
                </a:prstGeom>
                <a:noFill/>
                <a:ln>
                  <a:noFill/>
                </a:ln>
              </p:spPr>
            </p:pic>
            <p:pic>
              <p:nvPicPr>
                <p:cNvPr id="512" name="Google Shape;512;p45" descr="C:\Documents and Settings\cantot\My Documents\Training\Supporting Materials\Icons\PNG files for PowerPoint\All Others\mag glass.png"/>
                <p:cNvPicPr preferRelativeResize="0"/>
                <p:nvPr/>
              </p:nvPicPr>
              <p:blipFill rotWithShape="1">
                <a:blip r:embed="rId4">
                  <a:alphaModFix/>
                </a:blip>
                <a:srcRect/>
                <a:stretch/>
              </p:blipFill>
              <p:spPr>
                <a:xfrm>
                  <a:off x="1143000" y="2055779"/>
                  <a:ext cx="609600" cy="382621"/>
                </a:xfrm>
                <a:prstGeom prst="rect">
                  <a:avLst/>
                </a:prstGeom>
                <a:noFill/>
                <a:ln>
                  <a:noFill/>
                </a:ln>
              </p:spPr>
            </p:pic>
          </p:grpSp>
        </p:grpSp>
      </p:grpSp>
      <p:grpSp>
        <p:nvGrpSpPr>
          <p:cNvPr id="513" name="Google Shape;513;p45"/>
          <p:cNvGrpSpPr/>
          <p:nvPr/>
        </p:nvGrpSpPr>
        <p:grpSpPr>
          <a:xfrm>
            <a:off x="228600" y="4097214"/>
            <a:ext cx="8763000" cy="1828800"/>
            <a:chOff x="838200" y="1828800"/>
            <a:chExt cx="8763000" cy="1828800"/>
          </a:xfrm>
        </p:grpSpPr>
        <p:grpSp>
          <p:nvGrpSpPr>
            <p:cNvPr id="514" name="Google Shape;514;p45"/>
            <p:cNvGrpSpPr/>
            <p:nvPr/>
          </p:nvGrpSpPr>
          <p:grpSpPr>
            <a:xfrm>
              <a:off x="838200" y="2010101"/>
              <a:ext cx="8763000" cy="1647499"/>
              <a:chOff x="609600" y="1476701"/>
              <a:chExt cx="8763000" cy="1647499"/>
            </a:xfrm>
          </p:grpSpPr>
          <p:sp>
            <p:nvSpPr>
              <p:cNvPr id="515" name="Google Shape;515;p45"/>
              <p:cNvSpPr/>
              <p:nvPr/>
            </p:nvSpPr>
            <p:spPr>
              <a:xfrm>
                <a:off x="609600" y="1476701"/>
                <a:ext cx="8763000" cy="1647499"/>
              </a:xfrm>
              <a:prstGeom prst="rect">
                <a:avLst/>
              </a:prstGeom>
              <a:solidFill>
                <a:schemeClr val="lt1"/>
              </a:solidFill>
              <a:ln w="25400" cap="flat" cmpd="sng">
                <a:solidFill>
                  <a:srgbClr val="256A64"/>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6" name="Google Shape;516;p45"/>
              <p:cNvSpPr/>
              <p:nvPr/>
            </p:nvSpPr>
            <p:spPr>
              <a:xfrm>
                <a:off x="609600" y="1476702"/>
                <a:ext cx="8763000" cy="381000"/>
              </a:xfrm>
              <a:prstGeom prst="rect">
                <a:avLst/>
              </a:prstGeom>
              <a:solidFill>
                <a:srgbClr val="D6EDF2"/>
              </a:solidFill>
              <a:ln w="25400" cap="flat" cmpd="sng">
                <a:solidFill>
                  <a:srgbClr val="256A64"/>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517" name="Google Shape;517;p45"/>
            <p:cNvGrpSpPr/>
            <p:nvPr/>
          </p:nvGrpSpPr>
          <p:grpSpPr>
            <a:xfrm>
              <a:off x="914400" y="1828800"/>
              <a:ext cx="8686800" cy="1809929"/>
              <a:chOff x="914400" y="1828800"/>
              <a:chExt cx="8686800" cy="1809929"/>
            </a:xfrm>
          </p:grpSpPr>
          <p:sp>
            <p:nvSpPr>
              <p:cNvPr id="518" name="Google Shape;518;p45"/>
              <p:cNvSpPr txBox="1"/>
              <p:nvPr/>
            </p:nvSpPr>
            <p:spPr>
              <a:xfrm>
                <a:off x="1524000" y="1981200"/>
                <a:ext cx="5731954"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Example: External WEB table with data loads from a script</a:t>
                </a:r>
                <a:endParaRPr sz="1800" b="1" i="0" u="none" strike="noStrike" cap="none">
                  <a:solidFill>
                    <a:schemeClr val="dk1"/>
                  </a:solidFill>
                  <a:latin typeface="Courier New"/>
                  <a:ea typeface="Courier New"/>
                  <a:cs typeface="Courier New"/>
                  <a:sym typeface="Courier New"/>
                </a:endParaRPr>
              </a:p>
            </p:txBody>
          </p:sp>
          <p:sp>
            <p:nvSpPr>
              <p:cNvPr id="519" name="Google Shape;519;p45"/>
              <p:cNvSpPr txBox="1"/>
              <p:nvPr/>
            </p:nvSpPr>
            <p:spPr>
              <a:xfrm>
                <a:off x="1143000" y="2438400"/>
                <a:ext cx="84582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CREATE EXTERNAL WEB TABLE log_output (linenum int, message text)  </a:t>
                </a:r>
                <a:br>
                  <a:rPr lang="en-US" sz="1800" b="0" i="0" u="none" strike="noStrike" cap="none">
                    <a:solidFill>
                      <a:schemeClr val="dk1"/>
                    </a:solidFill>
                    <a:latin typeface="Courier New"/>
                    <a:ea typeface="Courier New"/>
                    <a:cs typeface="Courier New"/>
                    <a:sym typeface="Courier New"/>
                  </a:rPr>
                </a:br>
                <a:r>
                  <a:rPr lang="en-US" sz="1800" b="0" i="0" u="none" strike="noStrike" cap="none">
                    <a:solidFill>
                      <a:schemeClr val="dk1"/>
                    </a:solidFill>
                    <a:latin typeface="Courier New"/>
                    <a:ea typeface="Courier New"/>
                    <a:cs typeface="Courier New"/>
                    <a:sym typeface="Courier New"/>
                  </a:rPr>
                  <a:t>EXECUTE '/var/load_scripts/get_log_data.sh' </a:t>
                </a:r>
                <a:br>
                  <a:rPr lang="en-US" sz="1800" b="0" i="0" u="none" strike="noStrike" cap="none">
                    <a:solidFill>
                      <a:schemeClr val="dk1"/>
                    </a:solidFill>
                    <a:latin typeface="Courier New"/>
                    <a:ea typeface="Courier New"/>
                    <a:cs typeface="Courier New"/>
                    <a:sym typeface="Courier New"/>
                  </a:rPr>
                </a:br>
                <a:r>
                  <a:rPr lang="en-US" sz="1800" b="0" i="0" u="none" strike="noStrike" cap="none">
                    <a:solidFill>
                      <a:schemeClr val="dk1"/>
                    </a:solidFill>
                    <a:latin typeface="Courier New"/>
                    <a:ea typeface="Courier New"/>
                    <a:cs typeface="Courier New"/>
                    <a:sym typeface="Courier New"/>
                  </a:rPr>
                  <a:t>ON HOST FORMAT 'TEXT' (DELIMITER '|');</a:t>
                </a:r>
                <a:endParaRPr sz="1400" b="0" i="0" u="none" strike="noStrike" cap="none">
                  <a:solidFill>
                    <a:srgbClr val="000000"/>
                  </a:solidFill>
                  <a:latin typeface="Arial"/>
                  <a:ea typeface="Arial"/>
                  <a:cs typeface="Arial"/>
                  <a:sym typeface="Arial"/>
                </a:endParaRPr>
              </a:p>
            </p:txBody>
          </p:sp>
          <p:grpSp>
            <p:nvGrpSpPr>
              <p:cNvPr id="520" name="Google Shape;520;p45"/>
              <p:cNvGrpSpPr/>
              <p:nvPr/>
            </p:nvGrpSpPr>
            <p:grpSpPr>
              <a:xfrm>
                <a:off x="914400" y="1828800"/>
                <a:ext cx="838200" cy="685800"/>
                <a:chOff x="914400" y="1828800"/>
                <a:chExt cx="838200" cy="685800"/>
              </a:xfrm>
            </p:grpSpPr>
            <p:pic>
              <p:nvPicPr>
                <p:cNvPr id="521" name="Google Shape;521;p45" descr="C:\Documents and Settings\cantot\My Documents\Training\Supporting Materials\Icons\PNG files for PowerPoint\All Others\Notepad.png"/>
                <p:cNvPicPr preferRelativeResize="0"/>
                <p:nvPr/>
              </p:nvPicPr>
              <p:blipFill rotWithShape="1">
                <a:blip r:embed="rId3">
                  <a:alphaModFix/>
                </a:blip>
                <a:srcRect/>
                <a:stretch/>
              </p:blipFill>
              <p:spPr>
                <a:xfrm flipH="1">
                  <a:off x="914400" y="1828800"/>
                  <a:ext cx="685800" cy="685800"/>
                </a:xfrm>
                <a:prstGeom prst="rect">
                  <a:avLst/>
                </a:prstGeom>
                <a:noFill/>
                <a:ln>
                  <a:noFill/>
                </a:ln>
              </p:spPr>
            </p:pic>
            <p:pic>
              <p:nvPicPr>
                <p:cNvPr id="522" name="Google Shape;522;p45" descr="C:\Documents and Settings\cantot\My Documents\Training\Supporting Materials\Icons\PNG files for PowerPoint\All Others\mag glass.png"/>
                <p:cNvPicPr preferRelativeResize="0"/>
                <p:nvPr/>
              </p:nvPicPr>
              <p:blipFill rotWithShape="1">
                <a:blip r:embed="rId4">
                  <a:alphaModFix/>
                </a:blip>
                <a:srcRect/>
                <a:stretch/>
              </p:blipFill>
              <p:spPr>
                <a:xfrm>
                  <a:off x="1143000" y="2055779"/>
                  <a:ext cx="609600" cy="382621"/>
                </a:xfrm>
                <a:prstGeom prst="rect">
                  <a:avLst/>
                </a:prstGeom>
                <a:noFill/>
                <a:ln>
                  <a:noFill/>
                </a:ln>
              </p:spPr>
            </p:pic>
          </p:grp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46"/>
          <p:cNvSpPr txBox="1">
            <a:spLocks noGrp="1"/>
          </p:cNvSpPr>
          <p:nvPr>
            <p:ph type="title"/>
          </p:nvPr>
        </p:nvSpPr>
        <p:spPr>
          <a:xfrm>
            <a:off x="502176" y="523834"/>
            <a:ext cx="8229600" cy="1143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3200" b="0" i="0" u="none" strike="noStrike" cap="none">
                <a:solidFill>
                  <a:schemeClr val="dk2"/>
                </a:solidFill>
                <a:latin typeface="Arial"/>
                <a:ea typeface="Arial"/>
                <a:cs typeface="Arial"/>
                <a:sym typeface="Arial"/>
              </a:rPr>
              <a:t>External Web Table Protocols and Format (Cont’d.)</a:t>
            </a:r>
            <a:endParaRPr sz="3200" b="0" i="0" u="none" strike="noStrike" cap="none">
              <a:solidFill>
                <a:schemeClr val="dk2"/>
              </a:solidFill>
              <a:latin typeface="Arial"/>
              <a:ea typeface="Arial"/>
              <a:cs typeface="Arial"/>
              <a:sym typeface="Arial"/>
            </a:endParaRPr>
          </a:p>
        </p:txBody>
      </p:sp>
      <p:grpSp>
        <p:nvGrpSpPr>
          <p:cNvPr id="529" name="Google Shape;529;p46"/>
          <p:cNvGrpSpPr/>
          <p:nvPr/>
        </p:nvGrpSpPr>
        <p:grpSpPr>
          <a:xfrm>
            <a:off x="325996" y="2133689"/>
            <a:ext cx="8470054" cy="2618047"/>
            <a:chOff x="838200" y="1828800"/>
            <a:chExt cx="7184100" cy="1677697"/>
          </a:xfrm>
        </p:grpSpPr>
        <p:grpSp>
          <p:nvGrpSpPr>
            <p:cNvPr id="530" name="Google Shape;530;p46"/>
            <p:cNvGrpSpPr/>
            <p:nvPr/>
          </p:nvGrpSpPr>
          <p:grpSpPr>
            <a:xfrm>
              <a:off x="838200" y="2010097"/>
              <a:ext cx="7184100" cy="1496400"/>
              <a:chOff x="609600" y="1476697"/>
              <a:chExt cx="7184100" cy="1496400"/>
            </a:xfrm>
          </p:grpSpPr>
          <p:sp>
            <p:nvSpPr>
              <p:cNvPr id="531" name="Google Shape;531;p46"/>
              <p:cNvSpPr/>
              <p:nvPr/>
            </p:nvSpPr>
            <p:spPr>
              <a:xfrm>
                <a:off x="609600" y="1476697"/>
                <a:ext cx="7184100" cy="1496400"/>
              </a:xfrm>
              <a:prstGeom prst="rect">
                <a:avLst/>
              </a:prstGeom>
              <a:solidFill>
                <a:schemeClr val="lt1"/>
              </a:solidFill>
              <a:ln w="25400" cap="flat" cmpd="sng">
                <a:solidFill>
                  <a:srgbClr val="256A64"/>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32" name="Google Shape;532;p46"/>
              <p:cNvSpPr/>
              <p:nvPr/>
            </p:nvSpPr>
            <p:spPr>
              <a:xfrm>
                <a:off x="609600" y="1476702"/>
                <a:ext cx="7184081" cy="381000"/>
              </a:xfrm>
              <a:prstGeom prst="rect">
                <a:avLst/>
              </a:prstGeom>
              <a:solidFill>
                <a:srgbClr val="D6EDF2"/>
              </a:solidFill>
              <a:ln w="25400" cap="flat" cmpd="sng">
                <a:solidFill>
                  <a:srgbClr val="256A64"/>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533" name="Google Shape;533;p46"/>
            <p:cNvGrpSpPr/>
            <p:nvPr/>
          </p:nvGrpSpPr>
          <p:grpSpPr>
            <a:xfrm>
              <a:off x="914400" y="1828800"/>
              <a:ext cx="7047892" cy="1637397"/>
              <a:chOff x="914400" y="1828800"/>
              <a:chExt cx="7047892" cy="1637397"/>
            </a:xfrm>
          </p:grpSpPr>
          <p:sp>
            <p:nvSpPr>
              <p:cNvPr id="534" name="Google Shape;534;p46"/>
              <p:cNvSpPr txBox="1"/>
              <p:nvPr/>
            </p:nvSpPr>
            <p:spPr>
              <a:xfrm>
                <a:off x="1524000" y="1981200"/>
                <a:ext cx="6158096"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Example: External WEB table with data loads from a command</a:t>
                </a:r>
                <a:endParaRPr sz="1800" b="1" i="0" u="none" strike="noStrike" cap="none">
                  <a:solidFill>
                    <a:schemeClr val="dk1"/>
                  </a:solidFill>
                  <a:latin typeface="Courier New"/>
                  <a:ea typeface="Courier New"/>
                  <a:cs typeface="Courier New"/>
                  <a:sym typeface="Courier New"/>
                </a:endParaRPr>
              </a:p>
            </p:txBody>
          </p:sp>
          <p:sp>
            <p:nvSpPr>
              <p:cNvPr id="535" name="Google Shape;535;p46"/>
              <p:cNvSpPr txBox="1"/>
              <p:nvPr/>
            </p:nvSpPr>
            <p:spPr>
              <a:xfrm>
                <a:off x="1142992" y="2438397"/>
                <a:ext cx="6819300" cy="10278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2400" i="0" u="none" strike="noStrike" cap="none">
                    <a:solidFill>
                      <a:schemeClr val="dk1"/>
                    </a:solidFill>
                    <a:latin typeface="Courier New"/>
                    <a:ea typeface="Courier New"/>
                    <a:cs typeface="Courier New"/>
                    <a:sym typeface="Courier New"/>
                  </a:rPr>
                  <a:t>CREATE EXTERNAL WEB TABLE du_space (storage text) </a:t>
                </a:r>
                <a:br>
                  <a:rPr lang="en-US" sz="2400" i="0" u="none" strike="noStrike" cap="none">
                    <a:solidFill>
                      <a:schemeClr val="dk1"/>
                    </a:solidFill>
                    <a:latin typeface="Courier New"/>
                    <a:ea typeface="Courier New"/>
                    <a:cs typeface="Courier New"/>
                    <a:sym typeface="Courier New"/>
                  </a:rPr>
                </a:br>
                <a:r>
                  <a:rPr lang="en-US" sz="2400" i="0" u="none" strike="noStrike" cap="none">
                    <a:solidFill>
                      <a:schemeClr val="dk1"/>
                    </a:solidFill>
                    <a:latin typeface="Courier New"/>
                    <a:ea typeface="Courier New"/>
                    <a:cs typeface="Courier New"/>
                    <a:sym typeface="Courier New"/>
                  </a:rPr>
                  <a:t>EXECUTE </a:t>
                </a:r>
                <a:r>
                  <a:rPr lang="en-US" sz="2400">
                    <a:solidFill>
                      <a:schemeClr val="dk1"/>
                    </a:solidFill>
                    <a:latin typeface="Courier New"/>
                    <a:ea typeface="Courier New"/>
                    <a:cs typeface="Courier New"/>
                    <a:sym typeface="Courier New"/>
                  </a:rPr>
                  <a:t>'</a:t>
                </a:r>
                <a:r>
                  <a:rPr lang="en-US" sz="2400" i="0" u="none" strike="noStrike" cap="none">
                    <a:solidFill>
                      <a:schemeClr val="dk1"/>
                    </a:solidFill>
                    <a:latin typeface="Courier New"/>
                    <a:ea typeface="Courier New"/>
                    <a:cs typeface="Courier New"/>
                    <a:sym typeface="Courier New"/>
                  </a:rPr>
                  <a:t>df -k</a:t>
                </a:r>
                <a:r>
                  <a:rPr lang="en-US" sz="2400">
                    <a:solidFill>
                      <a:schemeClr val="dk1"/>
                    </a:solidFill>
                    <a:latin typeface="Courier New"/>
                    <a:ea typeface="Courier New"/>
                    <a:cs typeface="Courier New"/>
                    <a:sym typeface="Courier New"/>
                  </a:rPr>
                  <a:t>'</a:t>
                </a:r>
                <a:r>
                  <a:rPr lang="en-US" sz="2400" i="0" u="none" strike="noStrike" cap="none">
                    <a:solidFill>
                      <a:schemeClr val="dk1"/>
                    </a:solidFill>
                    <a:latin typeface="Courier New"/>
                    <a:ea typeface="Courier New"/>
                    <a:cs typeface="Courier New"/>
                    <a:sym typeface="Courier New"/>
                  </a:rPr>
                  <a:t> ON ALL FORMAT 'TEXT';</a:t>
                </a:r>
                <a:endParaRPr sz="2400" i="0" u="none" strike="noStrike" cap="none">
                  <a:solidFill>
                    <a:srgbClr val="000000"/>
                  </a:solidFill>
                  <a:latin typeface="Courier New"/>
                  <a:ea typeface="Courier New"/>
                  <a:cs typeface="Courier New"/>
                  <a:sym typeface="Courier New"/>
                </a:endParaRPr>
              </a:p>
            </p:txBody>
          </p:sp>
          <p:grpSp>
            <p:nvGrpSpPr>
              <p:cNvPr id="536" name="Google Shape;536;p46"/>
              <p:cNvGrpSpPr/>
              <p:nvPr/>
            </p:nvGrpSpPr>
            <p:grpSpPr>
              <a:xfrm>
                <a:off x="914400" y="1828800"/>
                <a:ext cx="838200" cy="685800"/>
                <a:chOff x="914400" y="1828800"/>
                <a:chExt cx="838200" cy="685800"/>
              </a:xfrm>
            </p:grpSpPr>
            <p:pic>
              <p:nvPicPr>
                <p:cNvPr id="537" name="Google Shape;537;p46" descr="C:\Documents and Settings\cantot\My Documents\Training\Supporting Materials\Icons\PNG files for PowerPoint\All Others\Notepad.png"/>
                <p:cNvPicPr preferRelativeResize="0"/>
                <p:nvPr/>
              </p:nvPicPr>
              <p:blipFill rotWithShape="1">
                <a:blip r:embed="rId3">
                  <a:alphaModFix/>
                </a:blip>
                <a:srcRect/>
                <a:stretch/>
              </p:blipFill>
              <p:spPr>
                <a:xfrm flipH="1">
                  <a:off x="914400" y="1828800"/>
                  <a:ext cx="685800" cy="685800"/>
                </a:xfrm>
                <a:prstGeom prst="rect">
                  <a:avLst/>
                </a:prstGeom>
                <a:noFill/>
                <a:ln>
                  <a:noFill/>
                </a:ln>
              </p:spPr>
            </p:pic>
            <p:pic>
              <p:nvPicPr>
                <p:cNvPr id="538" name="Google Shape;538;p46" descr="C:\Documents and Settings\cantot\My Documents\Training\Supporting Materials\Icons\PNG files for PowerPoint\All Others\mag glass.png"/>
                <p:cNvPicPr preferRelativeResize="0"/>
                <p:nvPr/>
              </p:nvPicPr>
              <p:blipFill rotWithShape="1">
                <a:blip r:embed="rId4">
                  <a:alphaModFix/>
                </a:blip>
                <a:srcRect/>
                <a:stretch/>
              </p:blipFill>
              <p:spPr>
                <a:xfrm>
                  <a:off x="1143000" y="2055779"/>
                  <a:ext cx="609600" cy="382621"/>
                </a:xfrm>
                <a:prstGeom prst="rect">
                  <a:avLst/>
                </a:prstGeom>
                <a:noFill/>
                <a:ln>
                  <a:noFill/>
                </a:ln>
              </p:spPr>
            </p:pic>
          </p:grp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47"/>
          <p:cNvSpPr txBox="1">
            <a:spLocks noGrp="1"/>
          </p:cNvSpPr>
          <p:nvPr>
            <p:ph type="title"/>
          </p:nvPr>
        </p:nvSpPr>
        <p:spPr>
          <a:xfrm>
            <a:off x="381000" y="121114"/>
            <a:ext cx="8229600" cy="1143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3200" b="0" i="0" u="none" strike="noStrike" cap="none">
                <a:solidFill>
                  <a:schemeClr val="dk2"/>
                </a:solidFill>
                <a:latin typeface="Arial"/>
                <a:ea typeface="Arial"/>
                <a:cs typeface="Arial"/>
                <a:sym typeface="Arial"/>
              </a:rPr>
              <a:t>Environment Variables for Command-Based Web Tables</a:t>
            </a:r>
            <a:endParaRPr sz="3200" b="0" i="0" u="none" strike="noStrike" cap="none">
              <a:solidFill>
                <a:schemeClr val="dk2"/>
              </a:solidFill>
              <a:latin typeface="Arial"/>
              <a:ea typeface="Arial"/>
              <a:cs typeface="Arial"/>
              <a:sym typeface="Arial"/>
            </a:endParaRPr>
          </a:p>
        </p:txBody>
      </p:sp>
      <p:sp>
        <p:nvSpPr>
          <p:cNvPr id="545" name="Google Shape;545;p47"/>
          <p:cNvSpPr txBox="1">
            <a:spLocks noGrp="1"/>
          </p:cNvSpPr>
          <p:nvPr>
            <p:ph type="body" idx="1"/>
          </p:nvPr>
        </p:nvSpPr>
        <p:spPr>
          <a:xfrm>
            <a:off x="749984" y="1227240"/>
            <a:ext cx="8458200" cy="150020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2000"/>
              <a:buFont typeface="Arial"/>
              <a:buChar char="•"/>
            </a:pPr>
            <a:r>
              <a:rPr lang="en-US" sz="2000" b="0" i="0" u="none" strike="noStrike" cap="none">
                <a:solidFill>
                  <a:schemeClr val="dk1"/>
                </a:solidFill>
                <a:latin typeface="Arial"/>
                <a:ea typeface="Arial"/>
                <a:cs typeface="Arial"/>
                <a:sym typeface="Arial"/>
              </a:rPr>
              <a:t>Are not sourced at the segment host</a:t>
            </a:r>
            <a:endParaRPr/>
          </a:p>
          <a:p>
            <a:pPr marL="342900" marR="0" lvl="0" indent="-342900" algn="l" rtl="0">
              <a:lnSpc>
                <a:spcPct val="100000"/>
              </a:lnSpc>
              <a:spcBef>
                <a:spcPts val="600"/>
              </a:spcBef>
              <a:spcAft>
                <a:spcPts val="0"/>
              </a:spcAft>
              <a:buClr>
                <a:schemeClr val="accent1"/>
              </a:buClr>
              <a:buSzPts val="2000"/>
              <a:buFont typeface="Arial"/>
              <a:buChar char="•"/>
            </a:pPr>
            <a:r>
              <a:rPr lang="en-US" sz="2000" b="0" i="0" u="none" strike="noStrike" cap="none">
                <a:solidFill>
                  <a:schemeClr val="dk1"/>
                </a:solidFill>
                <a:latin typeface="Arial"/>
                <a:ea typeface="Arial"/>
                <a:cs typeface="Arial"/>
                <a:sym typeface="Arial"/>
              </a:rPr>
              <a:t>Can be set in the </a:t>
            </a:r>
            <a:r>
              <a:rPr lang="en-US" sz="2000" b="0" i="0" u="none" strike="noStrike" cap="none">
                <a:solidFill>
                  <a:schemeClr val="dk1"/>
                </a:solidFill>
                <a:latin typeface="Courier New"/>
                <a:ea typeface="Courier New"/>
                <a:cs typeface="Courier New"/>
                <a:sym typeface="Courier New"/>
              </a:rPr>
              <a:t>EXECUTE</a:t>
            </a:r>
            <a:r>
              <a:rPr lang="en-US" sz="2000" b="0" i="0" u="none" strike="noStrike" cap="none">
                <a:solidFill>
                  <a:schemeClr val="dk1"/>
                </a:solidFill>
                <a:latin typeface="Arial"/>
                <a:ea typeface="Arial"/>
                <a:cs typeface="Arial"/>
                <a:sym typeface="Arial"/>
              </a:rPr>
              <a:t> clause as follows:</a:t>
            </a:r>
            <a:endParaRPr sz="2000" b="0" i="0" u="none" strike="noStrike" cap="none">
              <a:solidFill>
                <a:schemeClr val="dk1"/>
              </a:solidFill>
              <a:latin typeface="Arial"/>
              <a:ea typeface="Arial"/>
              <a:cs typeface="Arial"/>
              <a:sym typeface="Arial"/>
            </a:endParaRPr>
          </a:p>
        </p:txBody>
      </p:sp>
      <p:grpSp>
        <p:nvGrpSpPr>
          <p:cNvPr id="546" name="Google Shape;546;p47"/>
          <p:cNvGrpSpPr/>
          <p:nvPr/>
        </p:nvGrpSpPr>
        <p:grpSpPr>
          <a:xfrm>
            <a:off x="228600" y="2041642"/>
            <a:ext cx="8763000" cy="3276600"/>
            <a:chOff x="838200" y="1828800"/>
            <a:chExt cx="8763000" cy="3276600"/>
          </a:xfrm>
        </p:grpSpPr>
        <p:grpSp>
          <p:nvGrpSpPr>
            <p:cNvPr id="547" name="Google Shape;547;p47"/>
            <p:cNvGrpSpPr/>
            <p:nvPr/>
          </p:nvGrpSpPr>
          <p:grpSpPr>
            <a:xfrm>
              <a:off x="838200" y="2010101"/>
              <a:ext cx="8763000" cy="3095299"/>
              <a:chOff x="609600" y="1476701"/>
              <a:chExt cx="8763000" cy="3095299"/>
            </a:xfrm>
          </p:grpSpPr>
          <p:sp>
            <p:nvSpPr>
              <p:cNvPr id="548" name="Google Shape;548;p47"/>
              <p:cNvSpPr/>
              <p:nvPr/>
            </p:nvSpPr>
            <p:spPr>
              <a:xfrm>
                <a:off x="609600" y="1476701"/>
                <a:ext cx="8763000" cy="3095299"/>
              </a:xfrm>
              <a:prstGeom prst="rect">
                <a:avLst/>
              </a:prstGeom>
              <a:solidFill>
                <a:schemeClr val="lt1"/>
              </a:solidFill>
              <a:ln w="25400" cap="flat" cmpd="sng">
                <a:solidFill>
                  <a:srgbClr val="256A64"/>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49" name="Google Shape;549;p47"/>
              <p:cNvSpPr/>
              <p:nvPr/>
            </p:nvSpPr>
            <p:spPr>
              <a:xfrm>
                <a:off x="609600" y="1476702"/>
                <a:ext cx="8763000" cy="381000"/>
              </a:xfrm>
              <a:prstGeom prst="rect">
                <a:avLst/>
              </a:prstGeom>
              <a:solidFill>
                <a:srgbClr val="D6EDF2"/>
              </a:solidFill>
              <a:ln w="25400" cap="flat" cmpd="sng">
                <a:solidFill>
                  <a:srgbClr val="256A64"/>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550" name="Google Shape;550;p47"/>
            <p:cNvGrpSpPr/>
            <p:nvPr/>
          </p:nvGrpSpPr>
          <p:grpSpPr>
            <a:xfrm>
              <a:off x="914400" y="1828800"/>
              <a:ext cx="8686800" cy="3194923"/>
              <a:chOff x="914400" y="1828800"/>
              <a:chExt cx="8686800" cy="3194923"/>
            </a:xfrm>
          </p:grpSpPr>
          <p:sp>
            <p:nvSpPr>
              <p:cNvPr id="551" name="Google Shape;551;p47"/>
              <p:cNvSpPr txBox="1"/>
              <p:nvPr/>
            </p:nvSpPr>
            <p:spPr>
              <a:xfrm>
                <a:off x="1524000" y="1981200"/>
                <a:ext cx="5621026"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Example: External WEB table with environment variables</a:t>
                </a:r>
                <a:endParaRPr sz="1800" b="1" i="0" u="none" strike="noStrike" cap="none">
                  <a:solidFill>
                    <a:schemeClr val="dk1"/>
                  </a:solidFill>
                  <a:latin typeface="Courier New"/>
                  <a:ea typeface="Courier New"/>
                  <a:cs typeface="Courier New"/>
                  <a:sym typeface="Courier New"/>
                </a:endParaRPr>
              </a:p>
            </p:txBody>
          </p:sp>
          <p:sp>
            <p:nvSpPr>
              <p:cNvPr id="552" name="Google Shape;552;p47"/>
              <p:cNvSpPr txBox="1"/>
              <p:nvPr/>
            </p:nvSpPr>
            <p:spPr>
              <a:xfrm>
                <a:off x="1143000" y="2438400"/>
                <a:ext cx="8458200" cy="2585323"/>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CREATE EXTERNAL WEB TABLE TEST(segname text, abbrev text) </a:t>
                </a:r>
                <a:br>
                  <a:rPr lang="en-US" sz="1800" b="0" i="0" u="none" strike="noStrike" cap="none">
                    <a:solidFill>
                      <a:schemeClr val="dk1"/>
                    </a:solidFill>
                    <a:latin typeface="Courier New"/>
                    <a:ea typeface="Courier New"/>
                    <a:cs typeface="Courier New"/>
                    <a:sym typeface="Courier New"/>
                  </a:rPr>
                </a:br>
                <a:r>
                  <a:rPr lang="en-US" sz="1800" b="0" i="0" u="none" strike="noStrike" cap="none">
                    <a:solidFill>
                      <a:schemeClr val="dk1"/>
                    </a:solidFill>
                    <a:latin typeface="Courier New"/>
                    <a:ea typeface="Courier New"/>
                    <a:cs typeface="Courier New"/>
                    <a:sym typeface="Courier New"/>
                  </a:rPr>
                  <a:t>  EXECUTE 'export HNAME="$HOSTNAME"-SR; echo </a:t>
                </a:r>
                <a:br>
                  <a:rPr lang="en-US" sz="1800" b="0" i="0" u="none" strike="noStrike" cap="none">
                    <a:solidFill>
                      <a:schemeClr val="dk1"/>
                    </a:solidFill>
                    <a:latin typeface="Courier New"/>
                    <a:ea typeface="Courier New"/>
                    <a:cs typeface="Courier New"/>
                    <a:sym typeface="Courier New"/>
                  </a:rPr>
                </a:br>
                <a:r>
                  <a:rPr lang="en-US" sz="1800" b="0" i="0" u="none" strike="noStrike" cap="none">
                    <a:solidFill>
                      <a:schemeClr val="dk1"/>
                    </a:solidFill>
                    <a:latin typeface="Courier New"/>
                    <a:ea typeface="Courier New"/>
                    <a:cs typeface="Courier New"/>
                    <a:sym typeface="Courier New"/>
                  </a:rPr>
                  <a:t>  "$HOSTNAME,$HNAME"' FORMAT 'TEXT' (DELIMITER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SELECT * FROM test;                                         segname | abbrev</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 sdw2    | sdw2-SR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 sdw1    | sdw1-SR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(2 rows)</a:t>
                </a:r>
                <a:endParaRPr sz="1400" b="0" i="0" u="none" strike="noStrike" cap="none">
                  <a:solidFill>
                    <a:srgbClr val="000000"/>
                  </a:solidFill>
                  <a:latin typeface="Arial"/>
                  <a:ea typeface="Arial"/>
                  <a:cs typeface="Arial"/>
                  <a:sym typeface="Arial"/>
                </a:endParaRPr>
              </a:p>
            </p:txBody>
          </p:sp>
          <p:grpSp>
            <p:nvGrpSpPr>
              <p:cNvPr id="553" name="Google Shape;553;p47"/>
              <p:cNvGrpSpPr/>
              <p:nvPr/>
            </p:nvGrpSpPr>
            <p:grpSpPr>
              <a:xfrm>
                <a:off x="914400" y="1828800"/>
                <a:ext cx="838200" cy="685800"/>
                <a:chOff x="914400" y="1828800"/>
                <a:chExt cx="838200" cy="685800"/>
              </a:xfrm>
            </p:grpSpPr>
            <p:pic>
              <p:nvPicPr>
                <p:cNvPr id="554" name="Google Shape;554;p47" descr="C:\Documents and Settings\cantot\My Documents\Training\Supporting Materials\Icons\PNG files for PowerPoint\All Others\Notepad.png"/>
                <p:cNvPicPr preferRelativeResize="0"/>
                <p:nvPr/>
              </p:nvPicPr>
              <p:blipFill rotWithShape="1">
                <a:blip r:embed="rId3">
                  <a:alphaModFix/>
                </a:blip>
                <a:srcRect/>
                <a:stretch/>
              </p:blipFill>
              <p:spPr>
                <a:xfrm flipH="1">
                  <a:off x="914400" y="1828800"/>
                  <a:ext cx="685800" cy="685800"/>
                </a:xfrm>
                <a:prstGeom prst="rect">
                  <a:avLst/>
                </a:prstGeom>
                <a:noFill/>
                <a:ln>
                  <a:noFill/>
                </a:ln>
              </p:spPr>
            </p:pic>
            <p:pic>
              <p:nvPicPr>
                <p:cNvPr id="555" name="Google Shape;555;p47" descr="C:\Documents and Settings\cantot\My Documents\Training\Supporting Materials\Icons\PNG files for PowerPoint\All Others\mag glass.png"/>
                <p:cNvPicPr preferRelativeResize="0"/>
                <p:nvPr/>
              </p:nvPicPr>
              <p:blipFill rotWithShape="1">
                <a:blip r:embed="rId4">
                  <a:alphaModFix/>
                </a:blip>
                <a:srcRect/>
                <a:stretch/>
              </p:blipFill>
              <p:spPr>
                <a:xfrm>
                  <a:off x="1143000" y="2055779"/>
                  <a:ext cx="609600" cy="382621"/>
                </a:xfrm>
                <a:prstGeom prst="rect">
                  <a:avLst/>
                </a:prstGeom>
                <a:noFill/>
                <a:ln>
                  <a:noFill/>
                </a:ln>
              </p:spPr>
            </p:pic>
          </p:grpSp>
        </p:grpSp>
      </p:grpSp>
      <p:grpSp>
        <p:nvGrpSpPr>
          <p:cNvPr id="556" name="Google Shape;556;p47"/>
          <p:cNvGrpSpPr/>
          <p:nvPr/>
        </p:nvGrpSpPr>
        <p:grpSpPr>
          <a:xfrm>
            <a:off x="0" y="5276679"/>
            <a:ext cx="9144000" cy="1200329"/>
            <a:chOff x="0" y="5048071"/>
            <a:chExt cx="9144000" cy="1200329"/>
          </a:xfrm>
        </p:grpSpPr>
        <p:sp>
          <p:nvSpPr>
            <p:cNvPr id="557" name="Google Shape;557;p47"/>
            <p:cNvSpPr/>
            <p:nvPr/>
          </p:nvSpPr>
          <p:spPr>
            <a:xfrm>
              <a:off x="0" y="5181600"/>
              <a:ext cx="9144000" cy="1066800"/>
            </a:xfrm>
            <a:prstGeom prst="rect">
              <a:avLst/>
            </a:prstGeom>
            <a:gradFill>
              <a:gsLst>
                <a:gs pos="0">
                  <a:srgbClr val="FFFFCC">
                    <a:alpha val="83529"/>
                  </a:srgbClr>
                </a:gs>
                <a:gs pos="50000">
                  <a:srgbClr val="FFFFCC">
                    <a:alpha val="51372"/>
                  </a:srgbClr>
                </a:gs>
                <a:gs pos="100000">
                  <a:srgbClr val="FFFFCC">
                    <a:alpha val="14509"/>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58" name="Google Shape;558;p47"/>
            <p:cNvGrpSpPr/>
            <p:nvPr/>
          </p:nvGrpSpPr>
          <p:grpSpPr>
            <a:xfrm>
              <a:off x="381000" y="5048071"/>
              <a:ext cx="8040479" cy="1107996"/>
              <a:chOff x="381000" y="4724400"/>
              <a:chExt cx="8040479" cy="1107996"/>
            </a:xfrm>
          </p:grpSpPr>
          <p:grpSp>
            <p:nvGrpSpPr>
              <p:cNvPr id="559" name="Google Shape;559;p47"/>
              <p:cNvGrpSpPr/>
              <p:nvPr/>
            </p:nvGrpSpPr>
            <p:grpSpPr>
              <a:xfrm>
                <a:off x="381000" y="4724400"/>
                <a:ext cx="985715" cy="985743"/>
                <a:chOff x="1524000" y="4495800"/>
                <a:chExt cx="985715" cy="985743"/>
              </a:xfrm>
            </p:grpSpPr>
            <p:grpSp>
              <p:nvGrpSpPr>
                <p:cNvPr id="560" name="Google Shape;560;p47"/>
                <p:cNvGrpSpPr/>
                <p:nvPr/>
              </p:nvGrpSpPr>
              <p:grpSpPr>
                <a:xfrm>
                  <a:off x="1524000" y="4724400"/>
                  <a:ext cx="985715" cy="757143"/>
                  <a:chOff x="1524000" y="4724400"/>
                  <a:chExt cx="985715" cy="757143"/>
                </a:xfrm>
              </p:grpSpPr>
              <p:pic>
                <p:nvPicPr>
                  <p:cNvPr id="561" name="Google Shape;561;p47" descr="C:\Documents and Settings\cantot\My Documents\Training\Supporting Materials\Icons\PNG files for PowerPoint\All Others\blank paper.png"/>
                  <p:cNvPicPr preferRelativeResize="0"/>
                  <p:nvPr/>
                </p:nvPicPr>
                <p:blipFill rotWithShape="1">
                  <a:blip r:embed="rId5">
                    <a:alphaModFix/>
                  </a:blip>
                  <a:srcRect/>
                  <a:stretch/>
                </p:blipFill>
                <p:spPr>
                  <a:xfrm rot="-5400000">
                    <a:off x="1638286" y="4610114"/>
                    <a:ext cx="757143" cy="985715"/>
                  </a:xfrm>
                  <a:prstGeom prst="rect">
                    <a:avLst/>
                  </a:prstGeom>
                  <a:noFill/>
                  <a:ln>
                    <a:noFill/>
                  </a:ln>
                </p:spPr>
              </p:pic>
              <p:sp>
                <p:nvSpPr>
                  <p:cNvPr id="562" name="Google Shape;562;p47"/>
                  <p:cNvSpPr txBox="1"/>
                  <p:nvPr/>
                </p:nvSpPr>
                <p:spPr>
                  <a:xfrm>
                    <a:off x="1676400" y="4872335"/>
                    <a:ext cx="700833"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chemeClr val="dk1"/>
                        </a:solidFill>
                        <a:latin typeface="Pinyon Script"/>
                        <a:ea typeface="Pinyon Script"/>
                        <a:cs typeface="Pinyon Script"/>
                        <a:sym typeface="Pinyon Script"/>
                      </a:rPr>
                      <a:t>                   A fly and a flea in a flue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chemeClr val="dk1"/>
                        </a:solidFill>
                        <a:latin typeface="Pinyon Script"/>
                        <a:ea typeface="Pinyon Script"/>
                        <a:cs typeface="Pinyon Script"/>
                        <a:sym typeface="Pinyon Script"/>
                      </a:rPr>
                      <a:t>                  Were imprisoned, so what could they do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chemeClr val="dk1"/>
                        </a:solidFill>
                        <a:latin typeface="Pinyon Script"/>
                        <a:ea typeface="Pinyon Script"/>
                        <a:cs typeface="Pinyon Script"/>
                        <a:sym typeface="Pinyon Script"/>
                      </a:rPr>
                      <a:t>Said the fly, let us flee. Let us fly said the flee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chemeClr val="dk1"/>
                        </a:solidFill>
                        <a:latin typeface="Pinyon Script"/>
                        <a:ea typeface="Pinyon Script"/>
                        <a:cs typeface="Pinyon Script"/>
                        <a:sym typeface="Pinyon Script"/>
                      </a:rPr>
                      <a:t>So they flew through a flaw in the flue.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chemeClr val="dk1"/>
                        </a:solidFill>
                        <a:latin typeface="Pinyon Script"/>
                        <a:ea typeface="Pinyon Script"/>
                        <a:cs typeface="Pinyon Script"/>
                        <a:sym typeface="Pinyon Script"/>
                      </a:rPr>
                      <a:t>A canner exceedingly canny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chemeClr val="dk1"/>
                        </a:solidFill>
                        <a:latin typeface="Pinyon Script"/>
                        <a:ea typeface="Pinyon Script"/>
                        <a:cs typeface="Pinyon Script"/>
                        <a:sym typeface="Pinyon Script"/>
                      </a:rPr>
                      <a:t>One morning remarked to his granny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chemeClr val="dk1"/>
                        </a:solidFill>
                        <a:latin typeface="Pinyon Script"/>
                        <a:ea typeface="Pinyon Script"/>
                        <a:cs typeface="Pinyon Script"/>
                        <a:sym typeface="Pinyon Script"/>
                      </a:rPr>
                      <a:t>A canner can can anything that he can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chemeClr val="dk1"/>
                        </a:solidFill>
                        <a:latin typeface="Pinyon Script"/>
                        <a:ea typeface="Pinyon Script"/>
                        <a:cs typeface="Pinyon Script"/>
                        <a:sym typeface="Pinyon Script"/>
                      </a:rPr>
                      <a:t>But a canner can’t can a can can he?</a:t>
                    </a:r>
                    <a:endParaRPr sz="300" b="0" i="0" u="none" strike="noStrike" cap="none">
                      <a:solidFill>
                        <a:schemeClr val="dk1"/>
                      </a:solidFill>
                      <a:latin typeface="Pinyon Script"/>
                      <a:ea typeface="Pinyon Script"/>
                      <a:cs typeface="Pinyon Script"/>
                      <a:sym typeface="Pinyon Script"/>
                    </a:endParaRPr>
                  </a:p>
                </p:txBody>
              </p:sp>
            </p:grpSp>
            <p:pic>
              <p:nvPicPr>
                <p:cNvPr id="563" name="Google Shape;563;p47" descr="C:\Documents and Settings\cantot\My Documents\Training\Supporting Materials\Icons\PNG files for PowerPoint\All Others\Push Pin.png"/>
                <p:cNvPicPr preferRelativeResize="0"/>
                <p:nvPr/>
              </p:nvPicPr>
              <p:blipFill rotWithShape="1">
                <a:blip r:embed="rId6">
                  <a:alphaModFix/>
                </a:blip>
                <a:srcRect/>
                <a:stretch/>
              </p:blipFill>
              <p:spPr>
                <a:xfrm>
                  <a:off x="1905000" y="4495800"/>
                  <a:ext cx="548640" cy="548640"/>
                </a:xfrm>
                <a:prstGeom prst="rect">
                  <a:avLst/>
                </a:prstGeom>
                <a:noFill/>
                <a:ln>
                  <a:noFill/>
                </a:ln>
              </p:spPr>
            </p:pic>
          </p:grpSp>
          <p:sp>
            <p:nvSpPr>
              <p:cNvPr id="564" name="Google Shape;564;p47"/>
              <p:cNvSpPr txBox="1"/>
              <p:nvPr/>
            </p:nvSpPr>
            <p:spPr>
              <a:xfrm>
                <a:off x="1371600" y="4724400"/>
                <a:ext cx="7049879" cy="110799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chemeClr val="lt2"/>
                    </a:solidFill>
                    <a:latin typeface="Calibri"/>
                    <a:ea typeface="Calibri"/>
                    <a:cs typeface="Calibri"/>
                    <a:sym typeface="Calibri"/>
                  </a:rPr>
                  <a:t>Note:</a:t>
                </a:r>
                <a:r>
                  <a:rPr lang="en-US" sz="2200" b="0" i="0" u="none" strike="noStrike" cap="none">
                    <a:solidFill>
                      <a:schemeClr val="lt2"/>
                    </a:solidFill>
                    <a:latin typeface="Calibri"/>
                    <a:ea typeface="Calibri"/>
                    <a:cs typeface="Calibri"/>
                    <a:sym typeface="Calibri"/>
                  </a:rPr>
                  <a:t> You can disable the use of the </a:t>
                </a:r>
                <a:r>
                  <a:rPr lang="en-US" sz="2200" b="0" i="0" u="none" strike="noStrike" cap="none">
                    <a:solidFill>
                      <a:schemeClr val="lt2"/>
                    </a:solidFill>
                    <a:latin typeface="Courier New"/>
                    <a:ea typeface="Courier New"/>
                    <a:cs typeface="Courier New"/>
                    <a:sym typeface="Courier New"/>
                  </a:rPr>
                  <a:t>EXECUTE</a:t>
                </a:r>
                <a:r>
                  <a:rPr lang="en-US" sz="2200" b="0" i="0" u="none" strike="noStrike" cap="none">
                    <a:solidFill>
                      <a:schemeClr val="lt2"/>
                    </a:solidFill>
                    <a:latin typeface="Calibri"/>
                    <a:ea typeface="Calibri"/>
                    <a:cs typeface="Calibri"/>
                    <a:sym typeface="Calibri"/>
                  </a:rPr>
                  <a:t> command in</a:t>
                </a:r>
                <a:br>
                  <a:rPr lang="en-US" sz="2200" b="0" i="0" u="none" strike="noStrike" cap="none">
                    <a:solidFill>
                      <a:schemeClr val="lt2"/>
                    </a:solidFill>
                    <a:latin typeface="Calibri"/>
                    <a:ea typeface="Calibri"/>
                    <a:cs typeface="Calibri"/>
                    <a:sym typeface="Calibri"/>
                  </a:rPr>
                </a:br>
                <a:r>
                  <a:rPr lang="en-US" sz="2200" b="0" i="0" u="none" strike="noStrike" cap="none">
                    <a:solidFill>
                      <a:schemeClr val="lt2"/>
                    </a:solidFill>
                    <a:latin typeface="Calibri"/>
                    <a:ea typeface="Calibri"/>
                    <a:cs typeface="Calibri"/>
                    <a:sym typeface="Calibri"/>
                  </a:rPr>
                  <a:t>web table definitions by setting</a:t>
                </a:r>
                <a:br>
                  <a:rPr lang="en-US" sz="2200" b="0" i="0" u="none" strike="noStrike" cap="none">
                    <a:solidFill>
                      <a:schemeClr val="lt2"/>
                    </a:solidFill>
                    <a:latin typeface="Calibri"/>
                    <a:ea typeface="Calibri"/>
                    <a:cs typeface="Calibri"/>
                    <a:sym typeface="Calibri"/>
                  </a:rPr>
                </a:br>
                <a:r>
                  <a:rPr lang="en-US" sz="2200" b="0" i="0" u="none" strike="noStrike" cap="none">
                    <a:solidFill>
                      <a:schemeClr val="lt2"/>
                    </a:solidFill>
                    <a:latin typeface="Courier New"/>
                    <a:ea typeface="Courier New"/>
                    <a:cs typeface="Courier New"/>
                    <a:sym typeface="Courier New"/>
                  </a:rPr>
                  <a:t>gp_external_enable_exec</a:t>
                </a:r>
                <a:r>
                  <a:rPr lang="en-US" sz="2200" b="0" i="0" u="none" strike="noStrike" cap="none">
                    <a:solidFill>
                      <a:schemeClr val="lt2"/>
                    </a:solidFill>
                    <a:latin typeface="Calibri"/>
                    <a:ea typeface="Calibri"/>
                    <a:cs typeface="Calibri"/>
                    <a:sym typeface="Calibri"/>
                  </a:rPr>
                  <a:t> to </a:t>
                </a:r>
                <a:r>
                  <a:rPr lang="en-US" sz="2200" b="0" i="0" u="none" strike="noStrike" cap="none">
                    <a:solidFill>
                      <a:schemeClr val="lt2"/>
                    </a:solidFill>
                    <a:latin typeface="Courier New"/>
                    <a:ea typeface="Courier New"/>
                    <a:cs typeface="Courier New"/>
                    <a:sym typeface="Courier New"/>
                  </a:rPr>
                  <a:t>off</a:t>
                </a:r>
                <a:r>
                  <a:rPr lang="en-US" sz="2200" b="0" i="0" u="none" strike="noStrike" cap="none">
                    <a:solidFill>
                      <a:schemeClr val="lt2"/>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gr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4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3200" b="0" i="0" u="none" strike="noStrike" cap="none">
                <a:solidFill>
                  <a:schemeClr val="dk2"/>
                </a:solidFill>
                <a:latin typeface="Arial"/>
                <a:ea typeface="Arial"/>
                <a:cs typeface="Arial"/>
                <a:sym typeface="Arial"/>
              </a:rPr>
              <a:t>External Table Environment</a:t>
            </a:r>
            <a:r>
              <a:rPr lang="en-US" sz="3200" b="0" i="0" u="none" strike="noStrike" cap="none">
                <a:solidFill>
                  <a:schemeClr val="dk2"/>
                </a:solidFill>
                <a:latin typeface="Courier New"/>
                <a:ea typeface="Courier New"/>
                <a:cs typeface="Courier New"/>
                <a:sym typeface="Courier New"/>
              </a:rPr>
              <a:t> </a:t>
            </a:r>
            <a:r>
              <a:rPr lang="en-US" sz="3200" b="0" i="0" u="none" strike="noStrike" cap="none">
                <a:solidFill>
                  <a:schemeClr val="dk2"/>
                </a:solidFill>
                <a:latin typeface="Arial"/>
                <a:ea typeface="Arial"/>
                <a:cs typeface="Arial"/>
                <a:sym typeface="Arial"/>
              </a:rPr>
              <a:t>Variables</a:t>
            </a:r>
            <a:endParaRPr sz="3200" b="0" i="0" u="none" strike="noStrike" cap="none">
              <a:solidFill>
                <a:schemeClr val="dk2"/>
              </a:solidFill>
              <a:latin typeface="Arial"/>
              <a:ea typeface="Arial"/>
              <a:cs typeface="Arial"/>
              <a:sym typeface="Arial"/>
            </a:endParaRPr>
          </a:p>
        </p:txBody>
      </p:sp>
      <p:sp>
        <p:nvSpPr>
          <p:cNvPr id="571" name="Google Shape;571;p4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2400"/>
              <a:buFont typeface="Arial"/>
              <a:buNone/>
            </a:pPr>
            <a:r>
              <a:rPr lang="en-US" sz="2400" b="0" i="0" u="none" strike="noStrike" cap="none">
                <a:solidFill>
                  <a:schemeClr val="dk1"/>
                </a:solidFill>
                <a:latin typeface="Arial"/>
                <a:ea typeface="Arial"/>
                <a:cs typeface="Arial"/>
                <a:sym typeface="Arial"/>
              </a:rPr>
              <a:t>The following are variables available to the </a:t>
            </a:r>
            <a:r>
              <a:rPr lang="en-US" sz="2400" b="0" i="0" u="none" strike="noStrike" cap="none">
                <a:solidFill>
                  <a:schemeClr val="dk1"/>
                </a:solidFill>
                <a:latin typeface="Courier New"/>
                <a:ea typeface="Courier New"/>
                <a:cs typeface="Courier New"/>
                <a:sym typeface="Courier New"/>
              </a:rPr>
              <a:t>EXECUTE</a:t>
            </a:r>
            <a:r>
              <a:rPr lang="en-US" sz="2400" b="0" i="0" u="none" strike="noStrike" cap="none">
                <a:solidFill>
                  <a:schemeClr val="dk1"/>
                </a:solidFill>
                <a:latin typeface="Arial"/>
                <a:ea typeface="Arial"/>
                <a:cs typeface="Arial"/>
                <a:sym typeface="Arial"/>
              </a:rPr>
              <a:t> clause:</a:t>
            </a:r>
            <a:endParaRPr sz="2400" b="0" i="0" u="none" strike="noStrike" cap="none">
              <a:solidFill>
                <a:schemeClr val="dk1"/>
              </a:solidFill>
              <a:latin typeface="Arial"/>
              <a:ea typeface="Arial"/>
              <a:cs typeface="Arial"/>
              <a:sym typeface="Arial"/>
            </a:endParaRPr>
          </a:p>
        </p:txBody>
      </p:sp>
      <p:graphicFrame>
        <p:nvGraphicFramePr>
          <p:cNvPr id="572" name="Google Shape;572;p48"/>
          <p:cNvGraphicFramePr/>
          <p:nvPr/>
        </p:nvGraphicFramePr>
        <p:xfrm>
          <a:off x="0" y="1243580"/>
          <a:ext cx="9144000" cy="4394165"/>
        </p:xfrm>
        <a:graphic>
          <a:graphicData uri="http://schemas.openxmlformats.org/drawingml/2006/table">
            <a:tbl>
              <a:tblPr firstRow="1" bandRow="1">
                <a:noFill/>
                <a:tableStyleId>{DADDB7C5-6EDB-4B4B-93EF-5577B112E06D}</a:tableStyleId>
              </a:tblPr>
              <a:tblGrid>
                <a:gridCol w="2711675">
                  <a:extLst>
                    <a:ext uri="{9D8B030D-6E8A-4147-A177-3AD203B41FA5}">
                      <a16:colId xmlns:a16="http://schemas.microsoft.com/office/drawing/2014/main" val="20000"/>
                    </a:ext>
                  </a:extLst>
                </a:gridCol>
                <a:gridCol w="6432325">
                  <a:extLst>
                    <a:ext uri="{9D8B030D-6E8A-4147-A177-3AD203B41FA5}">
                      <a16:colId xmlns:a16="http://schemas.microsoft.com/office/drawing/2014/main" val="20001"/>
                    </a:ext>
                  </a:extLst>
                </a:gridCol>
              </a:tblGrid>
              <a:tr h="2218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Variable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Description</a:t>
                      </a:r>
                      <a:endParaRPr sz="1800" u="none" strike="noStrike" cap="none"/>
                    </a:p>
                  </a:txBody>
                  <a:tcPr marL="91450" marR="91450" marT="45725" marB="45725"/>
                </a:tc>
                <a:extLst>
                  <a:ext uri="{0D108BD9-81ED-4DB2-BD59-A6C34878D82A}">
                    <a16:rowId xmlns:a16="http://schemas.microsoft.com/office/drawing/2014/main" val="10000"/>
                  </a:ext>
                </a:extLst>
              </a:tr>
              <a:tr h="2218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Courier New"/>
                          <a:ea typeface="Courier New"/>
                          <a:cs typeface="Courier New"/>
                          <a:sym typeface="Courier New"/>
                        </a:rPr>
                        <a:t>$GP_CID</a:t>
                      </a:r>
                      <a:endParaRPr sz="1800" u="none" strike="noStrike" cap="none">
                        <a:latin typeface="Courier New"/>
                        <a:ea typeface="Courier New"/>
                        <a:cs typeface="Courier New"/>
                        <a:sym typeface="Courier New"/>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Arial"/>
                          <a:ea typeface="Arial"/>
                          <a:cs typeface="Arial"/>
                          <a:sym typeface="Arial"/>
                        </a:rPr>
                        <a:t>Command count of the session executing the external table statement.</a:t>
                      </a:r>
                      <a:endParaRPr sz="1400" u="none" strike="noStrike" cap="none"/>
                    </a:p>
                  </a:txBody>
                  <a:tcPr marL="91450" marR="91450" marT="45725" marB="45725"/>
                </a:tc>
                <a:extLst>
                  <a:ext uri="{0D108BD9-81ED-4DB2-BD59-A6C34878D82A}">
                    <a16:rowId xmlns:a16="http://schemas.microsoft.com/office/drawing/2014/main" val="10001"/>
                  </a:ext>
                </a:extLst>
              </a:tr>
              <a:tr h="2218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Courier New"/>
                          <a:ea typeface="Courier New"/>
                          <a:cs typeface="Courier New"/>
                          <a:sym typeface="Courier New"/>
                        </a:rPr>
                        <a:t>$GP_DATABASE</a:t>
                      </a:r>
                      <a:endParaRPr sz="1800" u="none" strike="noStrike" cap="none">
                        <a:latin typeface="Courier New"/>
                        <a:ea typeface="Courier New"/>
                        <a:cs typeface="Courier New"/>
                        <a:sym typeface="Courier New"/>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Arial"/>
                          <a:ea typeface="Arial"/>
                          <a:cs typeface="Arial"/>
                          <a:sym typeface="Arial"/>
                        </a:rPr>
                        <a:t>The database that the external table definition resides in.</a:t>
                      </a:r>
                      <a:endParaRPr sz="18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2"/>
                  </a:ext>
                </a:extLst>
              </a:tr>
              <a:tr h="4621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Courier New"/>
                          <a:ea typeface="Courier New"/>
                          <a:cs typeface="Courier New"/>
                          <a:sym typeface="Courier New"/>
                        </a:rPr>
                        <a:t>$GP_DATE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Arial"/>
                          <a:ea typeface="Arial"/>
                          <a:cs typeface="Arial"/>
                          <a:sym typeface="Arial"/>
                        </a:rPr>
                        <a:t>The date the external table command was executed.</a:t>
                      </a:r>
                      <a:endParaRPr sz="18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3"/>
                  </a:ext>
                </a:extLst>
              </a:tr>
              <a:tr h="4621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Courier New"/>
                          <a:ea typeface="Courier New"/>
                          <a:cs typeface="Courier New"/>
                          <a:sym typeface="Courier New"/>
                        </a:rPr>
                        <a:t>$GP_MASTER_HOST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Arial"/>
                          <a:ea typeface="Arial"/>
                          <a:cs typeface="Arial"/>
                          <a:sym typeface="Arial"/>
                        </a:rPr>
                        <a:t>The host name of the Greenplum master host from which the external table statement was dispatched.</a:t>
                      </a:r>
                      <a:endParaRPr sz="18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4"/>
                  </a:ext>
                </a:extLst>
              </a:tr>
              <a:tr h="4621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Courier New"/>
                          <a:ea typeface="Courier New"/>
                          <a:cs typeface="Courier New"/>
                          <a:sym typeface="Courier New"/>
                        </a:rPr>
                        <a:t>$GP_MASTER_PORT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Arial"/>
                          <a:ea typeface="Arial"/>
                          <a:cs typeface="Arial"/>
                          <a:sym typeface="Arial"/>
                        </a:rPr>
                        <a:t>The port number of the Greenplum master instance from which the external table statement was dispatched.</a:t>
                      </a:r>
                      <a:endParaRPr sz="18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5"/>
                  </a:ext>
                </a:extLst>
              </a:tr>
              <a:tr h="4621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Courier New"/>
                          <a:ea typeface="Courier New"/>
                          <a:cs typeface="Courier New"/>
                          <a:sym typeface="Courier New"/>
                        </a:rPr>
                        <a:t>$GP_SEG_DATADIR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Arial"/>
                          <a:ea typeface="Arial"/>
                          <a:cs typeface="Arial"/>
                          <a:sym typeface="Arial"/>
                        </a:rPr>
                        <a:t>The location of the data directory of the segment instance executing the external table command.</a:t>
                      </a:r>
                      <a:endParaRPr sz="18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6"/>
                  </a:ext>
                </a:extLst>
              </a:tr>
              <a:tr h="4621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Courier New"/>
                          <a:ea typeface="Courier New"/>
                          <a:cs typeface="Courier New"/>
                          <a:sym typeface="Courier New"/>
                        </a:rPr>
                        <a:t>$GP_SEG_PG_CONF</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Arial"/>
                          <a:ea typeface="Arial"/>
                          <a:cs typeface="Arial"/>
                          <a:sym typeface="Arial"/>
                        </a:rPr>
                        <a:t>The location of the </a:t>
                      </a:r>
                      <a:r>
                        <a:rPr lang="en-US" sz="1800" u="none" strike="noStrike" cap="none">
                          <a:latin typeface="Courier New"/>
                          <a:ea typeface="Courier New"/>
                          <a:cs typeface="Courier New"/>
                          <a:sym typeface="Courier New"/>
                        </a:rPr>
                        <a:t>postgresql.conf</a:t>
                      </a:r>
                      <a:r>
                        <a:rPr lang="en-US" sz="1800" u="none" strike="noStrike" cap="none">
                          <a:latin typeface="Arial"/>
                          <a:ea typeface="Arial"/>
                          <a:cs typeface="Arial"/>
                          <a:sym typeface="Arial"/>
                        </a:rPr>
                        <a:t> file of the segment instance executing the external command.</a:t>
                      </a:r>
                      <a:endParaRPr sz="18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3200" b="0" i="0" u="none" strike="noStrike" cap="none">
                <a:solidFill>
                  <a:schemeClr val="dk2"/>
                </a:solidFill>
                <a:latin typeface="Arial"/>
                <a:ea typeface="Arial"/>
                <a:cs typeface="Arial"/>
                <a:sym typeface="Arial"/>
              </a:rPr>
              <a:t>Data Loading Methods</a:t>
            </a:r>
            <a:endParaRPr/>
          </a:p>
        </p:txBody>
      </p:sp>
      <p:grpSp>
        <p:nvGrpSpPr>
          <p:cNvPr id="255" name="Google Shape;255;p31"/>
          <p:cNvGrpSpPr/>
          <p:nvPr/>
        </p:nvGrpSpPr>
        <p:grpSpPr>
          <a:xfrm>
            <a:off x="684095" y="952510"/>
            <a:ext cx="7798241" cy="5117595"/>
            <a:chOff x="366583" y="447"/>
            <a:chExt cx="7798241" cy="5117595"/>
          </a:xfrm>
        </p:grpSpPr>
        <p:sp>
          <p:nvSpPr>
            <p:cNvPr id="256" name="Google Shape;256;p31"/>
            <p:cNvSpPr/>
            <p:nvPr/>
          </p:nvSpPr>
          <p:spPr>
            <a:xfrm>
              <a:off x="366583" y="447"/>
              <a:ext cx="2436950" cy="1949560"/>
            </a:xfrm>
            <a:prstGeom prst="rect">
              <a:avLst/>
            </a:prstGeom>
            <a:blipFill rotWithShape="1">
              <a:blip r:embed="rId3">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31"/>
            <p:cNvSpPr/>
            <p:nvPr/>
          </p:nvSpPr>
          <p:spPr>
            <a:xfrm>
              <a:off x="585909" y="1755051"/>
              <a:ext cx="2168885" cy="682346"/>
            </a:xfrm>
            <a:prstGeom prst="wedgeRectCallout">
              <a:avLst>
                <a:gd name="adj1" fmla="val 20250"/>
                <a:gd name="adj2" fmla="val -60700"/>
              </a:avLst>
            </a:prstGeom>
            <a:solidFill>
              <a:srgbClr val="30928A"/>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31"/>
            <p:cNvSpPr txBox="1"/>
            <p:nvPr/>
          </p:nvSpPr>
          <p:spPr>
            <a:xfrm>
              <a:off x="585909" y="1755051"/>
              <a:ext cx="2168885" cy="682346"/>
            </a:xfrm>
            <a:prstGeom prst="rect">
              <a:avLst/>
            </a:prstGeom>
            <a:noFill/>
            <a:ln>
              <a:noFill/>
            </a:ln>
          </p:spPr>
          <p:txBody>
            <a:bodyPr spcFirstLastPara="1" wrap="square" lIns="87625" tIns="87625" rIns="87625" bIns="87625" anchor="ctr" anchorCtr="0">
              <a:noAutofit/>
            </a:bodyPr>
            <a:lstStyle/>
            <a:p>
              <a:pPr marL="0" marR="0" lvl="0" indent="0" algn="ctr" rtl="0">
                <a:lnSpc>
                  <a:spcPct val="90000"/>
                </a:lnSpc>
                <a:spcBef>
                  <a:spcPts val="0"/>
                </a:spcBef>
                <a:spcAft>
                  <a:spcPts val="0"/>
                </a:spcAft>
                <a:buClr>
                  <a:srgbClr val="000000"/>
                </a:buClr>
                <a:buSzPts val="2300"/>
                <a:buFont typeface="Arial"/>
                <a:buNone/>
              </a:pPr>
              <a:r>
                <a:rPr lang="en-US" sz="2300" b="0" i="0" u="none" strike="noStrike" cap="none">
                  <a:solidFill>
                    <a:schemeClr val="lt1"/>
                  </a:solidFill>
                  <a:latin typeface="Arial"/>
                  <a:ea typeface="Arial"/>
                  <a:cs typeface="Arial"/>
                  <a:sym typeface="Arial"/>
                </a:rPr>
                <a:t>External tables</a:t>
              </a:r>
              <a:endParaRPr sz="2300" b="0" i="0" u="none" strike="noStrike" cap="none">
                <a:solidFill>
                  <a:schemeClr val="lt1"/>
                </a:solidFill>
                <a:latin typeface="Arial"/>
                <a:ea typeface="Arial"/>
                <a:cs typeface="Arial"/>
                <a:sym typeface="Arial"/>
              </a:endParaRPr>
            </a:p>
          </p:txBody>
        </p:sp>
        <p:sp>
          <p:nvSpPr>
            <p:cNvPr id="259" name="Google Shape;259;p31"/>
            <p:cNvSpPr/>
            <p:nvPr/>
          </p:nvSpPr>
          <p:spPr>
            <a:xfrm>
              <a:off x="3047229" y="447"/>
              <a:ext cx="2436950" cy="1949560"/>
            </a:xfrm>
            <a:prstGeom prst="rect">
              <a:avLst/>
            </a:prstGeom>
            <a:blipFill rotWithShape="1">
              <a:blip r:embed="rId4">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31"/>
            <p:cNvSpPr/>
            <p:nvPr/>
          </p:nvSpPr>
          <p:spPr>
            <a:xfrm>
              <a:off x="3266554" y="1755051"/>
              <a:ext cx="2168885" cy="682346"/>
            </a:xfrm>
            <a:prstGeom prst="wedgeRectCallout">
              <a:avLst>
                <a:gd name="adj1" fmla="val 20250"/>
                <a:gd name="adj2" fmla="val -60700"/>
              </a:avLst>
            </a:prstGeom>
            <a:solidFill>
              <a:srgbClr val="30928A"/>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31"/>
            <p:cNvSpPr txBox="1"/>
            <p:nvPr/>
          </p:nvSpPr>
          <p:spPr>
            <a:xfrm>
              <a:off x="3266554" y="1755051"/>
              <a:ext cx="2168885" cy="682346"/>
            </a:xfrm>
            <a:prstGeom prst="rect">
              <a:avLst/>
            </a:prstGeom>
            <a:noFill/>
            <a:ln>
              <a:noFill/>
            </a:ln>
          </p:spPr>
          <p:txBody>
            <a:bodyPr spcFirstLastPara="1" wrap="square" lIns="87625" tIns="87625" rIns="87625" bIns="87625" anchor="ctr" anchorCtr="0">
              <a:noAutofit/>
            </a:bodyPr>
            <a:lstStyle/>
            <a:p>
              <a:pPr marL="0" marR="0" lvl="0" indent="0" algn="ctr" rtl="0">
                <a:lnSpc>
                  <a:spcPct val="90000"/>
                </a:lnSpc>
                <a:spcBef>
                  <a:spcPts val="0"/>
                </a:spcBef>
                <a:spcAft>
                  <a:spcPts val="0"/>
                </a:spcAft>
                <a:buClr>
                  <a:srgbClr val="000000"/>
                </a:buClr>
                <a:buSzPts val="2300"/>
                <a:buFont typeface="Arial"/>
                <a:buNone/>
              </a:pPr>
              <a:r>
                <a:rPr lang="en-US" sz="2300" b="0" i="0" u="none" strike="noStrike" cap="none">
                  <a:solidFill>
                    <a:schemeClr val="lt1"/>
                  </a:solidFill>
                  <a:latin typeface="Courier New"/>
                  <a:ea typeface="Courier New"/>
                  <a:cs typeface="Courier New"/>
                  <a:sym typeface="Courier New"/>
                </a:rPr>
                <a:t>gpfdist</a:t>
              </a:r>
              <a:endParaRPr sz="2300" b="0" i="0" u="none" strike="noStrike" cap="none">
                <a:solidFill>
                  <a:schemeClr val="lt1"/>
                </a:solidFill>
                <a:latin typeface="Courier New"/>
                <a:ea typeface="Courier New"/>
                <a:cs typeface="Courier New"/>
                <a:sym typeface="Courier New"/>
              </a:endParaRPr>
            </a:p>
          </p:txBody>
        </p:sp>
        <p:sp>
          <p:nvSpPr>
            <p:cNvPr id="262" name="Google Shape;262;p31"/>
            <p:cNvSpPr/>
            <p:nvPr/>
          </p:nvSpPr>
          <p:spPr>
            <a:xfrm>
              <a:off x="5727874" y="447"/>
              <a:ext cx="2436950" cy="1949560"/>
            </a:xfrm>
            <a:prstGeom prst="rect">
              <a:avLst/>
            </a:prstGeom>
            <a:blipFill rotWithShape="1">
              <a:blip r:embed="rId5">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31"/>
            <p:cNvSpPr/>
            <p:nvPr/>
          </p:nvSpPr>
          <p:spPr>
            <a:xfrm>
              <a:off x="5947200" y="1755051"/>
              <a:ext cx="2168885" cy="682346"/>
            </a:xfrm>
            <a:prstGeom prst="wedgeRectCallout">
              <a:avLst>
                <a:gd name="adj1" fmla="val 20250"/>
                <a:gd name="adj2" fmla="val -60700"/>
              </a:avLst>
            </a:prstGeom>
            <a:solidFill>
              <a:srgbClr val="30928A"/>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31"/>
            <p:cNvSpPr txBox="1"/>
            <p:nvPr/>
          </p:nvSpPr>
          <p:spPr>
            <a:xfrm>
              <a:off x="5947200" y="1755051"/>
              <a:ext cx="2168885" cy="682346"/>
            </a:xfrm>
            <a:prstGeom prst="rect">
              <a:avLst/>
            </a:prstGeom>
            <a:noFill/>
            <a:ln>
              <a:noFill/>
            </a:ln>
          </p:spPr>
          <p:txBody>
            <a:bodyPr spcFirstLastPara="1" wrap="square" lIns="87625" tIns="87625" rIns="87625" bIns="87625" anchor="ctr" anchorCtr="0">
              <a:noAutofit/>
            </a:bodyPr>
            <a:lstStyle/>
            <a:p>
              <a:pPr marL="0" marR="0" lvl="0" indent="0" algn="ctr" rtl="0">
                <a:lnSpc>
                  <a:spcPct val="90000"/>
                </a:lnSpc>
                <a:spcBef>
                  <a:spcPts val="0"/>
                </a:spcBef>
                <a:spcAft>
                  <a:spcPts val="0"/>
                </a:spcAft>
                <a:buClr>
                  <a:srgbClr val="000000"/>
                </a:buClr>
                <a:buSzPts val="2300"/>
                <a:buFont typeface="Arial"/>
                <a:buNone/>
              </a:pPr>
              <a:r>
                <a:rPr lang="en-US" sz="2300" b="0" i="0" u="none" strike="noStrike" cap="none">
                  <a:solidFill>
                    <a:schemeClr val="lt1"/>
                  </a:solidFill>
                  <a:latin typeface="Courier New"/>
                  <a:ea typeface="Courier New"/>
                  <a:cs typeface="Courier New"/>
                  <a:sym typeface="Courier New"/>
                </a:rPr>
                <a:t>gpload</a:t>
              </a:r>
              <a:endParaRPr sz="2300" b="0" i="0" u="none" strike="noStrike" cap="none">
                <a:solidFill>
                  <a:schemeClr val="lt1"/>
                </a:solidFill>
                <a:latin typeface="Courier New"/>
                <a:ea typeface="Courier New"/>
                <a:cs typeface="Courier New"/>
                <a:sym typeface="Courier New"/>
              </a:endParaRPr>
            </a:p>
          </p:txBody>
        </p:sp>
        <p:sp>
          <p:nvSpPr>
            <p:cNvPr id="265" name="Google Shape;265;p31"/>
            <p:cNvSpPr/>
            <p:nvPr/>
          </p:nvSpPr>
          <p:spPr>
            <a:xfrm>
              <a:off x="366583" y="2681092"/>
              <a:ext cx="2436950" cy="1949560"/>
            </a:xfrm>
            <a:prstGeom prst="rect">
              <a:avLst/>
            </a:prstGeom>
            <a:blipFill rotWithShape="1">
              <a:blip r:embed="rId6">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31"/>
            <p:cNvSpPr/>
            <p:nvPr/>
          </p:nvSpPr>
          <p:spPr>
            <a:xfrm>
              <a:off x="585909" y="4435696"/>
              <a:ext cx="2168885" cy="682346"/>
            </a:xfrm>
            <a:prstGeom prst="wedgeRectCallout">
              <a:avLst>
                <a:gd name="adj1" fmla="val 20250"/>
                <a:gd name="adj2" fmla="val -60700"/>
              </a:avLst>
            </a:prstGeom>
            <a:solidFill>
              <a:srgbClr val="30928A"/>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31"/>
            <p:cNvSpPr txBox="1"/>
            <p:nvPr/>
          </p:nvSpPr>
          <p:spPr>
            <a:xfrm>
              <a:off x="585909" y="4435696"/>
              <a:ext cx="2168885" cy="682346"/>
            </a:xfrm>
            <a:prstGeom prst="rect">
              <a:avLst/>
            </a:prstGeom>
            <a:noFill/>
            <a:ln>
              <a:noFill/>
            </a:ln>
          </p:spPr>
          <p:txBody>
            <a:bodyPr spcFirstLastPara="1" wrap="square" lIns="87625" tIns="87625" rIns="87625" bIns="87625" anchor="ctr" anchorCtr="0">
              <a:noAutofit/>
            </a:bodyPr>
            <a:lstStyle/>
            <a:p>
              <a:pPr marL="0" marR="0" lvl="0" indent="0" algn="ctr" rtl="0">
                <a:lnSpc>
                  <a:spcPct val="90000"/>
                </a:lnSpc>
                <a:spcBef>
                  <a:spcPts val="0"/>
                </a:spcBef>
                <a:spcAft>
                  <a:spcPts val="0"/>
                </a:spcAft>
                <a:buClr>
                  <a:srgbClr val="000000"/>
                </a:buClr>
                <a:buSzPts val="2300"/>
                <a:buFont typeface="Arial"/>
                <a:buNone/>
              </a:pPr>
              <a:r>
                <a:rPr lang="en-US" sz="2300" b="0" i="0" u="none" strike="noStrike" cap="none">
                  <a:solidFill>
                    <a:schemeClr val="lt1"/>
                  </a:solidFill>
                  <a:latin typeface="Courier New"/>
                  <a:ea typeface="Courier New"/>
                  <a:cs typeface="Courier New"/>
                  <a:sym typeface="Courier New"/>
                </a:rPr>
                <a:t>gphdfs</a:t>
              </a:r>
              <a:endParaRPr sz="2300" b="0" i="0" u="none" strike="noStrike" cap="none">
                <a:solidFill>
                  <a:schemeClr val="lt1"/>
                </a:solidFill>
                <a:latin typeface="Courier New"/>
                <a:ea typeface="Courier New"/>
                <a:cs typeface="Courier New"/>
                <a:sym typeface="Courier New"/>
              </a:endParaRPr>
            </a:p>
          </p:txBody>
        </p:sp>
        <p:sp>
          <p:nvSpPr>
            <p:cNvPr id="268" name="Google Shape;268;p31"/>
            <p:cNvSpPr/>
            <p:nvPr/>
          </p:nvSpPr>
          <p:spPr>
            <a:xfrm>
              <a:off x="3047229" y="2681092"/>
              <a:ext cx="2436950" cy="1949560"/>
            </a:xfrm>
            <a:prstGeom prst="rect">
              <a:avLst/>
            </a:prstGeom>
            <a:blipFill rotWithShape="1">
              <a:blip r:embed="rId7">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31"/>
            <p:cNvSpPr/>
            <p:nvPr/>
          </p:nvSpPr>
          <p:spPr>
            <a:xfrm>
              <a:off x="3266554" y="4435696"/>
              <a:ext cx="2168885" cy="682346"/>
            </a:xfrm>
            <a:prstGeom prst="wedgeRectCallout">
              <a:avLst>
                <a:gd name="adj1" fmla="val 20250"/>
                <a:gd name="adj2" fmla="val -60700"/>
              </a:avLst>
            </a:prstGeom>
            <a:solidFill>
              <a:srgbClr val="30928A"/>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31"/>
            <p:cNvSpPr txBox="1"/>
            <p:nvPr/>
          </p:nvSpPr>
          <p:spPr>
            <a:xfrm>
              <a:off x="3266554" y="4435696"/>
              <a:ext cx="2168885" cy="682346"/>
            </a:xfrm>
            <a:prstGeom prst="rect">
              <a:avLst/>
            </a:prstGeom>
            <a:noFill/>
            <a:ln>
              <a:noFill/>
            </a:ln>
          </p:spPr>
          <p:txBody>
            <a:bodyPr spcFirstLastPara="1" wrap="square" lIns="87625" tIns="87625" rIns="87625" bIns="87625" anchor="ctr" anchorCtr="0">
              <a:noAutofit/>
            </a:bodyPr>
            <a:lstStyle/>
            <a:p>
              <a:pPr marL="0" marR="0" lvl="0" indent="0" algn="ctr" rtl="0">
                <a:lnSpc>
                  <a:spcPct val="90000"/>
                </a:lnSpc>
                <a:spcBef>
                  <a:spcPts val="0"/>
                </a:spcBef>
                <a:spcAft>
                  <a:spcPts val="0"/>
                </a:spcAft>
                <a:buClr>
                  <a:srgbClr val="000000"/>
                </a:buClr>
                <a:buSzPts val="2300"/>
                <a:buFont typeface="Arial"/>
                <a:buNone/>
              </a:pPr>
              <a:r>
                <a:rPr lang="en-US" sz="2300" b="0" i="0" u="none" strike="noStrike" cap="none">
                  <a:solidFill>
                    <a:schemeClr val="lt1"/>
                  </a:solidFill>
                  <a:latin typeface="Arial"/>
                  <a:ea typeface="Arial"/>
                  <a:cs typeface="Arial"/>
                  <a:sym typeface="Arial"/>
                </a:rPr>
                <a:t>SQL </a:t>
              </a:r>
              <a:r>
                <a:rPr lang="en-US" sz="2300" b="0" i="0" u="none" strike="noStrike" cap="none">
                  <a:solidFill>
                    <a:schemeClr val="lt1"/>
                  </a:solidFill>
                  <a:latin typeface="Courier New"/>
                  <a:ea typeface="Courier New"/>
                  <a:cs typeface="Courier New"/>
                  <a:sym typeface="Courier New"/>
                </a:rPr>
                <a:t>COPY</a:t>
              </a:r>
              <a:endParaRPr sz="2300" b="0" i="0" u="none" strike="noStrike" cap="none">
                <a:solidFill>
                  <a:schemeClr val="lt1"/>
                </a:solidFill>
                <a:latin typeface="Courier New"/>
                <a:ea typeface="Courier New"/>
                <a:cs typeface="Courier New"/>
                <a:sym typeface="Courier New"/>
              </a:endParaRPr>
            </a:p>
          </p:txBody>
        </p:sp>
        <p:sp>
          <p:nvSpPr>
            <p:cNvPr id="271" name="Google Shape;271;p31"/>
            <p:cNvSpPr/>
            <p:nvPr/>
          </p:nvSpPr>
          <p:spPr>
            <a:xfrm>
              <a:off x="5727874" y="2681092"/>
              <a:ext cx="2436950" cy="1949560"/>
            </a:xfrm>
            <a:prstGeom prst="rect">
              <a:avLst/>
            </a:prstGeom>
            <a:blipFill rotWithShape="1">
              <a:blip r:embed="rId8">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31"/>
            <p:cNvSpPr/>
            <p:nvPr/>
          </p:nvSpPr>
          <p:spPr>
            <a:xfrm>
              <a:off x="5947200" y="4435696"/>
              <a:ext cx="2168885" cy="682346"/>
            </a:xfrm>
            <a:prstGeom prst="wedgeRectCallout">
              <a:avLst>
                <a:gd name="adj1" fmla="val 20250"/>
                <a:gd name="adj2" fmla="val -60700"/>
              </a:avLst>
            </a:prstGeom>
            <a:solidFill>
              <a:srgbClr val="30928A"/>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31"/>
            <p:cNvSpPr txBox="1"/>
            <p:nvPr/>
          </p:nvSpPr>
          <p:spPr>
            <a:xfrm>
              <a:off x="5947200" y="4435696"/>
              <a:ext cx="2168885" cy="682346"/>
            </a:xfrm>
            <a:prstGeom prst="rect">
              <a:avLst/>
            </a:prstGeom>
            <a:noFill/>
            <a:ln>
              <a:noFill/>
            </a:ln>
          </p:spPr>
          <p:txBody>
            <a:bodyPr spcFirstLastPara="1" wrap="square" lIns="87625" tIns="87625" rIns="87625" bIns="87625" anchor="ctr" anchorCtr="0">
              <a:noAutofit/>
            </a:bodyPr>
            <a:lstStyle/>
            <a:p>
              <a:pPr marL="0" marR="0" lvl="0" indent="0" algn="ctr" rtl="0">
                <a:lnSpc>
                  <a:spcPct val="90000"/>
                </a:lnSpc>
                <a:spcBef>
                  <a:spcPts val="0"/>
                </a:spcBef>
                <a:spcAft>
                  <a:spcPts val="0"/>
                </a:spcAft>
                <a:buClr>
                  <a:srgbClr val="000000"/>
                </a:buClr>
                <a:buSzPts val="2300"/>
                <a:buFont typeface="Arial"/>
                <a:buNone/>
              </a:pPr>
              <a:r>
                <a:rPr lang="en-US" sz="2300" b="0" i="0" u="none" strike="noStrike" cap="none">
                  <a:solidFill>
                    <a:schemeClr val="lt1"/>
                  </a:solidFill>
                  <a:latin typeface="Arial"/>
                  <a:ea typeface="Arial"/>
                  <a:cs typeface="Arial"/>
                  <a:sym typeface="Arial"/>
                </a:rPr>
                <a:t>SQL </a:t>
              </a:r>
              <a:r>
                <a:rPr lang="en-US" sz="2300" b="0" i="0" u="none" strike="noStrike" cap="none">
                  <a:solidFill>
                    <a:schemeClr val="lt1"/>
                  </a:solidFill>
                  <a:latin typeface="Courier New"/>
                  <a:ea typeface="Courier New"/>
                  <a:cs typeface="Courier New"/>
                  <a:sym typeface="Courier New"/>
                </a:rPr>
                <a:t>INSERT</a:t>
              </a:r>
              <a:endParaRPr sz="2300" b="0" i="0" u="none" strike="noStrike" cap="none">
                <a:solidFill>
                  <a:schemeClr val="lt1"/>
                </a:solidFill>
                <a:latin typeface="Courier New"/>
                <a:ea typeface="Courier New"/>
                <a:cs typeface="Courier New"/>
                <a:sym typeface="Courier New"/>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49"/>
          <p:cNvSpPr txBox="1">
            <a:spLocks noGrp="1"/>
          </p:cNvSpPr>
          <p:nvPr>
            <p:ph type="title"/>
          </p:nvPr>
        </p:nvSpPr>
        <p:spPr>
          <a:xfrm>
            <a:off x="209497" y="242227"/>
            <a:ext cx="8791463" cy="1143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3200" b="0" i="0" u="none" strike="noStrike" cap="none">
                <a:solidFill>
                  <a:schemeClr val="dk2"/>
                </a:solidFill>
                <a:latin typeface="Arial"/>
                <a:ea typeface="Arial"/>
                <a:cs typeface="Arial"/>
                <a:sym typeface="Arial"/>
              </a:rPr>
              <a:t>External Table Environment</a:t>
            </a:r>
            <a:r>
              <a:rPr lang="en-US" sz="3200" b="0" i="0" u="none" strike="noStrike" cap="none">
                <a:solidFill>
                  <a:schemeClr val="dk2"/>
                </a:solidFill>
                <a:latin typeface="Courier New"/>
                <a:ea typeface="Courier New"/>
                <a:cs typeface="Courier New"/>
                <a:sym typeface="Courier New"/>
              </a:rPr>
              <a:t> </a:t>
            </a:r>
            <a:r>
              <a:rPr lang="en-US" sz="3200" b="0" i="0" u="none" strike="noStrike" cap="none">
                <a:solidFill>
                  <a:schemeClr val="dk2"/>
                </a:solidFill>
                <a:latin typeface="Arial"/>
                <a:ea typeface="Arial"/>
                <a:cs typeface="Arial"/>
                <a:sym typeface="Arial"/>
              </a:rPr>
              <a:t>Variables (cont’d.)</a:t>
            </a:r>
            <a:endParaRPr/>
          </a:p>
        </p:txBody>
      </p:sp>
      <p:graphicFrame>
        <p:nvGraphicFramePr>
          <p:cNvPr id="579" name="Google Shape;579;p49"/>
          <p:cNvGraphicFramePr/>
          <p:nvPr/>
        </p:nvGraphicFramePr>
        <p:xfrm>
          <a:off x="0" y="1049613"/>
          <a:ext cx="9144000" cy="4952745"/>
        </p:xfrm>
        <a:graphic>
          <a:graphicData uri="http://schemas.openxmlformats.org/drawingml/2006/table">
            <a:tbl>
              <a:tblPr firstRow="1" bandRow="1">
                <a:noFill/>
                <a:tableStyleId>{DADDB7C5-6EDB-4B4B-93EF-5577B112E06D}</a:tableStyleId>
              </a:tblPr>
              <a:tblGrid>
                <a:gridCol w="2711675">
                  <a:extLst>
                    <a:ext uri="{9D8B030D-6E8A-4147-A177-3AD203B41FA5}">
                      <a16:colId xmlns:a16="http://schemas.microsoft.com/office/drawing/2014/main" val="20000"/>
                    </a:ext>
                  </a:extLst>
                </a:gridCol>
                <a:gridCol w="6432325">
                  <a:extLst>
                    <a:ext uri="{9D8B030D-6E8A-4147-A177-3AD203B41FA5}">
                      <a16:colId xmlns:a16="http://schemas.microsoft.com/office/drawing/2014/main" val="20001"/>
                    </a:ext>
                  </a:extLst>
                </a:gridCol>
              </a:tblGrid>
              <a:tr h="2218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Variable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Description</a:t>
                      </a:r>
                      <a:endParaRPr sz="1800" u="none" strike="noStrike" cap="none"/>
                    </a:p>
                  </a:txBody>
                  <a:tcPr marL="91450" marR="91450" marT="45725" marB="45725"/>
                </a:tc>
                <a:extLst>
                  <a:ext uri="{0D108BD9-81ED-4DB2-BD59-A6C34878D82A}">
                    <a16:rowId xmlns:a16="http://schemas.microsoft.com/office/drawing/2014/main" val="10000"/>
                  </a:ext>
                </a:extLst>
              </a:tr>
              <a:tr h="2218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Courier New"/>
                          <a:ea typeface="Courier New"/>
                          <a:cs typeface="Courier New"/>
                          <a:sym typeface="Courier New"/>
                        </a:rPr>
                        <a:t>$GP_SEG_PORT</a:t>
                      </a:r>
                      <a:endParaRPr sz="1800" u="none" strike="noStrike" cap="none">
                        <a:latin typeface="Courier New"/>
                        <a:ea typeface="Courier New"/>
                        <a:cs typeface="Courier New"/>
                        <a:sym typeface="Courier New"/>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Arial"/>
                          <a:ea typeface="Arial"/>
                          <a:cs typeface="Arial"/>
                          <a:sym typeface="Arial"/>
                        </a:rPr>
                        <a:t>The port number of the segment instance executing the external table command.</a:t>
                      </a:r>
                      <a:endParaRPr sz="1400" u="none" strike="noStrike" cap="none"/>
                    </a:p>
                  </a:txBody>
                  <a:tcPr marL="91450" marR="91450" marT="45725" marB="45725"/>
                </a:tc>
                <a:extLst>
                  <a:ext uri="{0D108BD9-81ED-4DB2-BD59-A6C34878D82A}">
                    <a16:rowId xmlns:a16="http://schemas.microsoft.com/office/drawing/2014/main" val="10001"/>
                  </a:ext>
                </a:extLst>
              </a:tr>
              <a:tr h="2218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Courier New"/>
                          <a:ea typeface="Courier New"/>
                          <a:cs typeface="Courier New"/>
                          <a:sym typeface="Courier New"/>
                        </a:rPr>
                        <a:t>$GP_SEGMENT_COUNT</a:t>
                      </a:r>
                      <a:endParaRPr sz="1800" u="none" strike="noStrike" cap="none">
                        <a:latin typeface="Courier New"/>
                        <a:ea typeface="Courier New"/>
                        <a:cs typeface="Courier New"/>
                        <a:sym typeface="Courier New"/>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Arial"/>
                          <a:ea typeface="Arial"/>
                          <a:cs typeface="Arial"/>
                          <a:sym typeface="Arial"/>
                        </a:rPr>
                        <a:t>The total number of primary segment instances in the Greenplum Database system.</a:t>
                      </a:r>
                      <a:endParaRPr sz="18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2"/>
                  </a:ext>
                </a:extLst>
              </a:tr>
              <a:tr h="4621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Courier New"/>
                          <a:ea typeface="Courier New"/>
                          <a:cs typeface="Courier New"/>
                          <a:sym typeface="Courier New"/>
                        </a:rPr>
                        <a:t>$GP_SEGMENT_ID</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Arial"/>
                          <a:ea typeface="Arial"/>
                          <a:cs typeface="Arial"/>
                          <a:sym typeface="Arial"/>
                        </a:rPr>
                        <a:t>The ID number of the segment instance executing the external table command.</a:t>
                      </a:r>
                      <a:endParaRPr sz="18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3"/>
                  </a:ext>
                </a:extLst>
              </a:tr>
              <a:tr h="4621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Courier New"/>
                          <a:ea typeface="Courier New"/>
                          <a:cs typeface="Courier New"/>
                          <a:sym typeface="Courier New"/>
                        </a:rPr>
                        <a:t>$GP_SESSION_ID</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Arial"/>
                          <a:ea typeface="Arial"/>
                          <a:cs typeface="Arial"/>
                          <a:sym typeface="Arial"/>
                        </a:rPr>
                        <a:t>The database session identifier number associated with the external table statement.</a:t>
                      </a:r>
                      <a:endParaRPr sz="18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4"/>
                  </a:ext>
                </a:extLst>
              </a:tr>
              <a:tr h="4621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Courier New"/>
                          <a:ea typeface="Courier New"/>
                          <a:cs typeface="Courier New"/>
                          <a:sym typeface="Courier New"/>
                        </a:rPr>
                        <a:t>$GP_SN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Arial"/>
                          <a:ea typeface="Arial"/>
                          <a:cs typeface="Arial"/>
                          <a:sym typeface="Arial"/>
                        </a:rPr>
                        <a:t>Serial number of the external table scan node in the query plan of the external table statement.</a:t>
                      </a:r>
                      <a:endParaRPr sz="18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5"/>
                  </a:ext>
                </a:extLst>
              </a:tr>
              <a:tr h="4621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Courier New"/>
                          <a:ea typeface="Courier New"/>
                          <a:cs typeface="Courier New"/>
                          <a:sym typeface="Courier New"/>
                        </a:rPr>
                        <a:t>$GP_TIME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Arial"/>
                          <a:ea typeface="Arial"/>
                          <a:cs typeface="Arial"/>
                          <a:sym typeface="Arial"/>
                        </a:rPr>
                        <a:t>The time the external table command was executed.</a:t>
                      </a:r>
                      <a:endParaRPr sz="18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6"/>
                  </a:ext>
                </a:extLst>
              </a:tr>
              <a:tr h="4621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Courier New"/>
                          <a:ea typeface="Courier New"/>
                          <a:cs typeface="Courier New"/>
                          <a:sym typeface="Courier New"/>
                        </a:rPr>
                        <a:t>$GP_USER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Arial"/>
                          <a:ea typeface="Arial"/>
                          <a:cs typeface="Arial"/>
                          <a:sym typeface="Arial"/>
                        </a:rPr>
                        <a:t>The database user executing the external table statement.</a:t>
                      </a:r>
                      <a:endParaRPr sz="18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7"/>
                  </a:ext>
                </a:extLst>
              </a:tr>
              <a:tr h="4621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Courier New"/>
                          <a:ea typeface="Courier New"/>
                          <a:cs typeface="Courier New"/>
                          <a:sym typeface="Courier New"/>
                        </a:rPr>
                        <a:t>$GP_XID</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Arial"/>
                          <a:ea typeface="Arial"/>
                          <a:cs typeface="Arial"/>
                          <a:sym typeface="Arial"/>
                        </a:rPr>
                        <a:t>The transaction ID of the external table statement.</a:t>
                      </a:r>
                      <a:endParaRPr sz="18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8"/>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5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3200" b="0" i="0" u="none" strike="noStrike" cap="none">
                <a:solidFill>
                  <a:schemeClr val="dk2"/>
                </a:solidFill>
                <a:latin typeface="Arial"/>
                <a:ea typeface="Arial"/>
                <a:cs typeface="Arial"/>
                <a:sym typeface="Arial"/>
              </a:rPr>
              <a:t>External Table Error Handling</a:t>
            </a:r>
            <a:endParaRPr sz="3200" b="0" i="0" u="none" strike="noStrike" cap="none">
              <a:solidFill>
                <a:schemeClr val="dk2"/>
              </a:solidFill>
              <a:latin typeface="Arial"/>
              <a:ea typeface="Arial"/>
              <a:cs typeface="Arial"/>
              <a:sym typeface="Arial"/>
            </a:endParaRPr>
          </a:p>
        </p:txBody>
      </p:sp>
      <p:sp>
        <p:nvSpPr>
          <p:cNvPr id="586" name="Google Shape;586;p50"/>
          <p:cNvSpPr txBox="1">
            <a:spLocks noGrp="1"/>
          </p:cNvSpPr>
          <p:nvPr>
            <p:ph type="body" idx="1"/>
          </p:nvPr>
        </p:nvSpPr>
        <p:spPr>
          <a:xfrm>
            <a:off x="457200" y="1235887"/>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2400"/>
              <a:buFont typeface="Arial"/>
              <a:buNone/>
            </a:pPr>
            <a:r>
              <a:rPr lang="en-US" sz="2400" b="0" i="0" u="none" strike="noStrike" cap="none">
                <a:solidFill>
                  <a:schemeClr val="dk1"/>
                </a:solidFill>
                <a:latin typeface="Arial"/>
                <a:ea typeface="Arial"/>
                <a:cs typeface="Arial"/>
                <a:sym typeface="Arial"/>
              </a:rPr>
              <a:t>When handling errors using external tables:</a:t>
            </a:r>
            <a:endParaRPr/>
          </a:p>
          <a:p>
            <a:pPr marL="342900" marR="0" lvl="0" indent="-342900" algn="l" rtl="0">
              <a:lnSpc>
                <a:spcPct val="100000"/>
              </a:lnSpc>
              <a:spcBef>
                <a:spcPts val="600"/>
              </a:spcBef>
              <a:spcAft>
                <a:spcPts val="0"/>
              </a:spcAft>
              <a:buClr>
                <a:schemeClr val="accent1"/>
              </a:buClr>
              <a:buSzPts val="2400"/>
              <a:buFont typeface="Arial"/>
              <a:buChar char="•"/>
            </a:pPr>
            <a:r>
              <a:rPr lang="en-US" sz="2400" b="0" i="0" u="none" strike="noStrike" cap="none">
                <a:solidFill>
                  <a:schemeClr val="dk1"/>
                </a:solidFill>
                <a:latin typeface="Arial"/>
                <a:ea typeface="Arial"/>
                <a:cs typeface="Arial"/>
                <a:sym typeface="Arial"/>
              </a:rPr>
              <a:t>Incorrectly formatted rows are rejected:</a:t>
            </a:r>
            <a:endParaRPr/>
          </a:p>
          <a:p>
            <a:pPr marL="742950" marR="0" lvl="1" indent="-285750" algn="l" rtl="0">
              <a:lnSpc>
                <a:spcPct val="100000"/>
              </a:lnSpc>
              <a:spcBef>
                <a:spcPts val="600"/>
              </a:spcBef>
              <a:spcAft>
                <a:spcPts val="0"/>
              </a:spcAft>
              <a:buClr>
                <a:schemeClr val="accent1"/>
              </a:buClr>
              <a:buSzPts val="2400"/>
              <a:buFont typeface="Arial"/>
              <a:buChar char="–"/>
            </a:pPr>
            <a:r>
              <a:rPr lang="en-US" sz="2400" b="0" i="0" u="none" strike="noStrike" cap="none">
                <a:solidFill>
                  <a:schemeClr val="dk1"/>
                </a:solidFill>
                <a:latin typeface="Arial"/>
                <a:ea typeface="Arial"/>
                <a:cs typeface="Arial"/>
                <a:sym typeface="Arial"/>
              </a:rPr>
              <a:t>Rows with missing or extra attributes</a:t>
            </a:r>
            <a:endParaRPr/>
          </a:p>
          <a:p>
            <a:pPr marL="742950" marR="0" lvl="1" indent="-285750" algn="l" rtl="0">
              <a:lnSpc>
                <a:spcPct val="100000"/>
              </a:lnSpc>
              <a:spcBef>
                <a:spcPts val="600"/>
              </a:spcBef>
              <a:spcAft>
                <a:spcPts val="0"/>
              </a:spcAft>
              <a:buClr>
                <a:schemeClr val="accent1"/>
              </a:buClr>
              <a:buSzPts val="2400"/>
              <a:buFont typeface="Arial"/>
              <a:buChar char="–"/>
            </a:pPr>
            <a:r>
              <a:rPr lang="en-US" sz="2400" b="0" i="0" u="none" strike="noStrike" cap="none">
                <a:solidFill>
                  <a:schemeClr val="dk1"/>
                </a:solidFill>
                <a:latin typeface="Arial"/>
                <a:ea typeface="Arial"/>
                <a:cs typeface="Arial"/>
                <a:sym typeface="Arial"/>
              </a:rPr>
              <a:t>Rows with columns of the wrong data type</a:t>
            </a:r>
            <a:endParaRPr/>
          </a:p>
          <a:p>
            <a:pPr marL="742950" marR="0" lvl="1" indent="-285750" algn="l" rtl="0">
              <a:lnSpc>
                <a:spcPct val="100000"/>
              </a:lnSpc>
              <a:spcBef>
                <a:spcPts val="600"/>
              </a:spcBef>
              <a:spcAft>
                <a:spcPts val="0"/>
              </a:spcAft>
              <a:buClr>
                <a:schemeClr val="accent1"/>
              </a:buClr>
              <a:buSzPts val="2400"/>
              <a:buFont typeface="Arial"/>
              <a:buChar char="–"/>
            </a:pPr>
            <a:r>
              <a:rPr lang="en-US" sz="2400" b="0" i="0" u="none" strike="noStrike" cap="none">
                <a:solidFill>
                  <a:schemeClr val="dk1"/>
                </a:solidFill>
                <a:latin typeface="Arial"/>
                <a:ea typeface="Arial"/>
                <a:cs typeface="Arial"/>
                <a:sym typeface="Arial"/>
              </a:rPr>
              <a:t>Rows with invalid client encoding sequence</a:t>
            </a:r>
            <a:endParaRPr/>
          </a:p>
          <a:p>
            <a:pPr marL="342900" marR="0" lvl="0" indent="-342900" algn="l" rtl="0">
              <a:lnSpc>
                <a:spcPct val="100000"/>
              </a:lnSpc>
              <a:spcBef>
                <a:spcPts val="600"/>
              </a:spcBef>
              <a:spcAft>
                <a:spcPts val="0"/>
              </a:spcAft>
              <a:buClr>
                <a:schemeClr val="accent1"/>
              </a:buClr>
              <a:buSzPts val="2400"/>
              <a:buFont typeface="Arial"/>
              <a:buChar char="•"/>
            </a:pPr>
            <a:r>
              <a:rPr lang="en-US" sz="2400" b="0" i="0" u="none" strike="noStrike" cap="none">
                <a:solidFill>
                  <a:schemeClr val="dk1"/>
                </a:solidFill>
                <a:latin typeface="Arial"/>
                <a:ea typeface="Arial"/>
                <a:cs typeface="Arial"/>
                <a:sym typeface="Arial"/>
              </a:rPr>
              <a:t>CONSTRAINT errors (NOT NULL, CHECK, UNIQUE ) are handled “all or nothing” -- not single row isolation</a:t>
            </a:r>
            <a:endParaRPr sz="2400" b="0" i="0" u="none" strike="noStrike" cap="none">
              <a:solidFill>
                <a:schemeClr val="dk1"/>
              </a:solidFill>
              <a:latin typeface="Arial"/>
              <a:ea typeface="Arial"/>
              <a:cs typeface="Arial"/>
              <a:sym typeface="Arial"/>
            </a:endParaRPr>
          </a:p>
          <a:p>
            <a:pPr marL="342900" marR="0" lvl="0" indent="-342900" algn="l" rtl="0">
              <a:lnSpc>
                <a:spcPct val="100000"/>
              </a:lnSpc>
              <a:spcBef>
                <a:spcPts val="600"/>
              </a:spcBef>
              <a:spcAft>
                <a:spcPts val="0"/>
              </a:spcAft>
              <a:buClr>
                <a:schemeClr val="accent1"/>
              </a:buClr>
              <a:buSzPts val="2400"/>
              <a:buFont typeface="Arial"/>
              <a:buChar char="•"/>
            </a:pPr>
            <a:r>
              <a:rPr lang="en-US" sz="2400" b="0" i="0" u="none" strike="noStrike" cap="none">
                <a:solidFill>
                  <a:schemeClr val="dk1"/>
                </a:solidFill>
                <a:latin typeface="Arial"/>
                <a:ea typeface="Arial"/>
                <a:cs typeface="Arial"/>
                <a:sym typeface="Arial"/>
              </a:rPr>
              <a:t>Format of error handling clause:</a:t>
            </a:r>
            <a:br>
              <a:rPr lang="en-US" sz="2400" b="0" i="0" u="none" strike="noStrike" cap="none">
                <a:solidFill>
                  <a:schemeClr val="dk1"/>
                </a:solidFill>
                <a:latin typeface="Arial"/>
                <a:ea typeface="Arial"/>
                <a:cs typeface="Arial"/>
                <a:sym typeface="Arial"/>
              </a:rPr>
            </a:br>
            <a:r>
              <a:rPr lang="en-US" sz="2400" b="0" i="0" u="none" strike="noStrike" cap="none">
                <a:solidFill>
                  <a:schemeClr val="dk1"/>
                </a:solidFill>
                <a:latin typeface="Courier New"/>
                <a:ea typeface="Courier New"/>
                <a:cs typeface="Courier New"/>
                <a:sym typeface="Courier New"/>
              </a:rPr>
              <a:t>[LOG ERRORS] SEGMENT REJECT LIMIT count [ROWS | PERCENT]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5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3200" b="0" i="0" u="none" strike="noStrike" cap="none">
                <a:solidFill>
                  <a:schemeClr val="dk2"/>
                </a:solidFill>
                <a:latin typeface="Arial"/>
                <a:ea typeface="Arial"/>
                <a:cs typeface="Arial"/>
                <a:sym typeface="Arial"/>
              </a:rPr>
              <a:t>External Tables and Planner Statistics</a:t>
            </a:r>
            <a:endParaRPr sz="3200" b="0" i="0" u="none" strike="noStrike" cap="none">
              <a:solidFill>
                <a:schemeClr val="dk2"/>
              </a:solidFill>
              <a:latin typeface="Arial"/>
              <a:ea typeface="Arial"/>
              <a:cs typeface="Arial"/>
              <a:sym typeface="Arial"/>
            </a:endParaRPr>
          </a:p>
        </p:txBody>
      </p:sp>
      <p:sp>
        <p:nvSpPr>
          <p:cNvPr id="593" name="Google Shape;593;p51"/>
          <p:cNvSpPr txBox="1">
            <a:spLocks noGrp="1"/>
          </p:cNvSpPr>
          <p:nvPr>
            <p:ph type="body" idx="1"/>
          </p:nvPr>
        </p:nvSpPr>
        <p:spPr>
          <a:xfrm>
            <a:off x="457200" y="1417638"/>
            <a:ext cx="8229600" cy="45259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2800"/>
              <a:buFont typeface="Arial"/>
              <a:buNone/>
            </a:pPr>
            <a:r>
              <a:rPr lang="en-US" sz="2800" b="0" i="0" u="none" strike="noStrike" cap="none">
                <a:solidFill>
                  <a:schemeClr val="dk1"/>
                </a:solidFill>
                <a:latin typeface="Arial"/>
                <a:ea typeface="Arial"/>
                <a:cs typeface="Arial"/>
                <a:sym typeface="Arial"/>
              </a:rPr>
              <a:t>Query planning of complex queries on external tables is not optimal because:</a:t>
            </a:r>
            <a:endParaRPr/>
          </a:p>
          <a:p>
            <a:pPr marL="342900" marR="0" lvl="0" indent="-342900" algn="l" rtl="0">
              <a:lnSpc>
                <a:spcPct val="100000"/>
              </a:lnSpc>
              <a:spcBef>
                <a:spcPts val="600"/>
              </a:spcBef>
              <a:spcAft>
                <a:spcPts val="0"/>
              </a:spcAft>
              <a:buClr>
                <a:schemeClr val="accent1"/>
              </a:buClr>
              <a:buSzPts val="2800"/>
              <a:buFont typeface="Arial"/>
              <a:buChar char="•"/>
            </a:pPr>
            <a:r>
              <a:rPr lang="en-US" sz="2800" b="0" i="0" u="none" strike="noStrike" cap="none">
                <a:solidFill>
                  <a:schemeClr val="dk1"/>
                </a:solidFill>
                <a:latin typeface="Arial"/>
                <a:ea typeface="Arial"/>
                <a:cs typeface="Arial"/>
                <a:sym typeface="Arial"/>
              </a:rPr>
              <a:t>Data resides outside the database</a:t>
            </a:r>
            <a:endParaRPr/>
          </a:p>
          <a:p>
            <a:pPr marL="342900" marR="0" lvl="0" indent="-342900" algn="l" rtl="0">
              <a:lnSpc>
                <a:spcPct val="100000"/>
              </a:lnSpc>
              <a:spcBef>
                <a:spcPts val="600"/>
              </a:spcBef>
              <a:spcAft>
                <a:spcPts val="0"/>
              </a:spcAft>
              <a:buClr>
                <a:schemeClr val="accent1"/>
              </a:buClr>
              <a:buSzPts val="2800"/>
              <a:buFont typeface="Arial"/>
              <a:buChar char="•"/>
            </a:pPr>
            <a:r>
              <a:rPr lang="en-US" sz="2800" b="0" i="0" u="none" strike="noStrike" cap="none">
                <a:solidFill>
                  <a:schemeClr val="dk1"/>
                </a:solidFill>
                <a:latin typeface="Arial"/>
                <a:ea typeface="Arial"/>
                <a:cs typeface="Arial"/>
                <a:sym typeface="Arial"/>
              </a:rPr>
              <a:t>No database statistics exist for external table data</a:t>
            </a:r>
            <a:endParaRPr/>
          </a:p>
          <a:p>
            <a:pPr marL="342900" marR="0" lvl="0" indent="-342900" algn="l" rtl="0">
              <a:lnSpc>
                <a:spcPct val="100000"/>
              </a:lnSpc>
              <a:spcBef>
                <a:spcPts val="600"/>
              </a:spcBef>
              <a:spcAft>
                <a:spcPts val="0"/>
              </a:spcAft>
              <a:buClr>
                <a:schemeClr val="accent1"/>
              </a:buClr>
              <a:buSzPts val="2800"/>
              <a:buFont typeface="Arial"/>
              <a:buChar char="•"/>
            </a:pPr>
            <a:r>
              <a:rPr lang="en-US" sz="2800" b="0" i="0" u="none" strike="noStrike" cap="none">
                <a:solidFill>
                  <a:schemeClr val="dk1"/>
                </a:solidFill>
                <a:latin typeface="Arial"/>
                <a:ea typeface="Arial"/>
                <a:cs typeface="Arial"/>
                <a:sym typeface="Arial"/>
              </a:rPr>
              <a:t>Data from external tables are not meant for frequent or ad-hoc access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5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3200" b="0" i="0" u="none" strike="noStrike" cap="none">
                <a:solidFill>
                  <a:schemeClr val="dk2"/>
                </a:solidFill>
                <a:latin typeface="Arial"/>
                <a:ea typeface="Arial"/>
                <a:cs typeface="Arial"/>
                <a:sym typeface="Arial"/>
              </a:rPr>
              <a:t>Data Loading Performance Tips</a:t>
            </a:r>
            <a:endParaRPr sz="3200" b="0" i="0" u="none" strike="noStrike" cap="none">
              <a:solidFill>
                <a:schemeClr val="dk2"/>
              </a:solidFill>
              <a:latin typeface="Arial"/>
              <a:ea typeface="Arial"/>
              <a:cs typeface="Arial"/>
              <a:sym typeface="Arial"/>
            </a:endParaRPr>
          </a:p>
        </p:txBody>
      </p:sp>
      <p:sp>
        <p:nvSpPr>
          <p:cNvPr id="600" name="Google Shape;600;p52"/>
          <p:cNvSpPr txBox="1">
            <a:spLocks noGrp="1"/>
          </p:cNvSpPr>
          <p:nvPr>
            <p:ph type="body" idx="1"/>
          </p:nvPr>
        </p:nvSpPr>
        <p:spPr>
          <a:xfrm>
            <a:off x="457200" y="1293457"/>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2600"/>
              <a:buFont typeface="Arial"/>
              <a:buChar char="•"/>
            </a:pPr>
            <a:r>
              <a:rPr lang="en-US" sz="2600" b="0" i="0" u="none" strike="noStrike" cap="none">
                <a:solidFill>
                  <a:schemeClr val="dk1"/>
                </a:solidFill>
                <a:latin typeface="Arial"/>
                <a:ea typeface="Arial"/>
                <a:cs typeface="Arial"/>
                <a:sym typeface="Arial"/>
              </a:rPr>
              <a:t>Drop indexes and recreate them after loading data</a:t>
            </a:r>
            <a:endParaRPr/>
          </a:p>
          <a:p>
            <a:pPr marL="342900" marR="0" lvl="0" indent="-342900" algn="l" rtl="0">
              <a:lnSpc>
                <a:spcPct val="100000"/>
              </a:lnSpc>
              <a:spcBef>
                <a:spcPts val="600"/>
              </a:spcBef>
              <a:spcAft>
                <a:spcPts val="0"/>
              </a:spcAft>
              <a:buClr>
                <a:schemeClr val="accent1"/>
              </a:buClr>
              <a:buSzPts val="2600"/>
              <a:buFont typeface="Arial"/>
              <a:buChar char="•"/>
            </a:pPr>
            <a:r>
              <a:rPr lang="en-US" sz="2600" b="0" i="0" u="none" strike="noStrike" cap="none">
                <a:solidFill>
                  <a:schemeClr val="dk1"/>
                </a:solidFill>
                <a:latin typeface="Arial"/>
                <a:ea typeface="Arial"/>
                <a:cs typeface="Arial"/>
                <a:sym typeface="Arial"/>
              </a:rPr>
              <a:t>Use gpfdist to load or unload data in Greenplum Database</a:t>
            </a:r>
            <a:endParaRPr/>
          </a:p>
          <a:p>
            <a:pPr marL="342900" marR="0" lvl="0" indent="-342900" algn="l" rtl="0">
              <a:lnSpc>
                <a:spcPct val="100000"/>
              </a:lnSpc>
              <a:spcBef>
                <a:spcPts val="600"/>
              </a:spcBef>
              <a:spcAft>
                <a:spcPts val="0"/>
              </a:spcAft>
              <a:buClr>
                <a:schemeClr val="accent1"/>
              </a:buClr>
              <a:buSzPts val="2600"/>
              <a:buFont typeface="Arial"/>
              <a:buChar char="•"/>
            </a:pPr>
            <a:r>
              <a:rPr lang="en-US" sz="2600" b="0" i="0" u="none" strike="noStrike" cap="none">
                <a:solidFill>
                  <a:schemeClr val="dk1"/>
                </a:solidFill>
                <a:latin typeface="Arial"/>
                <a:ea typeface="Arial"/>
                <a:cs typeface="Arial"/>
                <a:sym typeface="Arial"/>
              </a:rPr>
              <a:t>Spread the data evenly across as many ETL nodes as possible</a:t>
            </a:r>
            <a:endParaRPr/>
          </a:p>
          <a:p>
            <a:pPr marL="342900" marR="0" lvl="0" indent="-342900" algn="l" rtl="0">
              <a:lnSpc>
                <a:spcPct val="100000"/>
              </a:lnSpc>
              <a:spcBef>
                <a:spcPts val="600"/>
              </a:spcBef>
              <a:spcAft>
                <a:spcPts val="0"/>
              </a:spcAft>
              <a:buClr>
                <a:schemeClr val="accent1"/>
              </a:buClr>
              <a:buSzPts val="2600"/>
              <a:buFont typeface="Arial"/>
              <a:buChar char="•"/>
            </a:pPr>
            <a:r>
              <a:rPr lang="en-US" sz="2600" b="0" i="0" u="none" strike="noStrike" cap="none">
                <a:solidFill>
                  <a:schemeClr val="dk1"/>
                </a:solidFill>
                <a:latin typeface="Arial"/>
                <a:ea typeface="Arial"/>
                <a:cs typeface="Arial"/>
                <a:sym typeface="Arial"/>
              </a:rPr>
              <a:t>Split very large data files into equal parts and spread the data across as many file systems as possible</a:t>
            </a:r>
            <a:endParaRPr/>
          </a:p>
          <a:p>
            <a:pPr marL="342900" marR="0" lvl="0" indent="-342900" algn="l" rtl="0">
              <a:lnSpc>
                <a:spcPct val="100000"/>
              </a:lnSpc>
              <a:spcBef>
                <a:spcPts val="600"/>
              </a:spcBef>
              <a:spcAft>
                <a:spcPts val="0"/>
              </a:spcAft>
              <a:buClr>
                <a:schemeClr val="accent1"/>
              </a:buClr>
              <a:buSzPts val="2600"/>
              <a:buFont typeface="Arial"/>
              <a:buChar char="•"/>
            </a:pPr>
            <a:r>
              <a:rPr lang="en-US" sz="2600" b="0" i="0" u="none" strike="noStrike" cap="none">
                <a:solidFill>
                  <a:schemeClr val="dk1"/>
                </a:solidFill>
                <a:latin typeface="Arial"/>
                <a:ea typeface="Arial"/>
                <a:cs typeface="Arial"/>
                <a:sym typeface="Arial"/>
              </a:rPr>
              <a:t>Run two gpfdist instances per file system</a:t>
            </a:r>
            <a:endParaRPr/>
          </a:p>
          <a:p>
            <a:pPr marL="342900" marR="0" lvl="0" indent="-342900" algn="l" rtl="0">
              <a:lnSpc>
                <a:spcPct val="100000"/>
              </a:lnSpc>
              <a:spcBef>
                <a:spcPts val="600"/>
              </a:spcBef>
              <a:spcAft>
                <a:spcPts val="0"/>
              </a:spcAft>
              <a:buClr>
                <a:schemeClr val="accent1"/>
              </a:buClr>
              <a:buSzPts val="2600"/>
              <a:buFont typeface="Arial"/>
              <a:buChar char="•"/>
            </a:pPr>
            <a:r>
              <a:rPr lang="en-US" sz="2600" b="0" i="0" u="none" strike="noStrike" cap="none">
                <a:solidFill>
                  <a:schemeClr val="dk1"/>
                </a:solidFill>
                <a:latin typeface="Arial"/>
                <a:ea typeface="Arial"/>
                <a:cs typeface="Arial"/>
                <a:sym typeface="Arial"/>
              </a:rPr>
              <a:t>Run gpfdist on as many network interfaces as possible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5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3200" b="0" i="0" u="none" strike="noStrike" cap="none">
                <a:solidFill>
                  <a:schemeClr val="dk2"/>
                </a:solidFill>
                <a:latin typeface="Arial"/>
                <a:ea typeface="Arial"/>
                <a:cs typeface="Arial"/>
                <a:sym typeface="Arial"/>
              </a:rPr>
              <a:t>Data Loading Performance Tips (Cont’d.)</a:t>
            </a:r>
            <a:endParaRPr sz="3200" b="0" i="0" u="none" strike="noStrike" cap="none">
              <a:solidFill>
                <a:schemeClr val="dk2"/>
              </a:solidFill>
              <a:latin typeface="Arial"/>
              <a:ea typeface="Arial"/>
              <a:cs typeface="Arial"/>
              <a:sym typeface="Arial"/>
            </a:endParaRPr>
          </a:p>
        </p:txBody>
      </p:sp>
      <p:sp>
        <p:nvSpPr>
          <p:cNvPr id="607" name="Google Shape;607;p53"/>
          <p:cNvSpPr txBox="1">
            <a:spLocks noGrp="1"/>
          </p:cNvSpPr>
          <p:nvPr>
            <p:ph type="body" idx="1"/>
          </p:nvPr>
        </p:nvSpPr>
        <p:spPr>
          <a:xfrm>
            <a:off x="457200" y="1313678"/>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2600"/>
              <a:buFont typeface="Arial"/>
              <a:buChar char="•"/>
            </a:pPr>
            <a:r>
              <a:rPr lang="en-US" sz="2600" b="0" i="0" u="none" strike="noStrike" cap="none">
                <a:solidFill>
                  <a:schemeClr val="dk1"/>
                </a:solidFill>
                <a:latin typeface="Arial"/>
                <a:ea typeface="Arial"/>
                <a:cs typeface="Arial"/>
                <a:sym typeface="Arial"/>
              </a:rPr>
              <a:t>Use gp_external_max_segs to control the number of segments each gpfdist serves</a:t>
            </a:r>
            <a:endParaRPr/>
          </a:p>
          <a:p>
            <a:pPr marL="342900" marR="0" lvl="0" indent="-342900" algn="l" rtl="0">
              <a:lnSpc>
                <a:spcPct val="100000"/>
              </a:lnSpc>
              <a:spcBef>
                <a:spcPts val="600"/>
              </a:spcBef>
              <a:spcAft>
                <a:spcPts val="0"/>
              </a:spcAft>
              <a:buClr>
                <a:schemeClr val="accent1"/>
              </a:buClr>
              <a:buSzPts val="2600"/>
              <a:buFont typeface="Arial"/>
              <a:buChar char="•"/>
            </a:pPr>
            <a:r>
              <a:rPr lang="en-US" sz="2600" b="0" i="0" u="none" strike="noStrike" cap="none">
                <a:solidFill>
                  <a:schemeClr val="dk1"/>
                </a:solidFill>
                <a:latin typeface="Arial"/>
                <a:ea typeface="Arial"/>
                <a:cs typeface="Arial"/>
                <a:sym typeface="Arial"/>
              </a:rPr>
              <a:t>Always keep gp_external_max_segs and the number of gpfdist processes an even factor</a:t>
            </a:r>
            <a:endParaRPr/>
          </a:p>
          <a:p>
            <a:pPr marL="342900" marR="0" lvl="0" indent="-342900" algn="l" rtl="0">
              <a:lnSpc>
                <a:spcPct val="100000"/>
              </a:lnSpc>
              <a:spcBef>
                <a:spcPts val="600"/>
              </a:spcBef>
              <a:spcAft>
                <a:spcPts val="0"/>
              </a:spcAft>
              <a:buClr>
                <a:schemeClr val="accent1"/>
              </a:buClr>
              <a:buSzPts val="2600"/>
              <a:buFont typeface="Arial"/>
              <a:buChar char="•"/>
            </a:pPr>
            <a:r>
              <a:rPr lang="en-US" sz="2600" b="0" i="0" u="none" strike="noStrike" cap="none">
                <a:solidFill>
                  <a:schemeClr val="dk1"/>
                </a:solidFill>
                <a:latin typeface="Arial"/>
                <a:ea typeface="Arial"/>
                <a:cs typeface="Arial"/>
                <a:sym typeface="Arial"/>
              </a:rPr>
              <a:t>Always drop indexes before loading into existing tables and re-create the index after loading</a:t>
            </a:r>
            <a:endParaRPr/>
          </a:p>
          <a:p>
            <a:pPr marL="342900" marR="0" lvl="0" indent="-342900" algn="l" rtl="0">
              <a:lnSpc>
                <a:spcPct val="100000"/>
              </a:lnSpc>
              <a:spcBef>
                <a:spcPts val="600"/>
              </a:spcBef>
              <a:spcAft>
                <a:spcPts val="0"/>
              </a:spcAft>
              <a:buClr>
                <a:schemeClr val="accent1"/>
              </a:buClr>
              <a:buSzPts val="2600"/>
              <a:buFont typeface="Arial"/>
              <a:buChar char="•"/>
            </a:pPr>
            <a:r>
              <a:rPr lang="en-US" sz="2600" b="0" i="0" u="none" strike="noStrike" cap="none">
                <a:solidFill>
                  <a:schemeClr val="dk1"/>
                </a:solidFill>
                <a:latin typeface="Arial"/>
                <a:ea typeface="Arial"/>
                <a:cs typeface="Arial"/>
                <a:sym typeface="Arial"/>
              </a:rPr>
              <a:t>Always run ANALYZE on the table after loading it</a:t>
            </a:r>
            <a:endParaRPr/>
          </a:p>
          <a:p>
            <a:pPr marL="342900" marR="0" lvl="0" indent="-342900" algn="l" rtl="0">
              <a:lnSpc>
                <a:spcPct val="100000"/>
              </a:lnSpc>
              <a:spcBef>
                <a:spcPts val="600"/>
              </a:spcBef>
              <a:spcAft>
                <a:spcPts val="0"/>
              </a:spcAft>
              <a:buClr>
                <a:schemeClr val="accent1"/>
              </a:buClr>
              <a:buSzPts val="2600"/>
              <a:buFont typeface="Arial"/>
              <a:buChar char="•"/>
            </a:pPr>
            <a:r>
              <a:rPr lang="en-US" sz="2600" b="0" i="0" u="none" strike="noStrike" cap="none">
                <a:solidFill>
                  <a:schemeClr val="dk1"/>
                </a:solidFill>
                <a:latin typeface="Arial"/>
                <a:ea typeface="Arial"/>
                <a:cs typeface="Arial"/>
                <a:sym typeface="Arial"/>
              </a:rPr>
              <a:t>Disable automatic statistics collection during loading by setting gp_autostats_mode to NONE</a:t>
            </a:r>
            <a:endParaRPr/>
          </a:p>
          <a:p>
            <a:pPr marL="342900" marR="0" lvl="0" indent="-342900" algn="l" rtl="0">
              <a:lnSpc>
                <a:spcPct val="100000"/>
              </a:lnSpc>
              <a:spcBef>
                <a:spcPts val="600"/>
              </a:spcBef>
              <a:spcAft>
                <a:spcPts val="0"/>
              </a:spcAft>
              <a:buClr>
                <a:schemeClr val="accent1"/>
              </a:buClr>
              <a:buSzPts val="2600"/>
              <a:buFont typeface="Arial"/>
              <a:buChar char="•"/>
            </a:pPr>
            <a:r>
              <a:rPr lang="en-US" sz="2600" b="0" i="0" u="none" strike="noStrike" cap="none">
                <a:solidFill>
                  <a:schemeClr val="dk1"/>
                </a:solidFill>
                <a:latin typeface="Arial"/>
                <a:ea typeface="Arial"/>
                <a:cs typeface="Arial"/>
                <a:sym typeface="Arial"/>
              </a:rPr>
              <a:t>Run VACUUM after load errors to recover space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2"/>
          <p:cNvSpPr txBox="1">
            <a:spLocks noGrp="1"/>
          </p:cNvSpPr>
          <p:nvPr>
            <p:ph type="title"/>
          </p:nvPr>
        </p:nvSpPr>
        <p:spPr>
          <a:xfrm>
            <a:off x="457200" y="260384"/>
            <a:ext cx="8229600" cy="1143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3200" b="0" i="0" u="none" strike="noStrike" cap="none">
                <a:solidFill>
                  <a:schemeClr val="dk2"/>
                </a:solidFill>
                <a:latin typeface="Courier New"/>
                <a:ea typeface="Courier New"/>
                <a:cs typeface="Courier New"/>
                <a:sym typeface="Courier New"/>
              </a:rPr>
              <a:t>COPY</a:t>
            </a:r>
            <a:r>
              <a:rPr lang="en-US" sz="3200" b="0" i="0" u="none" strike="noStrike" cap="none">
                <a:solidFill>
                  <a:schemeClr val="dk2"/>
                </a:solidFill>
                <a:latin typeface="Arial"/>
                <a:ea typeface="Arial"/>
                <a:cs typeface="Arial"/>
                <a:sym typeface="Arial"/>
              </a:rPr>
              <a:t> SQL Command</a:t>
            </a:r>
            <a:endParaRPr sz="3200" b="0" i="0" u="none" strike="noStrike" cap="none">
              <a:solidFill>
                <a:schemeClr val="dk2"/>
              </a:solidFill>
              <a:latin typeface="Arial"/>
              <a:ea typeface="Arial"/>
              <a:cs typeface="Arial"/>
              <a:sym typeface="Arial"/>
            </a:endParaRPr>
          </a:p>
        </p:txBody>
      </p:sp>
      <p:sp>
        <p:nvSpPr>
          <p:cNvPr id="280" name="Google Shape;280;p32"/>
          <p:cNvSpPr txBox="1">
            <a:spLocks noGrp="1"/>
          </p:cNvSpPr>
          <p:nvPr>
            <p:ph type="body" idx="1"/>
          </p:nvPr>
        </p:nvSpPr>
        <p:spPr>
          <a:xfrm>
            <a:off x="533400" y="1235903"/>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2400"/>
              <a:buFont typeface="Arial"/>
              <a:buNone/>
            </a:pPr>
            <a:r>
              <a:rPr lang="en-US" sz="2400" b="0" i="0" u="none" strike="noStrike" cap="none">
                <a:solidFill>
                  <a:schemeClr val="dk1"/>
                </a:solidFill>
                <a:latin typeface="Arial"/>
                <a:ea typeface="Arial"/>
                <a:cs typeface="Arial"/>
                <a:sym typeface="Arial"/>
              </a:rPr>
              <a:t>The </a:t>
            </a:r>
            <a:r>
              <a:rPr lang="en-US" sz="2400" b="0" i="0" u="none" strike="noStrike" cap="none">
                <a:solidFill>
                  <a:schemeClr val="dk1"/>
                </a:solidFill>
                <a:latin typeface="Courier New"/>
                <a:ea typeface="Courier New"/>
                <a:cs typeface="Courier New"/>
                <a:sym typeface="Courier New"/>
              </a:rPr>
              <a:t>COPY</a:t>
            </a:r>
            <a:r>
              <a:rPr lang="en-US" sz="2400" b="0" i="0" u="none" strike="noStrike" cap="none">
                <a:solidFill>
                  <a:schemeClr val="dk1"/>
                </a:solidFill>
                <a:latin typeface="Arial"/>
                <a:ea typeface="Arial"/>
                <a:cs typeface="Arial"/>
                <a:sym typeface="Arial"/>
              </a:rPr>
              <a:t> SQL command:</a:t>
            </a:r>
            <a:endParaRPr/>
          </a:p>
          <a:p>
            <a:pPr marL="342900" marR="0" lvl="0" indent="-342900" algn="l" rtl="0">
              <a:lnSpc>
                <a:spcPct val="100000"/>
              </a:lnSpc>
              <a:spcBef>
                <a:spcPts val="600"/>
              </a:spcBef>
              <a:spcAft>
                <a:spcPts val="0"/>
              </a:spcAft>
              <a:buClr>
                <a:schemeClr val="accent1"/>
              </a:buClr>
              <a:buSzPts val="2400"/>
              <a:buFont typeface="Arial"/>
              <a:buChar char="•"/>
            </a:pPr>
            <a:r>
              <a:rPr lang="en-US" sz="2400" b="0" i="0" u="none" strike="noStrike" cap="none">
                <a:solidFill>
                  <a:schemeClr val="dk1"/>
                </a:solidFill>
                <a:latin typeface="Arial"/>
                <a:ea typeface="Arial"/>
                <a:cs typeface="Arial"/>
                <a:sym typeface="Arial"/>
              </a:rPr>
              <a:t>Is a PostgreSQL command</a:t>
            </a:r>
            <a:endParaRPr/>
          </a:p>
          <a:p>
            <a:pPr marL="342900" marR="0" lvl="0" indent="-342900" algn="l" rtl="0">
              <a:lnSpc>
                <a:spcPct val="100000"/>
              </a:lnSpc>
              <a:spcBef>
                <a:spcPts val="600"/>
              </a:spcBef>
              <a:spcAft>
                <a:spcPts val="0"/>
              </a:spcAft>
              <a:buClr>
                <a:schemeClr val="accent1"/>
              </a:buClr>
              <a:buSzPts val="2400"/>
              <a:buFont typeface="Arial"/>
              <a:buChar char="•"/>
            </a:pPr>
            <a:r>
              <a:rPr lang="en-US" sz="2400" b="0" i="0" u="none" strike="noStrike" cap="none">
                <a:solidFill>
                  <a:schemeClr val="dk1"/>
                </a:solidFill>
                <a:latin typeface="Arial"/>
                <a:ea typeface="Arial"/>
                <a:cs typeface="Arial"/>
                <a:sym typeface="Arial"/>
              </a:rPr>
              <a:t>Loads all rows in one command and is not parallel</a:t>
            </a:r>
            <a:endParaRPr/>
          </a:p>
          <a:p>
            <a:pPr marL="342900" marR="0" lvl="0" indent="-342900" algn="l" rtl="0">
              <a:lnSpc>
                <a:spcPct val="100000"/>
              </a:lnSpc>
              <a:spcBef>
                <a:spcPts val="600"/>
              </a:spcBef>
              <a:spcAft>
                <a:spcPts val="0"/>
              </a:spcAft>
              <a:buClr>
                <a:schemeClr val="accent1"/>
              </a:buClr>
              <a:buSzPts val="2400"/>
              <a:buFont typeface="Arial"/>
              <a:buChar char="•"/>
            </a:pPr>
            <a:r>
              <a:rPr lang="en-US" sz="2400" b="0" i="0" u="none" strike="noStrike" cap="none">
                <a:solidFill>
                  <a:schemeClr val="dk1"/>
                </a:solidFill>
                <a:latin typeface="Arial"/>
                <a:ea typeface="Arial"/>
                <a:cs typeface="Arial"/>
                <a:sym typeface="Arial"/>
              </a:rPr>
              <a:t>Loads data from a file or from standard input</a:t>
            </a:r>
            <a:endParaRPr/>
          </a:p>
          <a:p>
            <a:pPr marL="342900" marR="0" lvl="0" indent="-342900" algn="l" rtl="0">
              <a:lnSpc>
                <a:spcPct val="100000"/>
              </a:lnSpc>
              <a:spcBef>
                <a:spcPts val="600"/>
              </a:spcBef>
              <a:spcAft>
                <a:spcPts val="0"/>
              </a:spcAft>
              <a:buClr>
                <a:schemeClr val="accent1"/>
              </a:buClr>
              <a:buSzPts val="2400"/>
              <a:buFont typeface="Arial"/>
              <a:buChar char="•"/>
            </a:pPr>
            <a:r>
              <a:rPr lang="en-US" sz="2400" b="0" i="0" u="none" strike="noStrike" cap="none">
                <a:solidFill>
                  <a:schemeClr val="dk1"/>
                </a:solidFill>
                <a:latin typeface="Arial"/>
                <a:ea typeface="Arial"/>
                <a:cs typeface="Arial"/>
                <a:sym typeface="Arial"/>
              </a:rPr>
              <a:t>Supports error handling similar to external tables</a:t>
            </a:r>
            <a:endParaRPr/>
          </a:p>
          <a:p>
            <a:pPr marL="342900" marR="0" lvl="0" indent="-342900" algn="l" rtl="0">
              <a:lnSpc>
                <a:spcPct val="100000"/>
              </a:lnSpc>
              <a:spcBef>
                <a:spcPts val="600"/>
              </a:spcBef>
              <a:spcAft>
                <a:spcPts val="0"/>
              </a:spcAft>
              <a:buClr>
                <a:schemeClr val="accent1"/>
              </a:buClr>
              <a:buSzPts val="2400"/>
              <a:buFont typeface="Arial"/>
              <a:buNone/>
            </a:pPr>
            <a:r>
              <a:rPr lang="en-US" sz="2400" b="0" i="0" u="none" strike="noStrike" cap="none">
                <a:solidFill>
                  <a:schemeClr val="dk1"/>
                </a:solidFill>
                <a:latin typeface="Arial"/>
                <a:ea typeface="Arial"/>
                <a:cs typeface="Arial"/>
                <a:sym typeface="Arial"/>
              </a:rPr>
              <a:t>The following is an example of the command:</a:t>
            </a:r>
            <a:endParaRPr/>
          </a:p>
          <a:p>
            <a:pPr marL="342900" marR="0" lvl="0" indent="-190500" algn="l" rtl="0">
              <a:lnSpc>
                <a:spcPct val="100000"/>
              </a:lnSpc>
              <a:spcBef>
                <a:spcPts val="600"/>
              </a:spcBef>
              <a:spcAft>
                <a:spcPts val="0"/>
              </a:spcAft>
              <a:buClr>
                <a:schemeClr val="accent1"/>
              </a:buClr>
              <a:buSzPts val="2400"/>
              <a:buFont typeface="Arial"/>
              <a:buNone/>
            </a:pPr>
            <a:endParaRPr sz="2400" b="0" i="0" u="none" strike="noStrike" cap="none">
              <a:solidFill>
                <a:schemeClr val="dk1"/>
              </a:solidFill>
              <a:latin typeface="Arial"/>
              <a:ea typeface="Arial"/>
              <a:cs typeface="Arial"/>
              <a:sym typeface="Arial"/>
            </a:endParaRPr>
          </a:p>
        </p:txBody>
      </p:sp>
      <p:grpSp>
        <p:nvGrpSpPr>
          <p:cNvPr id="281" name="Google Shape;281;p32"/>
          <p:cNvGrpSpPr/>
          <p:nvPr/>
        </p:nvGrpSpPr>
        <p:grpSpPr>
          <a:xfrm>
            <a:off x="228600" y="4304186"/>
            <a:ext cx="8763000" cy="1079837"/>
            <a:chOff x="838200" y="1828800"/>
            <a:chExt cx="8763000" cy="1079837"/>
          </a:xfrm>
        </p:grpSpPr>
        <p:grpSp>
          <p:nvGrpSpPr>
            <p:cNvPr id="282" name="Google Shape;282;p32"/>
            <p:cNvGrpSpPr/>
            <p:nvPr/>
          </p:nvGrpSpPr>
          <p:grpSpPr>
            <a:xfrm>
              <a:off x="838200" y="2010101"/>
              <a:ext cx="8763000" cy="898536"/>
              <a:chOff x="609600" y="1476701"/>
              <a:chExt cx="8763000" cy="898536"/>
            </a:xfrm>
          </p:grpSpPr>
          <p:sp>
            <p:nvSpPr>
              <p:cNvPr id="283" name="Google Shape;283;p32"/>
              <p:cNvSpPr/>
              <p:nvPr/>
            </p:nvSpPr>
            <p:spPr>
              <a:xfrm>
                <a:off x="609600" y="1476701"/>
                <a:ext cx="8763000" cy="898536"/>
              </a:xfrm>
              <a:prstGeom prst="rect">
                <a:avLst/>
              </a:prstGeom>
              <a:solidFill>
                <a:schemeClr val="lt1"/>
              </a:solidFill>
              <a:ln w="25400" cap="flat" cmpd="sng">
                <a:solidFill>
                  <a:srgbClr val="256A64"/>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84" name="Google Shape;284;p32"/>
              <p:cNvSpPr/>
              <p:nvPr/>
            </p:nvSpPr>
            <p:spPr>
              <a:xfrm>
                <a:off x="609600" y="1476702"/>
                <a:ext cx="8763000" cy="381000"/>
              </a:xfrm>
              <a:prstGeom prst="rect">
                <a:avLst/>
              </a:prstGeom>
              <a:solidFill>
                <a:srgbClr val="D6EDF2"/>
              </a:solidFill>
              <a:ln w="25400" cap="flat" cmpd="sng">
                <a:solidFill>
                  <a:srgbClr val="256A64"/>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285" name="Google Shape;285;p32"/>
            <p:cNvGrpSpPr/>
            <p:nvPr/>
          </p:nvGrpSpPr>
          <p:grpSpPr>
            <a:xfrm>
              <a:off x="914400" y="1828800"/>
              <a:ext cx="8686800" cy="978932"/>
              <a:chOff x="914400" y="1828800"/>
              <a:chExt cx="8686800" cy="978932"/>
            </a:xfrm>
          </p:grpSpPr>
          <p:sp>
            <p:nvSpPr>
              <p:cNvPr id="286" name="Google Shape;286;p32"/>
              <p:cNvSpPr txBox="1"/>
              <p:nvPr/>
            </p:nvSpPr>
            <p:spPr>
              <a:xfrm>
                <a:off x="1524000" y="1981200"/>
                <a:ext cx="7091044"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Example: Copy data from </a:t>
                </a:r>
                <a:r>
                  <a:rPr lang="en-US" sz="1800" b="1" i="0" u="none" strike="noStrike" cap="none">
                    <a:solidFill>
                      <a:schemeClr val="dk1"/>
                    </a:solidFill>
                    <a:latin typeface="Courier New"/>
                    <a:ea typeface="Courier New"/>
                    <a:cs typeface="Courier New"/>
                    <a:sym typeface="Courier New"/>
                  </a:rPr>
                  <a:t>/data/myfile.csv</a:t>
                </a:r>
                <a:r>
                  <a:rPr lang="en-US" sz="1800" b="1" i="0" u="none" strike="noStrike" cap="none">
                    <a:solidFill>
                      <a:schemeClr val="dk1"/>
                    </a:solidFill>
                    <a:latin typeface="Calibri"/>
                    <a:ea typeface="Calibri"/>
                    <a:cs typeface="Calibri"/>
                    <a:sym typeface="Calibri"/>
                  </a:rPr>
                  <a:t> into the table specified</a:t>
                </a:r>
                <a:endParaRPr sz="1800" b="1" i="0" u="none" strike="noStrike" cap="none">
                  <a:solidFill>
                    <a:schemeClr val="dk1"/>
                  </a:solidFill>
                  <a:latin typeface="Courier New"/>
                  <a:ea typeface="Courier New"/>
                  <a:cs typeface="Courier New"/>
                  <a:sym typeface="Courier New"/>
                </a:endParaRPr>
              </a:p>
            </p:txBody>
          </p:sp>
          <p:sp>
            <p:nvSpPr>
              <p:cNvPr id="287" name="Google Shape;287;p32"/>
              <p:cNvSpPr txBox="1"/>
              <p:nvPr/>
            </p:nvSpPr>
            <p:spPr>
              <a:xfrm>
                <a:off x="1143000" y="2438400"/>
                <a:ext cx="8458200" cy="369332"/>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COPY mytable FROM '/data/myfile.csv' WITH CSV HEADER;</a:t>
                </a:r>
                <a:endParaRPr sz="1400" b="0" i="0" u="none" strike="noStrike" cap="none">
                  <a:solidFill>
                    <a:srgbClr val="000000"/>
                  </a:solidFill>
                  <a:latin typeface="Arial"/>
                  <a:ea typeface="Arial"/>
                  <a:cs typeface="Arial"/>
                  <a:sym typeface="Arial"/>
                </a:endParaRPr>
              </a:p>
            </p:txBody>
          </p:sp>
          <p:grpSp>
            <p:nvGrpSpPr>
              <p:cNvPr id="288" name="Google Shape;288;p32"/>
              <p:cNvGrpSpPr/>
              <p:nvPr/>
            </p:nvGrpSpPr>
            <p:grpSpPr>
              <a:xfrm>
                <a:off x="914400" y="1828800"/>
                <a:ext cx="838200" cy="685800"/>
                <a:chOff x="914400" y="1828800"/>
                <a:chExt cx="838200" cy="685800"/>
              </a:xfrm>
            </p:grpSpPr>
            <p:pic>
              <p:nvPicPr>
                <p:cNvPr id="289" name="Google Shape;289;p32" descr="C:\Documents and Settings\cantot\My Documents\Training\Supporting Materials\Icons\PNG files for PowerPoint\All Others\Notepad.png"/>
                <p:cNvPicPr preferRelativeResize="0"/>
                <p:nvPr/>
              </p:nvPicPr>
              <p:blipFill rotWithShape="1">
                <a:blip r:embed="rId3">
                  <a:alphaModFix/>
                </a:blip>
                <a:srcRect/>
                <a:stretch/>
              </p:blipFill>
              <p:spPr>
                <a:xfrm flipH="1">
                  <a:off x="914400" y="1828800"/>
                  <a:ext cx="685800" cy="685800"/>
                </a:xfrm>
                <a:prstGeom prst="rect">
                  <a:avLst/>
                </a:prstGeom>
                <a:noFill/>
                <a:ln>
                  <a:noFill/>
                </a:ln>
              </p:spPr>
            </p:pic>
            <p:pic>
              <p:nvPicPr>
                <p:cNvPr id="290" name="Google Shape;290;p32" descr="C:\Documents and Settings\cantot\My Documents\Training\Supporting Materials\Icons\PNG files for PowerPoint\All Others\mag glass.png"/>
                <p:cNvPicPr preferRelativeResize="0"/>
                <p:nvPr/>
              </p:nvPicPr>
              <p:blipFill rotWithShape="1">
                <a:blip r:embed="rId4">
                  <a:alphaModFix/>
                </a:blip>
                <a:srcRect/>
                <a:stretch/>
              </p:blipFill>
              <p:spPr>
                <a:xfrm>
                  <a:off x="1143000" y="2055779"/>
                  <a:ext cx="609600" cy="382621"/>
                </a:xfrm>
                <a:prstGeom prst="rect">
                  <a:avLst/>
                </a:prstGeom>
                <a:noFill/>
                <a:ln>
                  <a:noFill/>
                </a:ln>
              </p:spPr>
            </p:pic>
          </p:gr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3200" b="0" i="0" u="none" strike="noStrike" cap="none">
                <a:solidFill>
                  <a:schemeClr val="dk2"/>
                </a:solidFill>
                <a:latin typeface="Arial"/>
                <a:ea typeface="Arial"/>
                <a:cs typeface="Arial"/>
                <a:sym typeface="Arial"/>
              </a:rPr>
              <a:t>Loading with External Tables</a:t>
            </a:r>
            <a:endParaRPr sz="3200" b="0" i="0" u="none" strike="noStrike" cap="none">
              <a:solidFill>
                <a:schemeClr val="dk2"/>
              </a:solidFill>
              <a:latin typeface="Arial"/>
              <a:ea typeface="Arial"/>
              <a:cs typeface="Arial"/>
              <a:sym typeface="Arial"/>
            </a:endParaRPr>
          </a:p>
        </p:txBody>
      </p:sp>
      <p:sp>
        <p:nvSpPr>
          <p:cNvPr id="297" name="Google Shape;297;p33"/>
          <p:cNvSpPr txBox="1">
            <a:spLocks noGrp="1"/>
          </p:cNvSpPr>
          <p:nvPr>
            <p:ph type="body" idx="1"/>
          </p:nvPr>
        </p:nvSpPr>
        <p:spPr>
          <a:xfrm>
            <a:off x="457200" y="1586708"/>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2800"/>
              <a:buFont typeface="Arial"/>
              <a:buNone/>
            </a:pPr>
            <a:r>
              <a:rPr lang="en-US" sz="2800" b="0" i="0" u="none" strike="noStrike" cap="none">
                <a:solidFill>
                  <a:schemeClr val="dk1"/>
                </a:solidFill>
                <a:latin typeface="Arial"/>
                <a:ea typeface="Arial"/>
                <a:cs typeface="Arial"/>
                <a:sym typeface="Arial"/>
              </a:rPr>
              <a:t>Read-only external tables:</a:t>
            </a:r>
            <a:endParaRPr/>
          </a:p>
          <a:p>
            <a:pPr marL="342900" marR="0" lvl="0" indent="-342900" algn="l" rtl="0">
              <a:lnSpc>
                <a:spcPct val="100000"/>
              </a:lnSpc>
              <a:spcBef>
                <a:spcPts val="600"/>
              </a:spcBef>
              <a:spcAft>
                <a:spcPts val="0"/>
              </a:spcAft>
              <a:buClr>
                <a:schemeClr val="accent1"/>
              </a:buClr>
              <a:buSzPts val="2800"/>
              <a:buFont typeface="Arial"/>
              <a:buChar char="•"/>
            </a:pPr>
            <a:r>
              <a:rPr lang="en-US" sz="2800" b="0" i="0" u="none" strike="noStrike" cap="none">
                <a:solidFill>
                  <a:schemeClr val="dk1"/>
                </a:solidFill>
                <a:latin typeface="Arial"/>
                <a:ea typeface="Arial"/>
                <a:cs typeface="Arial"/>
                <a:sym typeface="Arial"/>
              </a:rPr>
              <a:t>Leverage parallel processing power of segments</a:t>
            </a:r>
            <a:endParaRPr/>
          </a:p>
          <a:p>
            <a:pPr marL="342900" marR="0" lvl="0" indent="-342900" algn="l" rtl="0">
              <a:lnSpc>
                <a:spcPct val="100000"/>
              </a:lnSpc>
              <a:spcBef>
                <a:spcPts val="600"/>
              </a:spcBef>
              <a:spcAft>
                <a:spcPts val="0"/>
              </a:spcAft>
              <a:buClr>
                <a:schemeClr val="accent1"/>
              </a:buClr>
              <a:buSzPts val="2800"/>
              <a:buFont typeface="Arial"/>
              <a:buChar char="•"/>
            </a:pPr>
            <a:r>
              <a:rPr lang="en-US" sz="2800" b="0" i="0" u="none" strike="noStrike" cap="none">
                <a:solidFill>
                  <a:schemeClr val="dk1"/>
                </a:solidFill>
                <a:latin typeface="Arial"/>
                <a:ea typeface="Arial"/>
                <a:cs typeface="Arial"/>
                <a:sym typeface="Arial"/>
              </a:rPr>
              <a:t>Can be accessed with </a:t>
            </a:r>
            <a:r>
              <a:rPr lang="en-US" sz="2800" b="0" i="0" u="none" strike="noStrike" cap="none">
                <a:solidFill>
                  <a:schemeClr val="dk1"/>
                </a:solidFill>
                <a:latin typeface="Courier New"/>
                <a:ea typeface="Courier New"/>
                <a:cs typeface="Courier New"/>
                <a:sym typeface="Courier New"/>
              </a:rPr>
              <a:t>SELECT</a:t>
            </a:r>
            <a:r>
              <a:rPr lang="en-US" sz="2800" b="0" i="0" u="none" strike="noStrike" cap="none">
                <a:solidFill>
                  <a:schemeClr val="dk1"/>
                </a:solidFill>
                <a:latin typeface="Arial"/>
                <a:ea typeface="Arial"/>
                <a:cs typeface="Arial"/>
                <a:sym typeface="Arial"/>
              </a:rPr>
              <a:t> statements</a:t>
            </a:r>
            <a:endParaRPr/>
          </a:p>
          <a:p>
            <a:pPr marL="342900" marR="0" lvl="0" indent="-342900" algn="l" rtl="0">
              <a:lnSpc>
                <a:spcPct val="100000"/>
              </a:lnSpc>
              <a:spcBef>
                <a:spcPts val="600"/>
              </a:spcBef>
              <a:spcAft>
                <a:spcPts val="0"/>
              </a:spcAft>
              <a:buClr>
                <a:schemeClr val="accent1"/>
              </a:buClr>
              <a:buSzPts val="2800"/>
              <a:buFont typeface="Arial"/>
              <a:buChar char="•"/>
            </a:pPr>
            <a:r>
              <a:rPr lang="en-US" sz="2800" b="0" i="0" u="none" strike="noStrike" cap="none">
                <a:solidFill>
                  <a:schemeClr val="dk1"/>
                </a:solidFill>
                <a:latin typeface="Arial"/>
                <a:ea typeface="Arial"/>
                <a:cs typeface="Arial"/>
                <a:sym typeface="Arial"/>
              </a:rPr>
              <a:t>Access data outside of the Greenplum Database</a:t>
            </a:r>
            <a:endParaRPr/>
          </a:p>
          <a:p>
            <a:pPr marL="342900" marR="0" lvl="0" indent="-342900" algn="l" rtl="0">
              <a:lnSpc>
                <a:spcPct val="100000"/>
              </a:lnSpc>
              <a:spcBef>
                <a:spcPts val="600"/>
              </a:spcBef>
              <a:spcAft>
                <a:spcPts val="0"/>
              </a:spcAft>
              <a:buClr>
                <a:schemeClr val="accent1"/>
              </a:buClr>
              <a:buSzPts val="2800"/>
              <a:buFont typeface="Arial"/>
              <a:buChar char="•"/>
            </a:pPr>
            <a:r>
              <a:rPr lang="en-US" sz="2800" b="0" i="0" u="none" strike="noStrike" cap="none">
                <a:solidFill>
                  <a:schemeClr val="dk1"/>
                </a:solidFill>
                <a:latin typeface="Arial"/>
                <a:ea typeface="Arial"/>
                <a:cs typeface="Arial"/>
                <a:sym typeface="Arial"/>
              </a:rPr>
              <a:t>Commonly used for ETL and data loading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4"/>
          <p:cNvSpPr/>
          <p:nvPr/>
        </p:nvSpPr>
        <p:spPr>
          <a:xfrm>
            <a:off x="228600" y="1105472"/>
            <a:ext cx="3048000" cy="5105400"/>
          </a:xfrm>
          <a:prstGeom prst="roundRect">
            <a:avLst>
              <a:gd name="adj" fmla="val 5417"/>
            </a:avLst>
          </a:prstGeom>
          <a:noFill/>
          <a:ln w="28575" cap="flat" cmpd="sng">
            <a:solidFill>
              <a:srgbClr val="256A64"/>
            </a:solidFill>
            <a:prstDash val="dot"/>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2"/>
              </a:solidFill>
              <a:latin typeface="Arial"/>
              <a:ea typeface="Arial"/>
              <a:cs typeface="Arial"/>
              <a:sym typeface="Arial"/>
            </a:endParaRPr>
          </a:p>
        </p:txBody>
      </p:sp>
      <p:sp>
        <p:nvSpPr>
          <p:cNvPr id="304" name="Google Shape;304;p34"/>
          <p:cNvSpPr txBox="1">
            <a:spLocks noGrp="1"/>
          </p:cNvSpPr>
          <p:nvPr>
            <p:ph type="title"/>
          </p:nvPr>
        </p:nvSpPr>
        <p:spPr>
          <a:xfrm>
            <a:off x="457200" y="122238"/>
            <a:ext cx="8229600" cy="1143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3200" b="0" i="0" u="none" strike="noStrike" cap="none">
                <a:solidFill>
                  <a:schemeClr val="dk2"/>
                </a:solidFill>
                <a:latin typeface="Arial"/>
                <a:ea typeface="Arial"/>
                <a:cs typeface="Arial"/>
                <a:sym typeface="Arial"/>
              </a:rPr>
              <a:t>External Table Types</a:t>
            </a:r>
            <a:endParaRPr sz="3200" b="0" i="0" u="none" strike="noStrike" cap="none">
              <a:solidFill>
                <a:schemeClr val="dk2"/>
              </a:solidFill>
              <a:latin typeface="Arial"/>
              <a:ea typeface="Arial"/>
              <a:cs typeface="Arial"/>
              <a:sym typeface="Arial"/>
            </a:endParaRPr>
          </a:p>
        </p:txBody>
      </p:sp>
      <p:grpSp>
        <p:nvGrpSpPr>
          <p:cNvPr id="305" name="Google Shape;305;p34"/>
          <p:cNvGrpSpPr/>
          <p:nvPr/>
        </p:nvGrpSpPr>
        <p:grpSpPr>
          <a:xfrm>
            <a:off x="5448024" y="1257872"/>
            <a:ext cx="3005337" cy="2393037"/>
            <a:chOff x="5448024" y="1066800"/>
            <a:chExt cx="3005337" cy="2393037"/>
          </a:xfrm>
        </p:grpSpPr>
        <p:grpSp>
          <p:nvGrpSpPr>
            <p:cNvPr id="306" name="Google Shape;306;p34"/>
            <p:cNvGrpSpPr/>
            <p:nvPr/>
          </p:nvGrpSpPr>
          <p:grpSpPr>
            <a:xfrm>
              <a:off x="6705600" y="1066800"/>
              <a:ext cx="1747761" cy="1904999"/>
              <a:chOff x="5852646" y="1912442"/>
              <a:chExt cx="1747761" cy="1904999"/>
            </a:xfrm>
          </p:grpSpPr>
          <p:pic>
            <p:nvPicPr>
              <p:cNvPr id="307" name="Google Shape;307;p34" descr="C:\Documents and Settings\cantot\My Documents\Training\Supporting Materials\Icons\PNG files for PowerPoint\All Others\disc lt blue.png"/>
              <p:cNvPicPr preferRelativeResize="0"/>
              <p:nvPr/>
            </p:nvPicPr>
            <p:blipFill rotWithShape="1">
              <a:blip r:embed="rId3">
                <a:alphaModFix/>
              </a:blip>
              <a:srcRect/>
              <a:stretch/>
            </p:blipFill>
            <p:spPr>
              <a:xfrm>
                <a:off x="5852646" y="1912442"/>
                <a:ext cx="1747761" cy="1904999"/>
              </a:xfrm>
              <a:prstGeom prst="rect">
                <a:avLst/>
              </a:prstGeom>
              <a:noFill/>
              <a:ln>
                <a:noFill/>
              </a:ln>
            </p:spPr>
          </p:pic>
          <p:sp>
            <p:nvSpPr>
              <p:cNvPr id="308" name="Google Shape;308;p34"/>
              <p:cNvSpPr txBox="1"/>
              <p:nvPr/>
            </p:nvSpPr>
            <p:spPr>
              <a:xfrm>
                <a:off x="5977732" y="2522042"/>
                <a:ext cx="1497589" cy="769441"/>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chemeClr val="lt2"/>
                    </a:solidFill>
                    <a:latin typeface="Calibri"/>
                    <a:ea typeface="Calibri"/>
                    <a:cs typeface="Calibri"/>
                    <a:sym typeface="Calibri"/>
                  </a:rPr>
                  <a:t>Greenplum</a:t>
                </a:r>
                <a:br>
                  <a:rPr lang="en-US" sz="2200" b="1" i="0" u="none" strike="noStrike" cap="none">
                    <a:solidFill>
                      <a:schemeClr val="lt2"/>
                    </a:solidFill>
                    <a:latin typeface="Calibri"/>
                    <a:ea typeface="Calibri"/>
                    <a:cs typeface="Calibri"/>
                    <a:sym typeface="Calibri"/>
                  </a:rPr>
                </a:br>
                <a:r>
                  <a:rPr lang="en-US" sz="2200" b="1" i="0" u="none" strike="noStrike" cap="none">
                    <a:solidFill>
                      <a:schemeClr val="lt2"/>
                    </a:solidFill>
                    <a:latin typeface="Calibri"/>
                    <a:ea typeface="Calibri"/>
                    <a:cs typeface="Calibri"/>
                    <a:sym typeface="Calibri"/>
                  </a:rPr>
                  <a:t>Database</a:t>
                </a:r>
                <a:endParaRPr sz="2200" b="1" i="0" u="none" strike="noStrike" cap="none">
                  <a:solidFill>
                    <a:schemeClr val="lt2"/>
                  </a:solidFill>
                  <a:latin typeface="Calibri"/>
                  <a:ea typeface="Calibri"/>
                  <a:cs typeface="Calibri"/>
                  <a:sym typeface="Calibri"/>
                </a:endParaRPr>
              </a:p>
            </p:txBody>
          </p:sp>
        </p:grpSp>
        <p:grpSp>
          <p:nvGrpSpPr>
            <p:cNvPr id="309" name="Google Shape;309;p34"/>
            <p:cNvGrpSpPr/>
            <p:nvPr/>
          </p:nvGrpSpPr>
          <p:grpSpPr>
            <a:xfrm>
              <a:off x="5448024" y="2362200"/>
              <a:ext cx="2963953" cy="1097637"/>
              <a:chOff x="5448024" y="2362200"/>
              <a:chExt cx="2963953" cy="1097637"/>
            </a:xfrm>
          </p:grpSpPr>
          <p:pic>
            <p:nvPicPr>
              <p:cNvPr id="310" name="Google Shape;310;p34" descr="table.png"/>
              <p:cNvPicPr preferRelativeResize="0"/>
              <p:nvPr/>
            </p:nvPicPr>
            <p:blipFill rotWithShape="1">
              <a:blip r:embed="rId4">
                <a:alphaModFix/>
              </a:blip>
              <a:srcRect/>
              <a:stretch/>
            </p:blipFill>
            <p:spPr>
              <a:xfrm>
                <a:off x="6477000" y="2438400"/>
                <a:ext cx="914400" cy="760316"/>
              </a:xfrm>
              <a:prstGeom prst="rect">
                <a:avLst/>
              </a:prstGeom>
              <a:noFill/>
              <a:ln>
                <a:noFill/>
              </a:ln>
              <a:effectLst>
                <a:outerShdw blurRad="50800" dist="38100" dir="2700000" algn="tl" rotWithShape="0">
                  <a:srgbClr val="000000">
                    <a:alpha val="40000"/>
                  </a:srgbClr>
                </a:outerShdw>
              </a:effectLst>
            </p:spPr>
          </p:pic>
          <p:pic>
            <p:nvPicPr>
              <p:cNvPr id="311" name="Google Shape;311;p34" descr="C:\Documents and Settings\cantot\My Documents\Training\Supporting Materials\Icons\PNG files for PowerPoint\All Others\Effects.png"/>
              <p:cNvPicPr preferRelativeResize="0"/>
              <p:nvPr/>
            </p:nvPicPr>
            <p:blipFill rotWithShape="1">
              <a:blip r:embed="rId5">
                <a:alphaModFix/>
              </a:blip>
              <a:srcRect/>
              <a:stretch/>
            </p:blipFill>
            <p:spPr>
              <a:xfrm>
                <a:off x="7010400" y="2362200"/>
                <a:ext cx="457200" cy="457200"/>
              </a:xfrm>
              <a:prstGeom prst="rect">
                <a:avLst/>
              </a:prstGeom>
              <a:noFill/>
              <a:ln>
                <a:noFill/>
              </a:ln>
            </p:spPr>
          </p:pic>
          <p:sp>
            <p:nvSpPr>
              <p:cNvPr id="312" name="Google Shape;312;p34"/>
              <p:cNvSpPr txBox="1"/>
              <p:nvPr/>
            </p:nvSpPr>
            <p:spPr>
              <a:xfrm>
                <a:off x="5448024" y="3028950"/>
                <a:ext cx="2963953" cy="430887"/>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chemeClr val="lt2"/>
                    </a:solidFill>
                    <a:latin typeface="Calibri"/>
                    <a:ea typeface="Calibri"/>
                    <a:cs typeface="Calibri"/>
                    <a:sym typeface="Calibri"/>
                  </a:rPr>
                  <a:t>Readable external table</a:t>
                </a:r>
                <a:endParaRPr sz="2200" b="1" i="0" u="none" strike="noStrike" cap="none">
                  <a:solidFill>
                    <a:schemeClr val="lt2"/>
                  </a:solidFill>
                  <a:latin typeface="Calibri"/>
                  <a:ea typeface="Calibri"/>
                  <a:cs typeface="Calibri"/>
                  <a:sym typeface="Calibri"/>
                </a:endParaRPr>
              </a:p>
            </p:txBody>
          </p:sp>
        </p:grpSp>
      </p:grpSp>
      <p:grpSp>
        <p:nvGrpSpPr>
          <p:cNvPr id="313" name="Google Shape;313;p34"/>
          <p:cNvGrpSpPr/>
          <p:nvPr/>
        </p:nvGrpSpPr>
        <p:grpSpPr>
          <a:xfrm>
            <a:off x="5484861" y="3605368"/>
            <a:ext cx="2968500" cy="2393037"/>
            <a:chOff x="5484861" y="3414296"/>
            <a:chExt cx="2968500" cy="2393037"/>
          </a:xfrm>
        </p:grpSpPr>
        <p:grpSp>
          <p:nvGrpSpPr>
            <p:cNvPr id="314" name="Google Shape;314;p34"/>
            <p:cNvGrpSpPr/>
            <p:nvPr/>
          </p:nvGrpSpPr>
          <p:grpSpPr>
            <a:xfrm>
              <a:off x="6705600" y="3414296"/>
              <a:ext cx="1747761" cy="1904999"/>
              <a:chOff x="5852646" y="1912442"/>
              <a:chExt cx="1747761" cy="1904999"/>
            </a:xfrm>
          </p:grpSpPr>
          <p:pic>
            <p:nvPicPr>
              <p:cNvPr id="315" name="Google Shape;315;p34" descr="C:\Documents and Settings\cantot\My Documents\Training\Supporting Materials\Icons\PNG files for PowerPoint\All Others\disc lt blue.png"/>
              <p:cNvPicPr preferRelativeResize="0"/>
              <p:nvPr/>
            </p:nvPicPr>
            <p:blipFill rotWithShape="1">
              <a:blip r:embed="rId3">
                <a:alphaModFix/>
              </a:blip>
              <a:srcRect/>
              <a:stretch/>
            </p:blipFill>
            <p:spPr>
              <a:xfrm>
                <a:off x="5852646" y="1912442"/>
                <a:ext cx="1747761" cy="1904999"/>
              </a:xfrm>
              <a:prstGeom prst="rect">
                <a:avLst/>
              </a:prstGeom>
              <a:noFill/>
              <a:ln>
                <a:noFill/>
              </a:ln>
            </p:spPr>
          </p:pic>
          <p:sp>
            <p:nvSpPr>
              <p:cNvPr id="316" name="Google Shape;316;p34"/>
              <p:cNvSpPr txBox="1"/>
              <p:nvPr/>
            </p:nvSpPr>
            <p:spPr>
              <a:xfrm>
                <a:off x="5977732" y="2522042"/>
                <a:ext cx="1497589" cy="769441"/>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chemeClr val="lt2"/>
                    </a:solidFill>
                    <a:latin typeface="Calibri"/>
                    <a:ea typeface="Calibri"/>
                    <a:cs typeface="Calibri"/>
                    <a:sym typeface="Calibri"/>
                  </a:rPr>
                  <a:t>Greenplum</a:t>
                </a:r>
                <a:br>
                  <a:rPr lang="en-US" sz="2200" b="1" i="0" u="none" strike="noStrike" cap="none">
                    <a:solidFill>
                      <a:schemeClr val="lt2"/>
                    </a:solidFill>
                    <a:latin typeface="Calibri"/>
                    <a:ea typeface="Calibri"/>
                    <a:cs typeface="Calibri"/>
                    <a:sym typeface="Calibri"/>
                  </a:rPr>
                </a:br>
                <a:r>
                  <a:rPr lang="en-US" sz="2200" b="1" i="0" u="none" strike="noStrike" cap="none">
                    <a:solidFill>
                      <a:schemeClr val="lt2"/>
                    </a:solidFill>
                    <a:latin typeface="Calibri"/>
                    <a:ea typeface="Calibri"/>
                    <a:cs typeface="Calibri"/>
                    <a:sym typeface="Calibri"/>
                  </a:rPr>
                  <a:t>Database</a:t>
                </a:r>
                <a:endParaRPr sz="2200" b="1" i="0" u="none" strike="noStrike" cap="none">
                  <a:solidFill>
                    <a:schemeClr val="lt2"/>
                  </a:solidFill>
                  <a:latin typeface="Calibri"/>
                  <a:ea typeface="Calibri"/>
                  <a:cs typeface="Calibri"/>
                  <a:sym typeface="Calibri"/>
                </a:endParaRPr>
              </a:p>
            </p:txBody>
          </p:sp>
        </p:grpSp>
        <p:grpSp>
          <p:nvGrpSpPr>
            <p:cNvPr id="317" name="Google Shape;317;p34"/>
            <p:cNvGrpSpPr/>
            <p:nvPr/>
          </p:nvGrpSpPr>
          <p:grpSpPr>
            <a:xfrm>
              <a:off x="5484861" y="4648200"/>
              <a:ext cx="2890278" cy="1159133"/>
              <a:chOff x="5484861" y="4648200"/>
              <a:chExt cx="2890278" cy="1159133"/>
            </a:xfrm>
          </p:grpSpPr>
          <p:grpSp>
            <p:nvGrpSpPr>
              <p:cNvPr id="318" name="Google Shape;318;p34"/>
              <p:cNvGrpSpPr/>
              <p:nvPr/>
            </p:nvGrpSpPr>
            <p:grpSpPr>
              <a:xfrm>
                <a:off x="5484861" y="4785896"/>
                <a:ext cx="2890278" cy="1021437"/>
                <a:chOff x="5484861" y="2438400"/>
                <a:chExt cx="2890278" cy="1021437"/>
              </a:xfrm>
            </p:grpSpPr>
            <p:pic>
              <p:nvPicPr>
                <p:cNvPr id="319" name="Google Shape;319;p34" descr="table.png"/>
                <p:cNvPicPr preferRelativeResize="0"/>
                <p:nvPr/>
              </p:nvPicPr>
              <p:blipFill rotWithShape="1">
                <a:blip r:embed="rId4">
                  <a:alphaModFix/>
                </a:blip>
                <a:srcRect/>
                <a:stretch/>
              </p:blipFill>
              <p:spPr>
                <a:xfrm>
                  <a:off x="6477000" y="2438400"/>
                  <a:ext cx="914400" cy="760316"/>
                </a:xfrm>
                <a:prstGeom prst="rect">
                  <a:avLst/>
                </a:prstGeom>
                <a:noFill/>
                <a:ln>
                  <a:noFill/>
                </a:ln>
                <a:effectLst>
                  <a:outerShdw blurRad="50800" dist="38100" dir="2700000" algn="tl" rotWithShape="0">
                    <a:srgbClr val="000000">
                      <a:alpha val="40000"/>
                    </a:srgbClr>
                  </a:outerShdw>
                </a:effectLst>
              </p:spPr>
            </p:pic>
            <p:sp>
              <p:nvSpPr>
                <p:cNvPr id="320" name="Google Shape;320;p34"/>
                <p:cNvSpPr txBox="1"/>
                <p:nvPr/>
              </p:nvSpPr>
              <p:spPr>
                <a:xfrm>
                  <a:off x="5484861" y="3028950"/>
                  <a:ext cx="2890278" cy="430887"/>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chemeClr val="lt2"/>
                      </a:solidFill>
                      <a:latin typeface="Calibri"/>
                      <a:ea typeface="Calibri"/>
                      <a:cs typeface="Calibri"/>
                      <a:sym typeface="Calibri"/>
                    </a:rPr>
                    <a:t>Writable external table</a:t>
                  </a:r>
                  <a:endParaRPr sz="2200" b="1" i="0" u="none" strike="noStrike" cap="none">
                    <a:solidFill>
                      <a:schemeClr val="lt2"/>
                    </a:solidFill>
                    <a:latin typeface="Calibri"/>
                    <a:ea typeface="Calibri"/>
                    <a:cs typeface="Calibri"/>
                    <a:sym typeface="Calibri"/>
                  </a:endParaRPr>
                </a:p>
              </p:txBody>
            </p:sp>
          </p:grpSp>
          <p:pic>
            <p:nvPicPr>
              <p:cNvPr id="321" name="Google Shape;321;p34" descr="C:\Documents and Settings\cantot\My Documents\Training\Supporting Materials\Icons\PNG files for PowerPoint\All Others\Zoom In.png"/>
              <p:cNvPicPr preferRelativeResize="0"/>
              <p:nvPr/>
            </p:nvPicPr>
            <p:blipFill rotWithShape="1">
              <a:blip r:embed="rId6">
                <a:alphaModFix/>
              </a:blip>
              <a:srcRect/>
              <a:stretch/>
            </p:blipFill>
            <p:spPr>
              <a:xfrm>
                <a:off x="6934200" y="4648200"/>
                <a:ext cx="609600" cy="609600"/>
              </a:xfrm>
              <a:prstGeom prst="rect">
                <a:avLst/>
              </a:prstGeom>
              <a:noFill/>
              <a:ln>
                <a:noFill/>
              </a:ln>
            </p:spPr>
          </p:pic>
        </p:grpSp>
      </p:grpSp>
      <p:cxnSp>
        <p:nvCxnSpPr>
          <p:cNvPr id="322" name="Google Shape;322;p34"/>
          <p:cNvCxnSpPr/>
          <p:nvPr/>
        </p:nvCxnSpPr>
        <p:spPr>
          <a:xfrm>
            <a:off x="3276600" y="2934272"/>
            <a:ext cx="3200400" cy="0"/>
          </a:xfrm>
          <a:prstGeom prst="straightConnector1">
            <a:avLst/>
          </a:prstGeom>
          <a:noFill/>
          <a:ln w="28575" cap="flat" cmpd="sng">
            <a:solidFill>
              <a:schemeClr val="lt2"/>
            </a:solidFill>
            <a:prstDash val="solid"/>
            <a:round/>
            <a:headEnd type="none" w="sm" len="sm"/>
            <a:tailEnd type="triangle" w="lg" len="lg"/>
          </a:ln>
          <a:effectLst>
            <a:outerShdw blurRad="50800" dist="38100" dir="2700000" algn="tl" rotWithShape="0">
              <a:srgbClr val="000000">
                <a:alpha val="40000"/>
              </a:srgbClr>
            </a:outerShdw>
          </a:effectLst>
        </p:spPr>
      </p:cxnSp>
      <p:cxnSp>
        <p:nvCxnSpPr>
          <p:cNvPr id="323" name="Google Shape;323;p34"/>
          <p:cNvCxnSpPr/>
          <p:nvPr/>
        </p:nvCxnSpPr>
        <p:spPr>
          <a:xfrm rot="10800000">
            <a:off x="3276600" y="5372672"/>
            <a:ext cx="3200400" cy="0"/>
          </a:xfrm>
          <a:prstGeom prst="straightConnector1">
            <a:avLst/>
          </a:prstGeom>
          <a:noFill/>
          <a:ln w="28575" cap="flat" cmpd="sng">
            <a:solidFill>
              <a:schemeClr val="lt2"/>
            </a:solidFill>
            <a:prstDash val="solid"/>
            <a:round/>
            <a:headEnd type="none" w="sm" len="sm"/>
            <a:tailEnd type="triangle" w="lg" len="lg"/>
          </a:ln>
          <a:effectLst>
            <a:outerShdw blurRad="50800" dist="38100" dir="2700000" algn="tl" rotWithShape="0">
              <a:srgbClr val="000000">
                <a:alpha val="40000"/>
              </a:srgbClr>
            </a:outerShdw>
          </a:effectLst>
        </p:spPr>
      </p:cxnSp>
      <p:sp>
        <p:nvSpPr>
          <p:cNvPr id="324" name="Google Shape;324;p34"/>
          <p:cNvSpPr txBox="1"/>
          <p:nvPr/>
        </p:nvSpPr>
        <p:spPr>
          <a:xfrm>
            <a:off x="4330085" y="2624661"/>
            <a:ext cx="851515" cy="584775"/>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2"/>
                </a:solidFill>
                <a:latin typeface="Calibri"/>
                <a:ea typeface="Calibri"/>
                <a:cs typeface="Calibri"/>
                <a:sym typeface="Calibri"/>
              </a:rPr>
              <a:t>Data</a:t>
            </a:r>
            <a:br>
              <a:rPr lang="en-US" sz="1600" b="1" i="0" u="none" strike="noStrike" cap="none">
                <a:solidFill>
                  <a:schemeClr val="lt2"/>
                </a:solidFill>
                <a:latin typeface="Calibri"/>
                <a:ea typeface="Calibri"/>
                <a:cs typeface="Calibri"/>
                <a:sym typeface="Calibri"/>
              </a:rPr>
            </a:br>
            <a:r>
              <a:rPr lang="en-US" sz="1600" b="1" i="0" u="none" strike="noStrike" cap="none">
                <a:solidFill>
                  <a:schemeClr val="lt2"/>
                </a:solidFill>
                <a:latin typeface="Calibri"/>
                <a:ea typeface="Calibri"/>
                <a:cs typeface="Calibri"/>
                <a:sym typeface="Calibri"/>
              </a:rPr>
              <a:t>Loading</a:t>
            </a:r>
            <a:endParaRPr sz="1600" b="1" i="0" u="none" strike="noStrike" cap="none">
              <a:solidFill>
                <a:schemeClr val="lt2"/>
              </a:solidFill>
              <a:latin typeface="Calibri"/>
              <a:ea typeface="Calibri"/>
              <a:cs typeface="Calibri"/>
              <a:sym typeface="Calibri"/>
            </a:endParaRPr>
          </a:p>
        </p:txBody>
      </p:sp>
      <p:sp>
        <p:nvSpPr>
          <p:cNvPr id="325" name="Google Shape;325;p34"/>
          <p:cNvSpPr txBox="1"/>
          <p:nvPr/>
        </p:nvSpPr>
        <p:spPr>
          <a:xfrm>
            <a:off x="3886200" y="5063061"/>
            <a:ext cx="1059906" cy="584775"/>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2"/>
                </a:solidFill>
                <a:latin typeface="Calibri"/>
                <a:ea typeface="Calibri"/>
                <a:cs typeface="Calibri"/>
                <a:sym typeface="Calibri"/>
              </a:rPr>
              <a:t>Data</a:t>
            </a:r>
            <a:br>
              <a:rPr lang="en-US" sz="1600" b="1" i="0" u="none" strike="noStrike" cap="none">
                <a:solidFill>
                  <a:schemeClr val="lt2"/>
                </a:solidFill>
                <a:latin typeface="Calibri"/>
                <a:ea typeface="Calibri"/>
                <a:cs typeface="Calibri"/>
                <a:sym typeface="Calibri"/>
              </a:rPr>
            </a:br>
            <a:r>
              <a:rPr lang="en-US" sz="1600" b="1" i="0" u="none" strike="noStrike" cap="none">
                <a:solidFill>
                  <a:schemeClr val="lt2"/>
                </a:solidFill>
                <a:latin typeface="Calibri"/>
                <a:ea typeface="Calibri"/>
                <a:cs typeface="Calibri"/>
                <a:sym typeface="Calibri"/>
              </a:rPr>
              <a:t>Unloading</a:t>
            </a:r>
            <a:endParaRPr sz="1600" b="1" i="0" u="none" strike="noStrike" cap="none">
              <a:solidFill>
                <a:schemeClr val="lt2"/>
              </a:solidFill>
              <a:latin typeface="Calibri"/>
              <a:ea typeface="Calibri"/>
              <a:cs typeface="Calibri"/>
              <a:sym typeface="Calibri"/>
            </a:endParaRPr>
          </a:p>
        </p:txBody>
      </p:sp>
      <p:grpSp>
        <p:nvGrpSpPr>
          <p:cNvPr id="326" name="Google Shape;326;p34"/>
          <p:cNvGrpSpPr/>
          <p:nvPr/>
        </p:nvGrpSpPr>
        <p:grpSpPr>
          <a:xfrm>
            <a:off x="1876695" y="1410275"/>
            <a:ext cx="3439200" cy="430800"/>
            <a:chOff x="4067160" y="1510355"/>
            <a:chExt cx="3439200" cy="430800"/>
          </a:xfrm>
        </p:grpSpPr>
        <p:sp>
          <p:nvSpPr>
            <p:cNvPr id="327" name="Google Shape;327;p34"/>
            <p:cNvSpPr/>
            <p:nvPr/>
          </p:nvSpPr>
          <p:spPr>
            <a:xfrm>
              <a:off x="4114800" y="1524000"/>
              <a:ext cx="1066800" cy="381000"/>
            </a:xfrm>
            <a:prstGeom prst="roundRect">
              <a:avLst>
                <a:gd name="adj" fmla="val 16667"/>
              </a:avLst>
            </a:prstGeom>
            <a:solidFill>
              <a:srgbClr val="D3540D"/>
            </a:solidFill>
            <a:ln w="25400" cap="flat" cmpd="sng">
              <a:solidFill>
                <a:schemeClr val="lt2"/>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28" name="Google Shape;328;p34"/>
            <p:cNvSpPr txBox="1"/>
            <p:nvPr/>
          </p:nvSpPr>
          <p:spPr>
            <a:xfrm>
              <a:off x="4067160" y="1510355"/>
              <a:ext cx="3439200" cy="430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a:solidFill>
                    <a:schemeClr val="lt1"/>
                  </a:solidFill>
                  <a:latin typeface="Calibri"/>
                  <a:ea typeface="Calibri"/>
                  <a:cs typeface="Calibri"/>
                  <a:sym typeface="Calibri"/>
                </a:rPr>
                <a:t> </a:t>
              </a:r>
              <a:r>
                <a:rPr lang="en-US" sz="2200" b="1" i="0" u="none" strike="noStrike" cap="none">
                  <a:solidFill>
                    <a:schemeClr val="lt1"/>
                  </a:solidFill>
                  <a:latin typeface="Calibri"/>
                  <a:ea typeface="Calibri"/>
                  <a:cs typeface="Calibri"/>
                  <a:sym typeface="Calibri"/>
                </a:rPr>
                <a:t>file://           </a:t>
              </a:r>
              <a:r>
                <a:rPr lang="en-US" sz="2200" b="1" i="0" u="none" strike="noStrike" cap="none">
                  <a:solidFill>
                    <a:schemeClr val="lt2"/>
                  </a:solidFill>
                  <a:latin typeface="Calibri"/>
                  <a:ea typeface="Calibri"/>
                  <a:cs typeface="Calibri"/>
                  <a:sym typeface="Calibri"/>
                </a:rPr>
                <a:t>(READ ONLY)</a:t>
              </a:r>
              <a:endParaRPr sz="2200" b="1" i="0" u="none" strike="noStrike" cap="none">
                <a:solidFill>
                  <a:schemeClr val="lt2"/>
                </a:solidFill>
                <a:latin typeface="Calibri"/>
                <a:ea typeface="Calibri"/>
                <a:cs typeface="Calibri"/>
                <a:sym typeface="Calibri"/>
              </a:endParaRPr>
            </a:p>
          </p:txBody>
        </p:sp>
      </p:grpSp>
      <p:sp>
        <p:nvSpPr>
          <p:cNvPr id="329" name="Google Shape;329;p34"/>
          <p:cNvSpPr/>
          <p:nvPr/>
        </p:nvSpPr>
        <p:spPr>
          <a:xfrm>
            <a:off x="1924326" y="1881125"/>
            <a:ext cx="1222500" cy="381000"/>
          </a:xfrm>
          <a:prstGeom prst="roundRect">
            <a:avLst>
              <a:gd name="adj" fmla="val 16667"/>
            </a:avLst>
          </a:prstGeom>
          <a:solidFill>
            <a:srgbClr val="D3540D"/>
          </a:solidFill>
          <a:ln w="25400" cap="flat" cmpd="sng">
            <a:solidFill>
              <a:schemeClr val="lt2"/>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a:solidFill>
                  <a:schemeClr val="lt1"/>
                </a:solidFill>
              </a:rPr>
              <a:t>gpfdist://</a:t>
            </a:r>
            <a:endParaRPr sz="1800" b="1" i="0" u="none" strike="noStrike" cap="none">
              <a:solidFill>
                <a:schemeClr val="lt1"/>
              </a:solidFill>
            </a:endParaRPr>
          </a:p>
        </p:txBody>
      </p:sp>
      <p:sp>
        <p:nvSpPr>
          <p:cNvPr id="330" name="Google Shape;330;p34"/>
          <p:cNvSpPr/>
          <p:nvPr/>
        </p:nvSpPr>
        <p:spPr>
          <a:xfrm>
            <a:off x="1924336" y="4637968"/>
            <a:ext cx="1371600" cy="381000"/>
          </a:xfrm>
          <a:prstGeom prst="roundRect">
            <a:avLst>
              <a:gd name="adj" fmla="val 16667"/>
            </a:avLst>
          </a:prstGeom>
          <a:solidFill>
            <a:srgbClr val="D3540D"/>
          </a:solidFill>
          <a:ln w="25400" cap="flat" cmpd="sng">
            <a:solidFill>
              <a:schemeClr val="lt2"/>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a:solidFill>
                  <a:schemeClr val="lt1"/>
                </a:solidFill>
              </a:rPr>
              <a:t>gphdfs://</a:t>
            </a:r>
            <a:endParaRPr sz="1800" b="1" i="0" u="none" strike="noStrike" cap="none">
              <a:solidFill>
                <a:schemeClr val="lt1"/>
              </a:solidFill>
            </a:endParaRPr>
          </a:p>
        </p:txBody>
      </p:sp>
      <p:sp>
        <p:nvSpPr>
          <p:cNvPr id="331" name="Google Shape;331;p34"/>
          <p:cNvSpPr/>
          <p:nvPr/>
        </p:nvSpPr>
        <p:spPr>
          <a:xfrm>
            <a:off x="1924336" y="2911681"/>
            <a:ext cx="1066800" cy="381000"/>
          </a:xfrm>
          <a:prstGeom prst="roundRect">
            <a:avLst>
              <a:gd name="adj" fmla="val 16667"/>
            </a:avLst>
          </a:prstGeom>
          <a:solidFill>
            <a:srgbClr val="D3540D"/>
          </a:solidFill>
          <a:ln w="25400" cap="flat" cmpd="sng">
            <a:solidFill>
              <a:schemeClr val="lt2"/>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a:solidFill>
                  <a:schemeClr val="lt1"/>
                </a:solidFill>
              </a:rPr>
              <a:t>URL://</a:t>
            </a:r>
            <a:endParaRPr sz="1800" b="1" i="0" u="none" strike="noStrike" cap="none">
              <a:solidFill>
                <a:schemeClr val="lt1"/>
              </a:solidFill>
            </a:endParaRPr>
          </a:p>
        </p:txBody>
      </p:sp>
      <p:sp>
        <p:nvSpPr>
          <p:cNvPr id="332" name="Google Shape;332;p34"/>
          <p:cNvSpPr/>
          <p:nvPr/>
        </p:nvSpPr>
        <p:spPr>
          <a:xfrm>
            <a:off x="1924336" y="3368881"/>
            <a:ext cx="1371600" cy="381000"/>
          </a:xfrm>
          <a:prstGeom prst="roundRect">
            <a:avLst>
              <a:gd name="adj" fmla="val 16667"/>
            </a:avLst>
          </a:prstGeom>
          <a:solidFill>
            <a:srgbClr val="D3540D"/>
          </a:solidFill>
          <a:ln w="25400" cap="flat" cmpd="sng">
            <a:solidFill>
              <a:schemeClr val="lt2"/>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a:solidFill>
                  <a:schemeClr val="lt1"/>
                </a:solidFill>
              </a:rPr>
              <a:t>Execute</a:t>
            </a:r>
            <a:endParaRPr sz="1800" b="1" i="0" u="none" strike="noStrike" cap="none">
              <a:solidFill>
                <a:schemeClr val="lt1"/>
              </a:solidFill>
            </a:endParaRPr>
          </a:p>
        </p:txBody>
      </p:sp>
      <p:sp>
        <p:nvSpPr>
          <p:cNvPr id="333" name="Google Shape;333;p34"/>
          <p:cNvSpPr txBox="1"/>
          <p:nvPr/>
        </p:nvSpPr>
        <p:spPr>
          <a:xfrm>
            <a:off x="4" y="666347"/>
            <a:ext cx="3793800" cy="4617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2"/>
                </a:solidFill>
                <a:latin typeface="Calibri"/>
                <a:ea typeface="Calibri"/>
                <a:cs typeface="Calibri"/>
                <a:sym typeface="Calibri"/>
              </a:rPr>
              <a:t> Data Sources and Protocols </a:t>
            </a:r>
            <a:endParaRPr sz="2400" b="1" i="0" u="none" strike="noStrike" cap="none">
              <a:solidFill>
                <a:schemeClr val="lt2"/>
              </a:solidFill>
              <a:latin typeface="Calibri"/>
              <a:ea typeface="Calibri"/>
              <a:cs typeface="Calibri"/>
              <a:sym typeface="Calibri"/>
            </a:endParaRPr>
          </a:p>
        </p:txBody>
      </p:sp>
      <p:pic>
        <p:nvPicPr>
          <p:cNvPr id="334" name="Google Shape;334;p34" descr="C:\Documents and Settings\cantot\My Documents\Training\Supporting Materials\Icons\PNG files for PowerPoint\All Others\Hyperlink.png"/>
          <p:cNvPicPr preferRelativeResize="0"/>
          <p:nvPr/>
        </p:nvPicPr>
        <p:blipFill rotWithShape="1">
          <a:blip r:embed="rId7">
            <a:alphaModFix/>
          </a:blip>
          <a:srcRect/>
          <a:stretch/>
        </p:blipFill>
        <p:spPr>
          <a:xfrm>
            <a:off x="700699" y="2560175"/>
            <a:ext cx="1059900" cy="1059900"/>
          </a:xfrm>
          <a:prstGeom prst="rect">
            <a:avLst/>
          </a:prstGeom>
          <a:noFill/>
          <a:ln>
            <a:noFill/>
          </a:ln>
        </p:spPr>
      </p:pic>
      <p:sp>
        <p:nvSpPr>
          <p:cNvPr id="335" name="Google Shape;335;p34"/>
          <p:cNvSpPr txBox="1"/>
          <p:nvPr/>
        </p:nvSpPr>
        <p:spPr>
          <a:xfrm>
            <a:off x="303922" y="3772472"/>
            <a:ext cx="2760900" cy="76950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chemeClr val="lt2"/>
                </a:solidFill>
                <a:latin typeface="Calibri"/>
                <a:ea typeface="Calibri"/>
                <a:cs typeface="Calibri"/>
                <a:sym typeface="Calibri"/>
              </a:rPr>
              <a:t>Web source</a:t>
            </a:r>
            <a:br>
              <a:rPr lang="en-US" sz="2200" b="1" i="0" u="none" strike="noStrike" cap="none">
                <a:solidFill>
                  <a:schemeClr val="lt2"/>
                </a:solidFill>
                <a:latin typeface="Calibri"/>
                <a:ea typeface="Calibri"/>
                <a:cs typeface="Calibri"/>
                <a:sym typeface="Calibri"/>
              </a:rPr>
            </a:br>
            <a:r>
              <a:rPr lang="en-US" sz="2200" b="1" i="0" u="none" strike="noStrike" cap="none">
                <a:solidFill>
                  <a:schemeClr val="lt2"/>
                </a:solidFill>
                <a:latin typeface="Calibri"/>
                <a:ea typeface="Calibri"/>
                <a:cs typeface="Calibri"/>
                <a:sym typeface="Calibri"/>
              </a:rPr>
              <a:t>(URL or OS command)</a:t>
            </a:r>
            <a:endParaRPr sz="2200" b="1" i="0" u="none" strike="noStrike" cap="none">
              <a:solidFill>
                <a:schemeClr val="lt2"/>
              </a:solidFill>
              <a:latin typeface="Calibri"/>
              <a:ea typeface="Calibri"/>
              <a:cs typeface="Calibri"/>
              <a:sym typeface="Calibri"/>
            </a:endParaRPr>
          </a:p>
        </p:txBody>
      </p:sp>
      <p:sp>
        <p:nvSpPr>
          <p:cNvPr id="336" name="Google Shape;336;p34"/>
          <p:cNvSpPr txBox="1"/>
          <p:nvPr/>
        </p:nvSpPr>
        <p:spPr>
          <a:xfrm>
            <a:off x="841424" y="5144072"/>
            <a:ext cx="2449800" cy="76950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chemeClr val="lt2"/>
                </a:solidFill>
                <a:latin typeface="Calibri"/>
                <a:ea typeface="Calibri"/>
                <a:cs typeface="Calibri"/>
                <a:sym typeface="Calibri"/>
              </a:rPr>
              <a:t>HDFS</a:t>
            </a:r>
            <a:br>
              <a:rPr lang="en-US" sz="2200" b="1" i="0" u="none" strike="noStrike" cap="none">
                <a:solidFill>
                  <a:schemeClr val="lt2"/>
                </a:solidFill>
                <a:latin typeface="Calibri"/>
                <a:ea typeface="Calibri"/>
                <a:cs typeface="Calibri"/>
                <a:sym typeface="Calibri"/>
              </a:rPr>
            </a:br>
            <a:r>
              <a:rPr lang="en-US" sz="2200" b="1" i="0" u="none" strike="noStrike" cap="none">
                <a:solidFill>
                  <a:schemeClr val="lt2"/>
                </a:solidFill>
                <a:latin typeface="Calibri"/>
                <a:ea typeface="Calibri"/>
                <a:cs typeface="Calibri"/>
                <a:sym typeface="Calibri"/>
              </a:rPr>
              <a:t>(Text, Custom data)</a:t>
            </a:r>
            <a:endParaRPr sz="2200" b="1" i="0" u="none" strike="noStrike" cap="none">
              <a:solidFill>
                <a:schemeClr val="lt2"/>
              </a:solidFill>
              <a:latin typeface="Calibri"/>
              <a:ea typeface="Calibri"/>
              <a:cs typeface="Calibri"/>
              <a:sym typeface="Calibri"/>
            </a:endParaRPr>
          </a:p>
        </p:txBody>
      </p:sp>
      <p:grpSp>
        <p:nvGrpSpPr>
          <p:cNvPr id="337" name="Google Shape;337;p34"/>
          <p:cNvGrpSpPr/>
          <p:nvPr/>
        </p:nvGrpSpPr>
        <p:grpSpPr>
          <a:xfrm>
            <a:off x="610479" y="876872"/>
            <a:ext cx="5686671" cy="1742703"/>
            <a:chOff x="762000" y="1676400"/>
            <a:chExt cx="5686671" cy="1742703"/>
          </a:xfrm>
        </p:grpSpPr>
        <p:pic>
          <p:nvPicPr>
            <p:cNvPr id="338" name="Google Shape;338;p34" descr="C:\Documents and Settings\cantot\My Documents\Training\Supporting Materials\Icons\PNG files for PowerPoint\All Others\Window View Details.png"/>
            <p:cNvPicPr preferRelativeResize="0"/>
            <p:nvPr/>
          </p:nvPicPr>
          <p:blipFill rotWithShape="1">
            <a:blip r:embed="rId8">
              <a:alphaModFix/>
            </a:blip>
            <a:srcRect/>
            <a:stretch/>
          </p:blipFill>
          <p:spPr>
            <a:xfrm>
              <a:off x="762000" y="1676400"/>
              <a:ext cx="1143000" cy="1143000"/>
            </a:xfrm>
            <a:prstGeom prst="rect">
              <a:avLst/>
            </a:prstGeom>
            <a:noFill/>
            <a:ln>
              <a:noFill/>
            </a:ln>
          </p:spPr>
        </p:pic>
        <p:pic>
          <p:nvPicPr>
            <p:cNvPr id="339" name="Google Shape;339;p34" descr="C:\Documents and Settings\cantot\My Documents\Training\Supporting Materials\Icons\PNG files for PowerPoint\All Others\Window View Details.png"/>
            <p:cNvPicPr preferRelativeResize="0"/>
            <p:nvPr/>
          </p:nvPicPr>
          <p:blipFill rotWithShape="1">
            <a:blip r:embed="rId8">
              <a:alphaModFix/>
            </a:blip>
            <a:srcRect/>
            <a:stretch/>
          </p:blipFill>
          <p:spPr>
            <a:xfrm>
              <a:off x="914400" y="1828800"/>
              <a:ext cx="1143000" cy="1143000"/>
            </a:xfrm>
            <a:prstGeom prst="rect">
              <a:avLst/>
            </a:prstGeom>
            <a:noFill/>
            <a:ln>
              <a:noFill/>
            </a:ln>
          </p:spPr>
        </p:pic>
        <p:sp>
          <p:nvSpPr>
            <p:cNvPr id="340" name="Google Shape;340;p34"/>
            <p:cNvSpPr txBox="1"/>
            <p:nvPr/>
          </p:nvSpPr>
          <p:spPr>
            <a:xfrm>
              <a:off x="3400671" y="2649603"/>
              <a:ext cx="3048000" cy="76950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chemeClr val="lt2"/>
                  </a:solidFill>
                  <a:latin typeface="Calibri"/>
                  <a:ea typeface="Calibri"/>
                  <a:cs typeface="Calibri"/>
                  <a:sym typeface="Calibri"/>
                </a:rPr>
                <a:t>Regular source</a:t>
              </a:r>
              <a:br>
                <a:rPr lang="en-US" sz="2200" b="1" i="0" u="none" strike="noStrike" cap="none">
                  <a:solidFill>
                    <a:schemeClr val="lt2"/>
                  </a:solidFill>
                  <a:latin typeface="Calibri"/>
                  <a:ea typeface="Calibri"/>
                  <a:cs typeface="Calibri"/>
                  <a:sym typeface="Calibri"/>
                </a:rPr>
              </a:br>
              <a:r>
                <a:rPr lang="en-US" sz="2200" b="1" i="0" u="none" strike="noStrike" cap="none">
                  <a:solidFill>
                    <a:schemeClr val="lt2"/>
                  </a:solidFill>
                  <a:latin typeface="Calibri"/>
                  <a:ea typeface="Calibri"/>
                  <a:cs typeface="Calibri"/>
                  <a:sym typeface="Calibri"/>
                </a:rPr>
                <a:t>(Text, CSV, XML data)</a:t>
              </a:r>
              <a:endParaRPr sz="2200" b="1" i="0" u="none" strike="noStrike" cap="none">
                <a:solidFill>
                  <a:schemeClr val="lt2"/>
                </a:solidFill>
                <a:latin typeface="Calibri"/>
                <a:ea typeface="Calibri"/>
                <a:cs typeface="Calibri"/>
                <a:sym typeface="Calibri"/>
              </a:endParaRPr>
            </a:p>
          </p:txBody>
        </p:sp>
      </p:grpSp>
      <p:pic>
        <p:nvPicPr>
          <p:cNvPr id="341" name="Google Shape;341;p34" descr="PreviewScreenSnapz001.png"/>
          <p:cNvPicPr preferRelativeResize="0"/>
          <p:nvPr/>
        </p:nvPicPr>
        <p:blipFill rotWithShape="1">
          <a:blip r:embed="rId9">
            <a:alphaModFix/>
          </a:blip>
          <a:srcRect/>
          <a:stretch/>
        </p:blipFill>
        <p:spPr>
          <a:xfrm>
            <a:off x="304800" y="4686872"/>
            <a:ext cx="605362" cy="121126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3200" b="0" i="0" u="none" strike="noStrike" cap="none">
                <a:solidFill>
                  <a:schemeClr val="dk2"/>
                </a:solidFill>
                <a:latin typeface="Arial"/>
                <a:ea typeface="Arial"/>
                <a:cs typeface="Arial"/>
                <a:sym typeface="Arial"/>
              </a:rPr>
              <a:t>File-Based External Tables</a:t>
            </a:r>
            <a:endParaRPr sz="3200" b="0" i="0" u="none" strike="noStrike" cap="none">
              <a:solidFill>
                <a:schemeClr val="dk2"/>
              </a:solidFill>
              <a:latin typeface="Arial"/>
              <a:ea typeface="Arial"/>
              <a:cs typeface="Arial"/>
              <a:sym typeface="Arial"/>
            </a:endParaRPr>
          </a:p>
        </p:txBody>
      </p:sp>
      <p:sp>
        <p:nvSpPr>
          <p:cNvPr id="348" name="Google Shape;348;p35"/>
          <p:cNvSpPr txBox="1">
            <a:spLocks noGrp="1"/>
          </p:cNvSpPr>
          <p:nvPr>
            <p:ph type="body" idx="1"/>
          </p:nvPr>
        </p:nvSpPr>
        <p:spPr>
          <a:xfrm>
            <a:off x="457200" y="1528084"/>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2800"/>
              <a:buFont typeface="Arial"/>
              <a:buNone/>
            </a:pPr>
            <a:r>
              <a:rPr lang="en-US" sz="2800" b="0" i="0" u="none" strike="noStrike" cap="none">
                <a:solidFill>
                  <a:schemeClr val="dk1"/>
                </a:solidFill>
                <a:latin typeface="Arial"/>
                <a:ea typeface="Arial"/>
                <a:cs typeface="Arial"/>
                <a:sym typeface="Arial"/>
              </a:rPr>
              <a:t>When creating file-based external tables:</a:t>
            </a:r>
            <a:endParaRPr/>
          </a:p>
          <a:p>
            <a:pPr marL="342900" marR="0" lvl="0" indent="-342900" algn="l" rtl="0">
              <a:lnSpc>
                <a:spcPct val="100000"/>
              </a:lnSpc>
              <a:spcBef>
                <a:spcPts val="600"/>
              </a:spcBef>
              <a:spcAft>
                <a:spcPts val="0"/>
              </a:spcAft>
              <a:buClr>
                <a:schemeClr val="accent1"/>
              </a:buClr>
              <a:buSzPts val="2800"/>
              <a:buFont typeface="Arial"/>
              <a:buChar char="•"/>
            </a:pPr>
            <a:r>
              <a:rPr lang="en-US" sz="2800" b="0" i="0" u="none" strike="noStrike" cap="none">
                <a:solidFill>
                  <a:schemeClr val="dk1"/>
                </a:solidFill>
                <a:latin typeface="Arial"/>
                <a:ea typeface="Arial"/>
                <a:cs typeface="Arial"/>
                <a:sym typeface="Arial"/>
              </a:rPr>
              <a:t>Specify up to as many URIs as you have segments in the </a:t>
            </a:r>
            <a:r>
              <a:rPr lang="en-US" sz="2800" b="0" i="0" u="none" strike="noStrike" cap="none">
                <a:solidFill>
                  <a:schemeClr val="dk1"/>
                </a:solidFill>
                <a:latin typeface="Courier New"/>
                <a:ea typeface="Courier New"/>
                <a:cs typeface="Courier New"/>
                <a:sym typeface="Courier New"/>
              </a:rPr>
              <a:t>LOCATION</a:t>
            </a:r>
            <a:r>
              <a:rPr lang="en-US" sz="2800" b="0" i="0" u="none" strike="noStrike" cap="none">
                <a:solidFill>
                  <a:schemeClr val="dk1"/>
                </a:solidFill>
                <a:latin typeface="Arial"/>
                <a:ea typeface="Arial"/>
                <a:cs typeface="Arial"/>
                <a:sym typeface="Arial"/>
              </a:rPr>
              <a:t> clause</a:t>
            </a:r>
            <a:endParaRPr/>
          </a:p>
          <a:p>
            <a:pPr marL="342900" marR="0" lvl="0" indent="-342900" algn="l" rtl="0">
              <a:lnSpc>
                <a:spcPct val="100000"/>
              </a:lnSpc>
              <a:spcBef>
                <a:spcPts val="600"/>
              </a:spcBef>
              <a:spcAft>
                <a:spcPts val="0"/>
              </a:spcAft>
              <a:buClr>
                <a:schemeClr val="accent1"/>
              </a:buClr>
              <a:buSzPts val="2800"/>
              <a:buFont typeface="Arial"/>
              <a:buChar char="•"/>
            </a:pPr>
            <a:r>
              <a:rPr lang="en-US" sz="2800" b="0" i="0" u="none" strike="noStrike" cap="none">
                <a:solidFill>
                  <a:schemeClr val="dk1"/>
                </a:solidFill>
                <a:latin typeface="Arial"/>
                <a:ea typeface="Arial"/>
                <a:cs typeface="Arial"/>
                <a:sym typeface="Arial"/>
              </a:rPr>
              <a:t>Each URI points to an external data file or data source</a:t>
            </a:r>
            <a:endParaRPr/>
          </a:p>
          <a:p>
            <a:pPr marL="342900" marR="0" lvl="0" indent="-342900" algn="l" rtl="0">
              <a:lnSpc>
                <a:spcPct val="100000"/>
              </a:lnSpc>
              <a:spcBef>
                <a:spcPts val="600"/>
              </a:spcBef>
              <a:spcAft>
                <a:spcPts val="0"/>
              </a:spcAft>
              <a:buClr>
                <a:schemeClr val="accent1"/>
              </a:buClr>
              <a:buSzPts val="2800"/>
              <a:buFont typeface="Arial"/>
              <a:buChar char="•"/>
            </a:pPr>
            <a:r>
              <a:rPr lang="en-US" sz="2800" b="0" i="0" u="none" strike="noStrike" cap="none">
                <a:solidFill>
                  <a:schemeClr val="dk1"/>
                </a:solidFill>
                <a:latin typeface="Arial"/>
                <a:ea typeface="Arial"/>
                <a:cs typeface="Arial"/>
                <a:sym typeface="Arial"/>
              </a:rPr>
              <a:t>URIs do not need to exist prior to defining the external table</a:t>
            </a:r>
            <a:endParaRPr/>
          </a:p>
          <a:p>
            <a:pPr marL="342900" marR="0" lvl="0" indent="-342900" algn="l" rtl="0">
              <a:lnSpc>
                <a:spcPct val="100000"/>
              </a:lnSpc>
              <a:spcBef>
                <a:spcPts val="600"/>
              </a:spcBef>
              <a:spcAft>
                <a:spcPts val="0"/>
              </a:spcAft>
              <a:buClr>
                <a:schemeClr val="accent1"/>
              </a:buClr>
              <a:buSzPts val="2800"/>
              <a:buFont typeface="Arial"/>
              <a:buChar char="•"/>
            </a:pPr>
            <a:r>
              <a:rPr lang="en-US" sz="2800" b="0" i="0" u="none" strike="noStrike" cap="none">
                <a:solidFill>
                  <a:schemeClr val="dk1"/>
                </a:solidFill>
                <a:latin typeface="Arial"/>
                <a:ea typeface="Arial"/>
                <a:cs typeface="Arial"/>
                <a:sym typeface="Arial"/>
              </a:rPr>
              <a:t>The URI must exist when the data is queried</a:t>
            </a:r>
            <a:endParaRPr sz="2800" b="0" i="0" u="none" strike="noStrike" cap="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328987" y="135802"/>
            <a:ext cx="8229600" cy="1143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2800" b="0" i="0" u="none" strike="noStrike" cap="none">
                <a:solidFill>
                  <a:schemeClr val="dk2"/>
                </a:solidFill>
                <a:latin typeface="Arial"/>
                <a:ea typeface="Arial"/>
                <a:cs typeface="Arial"/>
                <a:sym typeface="Arial"/>
              </a:rPr>
              <a:t>File-Based External Table Protocol and Format</a:t>
            </a:r>
            <a:endParaRPr sz="2800" b="0" i="0" u="none" strike="noStrike" cap="none">
              <a:solidFill>
                <a:schemeClr val="dk2"/>
              </a:solidFill>
              <a:latin typeface="Arial"/>
              <a:ea typeface="Arial"/>
              <a:cs typeface="Arial"/>
              <a:sym typeface="Arial"/>
            </a:endParaRPr>
          </a:p>
        </p:txBody>
      </p:sp>
      <p:grpSp>
        <p:nvGrpSpPr>
          <p:cNvPr id="355" name="Google Shape;355;p36"/>
          <p:cNvGrpSpPr/>
          <p:nvPr/>
        </p:nvGrpSpPr>
        <p:grpSpPr>
          <a:xfrm>
            <a:off x="228600" y="670679"/>
            <a:ext cx="8763000" cy="3748921"/>
            <a:chOff x="838200" y="1828800"/>
            <a:chExt cx="8763000" cy="3748921"/>
          </a:xfrm>
        </p:grpSpPr>
        <p:grpSp>
          <p:nvGrpSpPr>
            <p:cNvPr id="356" name="Google Shape;356;p36"/>
            <p:cNvGrpSpPr/>
            <p:nvPr/>
          </p:nvGrpSpPr>
          <p:grpSpPr>
            <a:xfrm>
              <a:off x="838200" y="2010100"/>
              <a:ext cx="8763000" cy="3552499"/>
              <a:chOff x="609600" y="1476700"/>
              <a:chExt cx="8763000" cy="3552499"/>
            </a:xfrm>
          </p:grpSpPr>
          <p:sp>
            <p:nvSpPr>
              <p:cNvPr id="357" name="Google Shape;357;p36"/>
              <p:cNvSpPr/>
              <p:nvPr/>
            </p:nvSpPr>
            <p:spPr>
              <a:xfrm>
                <a:off x="609600" y="1476700"/>
                <a:ext cx="8763000" cy="3552499"/>
              </a:xfrm>
              <a:prstGeom prst="rect">
                <a:avLst/>
              </a:prstGeom>
              <a:solidFill>
                <a:schemeClr val="lt1"/>
              </a:solidFill>
              <a:ln w="25400" cap="flat" cmpd="sng">
                <a:solidFill>
                  <a:srgbClr val="256A64"/>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8" name="Google Shape;358;p36"/>
              <p:cNvSpPr/>
              <p:nvPr/>
            </p:nvSpPr>
            <p:spPr>
              <a:xfrm>
                <a:off x="609600" y="1476702"/>
                <a:ext cx="8763000" cy="381000"/>
              </a:xfrm>
              <a:prstGeom prst="rect">
                <a:avLst/>
              </a:prstGeom>
              <a:solidFill>
                <a:srgbClr val="D6EDF2"/>
              </a:solidFill>
              <a:ln w="25400" cap="flat" cmpd="sng">
                <a:solidFill>
                  <a:srgbClr val="256A64"/>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359" name="Google Shape;359;p36"/>
            <p:cNvGrpSpPr/>
            <p:nvPr/>
          </p:nvGrpSpPr>
          <p:grpSpPr>
            <a:xfrm>
              <a:off x="914400" y="1828800"/>
              <a:ext cx="8686800" cy="3748921"/>
              <a:chOff x="914400" y="1828800"/>
              <a:chExt cx="8686800" cy="3748921"/>
            </a:xfrm>
          </p:grpSpPr>
          <p:sp>
            <p:nvSpPr>
              <p:cNvPr id="360" name="Google Shape;360;p36"/>
              <p:cNvSpPr txBox="1"/>
              <p:nvPr/>
            </p:nvSpPr>
            <p:spPr>
              <a:xfrm>
                <a:off x="1524000" y="1981200"/>
                <a:ext cx="5222392"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Example: Create an external table with multiple URIs</a:t>
                </a:r>
                <a:endParaRPr sz="1800" b="1" i="0" u="none" strike="noStrike" cap="none">
                  <a:solidFill>
                    <a:schemeClr val="dk1"/>
                  </a:solidFill>
                  <a:latin typeface="Courier New"/>
                  <a:ea typeface="Courier New"/>
                  <a:cs typeface="Courier New"/>
                  <a:sym typeface="Courier New"/>
                </a:endParaRPr>
              </a:p>
            </p:txBody>
          </p:sp>
          <p:sp>
            <p:nvSpPr>
              <p:cNvPr id="361" name="Google Shape;361;p36"/>
              <p:cNvSpPr txBox="1"/>
              <p:nvPr/>
            </p:nvSpPr>
            <p:spPr>
              <a:xfrm>
                <a:off x="1143000" y="2438400"/>
                <a:ext cx="8458200" cy="313932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CREATE EXTERNAL TABLE ext_expenses (name text, date date, amount float4, category text, description text)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LOCATION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'file://seghost1/dbfast/external/expenses1.csv',</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'file://seghost1/dbfast/external/expenses2.csv',</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'file://seghost2/dbfast/external/expenses3.csv',</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'file://seghost2/dbfast/external/expenses4.csv',</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'file://seghost3/dbfast/external/expenses5.csv',</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'file://seghost3/dbfast/external/expenses6.csv',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FORMAT 'CSV' ( HEADER );</a:t>
                </a:r>
                <a:endParaRPr sz="1400" b="0" i="0" u="none" strike="noStrike" cap="none">
                  <a:solidFill>
                    <a:srgbClr val="000000"/>
                  </a:solidFill>
                  <a:latin typeface="Arial"/>
                  <a:ea typeface="Arial"/>
                  <a:cs typeface="Arial"/>
                  <a:sym typeface="Arial"/>
                </a:endParaRPr>
              </a:p>
            </p:txBody>
          </p:sp>
          <p:grpSp>
            <p:nvGrpSpPr>
              <p:cNvPr id="362" name="Google Shape;362;p36"/>
              <p:cNvGrpSpPr/>
              <p:nvPr/>
            </p:nvGrpSpPr>
            <p:grpSpPr>
              <a:xfrm>
                <a:off x="914400" y="1828800"/>
                <a:ext cx="838200" cy="685800"/>
                <a:chOff x="914400" y="1828800"/>
                <a:chExt cx="838200" cy="685800"/>
              </a:xfrm>
            </p:grpSpPr>
            <p:pic>
              <p:nvPicPr>
                <p:cNvPr id="363" name="Google Shape;363;p36" descr="C:\Documents and Settings\cantot\My Documents\Training\Supporting Materials\Icons\PNG files for PowerPoint\All Others\Notepad.png"/>
                <p:cNvPicPr preferRelativeResize="0"/>
                <p:nvPr/>
              </p:nvPicPr>
              <p:blipFill rotWithShape="1">
                <a:blip r:embed="rId3">
                  <a:alphaModFix/>
                </a:blip>
                <a:srcRect/>
                <a:stretch/>
              </p:blipFill>
              <p:spPr>
                <a:xfrm flipH="1">
                  <a:off x="914400" y="1828800"/>
                  <a:ext cx="685800" cy="685800"/>
                </a:xfrm>
                <a:prstGeom prst="rect">
                  <a:avLst/>
                </a:prstGeom>
                <a:noFill/>
                <a:ln>
                  <a:noFill/>
                </a:ln>
              </p:spPr>
            </p:pic>
            <p:pic>
              <p:nvPicPr>
                <p:cNvPr id="364" name="Google Shape;364;p36" descr="C:\Documents and Settings\cantot\My Documents\Training\Supporting Materials\Icons\PNG files for PowerPoint\All Others\mag glass.png"/>
                <p:cNvPicPr preferRelativeResize="0"/>
                <p:nvPr/>
              </p:nvPicPr>
              <p:blipFill rotWithShape="1">
                <a:blip r:embed="rId4">
                  <a:alphaModFix/>
                </a:blip>
                <a:srcRect/>
                <a:stretch/>
              </p:blipFill>
              <p:spPr>
                <a:xfrm>
                  <a:off x="1143000" y="2055779"/>
                  <a:ext cx="609600" cy="382621"/>
                </a:xfrm>
                <a:prstGeom prst="rect">
                  <a:avLst/>
                </a:prstGeom>
                <a:noFill/>
                <a:ln>
                  <a:noFill/>
                </a:ln>
              </p:spPr>
            </p:pic>
          </p:grpSp>
        </p:grpSp>
      </p:grpSp>
      <p:sp>
        <p:nvSpPr>
          <p:cNvPr id="365" name="Google Shape;365;p36"/>
          <p:cNvSpPr/>
          <p:nvPr/>
        </p:nvSpPr>
        <p:spPr>
          <a:xfrm rot="5400000" flipH="1">
            <a:off x="971550" y="4133850"/>
            <a:ext cx="1181100" cy="26670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31047" y="0"/>
                </a:moveTo>
                <a:close/>
              </a:path>
              <a:path w="120000" h="120000" fill="none" extrusionOk="0">
                <a:moveTo>
                  <a:pt x="131047" y="112894"/>
                </a:moveTo>
                <a:lnTo>
                  <a:pt x="235808" y="97916"/>
                </a:lnTo>
              </a:path>
            </a:pathLst>
          </a:custGeom>
          <a:solidFill>
            <a:schemeClr val="lt1"/>
          </a:solidFill>
          <a:ln w="28575" cap="flat" cmpd="sng">
            <a:solidFill>
              <a:srgbClr val="256A64"/>
            </a:solidFill>
            <a:prstDash val="solid"/>
            <a:round/>
            <a:headEnd type="none" w="sm" len="sm"/>
            <a:tailEnd type="none" w="sm" len="sm"/>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36"/>
          <p:cNvSpPr txBox="1"/>
          <p:nvPr/>
        </p:nvSpPr>
        <p:spPr>
          <a:xfrm flipH="1">
            <a:off x="228600" y="4876800"/>
            <a:ext cx="2667000" cy="1181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2"/>
                </a:solidFill>
                <a:latin typeface="Calibri"/>
                <a:ea typeface="Calibri"/>
                <a:cs typeface="Calibri"/>
                <a:sym typeface="Calibri"/>
              </a:rPr>
              <a:t>Protocol can be </a:t>
            </a:r>
            <a:r>
              <a:rPr lang="en-US" sz="1800" b="0" i="0" u="none" strike="noStrike" cap="none">
                <a:solidFill>
                  <a:schemeClr val="lt2"/>
                </a:solidFill>
                <a:latin typeface="Courier New"/>
                <a:ea typeface="Courier New"/>
                <a:cs typeface="Courier New"/>
                <a:sym typeface="Courier New"/>
              </a:rPr>
              <a:t>file</a:t>
            </a:r>
            <a:r>
              <a:rPr lang="en-US" sz="1800" b="0" i="0" u="none" strike="noStrike" cap="none">
                <a:solidFill>
                  <a:schemeClr val="lt2"/>
                </a:solidFill>
                <a:latin typeface="Calibri"/>
                <a:ea typeface="Calibri"/>
                <a:cs typeface="Calibri"/>
                <a:sym typeface="Calibri"/>
              </a:rPr>
              <a:t>, </a:t>
            </a:r>
            <a:r>
              <a:rPr lang="en-US" sz="1800" b="0" i="0" u="none" strike="noStrike" cap="none">
                <a:solidFill>
                  <a:schemeClr val="lt2"/>
                </a:solidFill>
                <a:latin typeface="Courier New"/>
                <a:ea typeface="Courier New"/>
                <a:cs typeface="Courier New"/>
                <a:sym typeface="Courier New"/>
              </a:rPr>
              <a:t>gpfdist</a:t>
            </a:r>
            <a:r>
              <a:rPr lang="en-US" sz="1800" b="0" i="0" u="none" strike="noStrike" cap="none">
                <a:solidFill>
                  <a:schemeClr val="lt2"/>
                </a:solidFill>
                <a:latin typeface="Calibri"/>
                <a:ea typeface="Calibri"/>
                <a:cs typeface="Calibri"/>
                <a:sym typeface="Calibri"/>
              </a:rPr>
              <a:t>, </a:t>
            </a:r>
            <a:r>
              <a:rPr lang="en-US" sz="1800" b="0" i="0" u="none" strike="noStrike" cap="none">
                <a:solidFill>
                  <a:schemeClr val="lt2"/>
                </a:solidFill>
                <a:latin typeface="Courier New"/>
                <a:ea typeface="Courier New"/>
                <a:cs typeface="Courier New"/>
                <a:sym typeface="Courier New"/>
              </a:rPr>
              <a:t>gpfdists, or</a:t>
            </a:r>
            <a:r>
              <a:rPr lang="en-US" sz="1800" b="0" i="0" u="none" strike="noStrike" cap="none">
                <a:solidFill>
                  <a:schemeClr val="lt2"/>
                </a:solidFill>
                <a:latin typeface="Calibri"/>
                <a:ea typeface="Calibri"/>
                <a:cs typeface="Calibri"/>
                <a:sym typeface="Calibri"/>
              </a:rPr>
              <a:t> </a:t>
            </a:r>
            <a:r>
              <a:rPr lang="en-US" sz="1800" b="0" i="0" u="none" strike="noStrike" cap="none">
                <a:solidFill>
                  <a:schemeClr val="lt2"/>
                </a:solidFill>
                <a:latin typeface="Courier New"/>
                <a:ea typeface="Courier New"/>
                <a:cs typeface="Courier New"/>
                <a:sym typeface="Courier New"/>
              </a:rPr>
              <a:t>gphdfs</a:t>
            </a:r>
            <a:endParaRPr sz="1800" b="0" i="0" u="none" strike="noStrike" cap="none">
              <a:solidFill>
                <a:schemeClr val="lt2"/>
              </a:solidFill>
              <a:latin typeface="Courier New"/>
              <a:ea typeface="Courier New"/>
              <a:cs typeface="Courier New"/>
              <a:sym typeface="Courier New"/>
            </a:endParaRPr>
          </a:p>
        </p:txBody>
      </p:sp>
      <p:sp>
        <p:nvSpPr>
          <p:cNvPr id="367" name="Google Shape;367;p36"/>
          <p:cNvSpPr/>
          <p:nvPr/>
        </p:nvSpPr>
        <p:spPr>
          <a:xfrm rot="5400000" flipH="1">
            <a:off x="3810000" y="4610100"/>
            <a:ext cx="914400" cy="19812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31047" y="0"/>
                </a:moveTo>
                <a:close/>
              </a:path>
              <a:path w="120000" h="120000" fill="none" extrusionOk="0">
                <a:moveTo>
                  <a:pt x="131047" y="112894"/>
                </a:moveTo>
                <a:lnTo>
                  <a:pt x="244308" y="183301"/>
                </a:lnTo>
              </a:path>
            </a:pathLst>
          </a:custGeom>
          <a:solidFill>
            <a:schemeClr val="lt1"/>
          </a:solidFill>
          <a:ln w="28575" cap="flat" cmpd="sng">
            <a:solidFill>
              <a:srgbClr val="256A64"/>
            </a:solidFill>
            <a:prstDash val="solid"/>
            <a:round/>
            <a:headEnd type="none" w="sm" len="sm"/>
            <a:tailEnd type="none" w="sm" len="sm"/>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36"/>
          <p:cNvSpPr txBox="1"/>
          <p:nvPr/>
        </p:nvSpPr>
        <p:spPr>
          <a:xfrm flipH="1">
            <a:off x="3276600" y="5143500"/>
            <a:ext cx="1981200" cy="914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2"/>
                </a:solidFill>
                <a:latin typeface="Calibri"/>
                <a:ea typeface="Calibri"/>
                <a:cs typeface="Calibri"/>
                <a:sym typeface="Calibri"/>
              </a:rPr>
              <a:t>Format can be</a:t>
            </a:r>
            <a:br>
              <a:rPr lang="en-US" sz="1800" b="0" i="0" u="none" strike="noStrike" cap="none">
                <a:solidFill>
                  <a:schemeClr val="lt2"/>
                </a:solidFill>
                <a:latin typeface="Calibri"/>
                <a:ea typeface="Calibri"/>
                <a:cs typeface="Calibri"/>
                <a:sym typeface="Calibri"/>
              </a:rPr>
            </a:br>
            <a:r>
              <a:rPr lang="en-US" sz="1800" b="0" i="0" u="none" strike="noStrike" cap="none">
                <a:solidFill>
                  <a:schemeClr val="lt2"/>
                </a:solidFill>
                <a:latin typeface="Courier New"/>
                <a:ea typeface="Courier New"/>
                <a:cs typeface="Courier New"/>
                <a:sym typeface="Courier New"/>
              </a:rPr>
              <a:t>CSV</a:t>
            </a:r>
            <a:r>
              <a:rPr lang="en-US" sz="1800" b="0" i="0" u="none" strike="noStrike" cap="none">
                <a:solidFill>
                  <a:schemeClr val="lt2"/>
                </a:solidFill>
                <a:latin typeface="Calibri"/>
                <a:ea typeface="Calibri"/>
                <a:cs typeface="Calibri"/>
                <a:sym typeface="Calibri"/>
              </a:rPr>
              <a:t>, </a:t>
            </a:r>
            <a:r>
              <a:rPr lang="en-US" sz="1800" b="0" i="0" u="none" strike="noStrike" cap="none">
                <a:solidFill>
                  <a:schemeClr val="lt2"/>
                </a:solidFill>
                <a:latin typeface="Courier New"/>
                <a:ea typeface="Courier New"/>
                <a:cs typeface="Courier New"/>
                <a:sym typeface="Courier New"/>
              </a:rPr>
              <a:t>TEXT</a:t>
            </a:r>
            <a:r>
              <a:rPr lang="en-US" sz="1800" b="0" i="0" u="none" strike="noStrike" cap="none">
                <a:solidFill>
                  <a:schemeClr val="lt2"/>
                </a:solidFill>
                <a:latin typeface="Calibri"/>
                <a:ea typeface="Calibri"/>
                <a:cs typeface="Calibri"/>
                <a:sym typeface="Calibri"/>
              </a:rPr>
              <a:t>, </a:t>
            </a:r>
            <a:r>
              <a:rPr lang="en-US" sz="1800" b="0" i="0" u="none" strike="noStrike" cap="none">
                <a:solidFill>
                  <a:schemeClr val="lt2"/>
                </a:solidFill>
                <a:latin typeface="Courier New"/>
                <a:ea typeface="Courier New"/>
                <a:cs typeface="Courier New"/>
                <a:sym typeface="Courier New"/>
              </a:rPr>
              <a:t>XML</a:t>
            </a:r>
            <a:r>
              <a:rPr lang="en-US" sz="1800" b="0" i="0" u="none" strike="noStrike" cap="none">
                <a:solidFill>
                  <a:schemeClr val="lt2"/>
                </a:solidFill>
                <a:latin typeface="Calibri"/>
                <a:ea typeface="Calibri"/>
                <a:cs typeface="Calibri"/>
                <a:sym typeface="Calibri"/>
              </a:rPr>
              <a:t>,</a:t>
            </a:r>
            <a:br>
              <a:rPr lang="en-US" sz="1800" b="0" i="0" u="none" strike="noStrike" cap="none">
                <a:solidFill>
                  <a:schemeClr val="lt2"/>
                </a:solidFill>
                <a:latin typeface="Calibri"/>
                <a:ea typeface="Calibri"/>
                <a:cs typeface="Calibri"/>
                <a:sym typeface="Calibri"/>
              </a:rPr>
            </a:br>
            <a:r>
              <a:rPr lang="en-US" sz="1800" b="0" i="0" u="none" strike="noStrike" cap="none">
                <a:solidFill>
                  <a:schemeClr val="lt2"/>
                </a:solidFill>
                <a:latin typeface="Calibri"/>
                <a:ea typeface="Calibri"/>
                <a:cs typeface="Calibri"/>
                <a:sym typeface="Calibri"/>
              </a:rPr>
              <a:t>or custom</a:t>
            </a:r>
            <a:endParaRPr sz="1800" b="0" i="0" u="none" strike="noStrike" cap="none">
              <a:solidFill>
                <a:schemeClr val="lt2"/>
              </a:solidFill>
              <a:latin typeface="Calibri"/>
              <a:ea typeface="Calibri"/>
              <a:cs typeface="Calibri"/>
              <a:sym typeface="Calibri"/>
            </a:endParaRPr>
          </a:p>
        </p:txBody>
      </p:sp>
      <p:sp>
        <p:nvSpPr>
          <p:cNvPr id="369" name="Google Shape;369;p36"/>
          <p:cNvSpPr/>
          <p:nvPr/>
        </p:nvSpPr>
        <p:spPr>
          <a:xfrm rot="5400000" flipH="1">
            <a:off x="6324600" y="3962400"/>
            <a:ext cx="914400" cy="19812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31047" y="0"/>
                </a:moveTo>
                <a:close/>
              </a:path>
              <a:path w="120000" h="120000" fill="none" extrusionOk="0">
                <a:moveTo>
                  <a:pt x="131047" y="112894"/>
                </a:moveTo>
                <a:lnTo>
                  <a:pt x="216809" y="162533"/>
                </a:lnTo>
              </a:path>
            </a:pathLst>
          </a:custGeom>
          <a:solidFill>
            <a:schemeClr val="lt1"/>
          </a:solidFill>
          <a:ln w="28575" cap="flat" cmpd="sng">
            <a:solidFill>
              <a:srgbClr val="256A64"/>
            </a:solidFill>
            <a:prstDash val="solid"/>
            <a:round/>
            <a:headEnd type="none" w="sm" len="sm"/>
            <a:tailEnd type="none" w="sm" len="sm"/>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36"/>
          <p:cNvSpPr txBox="1"/>
          <p:nvPr/>
        </p:nvSpPr>
        <p:spPr>
          <a:xfrm flipH="1">
            <a:off x="5791200" y="4495800"/>
            <a:ext cx="1981200" cy="914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2"/>
                </a:solidFill>
                <a:latin typeface="Calibri"/>
                <a:ea typeface="Calibri"/>
                <a:cs typeface="Calibri"/>
                <a:sym typeface="Calibri"/>
              </a:rPr>
              <a:t>You can define as</a:t>
            </a:r>
            <a:br>
              <a:rPr lang="en-US" sz="1800" b="0" i="0" u="none" strike="noStrike" cap="none">
                <a:solidFill>
                  <a:schemeClr val="lt2"/>
                </a:solidFill>
                <a:latin typeface="Calibri"/>
                <a:ea typeface="Calibri"/>
                <a:cs typeface="Calibri"/>
                <a:sym typeface="Calibri"/>
              </a:rPr>
            </a:br>
            <a:r>
              <a:rPr lang="en-US" sz="1800" b="0" i="0" u="none" strike="noStrike" cap="none">
                <a:solidFill>
                  <a:schemeClr val="lt2"/>
                </a:solidFill>
                <a:latin typeface="Calibri"/>
                <a:ea typeface="Calibri"/>
                <a:cs typeface="Calibri"/>
                <a:sym typeface="Calibri"/>
              </a:rPr>
              <a:t>many URIs as you</a:t>
            </a:r>
            <a:br>
              <a:rPr lang="en-US" sz="1800" b="0" i="0" u="none" strike="noStrike" cap="none">
                <a:solidFill>
                  <a:schemeClr val="lt2"/>
                </a:solidFill>
                <a:latin typeface="Calibri"/>
                <a:ea typeface="Calibri"/>
                <a:cs typeface="Calibri"/>
                <a:sym typeface="Calibri"/>
              </a:rPr>
            </a:br>
            <a:r>
              <a:rPr lang="en-US" sz="1800" b="0" i="0" u="none" strike="noStrike" cap="none">
                <a:solidFill>
                  <a:schemeClr val="lt2"/>
                </a:solidFill>
                <a:latin typeface="Calibri"/>
                <a:ea typeface="Calibri"/>
                <a:cs typeface="Calibri"/>
                <a:sym typeface="Calibri"/>
              </a:rPr>
              <a:t>have segments</a:t>
            </a:r>
            <a:endParaRPr sz="1800" b="0" i="0" u="none" strike="noStrike" cap="none">
              <a:solidFill>
                <a:schemeClr val="lt2"/>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7"/>
          <p:cNvSpPr/>
          <p:nvPr/>
        </p:nvSpPr>
        <p:spPr>
          <a:xfrm>
            <a:off x="4648200" y="838200"/>
            <a:ext cx="4343400" cy="5181600"/>
          </a:xfrm>
          <a:prstGeom prst="roundRect">
            <a:avLst>
              <a:gd name="adj" fmla="val 2982"/>
            </a:avLst>
          </a:prstGeom>
          <a:solidFill>
            <a:schemeClr val="lt1"/>
          </a:solidFill>
          <a:ln w="12700" cap="flat" cmpd="sng">
            <a:solidFill>
              <a:srgbClr val="256A64"/>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7" name="Google Shape;377;p37"/>
          <p:cNvSpPr/>
          <p:nvPr/>
        </p:nvSpPr>
        <p:spPr>
          <a:xfrm>
            <a:off x="152400" y="838200"/>
            <a:ext cx="4343400" cy="5181600"/>
          </a:xfrm>
          <a:prstGeom prst="roundRect">
            <a:avLst>
              <a:gd name="adj" fmla="val 2982"/>
            </a:avLst>
          </a:prstGeom>
          <a:solidFill>
            <a:schemeClr val="lt1"/>
          </a:solidFill>
          <a:ln w="12700" cap="flat" cmpd="sng">
            <a:solidFill>
              <a:srgbClr val="256A64"/>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8" name="Google Shape;378;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3200" b="0" i="0" u="none" strike="noStrike" cap="none">
                <a:solidFill>
                  <a:schemeClr val="dk2"/>
                </a:solidFill>
                <a:latin typeface="Arial"/>
                <a:ea typeface="Arial"/>
                <a:cs typeface="Arial"/>
                <a:sym typeface="Arial"/>
              </a:rPr>
              <a:t>Parallel File Distribution Program</a:t>
            </a:r>
            <a:endParaRPr sz="3200" b="0" i="0" u="none" strike="noStrike" cap="none">
              <a:solidFill>
                <a:schemeClr val="dk2"/>
              </a:solidFill>
              <a:latin typeface="Arial"/>
              <a:ea typeface="Arial"/>
              <a:cs typeface="Arial"/>
              <a:sym typeface="Arial"/>
            </a:endParaRPr>
          </a:p>
        </p:txBody>
      </p:sp>
      <p:sp>
        <p:nvSpPr>
          <p:cNvPr id="379" name="Google Shape;379;p37"/>
          <p:cNvSpPr txBox="1">
            <a:spLocks noGrp="1"/>
          </p:cNvSpPr>
          <p:nvPr>
            <p:ph type="body" idx="1"/>
          </p:nvPr>
        </p:nvSpPr>
        <p:spPr>
          <a:xfrm>
            <a:off x="152400" y="1254674"/>
            <a:ext cx="4343400" cy="45259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2400"/>
              <a:buFont typeface="Arial"/>
              <a:buNone/>
            </a:pPr>
            <a:r>
              <a:rPr lang="en-US" sz="2400" b="0" i="0" u="none" strike="noStrike" cap="none">
                <a:solidFill>
                  <a:schemeClr val="dk1"/>
                </a:solidFill>
                <a:latin typeface="Arial"/>
                <a:ea typeface="Arial"/>
                <a:cs typeface="Arial"/>
                <a:sym typeface="Arial"/>
              </a:rPr>
              <a:t>The parallel file distribution program, </a:t>
            </a:r>
            <a:r>
              <a:rPr lang="en-US" sz="2400" b="0" i="0" u="none" strike="noStrike" cap="none">
                <a:solidFill>
                  <a:schemeClr val="dk1"/>
                </a:solidFill>
                <a:latin typeface="Courier New"/>
                <a:ea typeface="Courier New"/>
                <a:cs typeface="Courier New"/>
                <a:sym typeface="Courier New"/>
              </a:rPr>
              <a:t>gpfdist</a:t>
            </a:r>
            <a:r>
              <a:rPr lang="en-US" sz="2400" b="0" i="0" u="none" strike="noStrike" cap="none">
                <a:solidFill>
                  <a:schemeClr val="dk1"/>
                </a:solidFill>
                <a:latin typeface="Arial"/>
                <a:ea typeface="Arial"/>
                <a:cs typeface="Arial"/>
                <a:sym typeface="Arial"/>
              </a:rPr>
              <a:t>:</a:t>
            </a:r>
            <a:endParaRPr/>
          </a:p>
          <a:p>
            <a:pPr marL="342900" marR="0" lvl="0" indent="-342900" algn="l" rtl="0">
              <a:lnSpc>
                <a:spcPct val="100000"/>
              </a:lnSpc>
              <a:spcBef>
                <a:spcPts val="600"/>
              </a:spcBef>
              <a:spcAft>
                <a:spcPts val="0"/>
              </a:spcAft>
              <a:buClr>
                <a:schemeClr val="accent1"/>
              </a:buClr>
              <a:buSzPts val="2400"/>
              <a:buFont typeface="Arial"/>
              <a:buChar char="•"/>
            </a:pPr>
            <a:r>
              <a:rPr lang="en-US" sz="2400" b="0" i="0" u="none" strike="noStrike" cap="none">
                <a:solidFill>
                  <a:schemeClr val="dk1"/>
                </a:solidFill>
                <a:latin typeface="Arial"/>
                <a:ea typeface="Arial"/>
                <a:cs typeface="Arial"/>
                <a:sym typeface="Arial"/>
              </a:rPr>
              <a:t>Is a C program that uses HTTP</a:t>
            </a:r>
            <a:endParaRPr/>
          </a:p>
          <a:p>
            <a:pPr marL="342900" marR="0" lvl="0" indent="-342900" algn="l" rtl="0">
              <a:lnSpc>
                <a:spcPct val="100000"/>
              </a:lnSpc>
              <a:spcBef>
                <a:spcPts val="600"/>
              </a:spcBef>
              <a:spcAft>
                <a:spcPts val="0"/>
              </a:spcAft>
              <a:buClr>
                <a:schemeClr val="accent1"/>
              </a:buClr>
              <a:buSzPts val="2400"/>
              <a:buFont typeface="Arial"/>
              <a:buChar char="•"/>
            </a:pPr>
            <a:r>
              <a:rPr lang="en-US" sz="2400" b="0" i="0" u="none" strike="noStrike" cap="none">
                <a:solidFill>
                  <a:schemeClr val="dk1"/>
                </a:solidFill>
                <a:latin typeface="Arial"/>
                <a:ea typeface="Arial"/>
                <a:cs typeface="Arial"/>
                <a:sym typeface="Arial"/>
              </a:rPr>
              <a:t>Can be run on an external server</a:t>
            </a:r>
            <a:endParaRPr/>
          </a:p>
          <a:p>
            <a:pPr marL="342900" marR="0" lvl="0" indent="-342900" algn="l" rtl="0">
              <a:lnSpc>
                <a:spcPct val="100000"/>
              </a:lnSpc>
              <a:spcBef>
                <a:spcPts val="600"/>
              </a:spcBef>
              <a:spcAft>
                <a:spcPts val="0"/>
              </a:spcAft>
              <a:buClr>
                <a:schemeClr val="accent1"/>
              </a:buClr>
              <a:buSzPts val="2400"/>
              <a:buFont typeface="Arial"/>
              <a:buChar char="•"/>
            </a:pPr>
            <a:r>
              <a:rPr lang="en-US" sz="2400" b="0" i="0" u="none" strike="noStrike" cap="none">
                <a:solidFill>
                  <a:schemeClr val="dk1"/>
                </a:solidFill>
                <a:latin typeface="Arial"/>
                <a:ea typeface="Arial"/>
                <a:cs typeface="Arial"/>
                <a:sym typeface="Arial"/>
              </a:rPr>
              <a:t>Distributes data at 200 MB/s per </a:t>
            </a:r>
            <a:r>
              <a:rPr lang="en-US" sz="2400" b="0" i="0" u="none" strike="noStrike" cap="none">
                <a:solidFill>
                  <a:schemeClr val="dk1"/>
                </a:solidFill>
                <a:latin typeface="Courier New"/>
                <a:ea typeface="Courier New"/>
                <a:cs typeface="Courier New"/>
                <a:sym typeface="Courier New"/>
              </a:rPr>
              <a:t>gpfdist</a:t>
            </a:r>
            <a:endParaRPr/>
          </a:p>
          <a:p>
            <a:pPr marL="342900" marR="0" lvl="0" indent="-342900" algn="l" rtl="0">
              <a:lnSpc>
                <a:spcPct val="100000"/>
              </a:lnSpc>
              <a:spcBef>
                <a:spcPts val="600"/>
              </a:spcBef>
              <a:spcAft>
                <a:spcPts val="0"/>
              </a:spcAft>
              <a:buClr>
                <a:schemeClr val="accent1"/>
              </a:buClr>
              <a:buSzPts val="2400"/>
              <a:buFont typeface="Arial"/>
              <a:buChar char="•"/>
            </a:pPr>
            <a:r>
              <a:rPr lang="en-US" sz="2400" b="0" i="0" u="none" strike="noStrike" cap="none">
                <a:solidFill>
                  <a:schemeClr val="dk1"/>
                </a:solidFill>
                <a:latin typeface="Arial"/>
                <a:ea typeface="Arial"/>
                <a:cs typeface="Arial"/>
                <a:sym typeface="Arial"/>
              </a:rPr>
              <a:t>Provides full parallelism for best performance</a:t>
            </a:r>
            <a:endParaRPr sz="2400" b="0" i="0" u="none" strike="noStrike" cap="none">
              <a:solidFill>
                <a:schemeClr val="dk1"/>
              </a:solidFill>
              <a:latin typeface="Arial"/>
              <a:ea typeface="Arial"/>
              <a:cs typeface="Arial"/>
              <a:sym typeface="Arial"/>
            </a:endParaRPr>
          </a:p>
        </p:txBody>
      </p:sp>
      <p:sp>
        <p:nvSpPr>
          <p:cNvPr id="380" name="Google Shape;380;p37"/>
          <p:cNvSpPr txBox="1">
            <a:spLocks noGrp="1"/>
          </p:cNvSpPr>
          <p:nvPr>
            <p:ph type="body" idx="2"/>
          </p:nvPr>
        </p:nvSpPr>
        <p:spPr>
          <a:xfrm>
            <a:off x="4648200" y="1265762"/>
            <a:ext cx="4038600" cy="45259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2400"/>
              <a:buFont typeface="Arial"/>
              <a:buNone/>
            </a:pPr>
            <a:r>
              <a:rPr lang="en-US" sz="2400" b="0" i="0" u="none" strike="noStrike" cap="none">
                <a:solidFill>
                  <a:schemeClr val="dk1"/>
                </a:solidFill>
                <a:latin typeface="Arial"/>
                <a:ea typeface="Arial"/>
                <a:cs typeface="Arial"/>
                <a:sym typeface="Arial"/>
              </a:rPr>
              <a:t>The data load utility, </a:t>
            </a:r>
            <a:r>
              <a:rPr lang="en-US" sz="2400" b="0" i="0" u="none" strike="noStrike" cap="none">
                <a:solidFill>
                  <a:schemeClr val="dk1"/>
                </a:solidFill>
                <a:latin typeface="Courier New"/>
                <a:ea typeface="Courier New"/>
                <a:cs typeface="Courier New"/>
                <a:sym typeface="Courier New"/>
              </a:rPr>
              <a:t>gpload</a:t>
            </a:r>
            <a:r>
              <a:rPr lang="en-US" sz="2400" b="0" i="0" u="none" strike="noStrike" cap="none">
                <a:solidFill>
                  <a:schemeClr val="dk1"/>
                </a:solidFill>
                <a:latin typeface="Arial"/>
                <a:ea typeface="Arial"/>
                <a:cs typeface="Arial"/>
                <a:sym typeface="Arial"/>
              </a:rPr>
              <a:t>:</a:t>
            </a:r>
            <a:endParaRPr/>
          </a:p>
          <a:p>
            <a:pPr marL="342900" marR="0" lvl="0" indent="-342900" algn="l" rtl="0">
              <a:lnSpc>
                <a:spcPct val="100000"/>
              </a:lnSpc>
              <a:spcBef>
                <a:spcPts val="600"/>
              </a:spcBef>
              <a:spcAft>
                <a:spcPts val="0"/>
              </a:spcAft>
              <a:buClr>
                <a:schemeClr val="accent1"/>
              </a:buClr>
              <a:buSzPts val="2400"/>
              <a:buFont typeface="Arial"/>
              <a:buChar char="•"/>
            </a:pPr>
            <a:r>
              <a:rPr lang="en-US" sz="2400" b="0" i="0" u="none" strike="noStrike" cap="none">
                <a:solidFill>
                  <a:schemeClr val="dk1"/>
                </a:solidFill>
                <a:latin typeface="Arial"/>
                <a:ea typeface="Arial"/>
                <a:cs typeface="Arial"/>
                <a:sym typeface="Arial"/>
              </a:rPr>
              <a:t>Interfaces with and invokes </a:t>
            </a:r>
            <a:r>
              <a:rPr lang="en-US" sz="2400" b="0" i="0" u="none" strike="noStrike" cap="none">
                <a:solidFill>
                  <a:schemeClr val="dk1"/>
                </a:solidFill>
                <a:latin typeface="Courier New"/>
                <a:ea typeface="Courier New"/>
                <a:cs typeface="Courier New"/>
                <a:sym typeface="Courier New"/>
              </a:rPr>
              <a:t>gpfdist</a:t>
            </a:r>
            <a:endParaRPr/>
          </a:p>
          <a:p>
            <a:pPr marL="342900" marR="0" lvl="0" indent="-342900" algn="l" rtl="0">
              <a:lnSpc>
                <a:spcPct val="100000"/>
              </a:lnSpc>
              <a:spcBef>
                <a:spcPts val="600"/>
              </a:spcBef>
              <a:spcAft>
                <a:spcPts val="0"/>
              </a:spcAft>
              <a:buClr>
                <a:schemeClr val="accent1"/>
              </a:buClr>
              <a:buSzPts val="2400"/>
              <a:buFont typeface="Arial"/>
              <a:buChar char="•"/>
            </a:pPr>
            <a:r>
              <a:rPr lang="en-US" sz="2400" b="0" i="0" u="none" strike="noStrike" cap="none">
                <a:solidFill>
                  <a:schemeClr val="dk1"/>
                </a:solidFill>
                <a:latin typeface="Arial"/>
                <a:ea typeface="Arial"/>
                <a:cs typeface="Arial"/>
                <a:sym typeface="Arial"/>
              </a:rPr>
              <a:t>Creates  an external table definition</a:t>
            </a:r>
            <a:endParaRPr/>
          </a:p>
          <a:p>
            <a:pPr marL="342900" marR="0" lvl="0" indent="-342900" algn="l" rtl="0">
              <a:lnSpc>
                <a:spcPct val="100000"/>
              </a:lnSpc>
              <a:spcBef>
                <a:spcPts val="600"/>
              </a:spcBef>
              <a:spcAft>
                <a:spcPts val="0"/>
              </a:spcAft>
              <a:buClr>
                <a:schemeClr val="accent1"/>
              </a:buClr>
              <a:buSzPts val="2400"/>
              <a:buFont typeface="Arial"/>
              <a:buChar char="•"/>
            </a:pPr>
            <a:r>
              <a:rPr lang="en-US" sz="2400" b="0" i="0" u="none" strike="noStrike" cap="none">
                <a:solidFill>
                  <a:schemeClr val="dk1"/>
                </a:solidFill>
                <a:latin typeface="Arial"/>
                <a:ea typeface="Arial"/>
                <a:cs typeface="Arial"/>
                <a:sym typeface="Arial"/>
              </a:rPr>
              <a:t>Executes </a:t>
            </a:r>
            <a:r>
              <a:rPr lang="en-US" sz="2400" b="0" i="0" u="none" strike="noStrike" cap="none">
                <a:solidFill>
                  <a:schemeClr val="dk1"/>
                </a:solidFill>
                <a:latin typeface="Courier New"/>
                <a:ea typeface="Courier New"/>
                <a:cs typeface="Courier New"/>
                <a:sym typeface="Courier New"/>
              </a:rPr>
              <a:t>INSERT</a:t>
            </a:r>
            <a:r>
              <a:rPr lang="en-US" sz="2400" b="0" i="0" u="none" strike="noStrike" cap="none">
                <a:solidFill>
                  <a:schemeClr val="dk1"/>
                </a:solidFill>
                <a:latin typeface="Arial"/>
                <a:ea typeface="Arial"/>
                <a:cs typeface="Arial"/>
                <a:sym typeface="Arial"/>
              </a:rPr>
              <a:t>, </a:t>
            </a:r>
            <a:r>
              <a:rPr lang="en-US" sz="2400" b="0" i="0" u="none" strike="noStrike" cap="none">
                <a:solidFill>
                  <a:schemeClr val="dk1"/>
                </a:solidFill>
                <a:latin typeface="Courier New"/>
                <a:ea typeface="Courier New"/>
                <a:cs typeface="Courier New"/>
                <a:sym typeface="Courier New"/>
              </a:rPr>
              <a:t>UPDATE</a:t>
            </a:r>
            <a:r>
              <a:rPr lang="en-US" sz="2400" b="0" i="0" u="none" strike="noStrike" cap="none">
                <a:solidFill>
                  <a:schemeClr val="dk1"/>
                </a:solidFill>
                <a:latin typeface="Arial"/>
                <a:ea typeface="Arial"/>
                <a:cs typeface="Arial"/>
                <a:sym typeface="Arial"/>
              </a:rPr>
              <a:t>, or </a:t>
            </a:r>
            <a:r>
              <a:rPr lang="en-US" sz="2400" b="0" i="0" u="none" strike="noStrike" cap="none">
                <a:solidFill>
                  <a:schemeClr val="dk1"/>
                </a:solidFill>
                <a:latin typeface="Courier New"/>
                <a:ea typeface="Courier New"/>
                <a:cs typeface="Courier New"/>
                <a:sym typeface="Courier New"/>
              </a:rPr>
              <a:t>MERGE</a:t>
            </a:r>
            <a:r>
              <a:rPr lang="en-US" sz="2400" b="0" i="0" u="none" strike="noStrike" cap="none">
                <a:solidFill>
                  <a:schemeClr val="dk1"/>
                </a:solidFill>
                <a:latin typeface="Arial"/>
                <a:ea typeface="Arial"/>
                <a:cs typeface="Arial"/>
                <a:sym typeface="Arial"/>
              </a:rPr>
              <a:t> to load data</a:t>
            </a: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3200" b="0" i="0" u="none" strike="noStrike" cap="none">
                <a:solidFill>
                  <a:schemeClr val="dk2"/>
                </a:solidFill>
                <a:latin typeface="Arial"/>
                <a:ea typeface="Arial"/>
                <a:cs typeface="Arial"/>
                <a:sym typeface="Arial"/>
              </a:rPr>
              <a:t>Parallel File Distribution Program Example </a:t>
            </a:r>
            <a:endParaRPr sz="3200" b="0" i="0" u="none" strike="noStrike" cap="none">
              <a:solidFill>
                <a:schemeClr val="dk2"/>
              </a:solidFill>
              <a:latin typeface="Arial"/>
              <a:ea typeface="Arial"/>
              <a:cs typeface="Arial"/>
              <a:sym typeface="Arial"/>
            </a:endParaRPr>
          </a:p>
        </p:txBody>
      </p:sp>
      <p:sp>
        <p:nvSpPr>
          <p:cNvPr id="387" name="Google Shape;387;p3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2400"/>
              <a:buFont typeface="Arial"/>
              <a:buNone/>
            </a:pPr>
            <a:r>
              <a:rPr lang="en-US" sz="2400" b="0" i="0" u="none" strike="noStrike" cap="none">
                <a:solidFill>
                  <a:schemeClr val="dk1"/>
                </a:solidFill>
                <a:latin typeface="Courier New"/>
                <a:ea typeface="Courier New"/>
                <a:cs typeface="Courier New"/>
                <a:sym typeface="Courier New"/>
              </a:rPr>
              <a:t>gpfdist</a:t>
            </a:r>
            <a:r>
              <a:rPr lang="en-US" sz="2400" b="0" i="0" u="none" strike="noStrike" cap="none">
                <a:solidFill>
                  <a:schemeClr val="dk1"/>
                </a:solidFill>
                <a:latin typeface="Arial"/>
                <a:ea typeface="Arial"/>
                <a:cs typeface="Arial"/>
                <a:sym typeface="Arial"/>
              </a:rPr>
              <a:t> is started with the following syntax:</a:t>
            </a:r>
            <a:endParaRPr/>
          </a:p>
          <a:p>
            <a:pPr marL="342900" marR="0" lvl="0" indent="-342900" algn="l" rtl="0">
              <a:lnSpc>
                <a:spcPct val="100000"/>
              </a:lnSpc>
              <a:spcBef>
                <a:spcPts val="600"/>
              </a:spcBef>
              <a:spcAft>
                <a:spcPts val="0"/>
              </a:spcAft>
              <a:buClr>
                <a:schemeClr val="accent1"/>
              </a:buClr>
              <a:buSzPts val="2400"/>
              <a:buFont typeface="Arial"/>
              <a:buNone/>
            </a:pPr>
            <a:endParaRPr sz="2400" b="0" i="0" u="none" strike="noStrike" cap="none">
              <a:solidFill>
                <a:schemeClr val="dk1"/>
              </a:solidFill>
              <a:latin typeface="Arial"/>
              <a:ea typeface="Arial"/>
              <a:cs typeface="Arial"/>
              <a:sym typeface="Arial"/>
            </a:endParaRPr>
          </a:p>
          <a:p>
            <a:pPr marL="342900" marR="0" lvl="0" indent="-342900" algn="l" rtl="0">
              <a:lnSpc>
                <a:spcPct val="100000"/>
              </a:lnSpc>
              <a:spcBef>
                <a:spcPts val="600"/>
              </a:spcBef>
              <a:spcAft>
                <a:spcPts val="0"/>
              </a:spcAft>
              <a:buClr>
                <a:schemeClr val="accent1"/>
              </a:buClr>
              <a:buSzPts val="2400"/>
              <a:buFont typeface="Arial"/>
              <a:buNone/>
            </a:pPr>
            <a:endParaRPr sz="2400" b="0" i="0" u="none" strike="noStrike" cap="none">
              <a:solidFill>
                <a:schemeClr val="dk1"/>
              </a:solidFill>
              <a:latin typeface="Arial"/>
              <a:ea typeface="Arial"/>
              <a:cs typeface="Arial"/>
              <a:sym typeface="Arial"/>
            </a:endParaRPr>
          </a:p>
          <a:p>
            <a:pPr marL="342900" marR="0" lvl="0" indent="-342900" algn="l" rtl="0">
              <a:lnSpc>
                <a:spcPct val="100000"/>
              </a:lnSpc>
              <a:spcBef>
                <a:spcPts val="600"/>
              </a:spcBef>
              <a:spcAft>
                <a:spcPts val="0"/>
              </a:spcAft>
              <a:buClr>
                <a:schemeClr val="accent1"/>
              </a:buClr>
              <a:buSzPts val="2400"/>
              <a:buFont typeface="Arial"/>
              <a:buNone/>
            </a:pPr>
            <a:endParaRPr sz="2400" b="0" i="0" u="none" strike="noStrike" cap="none">
              <a:solidFill>
                <a:schemeClr val="dk1"/>
              </a:solidFill>
              <a:latin typeface="Arial"/>
              <a:ea typeface="Arial"/>
              <a:cs typeface="Arial"/>
              <a:sym typeface="Arial"/>
            </a:endParaRPr>
          </a:p>
        </p:txBody>
      </p:sp>
      <p:grpSp>
        <p:nvGrpSpPr>
          <p:cNvPr id="388" name="Google Shape;388;p38"/>
          <p:cNvGrpSpPr/>
          <p:nvPr/>
        </p:nvGrpSpPr>
        <p:grpSpPr>
          <a:xfrm>
            <a:off x="304800" y="1371600"/>
            <a:ext cx="8610600" cy="1295400"/>
            <a:chOff x="304800" y="990600"/>
            <a:chExt cx="8610600" cy="1295400"/>
          </a:xfrm>
        </p:grpSpPr>
        <p:sp>
          <p:nvSpPr>
            <p:cNvPr id="389" name="Google Shape;389;p38"/>
            <p:cNvSpPr/>
            <p:nvPr/>
          </p:nvSpPr>
          <p:spPr>
            <a:xfrm>
              <a:off x="304800" y="990600"/>
              <a:ext cx="8610600" cy="1295400"/>
            </a:xfrm>
            <a:prstGeom prst="rect">
              <a:avLst/>
            </a:prstGeom>
            <a:solidFill>
              <a:schemeClr val="lt1"/>
            </a:solidFill>
            <a:ln w="12700" cap="flat" cmpd="sng">
              <a:solidFill>
                <a:schemeClr val="dk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90" name="Google Shape;390;p38"/>
            <p:cNvSpPr txBox="1"/>
            <p:nvPr/>
          </p:nvSpPr>
          <p:spPr>
            <a:xfrm>
              <a:off x="304800" y="990600"/>
              <a:ext cx="8534400" cy="120032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gpfdist -d /var/load_files/expenses1 -p 8081 &gt;&gt; gpfdist.log 2&gt;&amp;1 &amp;</a:t>
              </a:r>
              <a:br>
                <a:rPr lang="en-US" sz="1800" b="0" i="0" u="none" strike="noStrike" cap="none">
                  <a:solidFill>
                    <a:schemeClr val="dk1"/>
                  </a:solidFill>
                  <a:latin typeface="Courier New"/>
                  <a:ea typeface="Courier New"/>
                  <a:cs typeface="Courier New"/>
                  <a:sym typeface="Courier New"/>
                </a:rPr>
              </a:br>
              <a:r>
                <a:rPr lang="en-US" sz="1800" b="0" i="0" u="none" strike="noStrike" cap="none">
                  <a:solidFill>
                    <a:schemeClr val="dk1"/>
                  </a:solidFill>
                  <a:latin typeface="Courier New"/>
                  <a:ea typeface="Courier New"/>
                  <a:cs typeface="Courier New"/>
                  <a:sym typeface="Courier New"/>
                </a:rPr>
                <a:t>gpfdist -d /var/load_files/expenses2 -p 8082 &gt;&gt; gpfdist.log 2&gt;&amp;1 &amp;</a:t>
              </a:r>
              <a:endParaRPr sz="1400" b="0" i="0" u="none" strike="noStrike" cap="none">
                <a:solidFill>
                  <a:srgbClr val="000000"/>
                </a:solidFill>
                <a:latin typeface="Arial"/>
                <a:ea typeface="Arial"/>
                <a:cs typeface="Arial"/>
                <a:sym typeface="Arial"/>
              </a:endParaRPr>
            </a:p>
          </p:txBody>
        </p:sp>
      </p:grpSp>
      <p:grpSp>
        <p:nvGrpSpPr>
          <p:cNvPr id="391" name="Google Shape;391;p38"/>
          <p:cNvGrpSpPr/>
          <p:nvPr/>
        </p:nvGrpSpPr>
        <p:grpSpPr>
          <a:xfrm>
            <a:off x="228600" y="2743200"/>
            <a:ext cx="8763000" cy="3213437"/>
            <a:chOff x="838200" y="1828800"/>
            <a:chExt cx="8763000" cy="3213437"/>
          </a:xfrm>
        </p:grpSpPr>
        <p:grpSp>
          <p:nvGrpSpPr>
            <p:cNvPr id="392" name="Google Shape;392;p38"/>
            <p:cNvGrpSpPr/>
            <p:nvPr/>
          </p:nvGrpSpPr>
          <p:grpSpPr>
            <a:xfrm>
              <a:off x="838200" y="2010101"/>
              <a:ext cx="8763000" cy="3032136"/>
              <a:chOff x="609600" y="1476701"/>
              <a:chExt cx="8763000" cy="3032136"/>
            </a:xfrm>
          </p:grpSpPr>
          <p:sp>
            <p:nvSpPr>
              <p:cNvPr id="393" name="Google Shape;393;p38"/>
              <p:cNvSpPr/>
              <p:nvPr/>
            </p:nvSpPr>
            <p:spPr>
              <a:xfrm>
                <a:off x="609600" y="1476701"/>
                <a:ext cx="8763000" cy="3032136"/>
              </a:xfrm>
              <a:prstGeom prst="rect">
                <a:avLst/>
              </a:prstGeom>
              <a:solidFill>
                <a:schemeClr val="lt1"/>
              </a:solidFill>
              <a:ln w="25400" cap="flat" cmpd="sng">
                <a:solidFill>
                  <a:srgbClr val="256A64"/>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94" name="Google Shape;394;p38"/>
              <p:cNvSpPr/>
              <p:nvPr/>
            </p:nvSpPr>
            <p:spPr>
              <a:xfrm>
                <a:off x="609600" y="1476702"/>
                <a:ext cx="8763000" cy="381000"/>
              </a:xfrm>
              <a:prstGeom prst="rect">
                <a:avLst/>
              </a:prstGeom>
              <a:solidFill>
                <a:srgbClr val="D6EDF2"/>
              </a:solidFill>
              <a:ln w="25400" cap="flat" cmpd="sng">
                <a:solidFill>
                  <a:srgbClr val="256A64"/>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395" name="Google Shape;395;p38"/>
            <p:cNvGrpSpPr/>
            <p:nvPr/>
          </p:nvGrpSpPr>
          <p:grpSpPr>
            <a:xfrm>
              <a:off x="914400" y="1828800"/>
              <a:ext cx="8686800" cy="3194923"/>
              <a:chOff x="914400" y="1828800"/>
              <a:chExt cx="8686800" cy="3194923"/>
            </a:xfrm>
          </p:grpSpPr>
          <p:sp>
            <p:nvSpPr>
              <p:cNvPr id="396" name="Google Shape;396;p38"/>
              <p:cNvSpPr txBox="1"/>
              <p:nvPr/>
            </p:nvSpPr>
            <p:spPr>
              <a:xfrm>
                <a:off x="1524000" y="1981200"/>
                <a:ext cx="6377964"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Example: Creating an external table using the </a:t>
                </a:r>
                <a:r>
                  <a:rPr lang="en-US" sz="1800" b="1" i="0" u="none" strike="noStrike" cap="none">
                    <a:solidFill>
                      <a:schemeClr val="dk1"/>
                    </a:solidFill>
                    <a:latin typeface="Courier New"/>
                    <a:ea typeface="Courier New"/>
                    <a:cs typeface="Courier New"/>
                    <a:sym typeface="Courier New"/>
                  </a:rPr>
                  <a:t>gpfdist</a:t>
                </a:r>
                <a:r>
                  <a:rPr lang="en-US" sz="1800" b="1" i="0" u="none" strike="noStrike" cap="none">
                    <a:solidFill>
                      <a:schemeClr val="dk1"/>
                    </a:solidFill>
                    <a:latin typeface="Calibri"/>
                    <a:ea typeface="Calibri"/>
                    <a:cs typeface="Calibri"/>
                    <a:sym typeface="Calibri"/>
                  </a:rPr>
                  <a:t> protocol</a:t>
                </a:r>
                <a:endParaRPr sz="1800" b="1" i="0" u="none" strike="noStrike" cap="none">
                  <a:solidFill>
                    <a:schemeClr val="dk1"/>
                  </a:solidFill>
                  <a:latin typeface="Courier New"/>
                  <a:ea typeface="Courier New"/>
                  <a:cs typeface="Courier New"/>
                  <a:sym typeface="Courier New"/>
                </a:endParaRPr>
              </a:p>
            </p:txBody>
          </p:sp>
          <p:sp>
            <p:nvSpPr>
              <p:cNvPr id="397" name="Google Shape;397;p38"/>
              <p:cNvSpPr txBox="1"/>
              <p:nvPr/>
            </p:nvSpPr>
            <p:spPr>
              <a:xfrm>
                <a:off x="1143000" y="2438400"/>
                <a:ext cx="8458200" cy="2585323"/>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CREATE EXTERNAL TABLE ext_expenses </a:t>
                </a:r>
                <a:br>
                  <a:rPr lang="en-US" sz="1800" b="0" i="0" u="none" strike="noStrike" cap="none">
                    <a:solidFill>
                      <a:schemeClr val="dk1"/>
                    </a:solidFill>
                    <a:latin typeface="Courier New"/>
                    <a:ea typeface="Courier New"/>
                    <a:cs typeface="Courier New"/>
                    <a:sym typeface="Courier New"/>
                  </a:rPr>
                </a:br>
                <a:r>
                  <a:rPr lang="en-US" sz="1800" b="0" i="0" u="none" strike="noStrike" cap="none">
                    <a:solidFill>
                      <a:schemeClr val="dk1"/>
                    </a:solidFill>
                    <a:latin typeface="Courier New"/>
                    <a:ea typeface="Courier New"/>
                    <a:cs typeface="Courier New"/>
                    <a:sym typeface="Courier New"/>
                  </a:rPr>
                  <a:t>   (name text, date date,  amount float4, description text) </a:t>
                </a:r>
                <a:br>
                  <a:rPr lang="en-US" sz="1800" b="0" i="0" u="none" strike="noStrike" cap="none">
                    <a:solidFill>
                      <a:schemeClr val="dk1"/>
                    </a:solidFill>
                    <a:latin typeface="Courier New"/>
                    <a:ea typeface="Courier New"/>
                    <a:cs typeface="Courier New"/>
                    <a:sym typeface="Courier New"/>
                  </a:rPr>
                </a:br>
                <a:r>
                  <a:rPr lang="en-US" sz="1800" b="0" i="0" u="none" strike="noStrike" cap="none">
                    <a:solidFill>
                      <a:schemeClr val="dk1"/>
                    </a:solidFill>
                    <a:latin typeface="Courier New"/>
                    <a:ea typeface="Courier New"/>
                    <a:cs typeface="Courier New"/>
                    <a:sym typeface="Courier New"/>
                  </a:rPr>
                  <a:t>   LOCATION (</a:t>
                </a:r>
                <a:br>
                  <a:rPr lang="en-US" sz="1800" b="0" i="0" u="none" strike="noStrike" cap="none">
                    <a:solidFill>
                      <a:schemeClr val="dk1"/>
                    </a:solidFill>
                    <a:latin typeface="Courier New"/>
                    <a:ea typeface="Courier New"/>
                    <a:cs typeface="Courier New"/>
                    <a:sym typeface="Courier New"/>
                  </a:rPr>
                </a:br>
                <a:r>
                  <a:rPr lang="en-US" sz="1800" b="0" i="0" u="none" strike="noStrike" cap="none">
                    <a:solidFill>
                      <a:schemeClr val="dk1"/>
                    </a:solidFill>
                    <a:latin typeface="Courier New"/>
                    <a:ea typeface="Courier New"/>
                    <a:cs typeface="Courier New"/>
                    <a:sym typeface="Courier New"/>
                  </a:rPr>
                  <a:t>        'gpfdist://etlhost:8081/*',</a:t>
                </a:r>
                <a:br>
                  <a:rPr lang="en-US" sz="1800" b="0" i="0" u="none" strike="noStrike" cap="none">
                    <a:solidFill>
                      <a:schemeClr val="dk1"/>
                    </a:solidFill>
                    <a:latin typeface="Courier New"/>
                    <a:ea typeface="Courier New"/>
                    <a:cs typeface="Courier New"/>
                    <a:sym typeface="Courier New"/>
                  </a:rPr>
                </a:br>
                <a:r>
                  <a:rPr lang="en-US" sz="1800" b="0" i="0" u="none" strike="noStrike" cap="none">
                    <a:solidFill>
                      <a:schemeClr val="dk1"/>
                    </a:solidFill>
                    <a:latin typeface="Courier New"/>
                    <a:ea typeface="Courier New"/>
                    <a:cs typeface="Courier New"/>
                    <a:sym typeface="Courier New"/>
                  </a:rPr>
                  <a:t>        'gpfdist://etlhost:8082/*')</a:t>
                </a:r>
                <a:br>
                  <a:rPr lang="en-US" sz="1800" b="0" i="0" u="none" strike="noStrike" cap="none">
                    <a:solidFill>
                      <a:schemeClr val="dk1"/>
                    </a:solidFill>
                    <a:latin typeface="Courier New"/>
                    <a:ea typeface="Courier New"/>
                    <a:cs typeface="Courier New"/>
                    <a:sym typeface="Courier New"/>
                  </a:rPr>
                </a:br>
                <a:r>
                  <a:rPr lang="en-US" sz="1800" b="0" i="0" u="none" strike="noStrike" cap="none">
                    <a:solidFill>
                      <a:schemeClr val="dk1"/>
                    </a:solidFill>
                    <a:latin typeface="Courier New"/>
                    <a:ea typeface="Courier New"/>
                    <a:cs typeface="Courier New"/>
                    <a:sym typeface="Courier New"/>
                  </a:rPr>
                  <a:t>   FORMAT 'TEXT' (DELIMITER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   ENCODING ’UTF-8’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   LOG ERRORS INTO ext_expenses_loaderrors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   SEGMENT REJECT LIMIT 10000 ROWS ;</a:t>
                </a:r>
                <a:endParaRPr sz="1400" b="0" i="0" u="none" strike="noStrike" cap="none">
                  <a:solidFill>
                    <a:srgbClr val="000000"/>
                  </a:solidFill>
                  <a:latin typeface="Arial"/>
                  <a:ea typeface="Arial"/>
                  <a:cs typeface="Arial"/>
                  <a:sym typeface="Arial"/>
                </a:endParaRPr>
              </a:p>
            </p:txBody>
          </p:sp>
          <p:grpSp>
            <p:nvGrpSpPr>
              <p:cNvPr id="398" name="Google Shape;398;p38"/>
              <p:cNvGrpSpPr/>
              <p:nvPr/>
            </p:nvGrpSpPr>
            <p:grpSpPr>
              <a:xfrm>
                <a:off x="914400" y="1828800"/>
                <a:ext cx="838200" cy="685800"/>
                <a:chOff x="914400" y="1828800"/>
                <a:chExt cx="838200" cy="685800"/>
              </a:xfrm>
            </p:grpSpPr>
            <p:pic>
              <p:nvPicPr>
                <p:cNvPr id="399" name="Google Shape;399;p38" descr="C:\Documents and Settings\cantot\My Documents\Training\Supporting Materials\Icons\PNG files for PowerPoint\All Others\Notepad.png"/>
                <p:cNvPicPr preferRelativeResize="0"/>
                <p:nvPr/>
              </p:nvPicPr>
              <p:blipFill rotWithShape="1">
                <a:blip r:embed="rId3">
                  <a:alphaModFix/>
                </a:blip>
                <a:srcRect/>
                <a:stretch/>
              </p:blipFill>
              <p:spPr>
                <a:xfrm flipH="1">
                  <a:off x="914400" y="1828800"/>
                  <a:ext cx="685800" cy="685800"/>
                </a:xfrm>
                <a:prstGeom prst="rect">
                  <a:avLst/>
                </a:prstGeom>
                <a:noFill/>
                <a:ln>
                  <a:noFill/>
                </a:ln>
              </p:spPr>
            </p:pic>
            <p:pic>
              <p:nvPicPr>
                <p:cNvPr id="400" name="Google Shape;400;p38" descr="C:\Documents and Settings\cantot\My Documents\Training\Supporting Materials\Icons\PNG files for PowerPoint\All Others\mag glass.png"/>
                <p:cNvPicPr preferRelativeResize="0"/>
                <p:nvPr/>
              </p:nvPicPr>
              <p:blipFill rotWithShape="1">
                <a:blip r:embed="rId4">
                  <a:alphaModFix/>
                </a:blip>
                <a:srcRect/>
                <a:stretch/>
              </p:blipFill>
              <p:spPr>
                <a:xfrm>
                  <a:off x="1143000" y="2055779"/>
                  <a:ext cx="609600" cy="382621"/>
                </a:xfrm>
                <a:prstGeom prst="rect">
                  <a:avLst/>
                </a:prstGeom>
                <a:noFill/>
                <a:ln>
                  <a:noFill/>
                </a:ln>
              </p:spPr>
            </p:pic>
          </p:grpSp>
        </p:grpSp>
      </p:grpSp>
    </p:spTree>
  </p:cSld>
  <p:clrMapOvr>
    <a:masterClrMapping/>
  </p:clrMapOvr>
</p:sld>
</file>

<file path=ppt/theme/theme1.xml><?xml version="1.0" encoding="utf-8"?>
<a:theme xmlns:a="http://schemas.openxmlformats.org/drawingml/2006/main" name="Pivotal Presentation Theme v1">
  <a:themeElements>
    <a:clrScheme name="Custom 8">
      <a:dk1>
        <a:srgbClr val="00253E"/>
      </a:dk1>
      <a:lt1>
        <a:srgbClr val="434343"/>
      </a:lt1>
      <a:dk2>
        <a:srgbClr val="999999"/>
      </a:dk2>
      <a:lt2>
        <a:srgbClr val="1AB9A5"/>
      </a:lt2>
      <a:accent1>
        <a:srgbClr val="D5EDEA"/>
      </a:accent1>
      <a:accent2>
        <a:srgbClr val="009FDF"/>
      </a:accent2>
      <a:accent3>
        <a:srgbClr val="0066AB"/>
      </a:accent3>
      <a:accent4>
        <a:srgbClr val="2E3092"/>
      </a:accent4>
      <a:accent5>
        <a:srgbClr val="F27062"/>
      </a:accent5>
      <a:accent6>
        <a:srgbClr val="F7DC5F"/>
      </a:accent6>
      <a:hlink>
        <a:srgbClr val="009FDF"/>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ivotal_4x3_template">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3794</Words>
  <Application>Microsoft Macintosh PowerPoint</Application>
  <PresentationFormat>On-screen Show (4:3)</PresentationFormat>
  <Paragraphs>369</Paragraphs>
  <Slides>24</Slides>
  <Notes>24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24</vt:i4>
      </vt:variant>
    </vt:vector>
  </HeadingPairs>
  <TitlesOfParts>
    <vt:vector size="32" baseType="lpstr">
      <vt:lpstr>Arial</vt:lpstr>
      <vt:lpstr>Calibri</vt:lpstr>
      <vt:lpstr>Courier</vt:lpstr>
      <vt:lpstr>Courier New</vt:lpstr>
      <vt:lpstr>Pinyon Script</vt:lpstr>
      <vt:lpstr>Proxima Nova</vt:lpstr>
      <vt:lpstr>Pivotal Presentation Theme v1</vt:lpstr>
      <vt:lpstr>pivotal_4x3_template</vt:lpstr>
      <vt:lpstr>Greenplum Workshop Data Loading </vt:lpstr>
      <vt:lpstr>Data Loading Methods</vt:lpstr>
      <vt:lpstr>COPY SQL Command</vt:lpstr>
      <vt:lpstr>Loading with External Tables</vt:lpstr>
      <vt:lpstr>External Table Types</vt:lpstr>
      <vt:lpstr>File-Based External Tables</vt:lpstr>
      <vt:lpstr>File-Based External Table Protocol and Format</vt:lpstr>
      <vt:lpstr>Parallel File Distribution Program</vt:lpstr>
      <vt:lpstr>Parallel File Distribution Program Example </vt:lpstr>
      <vt:lpstr>Parallel File Distribution Program Example (Cont’d.)</vt:lpstr>
      <vt:lpstr>Accessing Hadoop Data Using gphdfs</vt:lpstr>
      <vt:lpstr>Accessing Hadoop Data Using gphdfs (Cont’d.)</vt:lpstr>
      <vt:lpstr>gpload YAML Control File Example</vt:lpstr>
      <vt:lpstr>gpload Syntax</vt:lpstr>
      <vt:lpstr>Loading Data with gpload</vt:lpstr>
      <vt:lpstr>External Web Table Protocols and Format</vt:lpstr>
      <vt:lpstr>External Web Table Protocols and Format (Cont’d.)</vt:lpstr>
      <vt:lpstr>Environment Variables for Command-Based Web Tables</vt:lpstr>
      <vt:lpstr>External Table Environment Variables</vt:lpstr>
      <vt:lpstr>External Table Environment Variables (cont’d.)</vt:lpstr>
      <vt:lpstr>External Table Error Handling</vt:lpstr>
      <vt:lpstr>External Tables and Planner Statistics</vt:lpstr>
      <vt:lpstr>Data Loading Performance Tips</vt:lpstr>
      <vt:lpstr>Data Loading Performance Tips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Petabyte Scale Data Warehousing Greenplum Data Loading Postgres Conf 2019   </dc:title>
  <cp:lastModifiedBy>Leonard Walstad</cp:lastModifiedBy>
  <cp:revision>6</cp:revision>
  <dcterms:modified xsi:type="dcterms:W3CDTF">2019-08-14T12:54:14Z</dcterms:modified>
</cp:coreProperties>
</file>