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000" b="0" i="0" u="none" strike="noStrike" cap="none">
                <a:solidFill>
                  <a:srgbClr val="000000"/>
                </a:solidFill>
                <a:latin typeface="Calibri"/>
                <a:ea typeface="Calibri"/>
                <a:cs typeface="Calibri"/>
                <a:sym typeface="Calibri"/>
              </a:rPr>
              <a:t>It is important that the distribution keys are the same data type to obtain a local join.  While the values might appear to be the same representatively, different data types are stored differently at the disk level and hash to different values resulting with </a:t>
            </a:r>
            <a:r>
              <a:rPr lang="en" sz="1000" b="0" i="1" u="none" strike="noStrike" cap="none">
                <a:solidFill>
                  <a:srgbClr val="000000"/>
                </a:solidFill>
                <a:latin typeface="Calibri"/>
                <a:ea typeface="Calibri"/>
                <a:cs typeface="Calibri"/>
                <a:sym typeface="Calibri"/>
              </a:rPr>
              <a:t>like</a:t>
            </a:r>
            <a:r>
              <a:rPr lang="en" sz="1000" b="0" i="0" u="none" strike="noStrike" cap="none">
                <a:solidFill>
                  <a:srgbClr val="000000"/>
                </a:solidFill>
                <a:latin typeface="Calibri"/>
                <a:ea typeface="Calibri"/>
                <a:cs typeface="Calibri"/>
                <a:sym typeface="Calibri"/>
              </a:rPr>
              <a:t> rows being stored on different segment instances. </a:t>
            </a:r>
            <a:endParaRPr/>
          </a:p>
          <a:p>
            <a:pPr marL="0" marR="0" lvl="0" indent="0" algn="l" rtl="0">
              <a:lnSpc>
                <a:spcPct val="100000"/>
              </a:lnSpc>
              <a:spcBef>
                <a:spcPts val="0"/>
              </a:spcBef>
              <a:spcAft>
                <a:spcPts val="0"/>
              </a:spcAft>
              <a:buSzPts val="1400"/>
              <a:buNone/>
            </a:pP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 sz="1000" b="0" i="0" u="none" strike="noStrike" cap="none">
                <a:solidFill>
                  <a:srgbClr val="000000"/>
                </a:solidFill>
                <a:latin typeface="Calibri"/>
                <a:ea typeface="Calibri"/>
                <a:cs typeface="Calibri"/>
                <a:sym typeface="Calibri"/>
              </a:rPr>
              <a:t>In the example displayed, the </a:t>
            </a:r>
            <a:r>
              <a:rPr lang="en" sz="1000" b="0" i="1" u="none" strike="noStrike" cap="none">
                <a:solidFill>
                  <a:srgbClr val="000000"/>
                </a:solidFill>
                <a:latin typeface="Calibri"/>
                <a:ea typeface="Calibri"/>
                <a:cs typeface="Calibri"/>
                <a:sym typeface="Calibri"/>
              </a:rPr>
              <a:t>customer</a:t>
            </a:r>
            <a:r>
              <a:rPr lang="en" sz="1000" b="0" i="0" u="none" strike="noStrike" cap="none">
                <a:solidFill>
                  <a:srgbClr val="000000"/>
                </a:solidFill>
                <a:latin typeface="Calibri"/>
                <a:ea typeface="Calibri"/>
                <a:cs typeface="Calibri"/>
                <a:sym typeface="Calibri"/>
              </a:rPr>
              <a:t> table is distributed on the </a:t>
            </a:r>
            <a:r>
              <a:rPr lang="en" sz="1000" b="0" i="1" u="none" strike="noStrike" cap="none">
                <a:solidFill>
                  <a:srgbClr val="000000"/>
                </a:solidFill>
                <a:latin typeface="Calibri"/>
                <a:ea typeface="Calibri"/>
                <a:cs typeface="Calibri"/>
                <a:sym typeface="Calibri"/>
              </a:rPr>
              <a:t>c_customer_id</a:t>
            </a:r>
            <a:r>
              <a:rPr lang="en" sz="1000" b="0" i="0" u="none" strike="noStrike" cap="none">
                <a:solidFill>
                  <a:srgbClr val="000000"/>
                </a:solidFill>
                <a:latin typeface="Calibri"/>
                <a:ea typeface="Calibri"/>
                <a:cs typeface="Calibri"/>
                <a:sym typeface="Calibri"/>
              </a:rPr>
              <a:t> which is defined as type INT and the </a:t>
            </a:r>
            <a:r>
              <a:rPr lang="en" sz="1000" b="0" i="1" u="none" strike="noStrike" cap="none">
                <a:solidFill>
                  <a:srgbClr val="000000"/>
                </a:solidFill>
                <a:latin typeface="Calibri"/>
                <a:ea typeface="Calibri"/>
                <a:cs typeface="Calibri"/>
                <a:sym typeface="Calibri"/>
              </a:rPr>
              <a:t>freq_shopper</a:t>
            </a:r>
            <a:r>
              <a:rPr lang="en" sz="1000" b="0" i="0" u="none" strike="noStrike" cap="none">
                <a:solidFill>
                  <a:srgbClr val="000000"/>
                </a:solidFill>
                <a:latin typeface="Calibri"/>
                <a:ea typeface="Calibri"/>
                <a:cs typeface="Calibri"/>
                <a:sym typeface="Calibri"/>
              </a:rPr>
              <a:t> table also distributed on the </a:t>
            </a:r>
            <a:r>
              <a:rPr lang="en" sz="1000" b="0" i="1" u="none" strike="noStrike" cap="none">
                <a:solidFill>
                  <a:srgbClr val="000000"/>
                </a:solidFill>
                <a:latin typeface="Calibri"/>
                <a:ea typeface="Calibri"/>
                <a:cs typeface="Calibri"/>
                <a:sym typeface="Calibri"/>
              </a:rPr>
              <a:t>f_customer_id</a:t>
            </a:r>
            <a:r>
              <a:rPr lang="en" sz="1000" b="0" i="0" u="none" strike="noStrike" cap="none">
                <a:solidFill>
                  <a:srgbClr val="000000"/>
                </a:solidFill>
                <a:latin typeface="Calibri"/>
                <a:ea typeface="Calibri"/>
                <a:cs typeface="Calibri"/>
                <a:sym typeface="Calibri"/>
              </a:rPr>
              <a:t> is defined as type VARCHAR. This results in like rows (with the same customer_id respectively) being stored on different segment instances requiring a redistribution to perform the join.  Instead of a local join the optimizer redistributes the </a:t>
            </a:r>
            <a:r>
              <a:rPr lang="en" sz="1000" b="0" i="1" u="none" strike="noStrike" cap="none">
                <a:solidFill>
                  <a:srgbClr val="000000"/>
                </a:solidFill>
                <a:latin typeface="Calibri"/>
                <a:ea typeface="Calibri"/>
                <a:cs typeface="Calibri"/>
                <a:sym typeface="Calibri"/>
              </a:rPr>
              <a:t>customer</a:t>
            </a:r>
            <a:r>
              <a:rPr lang="en" sz="1000" b="0" i="0" u="none" strike="noStrike" cap="none">
                <a:solidFill>
                  <a:srgbClr val="000000"/>
                </a:solidFill>
                <a:latin typeface="Calibri"/>
                <a:ea typeface="Calibri"/>
                <a:cs typeface="Calibri"/>
                <a:sym typeface="Calibri"/>
              </a:rPr>
              <a:t> table based on the VARCHAR representation of the </a:t>
            </a:r>
            <a:r>
              <a:rPr lang="en" sz="1000" b="0" i="1" u="none" strike="noStrike" cap="none">
                <a:solidFill>
                  <a:srgbClr val="000000"/>
                </a:solidFill>
                <a:latin typeface="Calibri"/>
                <a:ea typeface="Calibri"/>
                <a:cs typeface="Calibri"/>
                <a:sym typeface="Calibri"/>
              </a:rPr>
              <a:t>c_customer_id</a:t>
            </a:r>
            <a:r>
              <a:rPr lang="en" sz="1000" b="0" i="0" u="none" strike="noStrike" cap="none">
                <a:solidFill>
                  <a:srgbClr val="000000"/>
                </a:solidFill>
                <a:latin typeface="Calibri"/>
                <a:ea typeface="Calibri"/>
                <a:cs typeface="Calibri"/>
                <a:sym typeface="Calibri"/>
              </a:rPr>
              <a:t>. A hash join is then performed using the same data type for both customer_id columns (customer.c_customer_id = varchar (freq_shopper.f_customer_id)). </a:t>
            </a:r>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rgbClr val="000000"/>
                </a:solidFill>
                <a:latin typeface="Calibri"/>
                <a:ea typeface="Calibri"/>
                <a:cs typeface="Calibri"/>
                <a:sym typeface="Calibri"/>
              </a:rPr>
              <a:t>For large tables a hash distribution that evenly distributes table rows across all segment instances is desired. While a random distribution will evenly distribute table rows across all segments, the significant performance gains of local joins, also called co-located joins is lost. </a:t>
            </a:r>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000" b="0" i="0" u="none" strike="noStrike" cap="none">
                <a:solidFill>
                  <a:srgbClr val="000000"/>
                </a:solidFill>
                <a:latin typeface="Arial"/>
                <a:ea typeface="Arial"/>
                <a:cs typeface="Arial"/>
                <a:sym typeface="Arial"/>
              </a:rPr>
              <a:t>The first query will return one row for each segment. The second query will return a single row for the table.</a:t>
            </a:r>
            <a:endParaRPr sz="10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rgbClr val="000000"/>
                </a:solidFill>
                <a:latin typeface="Calibri"/>
                <a:ea typeface="Calibri"/>
                <a:cs typeface="Calibri"/>
                <a:sym typeface="Calibri"/>
              </a:rPr>
              <a:t>A really simple example on a laptop test database. </a:t>
            </a:r>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000" b="0" i="0" u="none" strike="noStrike" cap="none">
                <a:solidFill>
                  <a:srgbClr val="000000"/>
                </a:solidFill>
                <a:latin typeface="Calibri"/>
                <a:ea typeface="Calibri"/>
                <a:cs typeface="Calibri"/>
                <a:sym typeface="Calibri"/>
              </a:rPr>
              <a:t>Every table in a Pivotal database has a data distribution method.  The DISTRIBUTED clause specifies the distribution method for a table.  There are two distribution methods either </a:t>
            </a:r>
            <a:r>
              <a:rPr lang="en" sz="1000" b="0" i="1" u="none" strike="noStrike" cap="none">
                <a:solidFill>
                  <a:srgbClr val="000000"/>
                </a:solidFill>
                <a:latin typeface="Calibri"/>
                <a:ea typeface="Calibri"/>
                <a:cs typeface="Calibri"/>
                <a:sym typeface="Calibri"/>
              </a:rPr>
              <a:t>hash distribution</a:t>
            </a:r>
            <a:r>
              <a:rPr lang="en" sz="1000" b="0" i="0" u="none" strike="noStrike" cap="none">
                <a:solidFill>
                  <a:srgbClr val="000000"/>
                </a:solidFill>
                <a:latin typeface="Calibri"/>
                <a:ea typeface="Calibri"/>
                <a:cs typeface="Calibri"/>
                <a:sym typeface="Calibri"/>
              </a:rPr>
              <a:t> which is designated by specifying a column name in the DISTRIBUTED BY clause or </a:t>
            </a:r>
            <a:r>
              <a:rPr lang="en" sz="1000" b="0" i="1" u="none" strike="noStrike" cap="none">
                <a:solidFill>
                  <a:srgbClr val="000000"/>
                </a:solidFill>
                <a:latin typeface="Calibri"/>
                <a:ea typeface="Calibri"/>
                <a:cs typeface="Calibri"/>
                <a:sym typeface="Calibri"/>
              </a:rPr>
              <a:t>random distribution</a:t>
            </a:r>
            <a:r>
              <a:rPr lang="en" sz="1000" b="0" i="0" u="none" strike="noStrike" cap="none">
                <a:solidFill>
                  <a:srgbClr val="000000"/>
                </a:solidFill>
                <a:latin typeface="Calibri"/>
                <a:ea typeface="Calibri"/>
                <a:cs typeface="Calibri"/>
                <a:sym typeface="Calibri"/>
              </a:rPr>
              <a:t> which is designated by specifying the DISTRIBUTED RANDOMLY clause. </a:t>
            </a:r>
            <a:endParaRPr/>
          </a:p>
          <a:p>
            <a:pPr marL="0" marR="0" lvl="0" indent="0" algn="l" rtl="0">
              <a:lnSpc>
                <a:spcPct val="100000"/>
              </a:lnSpc>
              <a:spcBef>
                <a:spcPts val="0"/>
              </a:spcBef>
              <a:spcAft>
                <a:spcPts val="0"/>
              </a:spcAft>
              <a:buSzPts val="1400"/>
              <a:buNone/>
            </a:pPr>
            <a:r>
              <a:rPr lang="en" sz="1000" b="0" i="0" u="none" strike="noStrike" cap="none">
                <a:solidFill>
                  <a:srgbClr val="000000"/>
                </a:solidFill>
                <a:latin typeface="Calibri"/>
                <a:ea typeface="Calibri"/>
                <a:cs typeface="Calibri"/>
                <a:sym typeface="Calibri"/>
              </a:rPr>
              <a:t>The DISTRIBUTED BY (</a:t>
            </a:r>
            <a:r>
              <a:rPr lang="en" sz="1000" b="0" i="1" u="none" strike="noStrike" cap="none">
                <a:solidFill>
                  <a:srgbClr val="000000"/>
                </a:solidFill>
                <a:latin typeface="Calibri"/>
                <a:ea typeface="Calibri"/>
                <a:cs typeface="Calibri"/>
                <a:sym typeface="Calibri"/>
              </a:rPr>
              <a:t>column name</a:t>
            </a:r>
            <a:r>
              <a:rPr lang="en" sz="1000" b="0" i="0" u="none" strike="noStrike" cap="none">
                <a:solidFill>
                  <a:srgbClr val="000000"/>
                </a:solidFill>
                <a:latin typeface="Calibri"/>
                <a:ea typeface="Calibri"/>
                <a:cs typeface="Calibri"/>
                <a:sym typeface="Calibri"/>
              </a:rPr>
              <a:t>) clause will distribute the data across all segment instances using a hash algorithm.   </a:t>
            </a:r>
            <a:endParaRPr/>
          </a:p>
          <a:p>
            <a:pPr marL="0" marR="0" lvl="0" indent="0" algn="l" rtl="0">
              <a:lnSpc>
                <a:spcPct val="100000"/>
              </a:lnSpc>
              <a:spcBef>
                <a:spcPts val="0"/>
              </a:spcBef>
              <a:spcAft>
                <a:spcPts val="0"/>
              </a:spcAft>
              <a:buSzPts val="1400"/>
              <a:buNone/>
            </a:pPr>
            <a:r>
              <a:rPr lang="en" sz="1000" b="0" i="0" u="none" strike="noStrike" cap="none">
                <a:solidFill>
                  <a:srgbClr val="000000"/>
                </a:solidFill>
                <a:latin typeface="Calibri"/>
                <a:ea typeface="Calibri"/>
                <a:cs typeface="Calibri"/>
                <a:sym typeface="Calibri"/>
              </a:rPr>
              <a:t>The DISTRIBUTED RANDOMLY clause will distribute the data across all segment instances using a random algorithm.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rgbClr val="000000"/>
                </a:solidFill>
                <a:latin typeface="Calibri"/>
                <a:ea typeface="Calibri"/>
                <a:cs typeface="Calibri"/>
                <a:sym typeface="Calibri"/>
              </a:rPr>
              <a:t>For large tables a hash distribution that evenly distributes table rows across all segment instances is desired. While a random distribution will evenly distribute table rows across all segments, the significant performance gains of local joins, also called co-located joins is lost. </a:t>
            </a:r>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rgbClr val="000000"/>
                </a:solidFill>
                <a:latin typeface="Calibri"/>
                <a:ea typeface="Calibri"/>
                <a:cs typeface="Calibri"/>
                <a:sym typeface="Calibri"/>
              </a:rPr>
              <a:t>The DISTRIBUTED RANDOM clause will distribute the data across all segment instances using a random algorithm. For any table that uses a random distribution either a redistribution or broadcast operation will be required to perform a table join.   There are performance implications when performing a redistribution or broadcast of very large tables.  Random distribution should be used for small tables and when a hash distribution method is not feasible due to significant data skew. </a:t>
            </a:r>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rgbClr val="000000"/>
                </a:solidFill>
                <a:latin typeface="Calibri"/>
                <a:ea typeface="Calibri"/>
                <a:cs typeface="Calibri"/>
                <a:sym typeface="Calibri"/>
              </a:rPr>
              <a:t>The DISTRIBUTED RANDOM clause will distribute the data across all segment instances using a random algorithm. For any table that uses a random distribution either a redistribution or broadcast operation will be required to perform a table join.   There are performance implications when performing a redistribution or broadcast of very large tables.  Random distribution should be used for small tables and when a hash distribution method is not feasible due to significant data skew. </a:t>
            </a:r>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000" b="0" i="0" u="none" strike="noStrike" cap="none">
                <a:solidFill>
                  <a:srgbClr val="000000"/>
                </a:solidFill>
                <a:latin typeface="Arial"/>
                <a:ea typeface="Arial"/>
                <a:cs typeface="Arial"/>
                <a:sym typeface="Arial"/>
              </a:rPr>
              <a:t>Use a distribution key with unique values and high cardinality to distribute the data evenly across all segment instances. Boolean keys, for example True/False or 1/0, are not candidates for a distribution key as they will be distributed to two segment instances. Keys with low cardinality for example, Inactive/Active or Male/Female are not candidates for a distribution key. The system distributes rows with the same hash value to the same segment instance therefore resulting in the data being located on only two segment instances.  It is important to remember in an MPP environment overall response time for a query is measured by the completion time for all segment instances. </a:t>
            </a:r>
            <a:endParaRPr/>
          </a:p>
          <a:p>
            <a:pPr marL="0" marR="0" lvl="0" indent="0" algn="l" rtl="0">
              <a:lnSpc>
                <a:spcPct val="100000"/>
              </a:lnSpc>
              <a:spcBef>
                <a:spcPts val="1189"/>
              </a:spcBef>
              <a:spcAft>
                <a:spcPts val="0"/>
              </a:spcAft>
              <a:buSzPts val="1400"/>
              <a:buNone/>
            </a:pP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1189"/>
              </a:spcBef>
              <a:spcAft>
                <a:spcPts val="0"/>
              </a:spcAft>
              <a:buSzPts val="1400"/>
              <a:buNone/>
            </a:pPr>
            <a:r>
              <a:rPr lang="en" sz="1000" b="0" i="0" u="none" strike="noStrike" cap="none">
                <a:solidFill>
                  <a:srgbClr val="000000"/>
                </a:solidFill>
                <a:latin typeface="Calibri"/>
                <a:ea typeface="Calibri"/>
                <a:cs typeface="Calibri"/>
                <a:sym typeface="Calibri"/>
              </a:rPr>
              <a:t>Data skew is caused by uneven distribution of data because of the wrong selection of distribution keys. It is present at the table level, can be easily identified and avoided by selecting optimal distribution keys. Computational skew happens in flight when query is executing and is not as easy to detect. It can happen for various operations like join, sort, aggregation, various OLAP operations, etc.</a:t>
            </a:r>
            <a:r>
              <a:rPr lang="en" sz="1000" b="0" i="0" u="none" strike="noStrike" cap="none">
                <a:solidFill>
                  <a:srgbClr val="000000"/>
                </a:solidFill>
                <a:latin typeface="Arial"/>
                <a:ea typeface="Arial"/>
                <a:cs typeface="Arial"/>
                <a:sym typeface="Arial"/>
              </a:rPr>
              <a:t> </a:t>
            </a:r>
            <a:r>
              <a:rPr lang="en" sz="1000" b="0" i="0" u="none" strike="noStrike" cap="none">
                <a:solidFill>
                  <a:srgbClr val="4D4D4D"/>
                </a:solidFill>
                <a:latin typeface="Arial"/>
                <a:ea typeface="Arial"/>
                <a:cs typeface="Arial"/>
                <a:sym typeface="Arial"/>
              </a:rPr>
              <a:t>with o</a:t>
            </a:r>
            <a:r>
              <a:rPr lang="en" sz="1200" b="0" i="0" u="none" strike="noStrike" cap="none">
                <a:solidFill>
                  <a:srgbClr val="4D4D4D"/>
                </a:solidFill>
                <a:latin typeface="Calibri"/>
                <a:ea typeface="Calibri"/>
                <a:cs typeface="Calibri"/>
                <a:sym typeface="Calibri"/>
              </a:rPr>
              <a:t>perations on columns that have low cardinality and non-uniform distribution. For example, If a row_number function is used on state column of customer table, it will result in more data flowing to segment that contains rows for ‘CA’, resulting in computational skew. Instead of 2 stage aggregation, one stage aggregation is picked by optimizer for columns with low cardinality. </a:t>
            </a:r>
            <a:r>
              <a:rPr lang="en" sz="1000" b="0" i="0" u="none" strike="noStrike" cap="none">
                <a:solidFill>
                  <a:srgbClr val="000000"/>
                </a:solidFill>
                <a:latin typeface="Arial"/>
                <a:ea typeface="Arial"/>
                <a:cs typeface="Arial"/>
                <a:sym typeface="Arial"/>
              </a:rPr>
              <a:t>Computational skew is discussed in detail in the Appendix. </a:t>
            </a:r>
            <a:endParaRPr sz="1200" b="0" i="0" u="none" strike="noStrike" cap="none">
              <a:solidFill>
                <a:srgbClr val="4D4D4D"/>
              </a:solidFill>
              <a:latin typeface="Calibri"/>
              <a:ea typeface="Calibri"/>
              <a:cs typeface="Calibri"/>
              <a:sym typeface="Calibri"/>
            </a:endParaRPr>
          </a:p>
          <a:p>
            <a:pPr marL="0" marR="0" lvl="0" indent="0" algn="l" rtl="0">
              <a:lnSpc>
                <a:spcPct val="100000"/>
              </a:lnSpc>
              <a:spcBef>
                <a:spcPts val="1189"/>
              </a:spcBef>
              <a:spcAft>
                <a:spcPts val="0"/>
              </a:spcAft>
              <a:buSzPts val="1400"/>
              <a:buNone/>
            </a:pP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1189"/>
              </a:spcBef>
              <a:spcAft>
                <a:spcPts val="0"/>
              </a:spcAft>
              <a:buSzPts val="1400"/>
              <a:buNone/>
            </a:pP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1189"/>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Pivotal Confidential</a:t>
            </a:r>
            <a:endParaRPr sz="1400" b="0" i="0" u="none" strike="noStrike" cap="none">
              <a:solidFill>
                <a:srgbClr val="000000"/>
              </a:solidFill>
              <a:latin typeface="Arial"/>
              <a:ea typeface="Arial"/>
              <a:cs typeface="Arial"/>
              <a:sym typeface="Arial"/>
            </a:endParaRPr>
          </a:p>
        </p:txBody>
      </p:sp>
      <p:sp>
        <p:nvSpPr>
          <p:cNvPr id="227" name="Google Shape;22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
        <p:nvSpPr>
          <p:cNvPr id="228" name="Google Shape;228;p9: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p9:notes"/>
          <p:cNvSpPr txBox="1">
            <a:spLocks noGrp="1"/>
          </p:cNvSpPr>
          <p:nvPr>
            <p:ph type="body" idx="1"/>
          </p:nvPr>
        </p:nvSpPr>
        <p:spPr>
          <a:xfrm>
            <a:off x="1158876" y="4343400"/>
            <a:ext cx="4454525"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000" b="0" i="0" u="none" strike="noStrike" cap="none">
                <a:solidFill>
                  <a:srgbClr val="000000"/>
                </a:solidFill>
                <a:latin typeface="Calibri"/>
                <a:ea typeface="Calibri"/>
                <a:cs typeface="Calibri"/>
                <a:sym typeface="Calibri"/>
              </a:rPr>
              <a:t>For large tables that are commonly joined together use the same distribution key to obtain local joins. A local join that is performed within the segment instance minimizes data movement and provides tremendous performance gains. When a local join is performed a segment instance operates independently of the other segment instances without network traffic or communication between segment instances. </a:t>
            </a:r>
            <a:endParaRPr/>
          </a:p>
          <a:p>
            <a:pPr marL="0" marR="0" lvl="0" indent="0" algn="l" rtl="0">
              <a:lnSpc>
                <a:spcPct val="100000"/>
              </a:lnSpc>
              <a:spcBef>
                <a:spcPts val="0"/>
              </a:spcBef>
              <a:spcAft>
                <a:spcPts val="0"/>
              </a:spcAft>
              <a:buSzPts val="1400"/>
              <a:buNone/>
            </a:pP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 sz="1000" b="0" i="0" u="none" strike="noStrike" cap="none">
                <a:solidFill>
                  <a:srgbClr val="000000"/>
                </a:solidFill>
                <a:latin typeface="Calibri"/>
                <a:ea typeface="Calibri"/>
                <a:cs typeface="Calibri"/>
                <a:sym typeface="Calibri"/>
              </a:rPr>
              <a:t>In the point-of-sale example displayed the </a:t>
            </a:r>
            <a:r>
              <a:rPr lang="en" sz="1000" b="0" i="1" u="none" strike="noStrike" cap="none">
                <a:solidFill>
                  <a:srgbClr val="000000"/>
                </a:solidFill>
                <a:latin typeface="Calibri"/>
                <a:ea typeface="Calibri"/>
                <a:cs typeface="Calibri"/>
                <a:sym typeface="Calibri"/>
              </a:rPr>
              <a:t>customer</a:t>
            </a:r>
            <a:r>
              <a:rPr lang="en" sz="1000" b="0" i="0" u="none" strike="noStrike" cap="none">
                <a:solidFill>
                  <a:srgbClr val="000000"/>
                </a:solidFill>
                <a:latin typeface="Calibri"/>
                <a:ea typeface="Calibri"/>
                <a:cs typeface="Calibri"/>
                <a:sym typeface="Calibri"/>
              </a:rPr>
              <a:t> and </a:t>
            </a:r>
            <a:r>
              <a:rPr lang="en" sz="1000" b="0" i="1" u="none" strike="noStrike" cap="none">
                <a:solidFill>
                  <a:srgbClr val="000000"/>
                </a:solidFill>
                <a:latin typeface="Calibri"/>
                <a:ea typeface="Calibri"/>
                <a:cs typeface="Calibri"/>
                <a:sym typeface="Calibri"/>
              </a:rPr>
              <a:t>freq_shopper </a:t>
            </a:r>
            <a:r>
              <a:rPr lang="en" sz="1000" b="0" i="0" u="none" strike="noStrike" cap="none">
                <a:solidFill>
                  <a:srgbClr val="000000"/>
                </a:solidFill>
                <a:latin typeface="Calibri"/>
                <a:ea typeface="Calibri"/>
                <a:cs typeface="Calibri"/>
                <a:sym typeface="Calibri"/>
              </a:rPr>
              <a:t>table are very large tables and are commonly joined together on the </a:t>
            </a:r>
            <a:r>
              <a:rPr lang="en" sz="1000" b="0" i="1" u="none" strike="noStrike" cap="none">
                <a:solidFill>
                  <a:srgbClr val="000000"/>
                </a:solidFill>
                <a:latin typeface="Calibri"/>
                <a:ea typeface="Calibri"/>
                <a:cs typeface="Calibri"/>
                <a:sym typeface="Calibri"/>
              </a:rPr>
              <a:t>customer_id</a:t>
            </a:r>
            <a:r>
              <a:rPr lang="en" sz="1000" b="0" i="0" u="none" strike="noStrike" cap="none">
                <a:solidFill>
                  <a:srgbClr val="000000"/>
                </a:solidFill>
                <a:latin typeface="Calibri"/>
                <a:ea typeface="Calibri"/>
                <a:cs typeface="Calibri"/>
                <a:sym typeface="Calibri"/>
              </a:rPr>
              <a:t> in queries.  The </a:t>
            </a:r>
            <a:r>
              <a:rPr lang="en" sz="1000" b="0" i="1" u="none" strike="noStrike" cap="none">
                <a:solidFill>
                  <a:srgbClr val="000000"/>
                </a:solidFill>
                <a:latin typeface="Calibri"/>
                <a:ea typeface="Calibri"/>
                <a:cs typeface="Calibri"/>
                <a:sym typeface="Calibri"/>
              </a:rPr>
              <a:t>customer_id</a:t>
            </a:r>
            <a:r>
              <a:rPr lang="en" sz="1000" b="0" i="0" u="none" strike="noStrike" cap="none">
                <a:solidFill>
                  <a:srgbClr val="000000"/>
                </a:solidFill>
                <a:latin typeface="Calibri"/>
                <a:ea typeface="Calibri"/>
                <a:cs typeface="Calibri"/>
                <a:sym typeface="Calibri"/>
              </a:rPr>
              <a:t> is also unique and provides for an even distribution of data.  Therefore the same distribution key (</a:t>
            </a:r>
            <a:r>
              <a:rPr lang="en" sz="1000" b="0" i="1" u="none" strike="noStrike" cap="none">
                <a:solidFill>
                  <a:srgbClr val="000000"/>
                </a:solidFill>
                <a:latin typeface="Calibri"/>
                <a:ea typeface="Calibri"/>
                <a:cs typeface="Calibri"/>
                <a:sym typeface="Calibri"/>
              </a:rPr>
              <a:t>customer_id</a:t>
            </a:r>
            <a:r>
              <a:rPr lang="en" sz="1000" b="0" i="0" u="none" strike="noStrike" cap="none">
                <a:solidFill>
                  <a:srgbClr val="000000"/>
                </a:solidFill>
                <a:latin typeface="Calibri"/>
                <a:ea typeface="Calibri"/>
                <a:cs typeface="Calibri"/>
                <a:sym typeface="Calibri"/>
              </a:rPr>
              <a:t>) is used for both the </a:t>
            </a:r>
            <a:r>
              <a:rPr lang="en" sz="1000" b="0" i="1" u="none" strike="noStrike" cap="none">
                <a:solidFill>
                  <a:srgbClr val="000000"/>
                </a:solidFill>
                <a:latin typeface="Calibri"/>
                <a:ea typeface="Calibri"/>
                <a:cs typeface="Calibri"/>
                <a:sym typeface="Calibri"/>
              </a:rPr>
              <a:t>customer</a:t>
            </a:r>
            <a:r>
              <a:rPr lang="en" sz="1000" b="0" i="0" u="none" strike="noStrike" cap="none">
                <a:solidFill>
                  <a:srgbClr val="000000"/>
                </a:solidFill>
                <a:latin typeface="Calibri"/>
                <a:ea typeface="Calibri"/>
                <a:cs typeface="Calibri"/>
                <a:sym typeface="Calibri"/>
              </a:rPr>
              <a:t> and </a:t>
            </a:r>
            <a:r>
              <a:rPr lang="en" sz="1000" b="0" i="1" u="none" strike="noStrike" cap="none">
                <a:solidFill>
                  <a:srgbClr val="000000"/>
                </a:solidFill>
                <a:latin typeface="Calibri"/>
                <a:ea typeface="Calibri"/>
                <a:cs typeface="Calibri"/>
                <a:sym typeface="Calibri"/>
              </a:rPr>
              <a:t>freq_shopper</a:t>
            </a:r>
            <a:r>
              <a:rPr lang="en" sz="1000" b="0" i="0" u="none" strike="noStrike" cap="none">
                <a:solidFill>
                  <a:srgbClr val="000000"/>
                </a:solidFill>
                <a:latin typeface="Calibri"/>
                <a:ea typeface="Calibri"/>
                <a:cs typeface="Calibri"/>
                <a:sym typeface="Calibri"/>
              </a:rPr>
              <a:t> table to obtain the performance benefits of local joins. </a:t>
            </a:r>
            <a:endParaRPr/>
          </a:p>
          <a:p>
            <a:pPr marL="0" marR="0" lvl="0" indent="0" algn="l" rtl="0">
              <a:lnSpc>
                <a:spcPct val="100000"/>
              </a:lnSpc>
              <a:spcBef>
                <a:spcPts val="0"/>
              </a:spcBef>
              <a:spcAft>
                <a:spcPts val="0"/>
              </a:spcAft>
              <a:buSzPts val="1400"/>
              <a:buNone/>
            </a:pPr>
            <a:r>
              <a:rPr lang="en" sz="1000" b="0" i="0" u="none" strike="noStrike" cap="none">
                <a:solidFill>
                  <a:srgbClr val="000000"/>
                </a:solidFill>
                <a:latin typeface="Calibri"/>
                <a:ea typeface="Calibri"/>
                <a:cs typeface="Calibri"/>
                <a:sym typeface="Calibri"/>
              </a:rPr>
              <a:t>To join the </a:t>
            </a:r>
            <a:r>
              <a:rPr lang="en" sz="1000" b="0" i="1" u="none" strike="noStrike" cap="none">
                <a:solidFill>
                  <a:srgbClr val="000000"/>
                </a:solidFill>
                <a:latin typeface="Calibri"/>
                <a:ea typeface="Calibri"/>
                <a:cs typeface="Calibri"/>
                <a:sym typeface="Calibri"/>
              </a:rPr>
              <a:t>customer</a:t>
            </a:r>
            <a:r>
              <a:rPr lang="en" sz="1000" b="0" i="0" u="none" strike="noStrike" cap="none">
                <a:solidFill>
                  <a:srgbClr val="000000"/>
                </a:solidFill>
                <a:latin typeface="Calibri"/>
                <a:ea typeface="Calibri"/>
                <a:cs typeface="Calibri"/>
                <a:sym typeface="Calibri"/>
              </a:rPr>
              <a:t> and </a:t>
            </a:r>
            <a:r>
              <a:rPr lang="en" sz="1000" b="0" i="1" u="none" strike="noStrike" cap="none">
                <a:solidFill>
                  <a:srgbClr val="000000"/>
                </a:solidFill>
                <a:latin typeface="Calibri"/>
                <a:ea typeface="Calibri"/>
                <a:cs typeface="Calibri"/>
                <a:sym typeface="Calibri"/>
              </a:rPr>
              <a:t>freq_shopper</a:t>
            </a:r>
            <a:r>
              <a:rPr lang="en" sz="1000" b="0" i="0" u="none" strike="noStrike" cap="none">
                <a:solidFill>
                  <a:srgbClr val="000000"/>
                </a:solidFill>
                <a:latin typeface="Calibri"/>
                <a:ea typeface="Calibri"/>
                <a:cs typeface="Calibri"/>
                <a:sym typeface="Calibri"/>
              </a:rPr>
              <a:t> tables each segment instance simply performs the following:</a:t>
            </a:r>
            <a:br>
              <a:rPr lang="en" sz="1000" b="0" i="0" u="none" strike="noStrike" cap="none">
                <a:solidFill>
                  <a:srgbClr val="000000"/>
                </a:solidFill>
                <a:latin typeface="Calibri"/>
                <a:ea typeface="Calibri"/>
                <a:cs typeface="Calibri"/>
                <a:sym typeface="Calibri"/>
              </a:rPr>
            </a:br>
            <a:r>
              <a:rPr lang="en" sz="1000" b="0" i="0" u="none" strike="noStrike" cap="none">
                <a:solidFill>
                  <a:srgbClr val="000000"/>
                </a:solidFill>
                <a:latin typeface="Calibri"/>
                <a:ea typeface="Calibri"/>
                <a:cs typeface="Calibri"/>
                <a:sym typeface="Calibri"/>
              </a:rPr>
              <a:t>1) scan the </a:t>
            </a:r>
            <a:r>
              <a:rPr lang="en" sz="1000" b="0" i="1" u="none" strike="noStrike" cap="none">
                <a:solidFill>
                  <a:srgbClr val="000000"/>
                </a:solidFill>
                <a:latin typeface="Calibri"/>
                <a:ea typeface="Calibri"/>
                <a:cs typeface="Calibri"/>
                <a:sym typeface="Calibri"/>
              </a:rPr>
              <a:t>customer</a:t>
            </a:r>
            <a:r>
              <a:rPr lang="en" sz="1000" b="0" i="0" u="none" strike="noStrike" cap="none">
                <a:solidFill>
                  <a:srgbClr val="000000"/>
                </a:solidFill>
                <a:latin typeface="Calibri"/>
                <a:ea typeface="Calibri"/>
                <a:cs typeface="Calibri"/>
                <a:sym typeface="Calibri"/>
              </a:rPr>
              <a:t> table that is already distributed on the join key and hashing it, 2) scan the </a:t>
            </a:r>
            <a:r>
              <a:rPr lang="en" sz="1000" b="0" i="1" u="none" strike="noStrike" cap="none">
                <a:solidFill>
                  <a:srgbClr val="000000"/>
                </a:solidFill>
                <a:latin typeface="Calibri"/>
                <a:ea typeface="Calibri"/>
                <a:cs typeface="Calibri"/>
                <a:sym typeface="Calibri"/>
              </a:rPr>
              <a:t>freq_shopper</a:t>
            </a:r>
            <a:r>
              <a:rPr lang="en" sz="1000" b="0" i="0" u="none" strike="noStrike" cap="none">
                <a:solidFill>
                  <a:srgbClr val="000000"/>
                </a:solidFill>
                <a:latin typeface="Calibri"/>
                <a:ea typeface="Calibri"/>
                <a:cs typeface="Calibri"/>
                <a:sym typeface="Calibri"/>
              </a:rPr>
              <a:t> table that is already distributed on the join key and hashing it, 3) perform a hash join operation between the two tables all locally within the segment instance without network activity. </a:t>
            </a:r>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Pivotal Confidential</a:t>
            </a:r>
            <a:endParaRPr sz="1400" b="0" i="0" u="none" strike="noStrike" cap="none">
              <a:solidFill>
                <a:srgbClr val="000000"/>
              </a:solidFill>
              <a:latin typeface="Arial"/>
              <a:ea typeface="Arial"/>
              <a:cs typeface="Arial"/>
              <a:sym typeface="Arial"/>
            </a:endParaRPr>
          </a:p>
        </p:txBody>
      </p:sp>
      <p:sp>
        <p:nvSpPr>
          <p:cNvPr id="250" name="Google Shape;25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
        <p:nvSpPr>
          <p:cNvPr id="251" name="Google Shape;251;p10: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10:notes"/>
          <p:cNvSpPr txBox="1">
            <a:spLocks noGrp="1"/>
          </p:cNvSpPr>
          <p:nvPr>
            <p:ph type="body" idx="1"/>
          </p:nvPr>
        </p:nvSpPr>
        <p:spPr>
          <a:xfrm>
            <a:off x="1149350" y="4286250"/>
            <a:ext cx="4487863" cy="44021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000" b="0" i="0" u="none" strike="noStrike" cap="none">
                <a:solidFill>
                  <a:srgbClr val="000000"/>
                </a:solidFill>
                <a:latin typeface="Calibri"/>
                <a:ea typeface="Calibri"/>
                <a:cs typeface="Calibri"/>
                <a:sym typeface="Calibri"/>
              </a:rPr>
              <a:t>To perform a local join matching rows must be located together on the same segment instance.  In the case where data was not distributed on the join key, a dynamic redistribution of the needed rows from one of the tables to another segment instance will be performed.  </a:t>
            </a:r>
            <a:endParaRPr/>
          </a:p>
          <a:p>
            <a:pPr marL="0" marR="0" lvl="0" indent="0" algn="l" rtl="0">
              <a:lnSpc>
                <a:spcPct val="100000"/>
              </a:lnSpc>
              <a:spcBef>
                <a:spcPts val="0"/>
              </a:spcBef>
              <a:spcAft>
                <a:spcPts val="0"/>
              </a:spcAft>
              <a:buSzPts val="1400"/>
              <a:buNone/>
            </a:pPr>
            <a:r>
              <a:rPr lang="en" sz="1000" b="0" i="0" u="none" strike="noStrike" cap="none">
                <a:solidFill>
                  <a:srgbClr val="000000"/>
                </a:solidFill>
                <a:latin typeface="Calibri"/>
                <a:ea typeface="Calibri"/>
                <a:cs typeface="Calibri"/>
                <a:sym typeface="Calibri"/>
              </a:rPr>
              <a:t>There is a performance cost to redistributing data, that must be performed every time the join is required for a query.  Though the performance impact is minimal for small tables, avoid redistribution motion for very large tables when possible. </a:t>
            </a:r>
            <a:endParaRPr/>
          </a:p>
          <a:p>
            <a:pPr marL="0" marR="0" lvl="0" indent="0" algn="l" rtl="0">
              <a:lnSpc>
                <a:spcPct val="100000"/>
              </a:lnSpc>
              <a:spcBef>
                <a:spcPts val="0"/>
              </a:spcBef>
              <a:spcAft>
                <a:spcPts val="0"/>
              </a:spcAft>
              <a:buSzPts val="1400"/>
              <a:buNone/>
            </a:pP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 sz="1000" b="0" i="0" u="none" strike="noStrike" cap="none">
                <a:solidFill>
                  <a:srgbClr val="000000"/>
                </a:solidFill>
                <a:latin typeface="Calibri"/>
                <a:ea typeface="Calibri"/>
                <a:cs typeface="Calibri"/>
                <a:sym typeface="Calibri"/>
              </a:rPr>
              <a:t>In the example displayed the </a:t>
            </a:r>
            <a:r>
              <a:rPr lang="en" sz="1000" b="0" i="1" u="none" strike="noStrike" cap="none">
                <a:solidFill>
                  <a:srgbClr val="000000"/>
                </a:solidFill>
                <a:latin typeface="Calibri"/>
                <a:ea typeface="Calibri"/>
                <a:cs typeface="Calibri"/>
                <a:sym typeface="Calibri"/>
              </a:rPr>
              <a:t>customer</a:t>
            </a:r>
            <a:r>
              <a:rPr lang="en" sz="1000" b="0" i="0" u="none" strike="noStrike" cap="none">
                <a:solidFill>
                  <a:srgbClr val="000000"/>
                </a:solidFill>
                <a:latin typeface="Calibri"/>
                <a:ea typeface="Calibri"/>
                <a:cs typeface="Calibri"/>
                <a:sym typeface="Calibri"/>
              </a:rPr>
              <a:t> table was distributed on the c_</a:t>
            </a:r>
            <a:r>
              <a:rPr lang="en" sz="1000" b="0" i="1" u="none" strike="noStrike" cap="none">
                <a:solidFill>
                  <a:srgbClr val="000000"/>
                </a:solidFill>
                <a:latin typeface="Calibri"/>
                <a:ea typeface="Calibri"/>
                <a:cs typeface="Calibri"/>
                <a:sym typeface="Calibri"/>
              </a:rPr>
              <a:t>customer_id</a:t>
            </a:r>
            <a:r>
              <a:rPr lang="en" sz="1000" b="0" i="0" u="none" strike="noStrike" cap="none">
                <a:solidFill>
                  <a:srgbClr val="000000"/>
                </a:solidFill>
                <a:latin typeface="Calibri"/>
                <a:ea typeface="Calibri"/>
                <a:cs typeface="Calibri"/>
                <a:sym typeface="Calibri"/>
              </a:rPr>
              <a:t> and the </a:t>
            </a:r>
            <a:r>
              <a:rPr lang="en" sz="1000" b="0" i="1" u="none" strike="noStrike" cap="none">
                <a:solidFill>
                  <a:srgbClr val="000000"/>
                </a:solidFill>
                <a:latin typeface="Calibri"/>
                <a:ea typeface="Calibri"/>
                <a:cs typeface="Calibri"/>
                <a:sym typeface="Calibri"/>
              </a:rPr>
              <a:t>freq_shopper</a:t>
            </a:r>
            <a:r>
              <a:rPr lang="en" sz="1000" b="0" i="0" u="none" strike="noStrike" cap="none">
                <a:solidFill>
                  <a:srgbClr val="000000"/>
                </a:solidFill>
                <a:latin typeface="Calibri"/>
                <a:ea typeface="Calibri"/>
                <a:cs typeface="Calibri"/>
                <a:sym typeface="Calibri"/>
              </a:rPr>
              <a:t> table was distributed on the f_</a:t>
            </a:r>
            <a:r>
              <a:rPr lang="en" sz="1000" b="0" i="1" u="none" strike="noStrike" cap="none">
                <a:solidFill>
                  <a:srgbClr val="000000"/>
                </a:solidFill>
                <a:latin typeface="Calibri"/>
                <a:ea typeface="Calibri"/>
                <a:cs typeface="Calibri"/>
                <a:sym typeface="Calibri"/>
              </a:rPr>
              <a:t>trans_number</a:t>
            </a:r>
            <a:r>
              <a:rPr lang="en" sz="1000" b="0" i="0" u="none" strike="noStrike" cap="none">
                <a:solidFill>
                  <a:srgbClr val="000000"/>
                </a:solidFill>
                <a:latin typeface="Calibri"/>
                <a:ea typeface="Calibri"/>
                <a:cs typeface="Calibri"/>
                <a:sym typeface="Calibri"/>
              </a:rPr>
              <a:t>.  To perform the join between the </a:t>
            </a:r>
            <a:r>
              <a:rPr lang="en" sz="1000" b="0" i="1" u="none" strike="noStrike" cap="none">
                <a:solidFill>
                  <a:srgbClr val="000000"/>
                </a:solidFill>
                <a:latin typeface="Calibri"/>
                <a:ea typeface="Calibri"/>
                <a:cs typeface="Calibri"/>
                <a:sym typeface="Calibri"/>
              </a:rPr>
              <a:t>customer</a:t>
            </a:r>
            <a:r>
              <a:rPr lang="en" sz="1000" b="0" i="0" u="none" strike="noStrike" cap="none">
                <a:solidFill>
                  <a:srgbClr val="000000"/>
                </a:solidFill>
                <a:latin typeface="Calibri"/>
                <a:ea typeface="Calibri"/>
                <a:cs typeface="Calibri"/>
                <a:sym typeface="Calibri"/>
              </a:rPr>
              <a:t> and </a:t>
            </a:r>
            <a:r>
              <a:rPr lang="en" sz="1000" b="0" i="1" u="none" strike="noStrike" cap="none">
                <a:solidFill>
                  <a:srgbClr val="000000"/>
                </a:solidFill>
                <a:latin typeface="Calibri"/>
                <a:ea typeface="Calibri"/>
                <a:cs typeface="Calibri"/>
                <a:sym typeface="Calibri"/>
              </a:rPr>
              <a:t>freq_shopper</a:t>
            </a:r>
            <a:r>
              <a:rPr lang="en" sz="1000" b="0" i="0" u="none" strike="noStrike" cap="none">
                <a:solidFill>
                  <a:srgbClr val="000000"/>
                </a:solidFill>
                <a:latin typeface="Calibri"/>
                <a:ea typeface="Calibri"/>
                <a:cs typeface="Calibri"/>
                <a:sym typeface="Calibri"/>
              </a:rPr>
              <a:t> table WHERE the customer.c_customer_id = freq_shopper.f_customer_id the </a:t>
            </a:r>
            <a:r>
              <a:rPr lang="en" sz="1000" b="0" i="1" u="none" strike="noStrike" cap="none">
                <a:solidFill>
                  <a:srgbClr val="000000"/>
                </a:solidFill>
                <a:latin typeface="Calibri"/>
                <a:ea typeface="Calibri"/>
                <a:cs typeface="Calibri"/>
                <a:sym typeface="Calibri"/>
              </a:rPr>
              <a:t>freq_shopper</a:t>
            </a:r>
            <a:r>
              <a:rPr lang="en" sz="1000" b="0" i="0" u="none" strike="noStrike" cap="none">
                <a:solidFill>
                  <a:srgbClr val="000000"/>
                </a:solidFill>
                <a:latin typeface="Calibri"/>
                <a:ea typeface="Calibri"/>
                <a:cs typeface="Calibri"/>
                <a:sym typeface="Calibri"/>
              </a:rPr>
              <a:t> table must be dynamically redistributed on the </a:t>
            </a:r>
            <a:r>
              <a:rPr lang="en" sz="1000" b="0" i="1" u="none" strike="noStrike" cap="none">
                <a:solidFill>
                  <a:srgbClr val="000000"/>
                </a:solidFill>
                <a:latin typeface="Calibri"/>
                <a:ea typeface="Calibri"/>
                <a:cs typeface="Calibri"/>
                <a:sym typeface="Calibri"/>
              </a:rPr>
              <a:t>f_customer_id</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Pivotal Confidential</a:t>
            </a:r>
            <a:endParaRPr sz="1400" b="0" i="0" u="none" strike="noStrike" cap="none">
              <a:solidFill>
                <a:srgbClr val="000000"/>
              </a:solidFill>
              <a:latin typeface="Arial"/>
              <a:ea typeface="Arial"/>
              <a:cs typeface="Arial"/>
              <a:sym typeface="Arial"/>
            </a:endParaRPr>
          </a:p>
        </p:txBody>
      </p:sp>
      <p:sp>
        <p:nvSpPr>
          <p:cNvPr id="275" name="Google Shape;27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
        <p:nvSpPr>
          <p:cNvPr id="276" name="Google Shape;276;p11: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7" name="Google Shape;277;p11:notes"/>
          <p:cNvSpPr txBox="1">
            <a:spLocks noGrp="1"/>
          </p:cNvSpPr>
          <p:nvPr>
            <p:ph type="body" idx="1"/>
          </p:nvPr>
        </p:nvSpPr>
        <p:spPr>
          <a:xfrm>
            <a:off x="1155700" y="4343400"/>
            <a:ext cx="4478338"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 sz="1200" b="0" i="0" u="none" strike="noStrike" cap="none">
                <a:solidFill>
                  <a:srgbClr val="000000"/>
                </a:solidFill>
                <a:latin typeface="Calibri"/>
                <a:ea typeface="Calibri"/>
                <a:cs typeface="Calibri"/>
                <a:sym typeface="Calibri"/>
              </a:rPr>
              <a:t>In some cases a broadcast motion will be performed rather than a redistribute motion.  In a broadcast motion every segment instance performs a broadcast (or sends) its own individual rows to all other segment instances.  This will result in every segment instance having its own complete and local copy of the entire table.  A broadcast motion may not be as optimal as a redistribute motion therefore the optimizer typically only selects a broadcast motion for very small tables. A broadcast motion is not acceptable for large tables. </a:t>
            </a:r>
            <a:endParaRPr/>
          </a:p>
          <a:p>
            <a:pPr marL="0" marR="0" lvl="0" indent="0" algn="l" rtl="0">
              <a:lnSpc>
                <a:spcPct val="100000"/>
              </a:lnSpc>
              <a:spcBef>
                <a:spcPts val="0"/>
              </a:spcBef>
              <a:spcAft>
                <a:spcPts val="0"/>
              </a:spcAft>
              <a:buSzPts val="1400"/>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 sz="1200" b="0" i="0" u="none" strike="noStrike" cap="none">
                <a:solidFill>
                  <a:srgbClr val="000000"/>
                </a:solidFill>
                <a:latin typeface="Calibri"/>
                <a:ea typeface="Calibri"/>
                <a:cs typeface="Calibri"/>
                <a:sym typeface="Calibri"/>
              </a:rPr>
              <a:t>In the example displayed the </a:t>
            </a:r>
            <a:r>
              <a:rPr lang="en" sz="1200" b="0" i="1" u="none" strike="noStrike" cap="none">
                <a:solidFill>
                  <a:srgbClr val="000000"/>
                </a:solidFill>
                <a:latin typeface="Calibri"/>
                <a:ea typeface="Calibri"/>
                <a:cs typeface="Calibri"/>
                <a:sym typeface="Calibri"/>
              </a:rPr>
              <a:t>state</a:t>
            </a:r>
            <a:r>
              <a:rPr lang="en" sz="1200" b="0" i="0" u="none" strike="noStrike" cap="none">
                <a:solidFill>
                  <a:srgbClr val="000000"/>
                </a:solidFill>
                <a:latin typeface="Calibri"/>
                <a:ea typeface="Calibri"/>
                <a:cs typeface="Calibri"/>
                <a:sym typeface="Calibri"/>
              </a:rPr>
              <a:t> table was distributed on the </a:t>
            </a:r>
            <a:r>
              <a:rPr lang="en" sz="1200" b="0" i="1" u="none" strike="noStrike" cap="none">
                <a:solidFill>
                  <a:srgbClr val="000000"/>
                </a:solidFill>
                <a:latin typeface="Calibri"/>
                <a:ea typeface="Calibri"/>
                <a:cs typeface="Calibri"/>
                <a:sym typeface="Calibri"/>
              </a:rPr>
              <a:t>state_key</a:t>
            </a:r>
            <a:r>
              <a:rPr lang="en" sz="1200" b="0" i="0" u="none" strike="noStrike" cap="none">
                <a:solidFill>
                  <a:srgbClr val="000000"/>
                </a:solidFill>
                <a:latin typeface="Calibri"/>
                <a:ea typeface="Calibri"/>
                <a:cs typeface="Calibri"/>
                <a:sym typeface="Calibri"/>
              </a:rPr>
              <a:t> and the </a:t>
            </a:r>
            <a:r>
              <a:rPr lang="en" sz="1200" b="0" i="1" u="none" strike="noStrike" cap="none">
                <a:solidFill>
                  <a:srgbClr val="000000"/>
                </a:solidFill>
                <a:latin typeface="Calibri"/>
                <a:ea typeface="Calibri"/>
                <a:cs typeface="Calibri"/>
                <a:sym typeface="Calibri"/>
              </a:rPr>
              <a:t>customer</a:t>
            </a:r>
            <a:r>
              <a:rPr lang="en" sz="1200" b="0" i="0" u="none" strike="noStrike" cap="none">
                <a:solidFill>
                  <a:srgbClr val="000000"/>
                </a:solidFill>
                <a:latin typeface="Calibri"/>
                <a:ea typeface="Calibri"/>
                <a:cs typeface="Calibri"/>
                <a:sym typeface="Calibri"/>
              </a:rPr>
              <a:t> table was distributed on the </a:t>
            </a:r>
            <a:r>
              <a:rPr lang="en" sz="1200" b="0" i="1" u="none" strike="noStrike" cap="none">
                <a:solidFill>
                  <a:srgbClr val="000000"/>
                </a:solidFill>
                <a:latin typeface="Calibri"/>
                <a:ea typeface="Calibri"/>
                <a:cs typeface="Calibri"/>
                <a:sym typeface="Calibri"/>
              </a:rPr>
              <a:t>customer_id</a:t>
            </a:r>
            <a:r>
              <a:rPr lang="en" sz="1200" b="0" i="0" u="none" strike="noStrike" cap="none">
                <a:solidFill>
                  <a:srgbClr val="000000"/>
                </a:solidFill>
                <a:latin typeface="Calibri"/>
                <a:ea typeface="Calibri"/>
                <a:cs typeface="Calibri"/>
                <a:sym typeface="Calibri"/>
              </a:rPr>
              <a:t>.  It was not feasible to distribute the </a:t>
            </a:r>
            <a:r>
              <a:rPr lang="en" sz="1200" b="0" i="1" u="none" strike="noStrike" cap="none">
                <a:solidFill>
                  <a:srgbClr val="000000"/>
                </a:solidFill>
                <a:latin typeface="Calibri"/>
                <a:ea typeface="Calibri"/>
                <a:cs typeface="Calibri"/>
                <a:sym typeface="Calibri"/>
              </a:rPr>
              <a:t>customer</a:t>
            </a:r>
            <a:r>
              <a:rPr lang="en" sz="1200" b="0" i="0" u="none" strike="noStrike" cap="none">
                <a:solidFill>
                  <a:srgbClr val="000000"/>
                </a:solidFill>
                <a:latin typeface="Calibri"/>
                <a:ea typeface="Calibri"/>
                <a:cs typeface="Calibri"/>
                <a:sym typeface="Calibri"/>
              </a:rPr>
              <a:t> table on the </a:t>
            </a:r>
            <a:r>
              <a:rPr lang="en" sz="1200" b="0" i="1" u="none" strike="noStrike" cap="none">
                <a:solidFill>
                  <a:srgbClr val="000000"/>
                </a:solidFill>
                <a:latin typeface="Calibri"/>
                <a:ea typeface="Calibri"/>
                <a:cs typeface="Calibri"/>
                <a:sym typeface="Calibri"/>
              </a:rPr>
              <a:t>state_key </a:t>
            </a:r>
            <a:r>
              <a:rPr lang="en" sz="1200" b="0" i="0" u="none" strike="noStrike" cap="none">
                <a:solidFill>
                  <a:srgbClr val="000000"/>
                </a:solidFill>
                <a:latin typeface="Calibri"/>
                <a:ea typeface="Calibri"/>
                <a:cs typeface="Calibri"/>
                <a:sym typeface="Calibri"/>
              </a:rPr>
              <a:t>because it would result in data skew and the </a:t>
            </a:r>
            <a:r>
              <a:rPr lang="en" sz="1200" b="0" i="1" u="none" strike="noStrike" cap="none">
                <a:solidFill>
                  <a:srgbClr val="000000"/>
                </a:solidFill>
                <a:latin typeface="Calibri"/>
                <a:ea typeface="Calibri"/>
                <a:cs typeface="Calibri"/>
                <a:sym typeface="Calibri"/>
              </a:rPr>
              <a:t>customer</a:t>
            </a:r>
            <a:r>
              <a:rPr lang="en" sz="1200" b="0" i="0" u="none" strike="noStrike" cap="none">
                <a:solidFill>
                  <a:srgbClr val="000000"/>
                </a:solidFill>
                <a:latin typeface="Calibri"/>
                <a:ea typeface="Calibri"/>
                <a:cs typeface="Calibri"/>
                <a:sym typeface="Calibri"/>
              </a:rPr>
              <a:t> table is commonly joined using the </a:t>
            </a:r>
            <a:r>
              <a:rPr lang="en" sz="1200" b="0" i="1" u="none" strike="noStrike" cap="none">
                <a:solidFill>
                  <a:srgbClr val="000000"/>
                </a:solidFill>
                <a:latin typeface="Calibri"/>
                <a:ea typeface="Calibri"/>
                <a:cs typeface="Calibri"/>
                <a:sym typeface="Calibri"/>
              </a:rPr>
              <a:t>customer_id </a:t>
            </a:r>
            <a:r>
              <a:rPr lang="en" sz="1200" b="0" i="0" u="none" strike="noStrike" cap="none">
                <a:solidFill>
                  <a:srgbClr val="000000"/>
                </a:solidFill>
                <a:latin typeface="Calibri"/>
                <a:ea typeface="Calibri"/>
                <a:cs typeface="Calibri"/>
                <a:sym typeface="Calibri"/>
              </a:rPr>
              <a:t>with other tables.  The </a:t>
            </a:r>
            <a:r>
              <a:rPr lang="en" sz="1200" b="0" i="1" u="none" strike="noStrike" cap="none">
                <a:solidFill>
                  <a:srgbClr val="000000"/>
                </a:solidFill>
                <a:latin typeface="Calibri"/>
                <a:ea typeface="Calibri"/>
                <a:cs typeface="Calibri"/>
                <a:sym typeface="Calibri"/>
              </a:rPr>
              <a:t>customer</a:t>
            </a:r>
            <a:r>
              <a:rPr lang="en" sz="1200" b="0" i="0" u="none" strike="noStrike" cap="none">
                <a:solidFill>
                  <a:srgbClr val="000000"/>
                </a:solidFill>
                <a:latin typeface="Calibri"/>
                <a:ea typeface="Calibri"/>
                <a:cs typeface="Calibri"/>
                <a:sym typeface="Calibri"/>
              </a:rPr>
              <a:t> table is very large and the </a:t>
            </a:r>
            <a:r>
              <a:rPr lang="en" sz="1200" b="0" i="1" u="none" strike="noStrike" cap="none">
                <a:solidFill>
                  <a:srgbClr val="000000"/>
                </a:solidFill>
                <a:latin typeface="Calibri"/>
                <a:ea typeface="Calibri"/>
                <a:cs typeface="Calibri"/>
                <a:sym typeface="Calibri"/>
              </a:rPr>
              <a:t>state</a:t>
            </a:r>
            <a:r>
              <a:rPr lang="en" sz="1200" b="0" i="0" u="none" strike="noStrike" cap="none">
                <a:solidFill>
                  <a:srgbClr val="000000"/>
                </a:solidFill>
                <a:latin typeface="Calibri"/>
                <a:ea typeface="Calibri"/>
                <a:cs typeface="Calibri"/>
                <a:sym typeface="Calibri"/>
              </a:rPr>
              <a:t> table is very small relative to the number of rows. The optimizer rather than redistributing the </a:t>
            </a:r>
            <a:r>
              <a:rPr lang="en" sz="1200" b="0" i="1" u="none" strike="noStrike" cap="none">
                <a:solidFill>
                  <a:srgbClr val="000000"/>
                </a:solidFill>
                <a:latin typeface="Calibri"/>
                <a:ea typeface="Calibri"/>
                <a:cs typeface="Calibri"/>
                <a:sym typeface="Calibri"/>
              </a:rPr>
              <a:t>customer</a:t>
            </a:r>
            <a:r>
              <a:rPr lang="en" sz="1200" b="0" i="0" u="none" strike="noStrike" cap="none">
                <a:solidFill>
                  <a:srgbClr val="000000"/>
                </a:solidFill>
                <a:latin typeface="Calibri"/>
                <a:ea typeface="Calibri"/>
                <a:cs typeface="Calibri"/>
                <a:sym typeface="Calibri"/>
              </a:rPr>
              <a:t> table decides to broadcast the </a:t>
            </a:r>
            <a:r>
              <a:rPr lang="en" sz="1200" b="0" i="1" u="none" strike="noStrike" cap="none">
                <a:solidFill>
                  <a:srgbClr val="000000"/>
                </a:solidFill>
                <a:latin typeface="Calibri"/>
                <a:ea typeface="Calibri"/>
                <a:cs typeface="Calibri"/>
                <a:sym typeface="Calibri"/>
              </a:rPr>
              <a:t>state</a:t>
            </a:r>
            <a:r>
              <a:rPr lang="en" sz="1200" b="0" i="0" u="none" strike="noStrike" cap="none">
                <a:solidFill>
                  <a:srgbClr val="000000"/>
                </a:solidFill>
                <a:latin typeface="Calibri"/>
                <a:ea typeface="Calibri"/>
                <a:cs typeface="Calibri"/>
                <a:sym typeface="Calibri"/>
              </a:rPr>
              <a:t> table. Each segment instance will send their individual rows from the </a:t>
            </a:r>
            <a:r>
              <a:rPr lang="en" sz="1200" b="0" i="1" u="none" strike="noStrike" cap="none">
                <a:solidFill>
                  <a:srgbClr val="000000"/>
                </a:solidFill>
                <a:latin typeface="Calibri"/>
                <a:ea typeface="Calibri"/>
                <a:cs typeface="Calibri"/>
                <a:sym typeface="Calibri"/>
              </a:rPr>
              <a:t>state </a:t>
            </a:r>
            <a:r>
              <a:rPr lang="en" sz="1200" b="0" i="0" u="none" strike="noStrike" cap="none">
                <a:solidFill>
                  <a:srgbClr val="000000"/>
                </a:solidFill>
                <a:latin typeface="Calibri"/>
                <a:ea typeface="Calibri"/>
                <a:cs typeface="Calibri"/>
                <a:sym typeface="Calibri"/>
              </a:rPr>
              <a:t>table to all other segment instances. Each segment instance will then have its own complete and local copy of the </a:t>
            </a:r>
            <a:r>
              <a:rPr lang="en" sz="1200" b="0" i="1" u="none" strike="noStrike" cap="none">
                <a:solidFill>
                  <a:srgbClr val="000000"/>
                </a:solidFill>
                <a:latin typeface="Calibri"/>
                <a:ea typeface="Calibri"/>
                <a:cs typeface="Calibri"/>
                <a:sym typeface="Calibri"/>
              </a:rPr>
              <a:t>state</a:t>
            </a:r>
            <a:r>
              <a:rPr lang="en" sz="1200" b="0" i="0" u="none" strike="noStrike" cap="none">
                <a:solidFill>
                  <a:srgbClr val="000000"/>
                </a:solidFill>
                <a:latin typeface="Calibri"/>
                <a:ea typeface="Calibri"/>
                <a:cs typeface="Calibri"/>
                <a:sym typeface="Calibri"/>
              </a:rPr>
              <a:t> table, to join with the </a:t>
            </a:r>
            <a:r>
              <a:rPr lang="en" sz="1200" b="0" i="1" u="none" strike="noStrike" cap="none">
                <a:solidFill>
                  <a:srgbClr val="000000"/>
                </a:solidFill>
                <a:latin typeface="Calibri"/>
                <a:ea typeface="Calibri"/>
                <a:cs typeface="Calibri"/>
                <a:sym typeface="Calibri"/>
              </a:rPr>
              <a:t>customer</a:t>
            </a:r>
            <a:r>
              <a:rPr lang="en" sz="1200" b="0" i="0" u="none" strike="noStrike" cap="none">
                <a:solidFill>
                  <a:srgbClr val="000000"/>
                </a:solidFill>
                <a:latin typeface="Calibri"/>
                <a:ea typeface="Calibri"/>
                <a:cs typeface="Calibri"/>
                <a:sym typeface="Calibri"/>
              </a:rPr>
              <a:t> table.</a:t>
            </a:r>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 – Title">
  <p:cSld name="Divider">
    <p:bg>
      <p:bgPr>
        <a:solidFill>
          <a:schemeClr val="lt2"/>
        </a:solidFill>
        <a:effectLst/>
      </p:bgPr>
    </p:bg>
    <p:spTree>
      <p:nvGrpSpPr>
        <p:cNvPr id="1" name="Shape 6"/>
        <p:cNvGrpSpPr/>
        <p:nvPr/>
      </p:nvGrpSpPr>
      <p:grpSpPr>
        <a:xfrm>
          <a:off x="0" y="0"/>
          <a:ext cx="0" cy="0"/>
          <a:chOff x="0" y="0"/>
          <a:chExt cx="0" cy="0"/>
        </a:xfrm>
      </p:grpSpPr>
      <p:pic>
        <p:nvPicPr>
          <p:cNvPr id="7" name="Google Shape;7;p2" descr="IMG_0276.jpg"/>
          <p:cNvPicPr preferRelativeResize="0"/>
          <p:nvPr/>
        </p:nvPicPr>
        <p:blipFill rotWithShape="1">
          <a:blip r:embed="rId2">
            <a:alphaModFix/>
          </a:blip>
          <a:srcRect l="-1871" t="8284" r="9671" b="8284"/>
          <a:stretch/>
        </p:blipFill>
        <p:spPr>
          <a:xfrm>
            <a:off x="614426" y="0"/>
            <a:ext cx="8529600" cy="5143500"/>
          </a:xfrm>
          <a:prstGeom prst="rect">
            <a:avLst/>
          </a:prstGeom>
          <a:noFill/>
          <a:ln>
            <a:noFill/>
          </a:ln>
        </p:spPr>
      </p:pic>
      <p:sp>
        <p:nvSpPr>
          <p:cNvPr id="8" name="Google Shape;8;p2"/>
          <p:cNvSpPr/>
          <p:nvPr/>
        </p:nvSpPr>
        <p:spPr>
          <a:xfrm>
            <a:off x="0" y="-25"/>
            <a:ext cx="9144000" cy="5143500"/>
          </a:xfrm>
          <a:prstGeom prst="rect">
            <a:avLst/>
          </a:prstGeom>
          <a:gradFill>
            <a:gsLst>
              <a:gs pos="0">
                <a:srgbClr val="1AB9A5"/>
              </a:gs>
              <a:gs pos="10000">
                <a:srgbClr val="1AB9A5"/>
              </a:gs>
              <a:gs pos="100000">
                <a:srgbClr val="1AB9A5">
                  <a:alpha val="74117"/>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A9DBD6"/>
              </a:solidFill>
              <a:latin typeface="Arial"/>
              <a:ea typeface="Arial"/>
              <a:cs typeface="Arial"/>
              <a:sym typeface="Arial"/>
            </a:endParaRPr>
          </a:p>
        </p:txBody>
      </p:sp>
      <p:cxnSp>
        <p:nvCxnSpPr>
          <p:cNvPr id="9" name="Google Shape;9;p2"/>
          <p:cNvCxnSpPr/>
          <p:nvPr/>
        </p:nvCxnSpPr>
        <p:spPr>
          <a:xfrm>
            <a:off x="633275" y="3110100"/>
            <a:ext cx="738900" cy="0"/>
          </a:xfrm>
          <a:prstGeom prst="straightConnector1">
            <a:avLst/>
          </a:prstGeom>
          <a:noFill/>
          <a:ln w="38100" cap="flat" cmpd="sng">
            <a:solidFill>
              <a:schemeClr val="accent6"/>
            </a:solidFill>
            <a:prstDash val="solid"/>
            <a:round/>
            <a:headEnd type="none" w="sm" len="sm"/>
            <a:tailEnd type="none" w="sm" len="sm"/>
          </a:ln>
        </p:spPr>
      </p:cxnSp>
      <p:sp>
        <p:nvSpPr>
          <p:cNvPr id="10" name="Google Shape;10;p2"/>
          <p:cNvSpPr txBox="1">
            <a:spLocks noGrp="1"/>
          </p:cNvSpPr>
          <p:nvPr>
            <p:ph type="title"/>
          </p:nvPr>
        </p:nvSpPr>
        <p:spPr>
          <a:xfrm>
            <a:off x="523203" y="1737025"/>
            <a:ext cx="6158400" cy="1191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4000"/>
              <a:buFont typeface="Arial"/>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 name="Google Shape;12;p2"/>
          <p:cNvGrpSpPr/>
          <p:nvPr/>
        </p:nvGrpSpPr>
        <p:grpSpPr>
          <a:xfrm>
            <a:off x="634507" y="819388"/>
            <a:ext cx="1337013" cy="313170"/>
            <a:chOff x="1841475" y="2392725"/>
            <a:chExt cx="3928925" cy="920275"/>
          </a:xfrm>
        </p:grpSpPr>
        <p:sp>
          <p:nvSpPr>
            <p:cNvPr id="13" name="Google Shape;13;p2"/>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
          <p:cNvSpPr txBox="1">
            <a:spLocks noGrp="1"/>
          </p:cNvSpPr>
          <p:nvPr>
            <p:ph type="subTitle" idx="1"/>
          </p:nvPr>
        </p:nvSpPr>
        <p:spPr>
          <a:xfrm>
            <a:off x="523200" y="3306700"/>
            <a:ext cx="4173600" cy="14097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500"/>
              <a:buFont typeface="Arial"/>
              <a:buNone/>
              <a:defRPr sz="15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 – Design Grid">
  <p:cSld name="Title Slide_3">
    <p:spTree>
      <p:nvGrpSpPr>
        <p:cNvPr id="1" name="Shape 90"/>
        <p:cNvGrpSpPr/>
        <p:nvPr/>
      </p:nvGrpSpPr>
      <p:grpSpPr>
        <a:xfrm>
          <a:off x="0" y="0"/>
          <a:ext cx="0" cy="0"/>
          <a:chOff x="0" y="0"/>
          <a:chExt cx="0" cy="0"/>
        </a:xfrm>
      </p:grpSpPr>
      <p:pic>
        <p:nvPicPr>
          <p:cNvPr id="91" name="Google Shape;91;p11"/>
          <p:cNvPicPr preferRelativeResize="0"/>
          <p:nvPr/>
        </p:nvPicPr>
        <p:blipFill rotWithShape="1">
          <a:blip r:embed="rId2">
            <a:alphaModFix/>
          </a:blip>
          <a:srcRect/>
          <a:stretch/>
        </p:blipFill>
        <p:spPr>
          <a:xfrm>
            <a:off x="0" y="0"/>
            <a:ext cx="9144000" cy="5143489"/>
          </a:xfrm>
          <a:prstGeom prst="rect">
            <a:avLst/>
          </a:prstGeom>
          <a:noFill/>
          <a:ln>
            <a:noFill/>
          </a:ln>
        </p:spPr>
      </p:pic>
      <p:sp>
        <p:nvSpPr>
          <p:cNvPr id="92" name="Google Shape;92;p11"/>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93" name="Google Shape;93;p11"/>
          <p:cNvGrpSpPr/>
          <p:nvPr/>
        </p:nvGrpSpPr>
        <p:grpSpPr>
          <a:xfrm>
            <a:off x="287525" y="4854556"/>
            <a:ext cx="634914" cy="148716"/>
            <a:chOff x="1841475" y="2392725"/>
            <a:chExt cx="3928925" cy="920275"/>
          </a:xfrm>
        </p:grpSpPr>
        <p:sp>
          <p:nvSpPr>
            <p:cNvPr id="94" name="Google Shape;94;p11"/>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1"/>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1"/>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1"/>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1"/>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1"/>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 – Night Mode">
  <p:cSld name="Title Slide_2">
    <p:bg>
      <p:bgPr>
        <a:solidFill>
          <a:schemeClr val="dk1"/>
        </a:solidFill>
        <a:effectLst/>
      </p:bgPr>
    </p:bg>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04" name="Google Shape;104;p12"/>
          <p:cNvGrpSpPr/>
          <p:nvPr/>
        </p:nvGrpSpPr>
        <p:grpSpPr>
          <a:xfrm>
            <a:off x="287525" y="4854556"/>
            <a:ext cx="634914" cy="148716"/>
            <a:chOff x="1841475" y="2392725"/>
            <a:chExt cx="3928925" cy="920275"/>
          </a:xfrm>
        </p:grpSpPr>
        <p:sp>
          <p:nvSpPr>
            <p:cNvPr id="105" name="Google Shape;105;p12"/>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2"/>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2"/>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2"/>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2"/>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2"/>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2"/>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 – Sidebar">
  <p:cSld name="CUSTOM_5">
    <p:spTree>
      <p:nvGrpSpPr>
        <p:cNvPr id="1" name="Shape 113"/>
        <p:cNvGrpSpPr/>
        <p:nvPr/>
      </p:nvGrpSpPr>
      <p:grpSpPr>
        <a:xfrm>
          <a:off x="0" y="0"/>
          <a:ext cx="0" cy="0"/>
          <a:chOff x="0" y="0"/>
          <a:chExt cx="0" cy="0"/>
        </a:xfrm>
      </p:grpSpPr>
      <p:cxnSp>
        <p:nvCxnSpPr>
          <p:cNvPr id="114" name="Google Shape;114;p13"/>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15" name="Google Shape;115;p1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 name="Google Shape;116;p13"/>
          <p:cNvGrpSpPr/>
          <p:nvPr/>
        </p:nvGrpSpPr>
        <p:grpSpPr>
          <a:xfrm>
            <a:off x="287525" y="4854556"/>
            <a:ext cx="634914" cy="148716"/>
            <a:chOff x="1841475" y="2392725"/>
            <a:chExt cx="3928925" cy="920275"/>
          </a:xfrm>
        </p:grpSpPr>
        <p:sp>
          <p:nvSpPr>
            <p:cNvPr id="117" name="Google Shape;117;p13"/>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3"/>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3"/>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3"/>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3"/>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3"/>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3"/>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3"/>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5" name="Google Shape;125;p13"/>
          <p:cNvCxnSpPr/>
          <p:nvPr/>
        </p:nvCxnSpPr>
        <p:spPr>
          <a:xfrm>
            <a:off x="6078286" y="-214525"/>
            <a:ext cx="0" cy="119700"/>
          </a:xfrm>
          <a:prstGeom prst="straightConnector1">
            <a:avLst/>
          </a:prstGeom>
          <a:noFill/>
          <a:ln w="9525" cap="flat" cmpd="sng">
            <a:solidFill>
              <a:srgbClr val="D9D9D9"/>
            </a:solidFill>
            <a:prstDash val="solid"/>
            <a:round/>
            <a:headEnd type="none" w="sm" len="sm"/>
            <a:tailEnd type="none" w="sm" len="sm"/>
          </a:ln>
        </p:spPr>
      </p:cxnSp>
      <p:sp>
        <p:nvSpPr>
          <p:cNvPr id="126" name="Google Shape;126;p13"/>
          <p:cNvSpPr txBox="1">
            <a:spLocks noGrp="1"/>
          </p:cNvSpPr>
          <p:nvPr>
            <p:ph type="body" idx="1"/>
          </p:nvPr>
        </p:nvSpPr>
        <p:spPr>
          <a:xfrm>
            <a:off x="192475" y="900400"/>
            <a:ext cx="5618700" cy="3769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
        <p:nvSpPr>
          <p:cNvPr id="127" name="Google Shape;127;p13"/>
          <p:cNvSpPr txBox="1">
            <a:spLocks noGrp="1"/>
          </p:cNvSpPr>
          <p:nvPr>
            <p:ph type="body" idx="2"/>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1pPr>
            <a:lvl2pPr marL="914400" marR="0" lvl="1"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2pPr>
            <a:lvl3pPr marL="1371600" marR="0" lvl="2"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3pPr>
            <a:lvl4pPr marL="1828800" marR="0" lvl="3"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4pPr>
            <a:lvl5pPr marL="2286000" marR="0" lvl="4"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5pPr>
            <a:lvl6pPr marL="2743200" marR="0" lvl="5"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6pPr>
            <a:lvl7pPr marL="3200400" marR="0" lvl="6"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7pPr>
            <a:lvl8pPr marL="3657600" marR="0" lvl="7"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8pPr>
            <a:lvl9pPr marL="4114800" marR="0" lvl="8" indent="-311150" algn="l" rtl="0">
              <a:lnSpc>
                <a:spcPct val="110000"/>
              </a:lnSpc>
              <a:spcBef>
                <a:spcPts val="2000"/>
              </a:spcBef>
              <a:spcAft>
                <a:spcPts val="200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 Split">
  <p:cSld name="CUSTOM_8">
    <p:spTree>
      <p:nvGrpSpPr>
        <p:cNvPr id="1" name="Shape 128"/>
        <p:cNvGrpSpPr/>
        <p:nvPr/>
      </p:nvGrpSpPr>
      <p:grpSpPr>
        <a:xfrm>
          <a:off x="0" y="0"/>
          <a:ext cx="0" cy="0"/>
          <a:chOff x="0" y="0"/>
          <a:chExt cx="0" cy="0"/>
        </a:xfrm>
      </p:grpSpPr>
      <p:cxnSp>
        <p:nvCxnSpPr>
          <p:cNvPr id="129" name="Google Shape;129;p14"/>
          <p:cNvCxnSpPr/>
          <p:nvPr/>
        </p:nvCxnSpPr>
        <p:spPr>
          <a:xfrm>
            <a:off x="4572000"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130" name="Google Shape;130;p14"/>
          <p:cNvGrpSpPr/>
          <p:nvPr/>
        </p:nvGrpSpPr>
        <p:grpSpPr>
          <a:xfrm>
            <a:off x="287525" y="4854556"/>
            <a:ext cx="634914" cy="148716"/>
            <a:chOff x="1841475" y="2392725"/>
            <a:chExt cx="3928925" cy="920275"/>
          </a:xfrm>
        </p:grpSpPr>
        <p:sp>
          <p:nvSpPr>
            <p:cNvPr id="131" name="Google Shape;131;p14"/>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4"/>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4"/>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4"/>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4"/>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4"/>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4"/>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14"/>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40" name="Google Shape;140;p14"/>
          <p:cNvCxnSpPr/>
          <p:nvPr/>
        </p:nvCxnSpPr>
        <p:spPr>
          <a:xfrm rot="10800000">
            <a:off x="4572000"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41" name="Google Shape;141;p14"/>
          <p:cNvSpPr txBox="1">
            <a:spLocks noGrp="1"/>
          </p:cNvSpPr>
          <p:nvPr>
            <p:ph type="body" idx="1"/>
          </p:nvPr>
        </p:nvSpPr>
        <p:spPr>
          <a:xfrm>
            <a:off x="192475" y="900400"/>
            <a:ext cx="41121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
        <p:nvSpPr>
          <p:cNvPr id="142" name="Google Shape;142;p14"/>
          <p:cNvSpPr txBox="1">
            <a:spLocks noGrp="1"/>
          </p:cNvSpPr>
          <p:nvPr>
            <p:ph type="body" idx="2"/>
          </p:nvPr>
        </p:nvSpPr>
        <p:spPr>
          <a:xfrm>
            <a:off x="4750000" y="900400"/>
            <a:ext cx="41121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 – Split w/ Image">
  <p:cSld name="CUSTOM_8_2">
    <p:spTree>
      <p:nvGrpSpPr>
        <p:cNvPr id="1" name="Shape 143"/>
        <p:cNvGrpSpPr/>
        <p:nvPr/>
      </p:nvGrpSpPr>
      <p:grpSpPr>
        <a:xfrm>
          <a:off x="0" y="0"/>
          <a:ext cx="0" cy="0"/>
          <a:chOff x="0" y="0"/>
          <a:chExt cx="0" cy="0"/>
        </a:xfrm>
      </p:grpSpPr>
      <p:sp>
        <p:nvSpPr>
          <p:cNvPr id="144" name="Google Shape;144;p15"/>
          <p:cNvSpPr/>
          <p:nvPr/>
        </p:nvSpPr>
        <p:spPr>
          <a:xfrm>
            <a:off x="4572000" y="0"/>
            <a:ext cx="4572000" cy="51435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Proxima Nova"/>
                <a:ea typeface="Proxima Nova"/>
                <a:cs typeface="Proxima Nova"/>
                <a:sym typeface="Proxima Nova"/>
              </a:rPr>
              <a:t>Cover w/ Image</a:t>
            </a:r>
            <a:endParaRPr sz="1000" b="0" i="0" u="none" strike="noStrike" cap="none">
              <a:solidFill>
                <a:schemeClr val="dk1"/>
              </a:solidFill>
              <a:latin typeface="Proxima Nova"/>
              <a:ea typeface="Proxima Nova"/>
              <a:cs typeface="Proxima Nova"/>
              <a:sym typeface="Proxima Nova"/>
            </a:endParaRPr>
          </a:p>
        </p:txBody>
      </p:sp>
      <p:cxnSp>
        <p:nvCxnSpPr>
          <p:cNvPr id="145" name="Google Shape;145;p15"/>
          <p:cNvCxnSpPr/>
          <p:nvPr/>
        </p:nvCxnSpPr>
        <p:spPr>
          <a:xfrm>
            <a:off x="4572000" y="-214525"/>
            <a:ext cx="0" cy="119700"/>
          </a:xfrm>
          <a:prstGeom prst="straightConnector1">
            <a:avLst/>
          </a:prstGeom>
          <a:noFill/>
          <a:ln w="9525" cap="flat" cmpd="sng">
            <a:solidFill>
              <a:srgbClr val="D9D9D9"/>
            </a:solidFill>
            <a:prstDash val="solid"/>
            <a:round/>
            <a:headEnd type="none" w="sm" len="sm"/>
            <a:tailEnd type="none" w="sm" len="sm"/>
          </a:ln>
        </p:spPr>
      </p:cxnSp>
      <p:grpSp>
        <p:nvGrpSpPr>
          <p:cNvPr id="146" name="Google Shape;146;p15"/>
          <p:cNvGrpSpPr/>
          <p:nvPr/>
        </p:nvGrpSpPr>
        <p:grpSpPr>
          <a:xfrm>
            <a:off x="287525" y="4854556"/>
            <a:ext cx="634914" cy="148716"/>
            <a:chOff x="1841475" y="2392725"/>
            <a:chExt cx="3928925" cy="920275"/>
          </a:xfrm>
        </p:grpSpPr>
        <p:sp>
          <p:nvSpPr>
            <p:cNvPr id="147" name="Google Shape;147;p15"/>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5"/>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5"/>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5"/>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5"/>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5"/>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5"/>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5" name="Google Shape;155;p15"/>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6" name="Google Shape;156;p15"/>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1000"/>
              </a:spcBef>
              <a:spcAft>
                <a:spcPts val="1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 Columns">
  <p:cSld name="CUSTOM_8_1">
    <p:spTree>
      <p:nvGrpSpPr>
        <p:cNvPr id="1" name="Shape 157"/>
        <p:cNvGrpSpPr/>
        <p:nvPr/>
      </p:nvGrpSpPr>
      <p:grpSpPr>
        <a:xfrm>
          <a:off x="0" y="0"/>
          <a:ext cx="0" cy="0"/>
          <a:chOff x="0" y="0"/>
          <a:chExt cx="0" cy="0"/>
        </a:xfrm>
      </p:grpSpPr>
      <p:grpSp>
        <p:nvGrpSpPr>
          <p:cNvPr id="158" name="Google Shape;158;p16"/>
          <p:cNvGrpSpPr/>
          <p:nvPr/>
        </p:nvGrpSpPr>
        <p:grpSpPr>
          <a:xfrm>
            <a:off x="287525" y="4854556"/>
            <a:ext cx="634914" cy="148716"/>
            <a:chOff x="1841475" y="2392725"/>
            <a:chExt cx="3928925" cy="920275"/>
          </a:xfrm>
        </p:grpSpPr>
        <p:sp>
          <p:nvSpPr>
            <p:cNvPr id="159" name="Google Shape;159;p16"/>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6"/>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6"/>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6"/>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6"/>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6"/>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6"/>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6"/>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7" name="Google Shape;167;p16"/>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68" name="Google Shape;168;p16"/>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69" name="Google Shape;169;p16"/>
          <p:cNvCxnSpPr/>
          <p:nvPr/>
        </p:nvCxnSpPr>
        <p:spPr>
          <a:xfrm>
            <a:off x="6078286"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170" name="Google Shape;170;p16"/>
          <p:cNvCxnSpPr/>
          <p:nvPr/>
        </p:nvCxnSpPr>
        <p:spPr>
          <a:xfrm rot="10800000">
            <a:off x="30678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71" name="Google Shape;171;p16"/>
          <p:cNvCxnSpPr/>
          <p:nvPr/>
        </p:nvCxnSpPr>
        <p:spPr>
          <a:xfrm>
            <a:off x="3067886" y="-214525"/>
            <a:ext cx="0" cy="119700"/>
          </a:xfrm>
          <a:prstGeom prst="straightConnector1">
            <a:avLst/>
          </a:prstGeom>
          <a:noFill/>
          <a:ln w="9525" cap="flat" cmpd="sng">
            <a:solidFill>
              <a:srgbClr val="D9D9D9"/>
            </a:solidFill>
            <a:prstDash val="solid"/>
            <a:round/>
            <a:headEnd type="none" w="sm" len="sm"/>
            <a:tailEnd type="none" w="sm" len="sm"/>
          </a:ln>
        </p:spPr>
      </p:cxnSp>
      <p:sp>
        <p:nvSpPr>
          <p:cNvPr id="172" name="Google Shape;172;p16"/>
          <p:cNvSpPr txBox="1"/>
          <p:nvPr/>
        </p:nvSpPr>
        <p:spPr>
          <a:xfrm>
            <a:off x="192475" y="900400"/>
            <a:ext cx="2729400" cy="37695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1000"/>
              </a:spcAft>
              <a:buClr>
                <a:srgbClr val="000000"/>
              </a:buClr>
              <a:buSzPts val="1100"/>
              <a:buFont typeface="Arial"/>
              <a:buNone/>
            </a:pPr>
            <a:endParaRPr sz="1100" b="0" i="0" u="none" strike="noStrike" cap="none">
              <a:solidFill>
                <a:schemeClr val="dk1"/>
              </a:solidFill>
              <a:latin typeface="Proxima Nova"/>
              <a:ea typeface="Proxima Nova"/>
              <a:cs typeface="Proxima Nova"/>
              <a:sym typeface="Proxima Nova"/>
            </a:endParaRPr>
          </a:p>
        </p:txBody>
      </p:sp>
      <p:sp>
        <p:nvSpPr>
          <p:cNvPr id="173" name="Google Shape;173;p16"/>
          <p:cNvSpPr txBox="1">
            <a:spLocks noGrp="1"/>
          </p:cNvSpPr>
          <p:nvPr>
            <p:ph type="body" idx="1"/>
          </p:nvPr>
        </p:nvSpPr>
        <p:spPr>
          <a:xfrm>
            <a:off x="192475"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174" name="Google Shape;174;p16"/>
          <p:cNvSpPr txBox="1">
            <a:spLocks noGrp="1"/>
          </p:cNvSpPr>
          <p:nvPr>
            <p:ph type="body" idx="2"/>
          </p:nvPr>
        </p:nvSpPr>
        <p:spPr>
          <a:xfrm>
            <a:off x="3207300"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175" name="Google Shape;175;p16"/>
          <p:cNvSpPr txBox="1">
            <a:spLocks noGrp="1"/>
          </p:cNvSpPr>
          <p:nvPr>
            <p:ph type="body" idx="3"/>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6"/>
        <p:cNvGrpSpPr/>
        <p:nvPr/>
      </p:nvGrpSpPr>
      <p:grpSpPr>
        <a:xfrm>
          <a:off x="0" y="0"/>
          <a:ext cx="0" cy="0"/>
          <a:chOff x="0" y="0"/>
          <a:chExt cx="0" cy="0"/>
        </a:xfrm>
      </p:grpSpPr>
      <p:sp>
        <p:nvSpPr>
          <p:cNvPr id="177" name="Google Shape;177;p17"/>
          <p:cNvSpPr txBox="1">
            <a:spLocks noGrp="1"/>
          </p:cNvSpPr>
          <p:nvPr>
            <p:ph type="title"/>
          </p:nvPr>
        </p:nvSpPr>
        <p:spPr>
          <a:xfrm>
            <a:off x="366715" y="325439"/>
            <a:ext cx="8410575" cy="46037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vider">
  <p:cSld name="Divider_2">
    <p:spTree>
      <p:nvGrpSpPr>
        <p:cNvPr id="1" name="Shape 178"/>
        <p:cNvGrpSpPr/>
        <p:nvPr/>
      </p:nvGrpSpPr>
      <p:grpSpPr>
        <a:xfrm>
          <a:off x="0" y="0"/>
          <a:ext cx="0" cy="0"/>
          <a:chOff x="0" y="0"/>
          <a:chExt cx="0" cy="0"/>
        </a:xfrm>
      </p:grpSpPr>
      <p:sp>
        <p:nvSpPr>
          <p:cNvPr id="179" name="Google Shape;179;p18"/>
          <p:cNvSpPr/>
          <p:nvPr/>
        </p:nvSpPr>
        <p:spPr>
          <a:xfrm>
            <a:off x="0" y="0"/>
            <a:ext cx="9144000" cy="5143500"/>
          </a:xfrm>
          <a:prstGeom prst="rect">
            <a:avLst/>
          </a:prstGeom>
          <a:solidFill>
            <a:srgbClr val="000000"/>
          </a:solidFill>
          <a:ln w="127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0" name="Google Shape;180;p18"/>
          <p:cNvSpPr/>
          <p:nvPr/>
        </p:nvSpPr>
        <p:spPr>
          <a:xfrm>
            <a:off x="0" y="4629151"/>
            <a:ext cx="9144000" cy="385763"/>
          </a:xfrm>
          <a:prstGeom prst="rect">
            <a:avLst/>
          </a:prstGeom>
          <a:solidFill>
            <a:srgbClr val="00685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1" name="Google Shape;181;p18"/>
          <p:cNvSpPr txBox="1"/>
          <p:nvPr/>
        </p:nvSpPr>
        <p:spPr>
          <a:xfrm>
            <a:off x="366715" y="5018450"/>
            <a:ext cx="2274887" cy="10002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50"/>
              <a:buFont typeface="Arial"/>
              <a:buNone/>
            </a:pPr>
            <a:r>
              <a:rPr lang="en" sz="650" b="0" i="0" u="none" strike="noStrike" cap="none">
                <a:solidFill>
                  <a:srgbClr val="7F7F7F"/>
                </a:solidFill>
                <a:latin typeface="Arial"/>
                <a:ea typeface="Arial"/>
                <a:cs typeface="Arial"/>
                <a:sym typeface="Arial"/>
              </a:rPr>
              <a:t>© Copyright 2013 Pivotal. All rights reserved.</a:t>
            </a:r>
            <a:endParaRPr sz="650" b="0" i="0" u="none" strike="noStrike" cap="none">
              <a:solidFill>
                <a:srgbClr val="7F7F7F"/>
              </a:solidFill>
              <a:latin typeface="Arial"/>
              <a:ea typeface="Arial"/>
              <a:cs typeface="Arial"/>
              <a:sym typeface="Arial"/>
            </a:endParaRPr>
          </a:p>
        </p:txBody>
      </p:sp>
      <p:sp>
        <p:nvSpPr>
          <p:cNvPr id="182" name="Google Shape;182;p18"/>
          <p:cNvSpPr txBox="1">
            <a:spLocks noGrp="1"/>
          </p:cNvSpPr>
          <p:nvPr>
            <p:ph type="ctrTitle"/>
          </p:nvPr>
        </p:nvSpPr>
        <p:spPr>
          <a:xfrm>
            <a:off x="1017588" y="1739931"/>
            <a:ext cx="6048376" cy="620683"/>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accent3"/>
              </a:buClr>
              <a:buSzPts val="4400"/>
              <a:buFont typeface="Arial"/>
              <a:buNone/>
              <a:defRPr sz="44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18"/>
          <p:cNvSpPr txBox="1">
            <a:spLocks noGrp="1"/>
          </p:cNvSpPr>
          <p:nvPr>
            <p:ph type="body" idx="1"/>
          </p:nvPr>
        </p:nvSpPr>
        <p:spPr>
          <a:xfrm>
            <a:off x="1026055" y="2447129"/>
            <a:ext cx="6048375" cy="56276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1C7B70"/>
              </a:buClr>
              <a:buSzPts val="2800"/>
              <a:buFont typeface="Arial"/>
              <a:buNone/>
              <a:defRPr sz="2800" b="0" i="0" u="none" strike="noStrike" cap="none">
                <a:solidFill>
                  <a:schemeClr val="accent2"/>
                </a:solidFill>
                <a:latin typeface="Arial"/>
                <a:ea typeface="Arial"/>
                <a:cs typeface="Arial"/>
                <a:sym typeface="Arial"/>
              </a:defRPr>
            </a:lvl1pPr>
            <a:lvl2pPr marL="914400" marR="0" lvl="1" indent="-228600" algn="l" rtl="0">
              <a:lnSpc>
                <a:spcPct val="100000"/>
              </a:lnSpc>
              <a:spcBef>
                <a:spcPts val="300"/>
              </a:spcBef>
              <a:spcAft>
                <a:spcPts val="0"/>
              </a:spcAft>
              <a:buClr>
                <a:srgbClr val="1C7B70"/>
              </a:buClr>
              <a:buSzPts val="2000"/>
              <a:buFont typeface="Arial"/>
              <a:buNone/>
              <a:defRPr sz="2000" b="0" i="0" u="none" strike="noStrike" cap="none">
                <a:solidFill>
                  <a:schemeClr val="lt2"/>
                </a:solidFill>
                <a:latin typeface="Arial"/>
                <a:ea typeface="Arial"/>
                <a:cs typeface="Arial"/>
                <a:sym typeface="Arial"/>
              </a:defRPr>
            </a:lvl2pPr>
            <a:lvl3pPr marL="1371600" marR="0" lvl="2" indent="-355600" algn="l" rtl="0">
              <a:lnSpc>
                <a:spcPct val="100000"/>
              </a:lnSpc>
              <a:spcBef>
                <a:spcPts val="400"/>
              </a:spcBef>
              <a:spcAft>
                <a:spcPts val="0"/>
              </a:spcAft>
              <a:buClr>
                <a:srgbClr val="2C95DD"/>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rgbClr val="2C95DD"/>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rgbClr val="2C95DD"/>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84" name="Google Shape;184;p18" descr="EMC logo white-lg.png"/>
          <p:cNvPicPr preferRelativeResize="0"/>
          <p:nvPr/>
        </p:nvPicPr>
        <p:blipFill rotWithShape="1">
          <a:blip r:embed="rId2">
            <a:alphaModFix/>
          </a:blip>
          <a:srcRect/>
          <a:stretch/>
        </p:blipFill>
        <p:spPr>
          <a:xfrm>
            <a:off x="7951412" y="4686263"/>
            <a:ext cx="899577" cy="255363"/>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Pivotal Title Slide">
  <p:cSld name="Pivotal Title Slide">
    <p:bg>
      <p:bgPr>
        <a:solidFill>
          <a:schemeClr val="accent1"/>
        </a:solidFill>
        <a:effectLst/>
      </p:bgPr>
    </p:bg>
    <p:spTree>
      <p:nvGrpSpPr>
        <p:cNvPr id="1" name="Shape 185"/>
        <p:cNvGrpSpPr/>
        <p:nvPr/>
      </p:nvGrpSpPr>
      <p:grpSpPr>
        <a:xfrm>
          <a:off x="0" y="0"/>
          <a:ext cx="0" cy="0"/>
          <a:chOff x="0" y="0"/>
          <a:chExt cx="0" cy="0"/>
        </a:xfrm>
      </p:grpSpPr>
      <p:sp>
        <p:nvSpPr>
          <p:cNvPr id="186" name="Google Shape;186;p19"/>
          <p:cNvSpPr/>
          <p:nvPr/>
        </p:nvSpPr>
        <p:spPr>
          <a:xfrm>
            <a:off x="0" y="0"/>
            <a:ext cx="9144000" cy="51435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87" name="Google Shape;187;p19" descr="EMC-no-tag_white_RGB-150dpi.png"/>
          <p:cNvPicPr preferRelativeResize="0"/>
          <p:nvPr/>
        </p:nvPicPr>
        <p:blipFill rotWithShape="1">
          <a:blip r:embed="rId2">
            <a:alphaModFix amt="31000"/>
          </a:blip>
          <a:srcRect/>
          <a:stretch/>
        </p:blipFill>
        <p:spPr>
          <a:xfrm>
            <a:off x="1934110" y="1452327"/>
            <a:ext cx="5152490" cy="1362548"/>
          </a:xfrm>
          <a:prstGeom prst="rect">
            <a:avLst/>
          </a:prstGeom>
          <a:noFill/>
          <a:ln>
            <a:noFill/>
          </a:ln>
        </p:spPr>
      </p:pic>
      <p:sp>
        <p:nvSpPr>
          <p:cNvPr id="188" name="Google Shape;188;p19"/>
          <p:cNvSpPr txBox="1"/>
          <p:nvPr/>
        </p:nvSpPr>
        <p:spPr>
          <a:xfrm>
            <a:off x="1701800" y="2984500"/>
            <a:ext cx="5689600"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accent3"/>
                </a:solidFill>
                <a:latin typeface="Arial"/>
                <a:ea typeface="Arial"/>
                <a:cs typeface="Arial"/>
                <a:sym typeface="Arial"/>
              </a:rPr>
              <a:t>A NEW PLATFORM </a:t>
            </a:r>
            <a:r>
              <a:rPr lang="en" sz="2400" b="0" i="0" u="none" strike="noStrike" cap="none">
                <a:solidFill>
                  <a:srgbClr val="3EA7BC"/>
                </a:solidFill>
                <a:latin typeface="Arial"/>
                <a:ea typeface="Arial"/>
                <a:cs typeface="Arial"/>
                <a:sym typeface="Arial"/>
              </a:rPr>
              <a:t>FOR A NEW ERA</a:t>
            </a:r>
            <a:endParaRPr sz="2400" b="0" i="0" u="none" strike="noStrike" cap="none">
              <a:solidFill>
                <a:srgbClr val="3EA7BC"/>
              </a:solidFill>
              <a:latin typeface="Arial"/>
              <a:ea typeface="Arial"/>
              <a:cs typeface="Arial"/>
              <a:sym typeface="Aria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with Subtitle and Content">
  <p:cSld name="1_Title with Subtitle and Content">
    <p:spTree>
      <p:nvGrpSpPr>
        <p:cNvPr id="1" name="Shape 22"/>
        <p:cNvGrpSpPr/>
        <p:nvPr/>
      </p:nvGrpSpPr>
      <p:grpSpPr>
        <a:xfrm>
          <a:off x="0" y="0"/>
          <a:ext cx="0" cy="0"/>
          <a:chOff x="0" y="0"/>
          <a:chExt cx="0" cy="0"/>
        </a:xfrm>
      </p:grpSpPr>
      <p:sp>
        <p:nvSpPr>
          <p:cNvPr id="23" name="Google Shape;23;p3"/>
          <p:cNvSpPr txBox="1">
            <a:spLocks noGrp="1"/>
          </p:cNvSpPr>
          <p:nvPr>
            <p:ph type="body" idx="1"/>
          </p:nvPr>
        </p:nvSpPr>
        <p:spPr>
          <a:xfrm>
            <a:off x="366715" y="785814"/>
            <a:ext cx="8410575" cy="346219"/>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2C95DD"/>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rgbClr val="2C95DD"/>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2C95DD"/>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rgbClr val="2C95DD"/>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rgbClr val="2C95DD"/>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title"/>
          </p:nvPr>
        </p:nvSpPr>
        <p:spPr>
          <a:xfrm>
            <a:off x="366715" y="325439"/>
            <a:ext cx="8410575" cy="46037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 name="Google Shape;25;p3"/>
          <p:cNvSpPr txBox="1">
            <a:spLocks noGrp="1"/>
          </p:cNvSpPr>
          <p:nvPr>
            <p:ph type="body" idx="2"/>
          </p:nvPr>
        </p:nvSpPr>
        <p:spPr>
          <a:xfrm>
            <a:off x="366715" y="1419224"/>
            <a:ext cx="8410574" cy="3038475"/>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1200"/>
              </a:spcBef>
              <a:spcAft>
                <a:spcPts val="0"/>
              </a:spcAft>
              <a:buClr>
                <a:schemeClr val="accent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300"/>
              </a:spcBef>
              <a:spcAft>
                <a:spcPts val="0"/>
              </a:spcAft>
              <a:buClr>
                <a:schemeClr val="accent1"/>
              </a:buClr>
              <a:buSzPts val="2000"/>
              <a:buFont typeface="Verdana"/>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accent1"/>
              </a:buClr>
              <a:buSzPts val="1600"/>
              <a:buFont typeface="Verdana"/>
              <a:buChar char="▪"/>
              <a:defRPr sz="1600" b="0" i="0" u="none" strike="noStrike" cap="none">
                <a:solidFill>
                  <a:schemeClr val="dk1"/>
                </a:solidFill>
                <a:latin typeface="Arial"/>
                <a:ea typeface="Arial"/>
                <a:cs typeface="Arial"/>
                <a:sym typeface="Arial"/>
              </a:defRPr>
            </a:lvl3pPr>
            <a:lvl4pPr marL="1828800" marR="0" lvl="3" indent="-304800" algn="l" rtl="0">
              <a:lnSpc>
                <a:spcPct val="100000"/>
              </a:lnSpc>
              <a:spcBef>
                <a:spcPts val="300"/>
              </a:spcBef>
              <a:spcAft>
                <a:spcPts val="0"/>
              </a:spcAft>
              <a:buClr>
                <a:schemeClr val="accent1"/>
              </a:buClr>
              <a:buSzPts val="1200"/>
              <a:buFont typeface="Verdana"/>
              <a:buChar char="—"/>
              <a:defRPr sz="1200" b="0" i="0" u="none" strike="noStrike" cap="none">
                <a:solidFill>
                  <a:schemeClr val="dk1"/>
                </a:solidFill>
                <a:latin typeface="Arial"/>
                <a:ea typeface="Arial"/>
                <a:cs typeface="Arial"/>
                <a:sym typeface="Arial"/>
              </a:defRPr>
            </a:lvl4pPr>
            <a:lvl5pPr marL="2286000" marR="0" lvl="4" indent="-298450" algn="l" rtl="0">
              <a:lnSpc>
                <a:spcPct val="100000"/>
              </a:lnSpc>
              <a:spcBef>
                <a:spcPts val="300"/>
              </a:spcBef>
              <a:spcAft>
                <a:spcPts val="0"/>
              </a:spcAft>
              <a:buClr>
                <a:schemeClr val="accent1"/>
              </a:buClr>
              <a:buSzPts val="1100"/>
              <a:buFont typeface="Verdana"/>
              <a:buChar char="»"/>
              <a:defRPr sz="11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366715" y="325439"/>
            <a:ext cx="8410575" cy="46037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4"/>
          <p:cNvSpPr txBox="1">
            <a:spLocks noGrp="1"/>
          </p:cNvSpPr>
          <p:nvPr>
            <p:ph type="body" idx="1"/>
          </p:nvPr>
        </p:nvSpPr>
        <p:spPr>
          <a:xfrm>
            <a:off x="366716" y="1074738"/>
            <a:ext cx="8410575" cy="3382962"/>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1200"/>
              </a:spcBef>
              <a:spcAft>
                <a:spcPts val="0"/>
              </a:spcAft>
              <a:buClr>
                <a:schemeClr val="accent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300"/>
              </a:spcBef>
              <a:spcAft>
                <a:spcPts val="0"/>
              </a:spcAft>
              <a:buClr>
                <a:schemeClr val="accent1"/>
              </a:buClr>
              <a:buSzPts val="2000"/>
              <a:buFont typeface="Verdana"/>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accent1"/>
              </a:buClr>
              <a:buSzPts val="1600"/>
              <a:buFont typeface="Verdana"/>
              <a:buChar char="▪"/>
              <a:defRPr sz="1600" b="0" i="0" u="none" strike="noStrike" cap="none">
                <a:solidFill>
                  <a:schemeClr val="dk1"/>
                </a:solidFill>
                <a:latin typeface="Arial"/>
                <a:ea typeface="Arial"/>
                <a:cs typeface="Arial"/>
                <a:sym typeface="Arial"/>
              </a:defRPr>
            </a:lvl3pPr>
            <a:lvl4pPr marL="1828800" marR="0" lvl="3" indent="-304800" algn="l" rtl="0">
              <a:lnSpc>
                <a:spcPct val="100000"/>
              </a:lnSpc>
              <a:spcBef>
                <a:spcPts val="300"/>
              </a:spcBef>
              <a:spcAft>
                <a:spcPts val="0"/>
              </a:spcAft>
              <a:buClr>
                <a:schemeClr val="accent1"/>
              </a:buClr>
              <a:buSzPts val="1200"/>
              <a:buFont typeface="Verdana"/>
              <a:buChar char="—"/>
              <a:defRPr sz="1200" b="0" i="0" u="none" strike="noStrike" cap="none">
                <a:solidFill>
                  <a:schemeClr val="dk1"/>
                </a:solidFill>
                <a:latin typeface="Arial"/>
                <a:ea typeface="Arial"/>
                <a:cs typeface="Arial"/>
                <a:sym typeface="Arial"/>
              </a:defRPr>
            </a:lvl4pPr>
            <a:lvl5pPr marL="2286000" marR="0" lvl="4" indent="-298450" algn="l" rtl="0">
              <a:lnSpc>
                <a:spcPct val="100000"/>
              </a:lnSpc>
              <a:spcBef>
                <a:spcPts val="300"/>
              </a:spcBef>
              <a:spcAft>
                <a:spcPts val="0"/>
              </a:spcAft>
              <a:buClr>
                <a:schemeClr val="accent1"/>
              </a:buClr>
              <a:buSzPts val="1100"/>
              <a:buFont typeface="Verdana"/>
              <a:buChar char="»"/>
              <a:defRPr sz="11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C95DD"/>
              </a:buClr>
              <a:buSzPts val="3200"/>
              <a:buFont typeface="Arial"/>
              <a:buNone/>
              <a:defRPr sz="3200" b="0" i="0" u="none" strike="noStrike" cap="none">
                <a:solidFill>
                  <a:srgbClr val="2C95DD"/>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1" name="Google Shape;31;p5"/>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rgbClr val="2C95DD"/>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2C95DD"/>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rgbClr val="2C95DD"/>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rgbClr val="2C95DD"/>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rgbClr val="2C95DD"/>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 Divider">
  <p:cSld name="Divider_1">
    <p:bg>
      <p:bgPr>
        <a:solidFill>
          <a:schemeClr val="lt2"/>
        </a:solid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668800" y="2365150"/>
            <a:ext cx="7796700" cy="1702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34" name="Google Shape;34;p6"/>
          <p:cNvGrpSpPr/>
          <p:nvPr/>
        </p:nvGrpSpPr>
        <p:grpSpPr>
          <a:xfrm>
            <a:off x="287525" y="4854556"/>
            <a:ext cx="634914" cy="148716"/>
            <a:chOff x="1841475" y="2392725"/>
            <a:chExt cx="3928925" cy="920275"/>
          </a:xfrm>
        </p:grpSpPr>
        <p:sp>
          <p:nvSpPr>
            <p:cNvPr id="35" name="Google Shape;35;p6"/>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6"/>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6"/>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6"/>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3" name="Google Shape;43;p6"/>
          <p:cNvCxnSpPr/>
          <p:nvPr/>
        </p:nvCxnSpPr>
        <p:spPr>
          <a:xfrm rot="10800000">
            <a:off x="4309650" y="2255484"/>
            <a:ext cx="524700" cy="0"/>
          </a:xfrm>
          <a:prstGeom prst="straightConnector1">
            <a:avLst/>
          </a:prstGeom>
          <a:noFill/>
          <a:ln w="28575" cap="flat" cmpd="sng">
            <a:solidFill>
              <a:schemeClr val="accent6"/>
            </a:solidFill>
            <a:prstDash val="solid"/>
            <a:round/>
            <a:headEnd type="none" w="sm" len="sm"/>
            <a:tailEnd type="none" w="sm" len="sm"/>
          </a:ln>
        </p:spPr>
      </p:cxnSp>
      <p:sp>
        <p:nvSpPr>
          <p:cNvPr id="44" name="Google Shape;44;p6"/>
          <p:cNvSpPr txBox="1">
            <a:spLocks noGrp="1"/>
          </p:cNvSpPr>
          <p:nvPr>
            <p:ph type="subTitle" idx="1"/>
          </p:nvPr>
        </p:nvSpPr>
        <p:spPr>
          <a:xfrm>
            <a:off x="1740900" y="1801250"/>
            <a:ext cx="5662200" cy="377400"/>
          </a:xfrm>
          <a:prstGeom prst="rect">
            <a:avLst/>
          </a:prstGeom>
          <a:noFill/>
          <a:ln>
            <a:noFill/>
          </a:ln>
        </p:spPr>
        <p:txBody>
          <a:bodyPr spcFirstLastPara="1" wrap="square" lIns="91425" tIns="91425" rIns="91425" bIns="91425" anchor="b" anchorCtr="0">
            <a:noAutofit/>
          </a:bodyPr>
          <a:lstStyle>
            <a:lvl1pPr marR="0" lvl="0" algn="ctr" rtl="0">
              <a:lnSpc>
                <a:spcPct val="110000"/>
              </a:lnSpc>
              <a:spcBef>
                <a:spcPts val="0"/>
              </a:spcBef>
              <a:spcAft>
                <a:spcPts val="0"/>
              </a:spcAft>
              <a:buClr>
                <a:srgbClr val="000000"/>
              </a:buClr>
              <a:buSzPts val="1200"/>
              <a:buFont typeface="Arial"/>
              <a:buNone/>
              <a:defRPr sz="12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 Intro">
  <p:cSld name="Intro">
    <p:spTree>
      <p:nvGrpSpPr>
        <p:cNvPr id="1" name="Shape 45"/>
        <p:cNvGrpSpPr/>
        <p:nvPr/>
      </p:nvGrpSpPr>
      <p:grpSpPr>
        <a:xfrm>
          <a:off x="0" y="0"/>
          <a:ext cx="0" cy="0"/>
          <a:chOff x="0" y="0"/>
          <a:chExt cx="0" cy="0"/>
        </a:xfrm>
      </p:grpSpPr>
      <p:sp>
        <p:nvSpPr>
          <p:cNvPr id="46" name="Google Shape;46;p7"/>
          <p:cNvSpPr/>
          <p:nvPr/>
        </p:nvSpPr>
        <p:spPr>
          <a:xfrm>
            <a:off x="0" y="0"/>
            <a:ext cx="3066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7"/>
          <p:cNvSpPr txBox="1">
            <a:spLocks noGrp="1"/>
          </p:cNvSpPr>
          <p:nvPr>
            <p:ph type="title"/>
          </p:nvPr>
        </p:nvSpPr>
        <p:spPr>
          <a:xfrm>
            <a:off x="193350" y="549625"/>
            <a:ext cx="2751300" cy="14739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Proxima Nova"/>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9pPr>
          </a:lstStyle>
          <a:p>
            <a:endParaRPr/>
          </a:p>
        </p:txBody>
      </p:sp>
      <p:cxnSp>
        <p:nvCxnSpPr>
          <p:cNvPr id="48" name="Google Shape;48;p7"/>
          <p:cNvCxnSpPr/>
          <p:nvPr/>
        </p:nvCxnSpPr>
        <p:spPr>
          <a:xfrm>
            <a:off x="3066005"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49" name="Google Shape;49;p7"/>
          <p:cNvGrpSpPr/>
          <p:nvPr/>
        </p:nvGrpSpPr>
        <p:grpSpPr>
          <a:xfrm>
            <a:off x="287525" y="4854556"/>
            <a:ext cx="634914" cy="148716"/>
            <a:chOff x="1841475" y="2392725"/>
            <a:chExt cx="3928925" cy="920275"/>
          </a:xfrm>
        </p:grpSpPr>
        <p:sp>
          <p:nvSpPr>
            <p:cNvPr id="50" name="Google Shape;50;p7"/>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7"/>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7"/>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7"/>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7"/>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7"/>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8" name="Google Shape;58;p7"/>
          <p:cNvCxnSpPr/>
          <p:nvPr/>
        </p:nvCxnSpPr>
        <p:spPr>
          <a:xfrm rot="10800000">
            <a:off x="295728" y="2131916"/>
            <a:ext cx="524700" cy="0"/>
          </a:xfrm>
          <a:prstGeom prst="straightConnector1">
            <a:avLst/>
          </a:prstGeom>
          <a:noFill/>
          <a:ln w="28575" cap="flat" cmpd="sng">
            <a:solidFill>
              <a:schemeClr val="dk1"/>
            </a:solidFill>
            <a:prstDash val="solid"/>
            <a:round/>
            <a:headEnd type="none" w="sm" len="sm"/>
            <a:tailEnd type="none" w="sm" len="sm"/>
          </a:ln>
        </p:spPr>
      </p:cxnSp>
      <p:sp>
        <p:nvSpPr>
          <p:cNvPr id="59" name="Google Shape;59;p7"/>
          <p:cNvSpPr txBox="1">
            <a:spLocks noGrp="1"/>
          </p:cNvSpPr>
          <p:nvPr>
            <p:ph type="subTitle" idx="1"/>
          </p:nvPr>
        </p:nvSpPr>
        <p:spPr>
          <a:xfrm>
            <a:off x="193350" y="2274300"/>
            <a:ext cx="2751300" cy="14952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300"/>
              <a:buFont typeface="Arial"/>
              <a:buNone/>
              <a:defRPr sz="13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1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7"/>
          <p:cNvSpPr txBox="1">
            <a:spLocks noGrp="1"/>
          </p:cNvSpPr>
          <p:nvPr>
            <p:ph type="body" idx="2"/>
          </p:nvPr>
        </p:nvSpPr>
        <p:spPr>
          <a:xfrm>
            <a:off x="3810675" y="549625"/>
            <a:ext cx="5047200" cy="4120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2000"/>
              </a:spcBef>
              <a:spcAft>
                <a:spcPts val="2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 – 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 Standard">
  <p:cSld name="Title Slide">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4" name="Google Shape;64;p9"/>
          <p:cNvGrpSpPr/>
          <p:nvPr/>
        </p:nvGrpSpPr>
        <p:grpSpPr>
          <a:xfrm>
            <a:off x="287525" y="4854556"/>
            <a:ext cx="634914" cy="148716"/>
            <a:chOff x="1841475" y="2392725"/>
            <a:chExt cx="3928925" cy="920275"/>
          </a:xfrm>
        </p:grpSpPr>
        <p:sp>
          <p:nvSpPr>
            <p:cNvPr id="65" name="Google Shape;65;p9"/>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9"/>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9"/>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9"/>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9"/>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9"/>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9"/>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9"/>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 – Diagram Box">
  <p:cSld name="Title Slide_4">
    <p:bg>
      <p:bgPr>
        <a:solidFill>
          <a:srgbClr val="F3F3F3"/>
        </a:solidFill>
        <a:effectLst/>
      </p:bgPr>
    </p:bg>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76" name="Google Shape;76;p10"/>
          <p:cNvGrpSpPr/>
          <p:nvPr/>
        </p:nvGrpSpPr>
        <p:grpSpPr>
          <a:xfrm>
            <a:off x="287525" y="4854556"/>
            <a:ext cx="634914" cy="148716"/>
            <a:chOff x="1841475" y="2392725"/>
            <a:chExt cx="3928925" cy="920275"/>
          </a:xfrm>
        </p:grpSpPr>
        <p:sp>
          <p:nvSpPr>
            <p:cNvPr id="77" name="Google Shape;77;p10"/>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0"/>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0"/>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0"/>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0"/>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0"/>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0"/>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 name="Google Shape;85;p10"/>
          <p:cNvSpPr/>
          <p:nvPr/>
        </p:nvSpPr>
        <p:spPr>
          <a:xfrm>
            <a:off x="285750" y="907200"/>
            <a:ext cx="8569800" cy="3762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6" name="Google Shape;86;p10"/>
          <p:cNvCxnSpPr/>
          <p:nvPr/>
        </p:nvCxnSpPr>
        <p:spPr>
          <a:xfrm>
            <a:off x="8855561"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87" name="Google Shape;87;p10"/>
          <p:cNvCxnSpPr/>
          <p:nvPr/>
        </p:nvCxnSpPr>
        <p:spPr>
          <a:xfrm>
            <a:off x="287536"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88" name="Google Shape;88;p10"/>
          <p:cNvCxnSpPr/>
          <p:nvPr/>
        </p:nvCxnSpPr>
        <p:spPr>
          <a:xfrm rot="10800000">
            <a:off x="-228600" y="923925"/>
            <a:ext cx="114300" cy="0"/>
          </a:xfrm>
          <a:prstGeom prst="straightConnector1">
            <a:avLst/>
          </a:prstGeom>
          <a:noFill/>
          <a:ln w="9525" cap="flat" cmpd="sng">
            <a:solidFill>
              <a:srgbClr val="D9D9D9"/>
            </a:solidFill>
            <a:prstDash val="solid"/>
            <a:round/>
            <a:headEnd type="none" w="sm" len="sm"/>
            <a:tailEnd type="none" w="sm" len="sm"/>
          </a:ln>
        </p:spPr>
      </p:cxnSp>
      <p:cxnSp>
        <p:nvCxnSpPr>
          <p:cNvPr id="89" name="Google Shape;89;p10"/>
          <p:cNvCxnSpPr/>
          <p:nvPr/>
        </p:nvCxnSpPr>
        <p:spPr>
          <a:xfrm rot="10800000">
            <a:off x="-228600" y="4669500"/>
            <a:ext cx="114300" cy="0"/>
          </a:xfrm>
          <a:prstGeom prst="straightConnector1">
            <a:avLst/>
          </a:prstGeom>
          <a:noFill/>
          <a:ln w="9525" cap="flat" cmpd="sng">
            <a:solidFill>
              <a:srgbClr val="D9D9D9"/>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0"/>
          <p:cNvSpPr txBox="1">
            <a:spLocks noGrp="1"/>
          </p:cNvSpPr>
          <p:nvPr>
            <p:ph type="title"/>
          </p:nvPr>
        </p:nvSpPr>
        <p:spPr>
          <a:xfrm>
            <a:off x="363406" y="1250766"/>
            <a:ext cx="6684900" cy="1829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2000"/>
              </a:spcBef>
              <a:spcAft>
                <a:spcPts val="0"/>
              </a:spcAft>
              <a:buSzPts val="2300"/>
              <a:buNone/>
            </a:pPr>
            <a:endParaRPr sz="2300" b="0" dirty="0">
              <a:solidFill>
                <a:schemeClr val="folHlink"/>
              </a:solidFill>
              <a:latin typeface="Arial"/>
              <a:ea typeface="Arial"/>
              <a:cs typeface="Arial"/>
              <a:sym typeface="Arial"/>
            </a:endParaRPr>
          </a:p>
          <a:p>
            <a:pPr marL="0" lvl="0" indent="0" algn="l" rtl="0">
              <a:lnSpc>
                <a:spcPct val="150000"/>
              </a:lnSpc>
              <a:spcBef>
                <a:spcPts val="2000"/>
              </a:spcBef>
              <a:spcAft>
                <a:spcPts val="0"/>
              </a:spcAft>
              <a:buSzPts val="2300"/>
              <a:buNone/>
            </a:pPr>
            <a:r>
              <a:rPr lang="en" sz="2300" b="0" dirty="0">
                <a:solidFill>
                  <a:schemeClr val="folHlink"/>
                </a:solidFill>
                <a:latin typeface="Arial"/>
                <a:ea typeface="Arial"/>
                <a:cs typeface="Arial"/>
                <a:sym typeface="Arial"/>
              </a:rPr>
              <a:t>Greenplum Workshop</a:t>
            </a:r>
            <a:br>
              <a:rPr lang="en" sz="2300" b="0" dirty="0">
                <a:solidFill>
                  <a:schemeClr val="folHlink"/>
                </a:solidFill>
                <a:latin typeface="Arial"/>
                <a:ea typeface="Arial"/>
                <a:cs typeface="Arial"/>
                <a:sym typeface="Arial"/>
              </a:rPr>
            </a:br>
            <a:r>
              <a:rPr lang="en" sz="2300" b="0" dirty="0">
                <a:solidFill>
                  <a:schemeClr val="folHlink"/>
                </a:solidFill>
                <a:latin typeface="Arial"/>
                <a:ea typeface="Arial"/>
                <a:cs typeface="Arial"/>
                <a:sym typeface="Arial"/>
              </a:rPr>
              <a:t>Distribution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a:spLocks noGrp="1"/>
          </p:cNvSpPr>
          <p:nvPr>
            <p:ph type="title"/>
          </p:nvPr>
        </p:nvSpPr>
        <p:spPr>
          <a:xfrm>
            <a:off x="366713" y="211138"/>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1B695C"/>
              </a:buClr>
              <a:buSzPts val="3200"/>
              <a:buFont typeface="Arial"/>
              <a:buNone/>
            </a:pPr>
            <a:r>
              <a:rPr lang="en" sz="3200" b="0" i="0" u="none" strike="noStrike" cap="none">
                <a:latin typeface="Arial"/>
                <a:ea typeface="Arial"/>
                <a:cs typeface="Arial"/>
                <a:sym typeface="Arial"/>
              </a:rPr>
              <a:t>Commonly Joined Large Tables </a:t>
            </a:r>
            <a:endParaRPr sz="3200" b="0" i="0" u="none" strike="noStrike" cap="none">
              <a:latin typeface="Arial"/>
              <a:ea typeface="Arial"/>
              <a:cs typeface="Arial"/>
              <a:sym typeface="Arial"/>
            </a:endParaRPr>
          </a:p>
          <a:p>
            <a:pPr marL="0" marR="0" lvl="0" indent="0" algn="l" rtl="0">
              <a:lnSpc>
                <a:spcPct val="90000"/>
              </a:lnSpc>
              <a:spcBef>
                <a:spcPts val="0"/>
              </a:spcBef>
              <a:spcAft>
                <a:spcPts val="0"/>
              </a:spcAft>
              <a:buClr>
                <a:srgbClr val="1B695C"/>
              </a:buClr>
              <a:buSzPts val="3200"/>
              <a:buFont typeface="Arial"/>
              <a:buNone/>
            </a:pPr>
            <a:r>
              <a:rPr lang="en" sz="2400" b="0" i="0" u="none" strike="noStrike" cap="none">
                <a:latin typeface="Arial"/>
                <a:ea typeface="Arial"/>
                <a:cs typeface="Arial"/>
                <a:sym typeface="Arial"/>
              </a:rPr>
              <a:t>Use the Same Data Type for Distribution Keys</a:t>
            </a:r>
            <a:endParaRPr sz="2400" b="0" i="0" u="none" strike="noStrike" cap="none">
              <a:latin typeface="Arial"/>
              <a:ea typeface="Arial"/>
              <a:cs typeface="Arial"/>
              <a:sym typeface="Arial"/>
            </a:endParaRPr>
          </a:p>
        </p:txBody>
      </p:sp>
      <p:sp>
        <p:nvSpPr>
          <p:cNvPr id="301" name="Google Shape;301;p29"/>
          <p:cNvSpPr txBox="1">
            <a:spLocks noGrp="1"/>
          </p:cNvSpPr>
          <p:nvPr>
            <p:ph type="body" idx="2"/>
          </p:nvPr>
        </p:nvSpPr>
        <p:spPr>
          <a:xfrm>
            <a:off x="366725" y="1482725"/>
            <a:ext cx="8410500" cy="3323700"/>
          </a:xfrm>
          <a:prstGeom prst="rect">
            <a:avLst/>
          </a:prstGeom>
          <a:noFill/>
          <a:ln>
            <a:noFill/>
          </a:ln>
        </p:spPr>
        <p:txBody>
          <a:bodyPr spcFirstLastPara="1" wrap="square" lIns="0" tIns="0" rIns="0" bIns="0" anchor="t" anchorCtr="0">
            <a:noAutofit/>
          </a:bodyPr>
          <a:lstStyle/>
          <a:p>
            <a:pPr marL="742950" marR="0" lvl="1" indent="-285750" algn="l" rtl="0">
              <a:lnSpc>
                <a:spcPct val="100000"/>
              </a:lnSpc>
              <a:spcBef>
                <a:spcPts val="0"/>
              </a:spcBef>
              <a:spcAft>
                <a:spcPts val="0"/>
              </a:spcAft>
              <a:buClr>
                <a:schemeClr val="accent1"/>
              </a:buClr>
              <a:buSzPts val="2000"/>
              <a:buFont typeface="Noto Sans Symbols"/>
              <a:buNone/>
            </a:pPr>
            <a:r>
              <a:rPr lang="en" sz="2200" b="0" i="1" u="none" strike="noStrike" cap="none">
                <a:solidFill>
                  <a:schemeClr val="dk1"/>
                </a:solidFill>
                <a:latin typeface="Arial"/>
                <a:ea typeface="Arial"/>
                <a:cs typeface="Arial"/>
                <a:sym typeface="Arial"/>
              </a:rPr>
              <a:t>customer (c_customer_id)</a:t>
            </a:r>
            <a:r>
              <a:rPr lang="en" sz="2200" b="0" i="0" u="none" strike="noStrike" cap="none">
                <a:solidFill>
                  <a:schemeClr val="dk1"/>
                </a:solidFill>
                <a:latin typeface="Arial"/>
                <a:ea typeface="Arial"/>
                <a:cs typeface="Arial"/>
                <a:sym typeface="Arial"/>
              </a:rPr>
              <a:t>			745::int</a:t>
            </a:r>
            <a:endParaRPr sz="2200" b="0" i="0" u="none" strike="noStrike" cap="none">
              <a:solidFill>
                <a:schemeClr val="dk1"/>
              </a:solidFill>
              <a:latin typeface="Arial"/>
              <a:ea typeface="Arial"/>
              <a:cs typeface="Arial"/>
              <a:sym typeface="Arial"/>
            </a:endParaRPr>
          </a:p>
          <a:p>
            <a:pPr marL="742950" marR="0" lvl="1" indent="-285750" algn="l" rtl="0">
              <a:lnSpc>
                <a:spcPct val="100000"/>
              </a:lnSpc>
              <a:spcBef>
                <a:spcPts val="300"/>
              </a:spcBef>
              <a:spcAft>
                <a:spcPts val="0"/>
              </a:spcAft>
              <a:buClr>
                <a:schemeClr val="accent1"/>
              </a:buClr>
              <a:buSzPts val="2000"/>
              <a:buFont typeface="Noto Sans Symbols"/>
              <a:buNone/>
            </a:pPr>
            <a:r>
              <a:rPr lang="en" sz="2200" b="0" i="1" u="none" strike="noStrike" cap="none">
                <a:solidFill>
                  <a:schemeClr val="dk1"/>
                </a:solidFill>
                <a:latin typeface="Arial"/>
                <a:ea typeface="Arial"/>
                <a:cs typeface="Arial"/>
                <a:sym typeface="Arial"/>
              </a:rPr>
              <a:t>freq_shopper (f_customer_id)</a:t>
            </a:r>
            <a:r>
              <a:rPr lang="en" sz="2200" b="0" i="0" u="none" strike="noStrike" cap="none">
                <a:solidFill>
                  <a:schemeClr val="dk1"/>
                </a:solidFill>
                <a:latin typeface="Arial"/>
                <a:ea typeface="Arial"/>
                <a:cs typeface="Arial"/>
                <a:sym typeface="Arial"/>
              </a:rPr>
              <a:t>  	745::varchar(10)</a:t>
            </a:r>
            <a:endParaRPr sz="2200" b="0" i="0" u="none" strike="noStrike" cap="none">
              <a:solidFill>
                <a:schemeClr val="dk1"/>
              </a:solidFill>
              <a:latin typeface="Arial"/>
              <a:ea typeface="Arial"/>
              <a:cs typeface="Arial"/>
              <a:sym typeface="Arial"/>
            </a:endParaRPr>
          </a:p>
          <a:p>
            <a:pPr marL="742950" marR="0" lvl="1" indent="-285750" algn="l" rtl="0">
              <a:lnSpc>
                <a:spcPct val="100000"/>
              </a:lnSpc>
              <a:spcBef>
                <a:spcPts val="300"/>
              </a:spcBef>
              <a:spcAft>
                <a:spcPts val="0"/>
              </a:spcAft>
              <a:buClr>
                <a:schemeClr val="accent1"/>
              </a:buClr>
              <a:buSzPts val="2000"/>
              <a:buFont typeface="Noto Sans Symbols"/>
              <a:buNone/>
            </a:pPr>
            <a:endParaRPr sz="2200"/>
          </a:p>
          <a:p>
            <a:pPr marL="228600" marR="0" lvl="0" indent="-215900" algn="l" rtl="0">
              <a:lnSpc>
                <a:spcPct val="100000"/>
              </a:lnSpc>
              <a:spcBef>
                <a:spcPts val="1200"/>
              </a:spcBef>
              <a:spcAft>
                <a:spcPts val="0"/>
              </a:spcAft>
              <a:buClr>
                <a:srgbClr val="00685D"/>
              </a:buClr>
              <a:buSzPts val="2200"/>
              <a:buFont typeface="Noto Sans Symbols"/>
              <a:buChar char="•"/>
            </a:pPr>
            <a:r>
              <a:rPr lang="en" sz="2200" b="0" i="0" u="none" strike="noStrike" cap="none">
                <a:solidFill>
                  <a:schemeClr val="dk1"/>
                </a:solidFill>
                <a:latin typeface="Arial"/>
                <a:ea typeface="Arial"/>
                <a:cs typeface="Arial"/>
                <a:sym typeface="Arial"/>
              </a:rPr>
              <a:t> Values might appear the same</a:t>
            </a:r>
            <a:r>
              <a:rPr lang="en" sz="2200"/>
              <a:t>, however</a:t>
            </a:r>
            <a:endParaRPr sz="2200" b="0" i="0" u="none" strike="noStrike" cap="none">
              <a:solidFill>
                <a:schemeClr val="dk1"/>
              </a:solidFill>
              <a:latin typeface="Arial"/>
              <a:ea typeface="Arial"/>
              <a:cs typeface="Arial"/>
              <a:sym typeface="Arial"/>
            </a:endParaRPr>
          </a:p>
          <a:p>
            <a:pPr marL="914400" marR="0" lvl="1" indent="-368300" algn="l" rtl="0">
              <a:lnSpc>
                <a:spcPct val="100000"/>
              </a:lnSpc>
              <a:spcBef>
                <a:spcPts val="0"/>
              </a:spcBef>
              <a:spcAft>
                <a:spcPts val="0"/>
              </a:spcAft>
              <a:buClr>
                <a:srgbClr val="00685D"/>
              </a:buClr>
              <a:buSzPts val="2200"/>
              <a:buFont typeface="Noto Sans Symbols"/>
              <a:buChar char="•"/>
            </a:pPr>
            <a:r>
              <a:rPr lang="en" sz="2200" b="0" i="0" u="none" strike="noStrike" cap="none">
                <a:solidFill>
                  <a:schemeClr val="dk1"/>
                </a:solidFill>
                <a:latin typeface="Arial"/>
                <a:ea typeface="Arial"/>
                <a:cs typeface="Arial"/>
                <a:sym typeface="Arial"/>
              </a:rPr>
              <a:t>they are stored differently at the disk level</a:t>
            </a:r>
            <a:endParaRPr sz="2200"/>
          </a:p>
          <a:p>
            <a:pPr marL="914400" marR="0" lvl="1" indent="-368300" algn="l" rtl="0">
              <a:lnSpc>
                <a:spcPct val="100000"/>
              </a:lnSpc>
              <a:spcBef>
                <a:spcPts val="0"/>
              </a:spcBef>
              <a:spcAft>
                <a:spcPts val="0"/>
              </a:spcAft>
              <a:buClr>
                <a:srgbClr val="00685D"/>
              </a:buClr>
              <a:buSzPts val="2200"/>
              <a:buFont typeface="Noto Sans Symbols"/>
              <a:buChar char="•"/>
            </a:pPr>
            <a:r>
              <a:rPr lang="en" sz="2200" b="0" i="0" u="none" strike="noStrike" cap="none">
                <a:solidFill>
                  <a:schemeClr val="dk1"/>
                </a:solidFill>
                <a:latin typeface="Arial"/>
                <a:ea typeface="Arial"/>
                <a:cs typeface="Arial"/>
                <a:sym typeface="Arial"/>
              </a:rPr>
              <a:t>they HASH to different values</a:t>
            </a:r>
            <a:endParaRPr sz="2200" b="0" i="0" u="none" strike="noStrike" cap="none">
              <a:solidFill>
                <a:schemeClr val="dk1"/>
              </a:solidFill>
              <a:latin typeface="Arial"/>
              <a:ea typeface="Arial"/>
              <a:cs typeface="Arial"/>
              <a:sym typeface="Arial"/>
            </a:endParaRPr>
          </a:p>
          <a:p>
            <a:pPr marL="457200" marR="0" lvl="0" indent="-368300" algn="l" rtl="0">
              <a:lnSpc>
                <a:spcPct val="100000"/>
              </a:lnSpc>
              <a:spcBef>
                <a:spcPts val="1200"/>
              </a:spcBef>
              <a:spcAft>
                <a:spcPts val="0"/>
              </a:spcAft>
              <a:buClr>
                <a:srgbClr val="00685D"/>
              </a:buClr>
              <a:buSzPts val="2200"/>
              <a:buChar char="•"/>
            </a:pPr>
            <a:r>
              <a:rPr lang="en" sz="2200"/>
              <a:t>The result:</a:t>
            </a:r>
            <a:endParaRPr sz="2200"/>
          </a:p>
          <a:p>
            <a:pPr marL="914400" marR="0" lvl="1" indent="-368300" algn="l" rtl="0">
              <a:lnSpc>
                <a:spcPct val="100000"/>
              </a:lnSpc>
              <a:spcBef>
                <a:spcPts val="0"/>
              </a:spcBef>
              <a:spcAft>
                <a:spcPts val="0"/>
              </a:spcAft>
              <a:buClr>
                <a:srgbClr val="00685D"/>
              </a:buClr>
              <a:buSzPts val="2200"/>
              <a:buChar char="•"/>
            </a:pPr>
            <a:r>
              <a:rPr lang="en" sz="2200" b="0" i="1" u="none" strike="noStrike" cap="none">
                <a:solidFill>
                  <a:schemeClr val="dk1"/>
                </a:solidFill>
                <a:latin typeface="Arial"/>
                <a:ea typeface="Arial"/>
                <a:cs typeface="Arial"/>
                <a:sym typeface="Arial"/>
              </a:rPr>
              <a:t>like</a:t>
            </a:r>
            <a:r>
              <a:rPr lang="en" sz="2200" b="0" i="0" u="none" strike="noStrike" cap="none">
                <a:solidFill>
                  <a:schemeClr val="dk1"/>
                </a:solidFill>
                <a:latin typeface="Arial"/>
                <a:ea typeface="Arial"/>
                <a:cs typeface="Arial"/>
                <a:sym typeface="Arial"/>
              </a:rPr>
              <a:t> rows being stored on different segments</a:t>
            </a:r>
            <a:endParaRPr sz="2200"/>
          </a:p>
          <a:p>
            <a:pPr marL="914400" marR="0" lvl="1" indent="-368300" algn="l" rtl="0">
              <a:lnSpc>
                <a:spcPct val="100000"/>
              </a:lnSpc>
              <a:spcBef>
                <a:spcPts val="0"/>
              </a:spcBef>
              <a:spcAft>
                <a:spcPts val="0"/>
              </a:spcAft>
              <a:buClr>
                <a:srgbClr val="00685D"/>
              </a:buClr>
              <a:buSzPts val="2200"/>
              <a:buChar char="•"/>
            </a:pPr>
            <a:r>
              <a:rPr lang="en" sz="2200" b="0" i="0" u="none" strike="noStrike" cap="none">
                <a:solidFill>
                  <a:schemeClr val="dk1"/>
                </a:solidFill>
                <a:latin typeface="Arial"/>
                <a:ea typeface="Arial"/>
                <a:cs typeface="Arial"/>
                <a:sym typeface="Arial"/>
              </a:rPr>
              <a:t>Requir</a:t>
            </a:r>
            <a:r>
              <a:rPr lang="en" sz="2200"/>
              <a:t>es</a:t>
            </a:r>
            <a:r>
              <a:rPr lang="en" sz="2200" b="0" i="0" u="none" strike="noStrike" cap="none">
                <a:solidFill>
                  <a:schemeClr val="dk1"/>
                </a:solidFill>
                <a:latin typeface="Arial"/>
                <a:ea typeface="Arial"/>
                <a:cs typeface="Arial"/>
                <a:sym typeface="Arial"/>
              </a:rPr>
              <a:t> a redistribution before the tables can be joined</a:t>
            </a:r>
            <a:endParaRPr sz="2200"/>
          </a:p>
          <a:p>
            <a:pPr marL="0" marR="0" lvl="0" indent="0" algn="l" rtl="0">
              <a:lnSpc>
                <a:spcPct val="100000"/>
              </a:lnSpc>
              <a:spcBef>
                <a:spcPts val="0"/>
              </a:spcBef>
              <a:spcAft>
                <a:spcPts val="0"/>
              </a:spcAft>
              <a:buClr>
                <a:schemeClr val="accent1"/>
              </a:buClr>
              <a:buSzPts val="2400"/>
              <a:buFont typeface="Noto Sans Symbols"/>
              <a:buNone/>
            </a:pPr>
            <a:endParaRPr sz="2200" b="0" i="0" u="none" strike="noStrike" cap="none">
              <a:solidFill>
                <a:schemeClr val="dk1"/>
              </a:solidFill>
              <a:latin typeface="Arial"/>
              <a:ea typeface="Arial"/>
              <a:cs typeface="Arial"/>
              <a:sym typeface="Aria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0"/>
          <p:cNvSpPr txBox="1">
            <a:spLocks noGrp="1"/>
          </p:cNvSpPr>
          <p:nvPr>
            <p:ph type="title"/>
          </p:nvPr>
        </p:nvSpPr>
        <p:spPr>
          <a:xfrm>
            <a:off x="366715" y="325439"/>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DISTRIBUTED BY (</a:t>
            </a:r>
            <a:r>
              <a:rPr lang="en" sz="3200" b="0" i="1" u="none" strike="noStrike" cap="none">
                <a:solidFill>
                  <a:schemeClr val="dk2"/>
                </a:solidFill>
                <a:latin typeface="Arial"/>
                <a:ea typeface="Arial"/>
                <a:cs typeface="Arial"/>
                <a:sym typeface="Arial"/>
              </a:rPr>
              <a:t>column_name</a:t>
            </a:r>
            <a:r>
              <a:rPr lang="en" sz="3200" b="0" i="0" u="none" strike="noStrike" cap="none">
                <a:solidFill>
                  <a:schemeClr val="dk2"/>
                </a:solidFill>
                <a:latin typeface="Arial"/>
                <a:ea typeface="Arial"/>
                <a:cs typeface="Arial"/>
                <a:sym typeface="Arial"/>
              </a:rPr>
              <a:t>)</a:t>
            </a:r>
            <a:endParaRPr sz="3200" b="0" i="0" u="none" strike="noStrike" cap="none">
              <a:solidFill>
                <a:schemeClr val="dk2"/>
              </a:solidFill>
              <a:latin typeface="Arial"/>
              <a:ea typeface="Arial"/>
              <a:cs typeface="Arial"/>
              <a:sym typeface="Arial"/>
            </a:endParaRPr>
          </a:p>
        </p:txBody>
      </p:sp>
      <p:sp>
        <p:nvSpPr>
          <p:cNvPr id="307" name="Google Shape;307;p30"/>
          <p:cNvSpPr txBox="1">
            <a:spLocks noGrp="1"/>
          </p:cNvSpPr>
          <p:nvPr>
            <p:ph type="body" idx="2"/>
          </p:nvPr>
        </p:nvSpPr>
        <p:spPr>
          <a:xfrm>
            <a:off x="413275" y="1374549"/>
            <a:ext cx="7782300" cy="3320100"/>
          </a:xfrm>
          <a:prstGeom prst="rect">
            <a:avLst/>
          </a:prstGeom>
          <a:noFill/>
          <a:ln>
            <a:noFill/>
          </a:ln>
        </p:spPr>
        <p:txBody>
          <a:bodyPr spcFirstLastPara="1" wrap="square" lIns="0" tIns="0" rIns="0" bIns="0" anchor="t" anchorCtr="0">
            <a:noAutofit/>
          </a:bodyPr>
          <a:lstStyle/>
          <a:p>
            <a:pPr marL="228600" marR="0" lvl="0" indent="-228600" algn="l" rtl="0">
              <a:lnSpc>
                <a:spcPct val="100000"/>
              </a:lnSpc>
              <a:spcBef>
                <a:spcPts val="0"/>
              </a:spcBef>
              <a:spcAft>
                <a:spcPts val="0"/>
              </a:spcAft>
              <a:buClr>
                <a:srgbClr val="00685D"/>
              </a:buClr>
              <a:buSzPts val="2400"/>
              <a:buFont typeface="Noto Sans Symbols"/>
              <a:buChar char="•"/>
            </a:pPr>
            <a:r>
              <a:rPr lang="en" sz="2400" b="0" i="0" u="none" strike="noStrike" cap="none">
                <a:solidFill>
                  <a:schemeClr val="dk1"/>
                </a:solidFill>
                <a:latin typeface="Arial"/>
                <a:ea typeface="Arial"/>
                <a:cs typeface="Arial"/>
                <a:sym typeface="Arial"/>
              </a:rPr>
              <a:t>Do not distribute on columns that will be used in the WHERE clause of a query</a:t>
            </a:r>
            <a:endParaRPr sz="2400" b="0" i="0" u="none" strike="noStrike" cap="none">
              <a:solidFill>
                <a:schemeClr val="dk1"/>
              </a:solidFill>
              <a:latin typeface="Arial"/>
              <a:ea typeface="Arial"/>
              <a:cs typeface="Arial"/>
              <a:sym typeface="Arial"/>
            </a:endParaRPr>
          </a:p>
          <a:p>
            <a:pPr marL="228600" marR="0" lvl="0" indent="-228600" algn="l" rtl="0">
              <a:lnSpc>
                <a:spcPct val="100000"/>
              </a:lnSpc>
              <a:spcBef>
                <a:spcPts val="1200"/>
              </a:spcBef>
              <a:spcAft>
                <a:spcPts val="0"/>
              </a:spcAft>
              <a:buClr>
                <a:srgbClr val="00685D"/>
              </a:buClr>
              <a:buSzPts val="2400"/>
              <a:buFont typeface="Noto Sans Symbols"/>
              <a:buChar char="•"/>
            </a:pPr>
            <a:r>
              <a:rPr lang="en" sz="2400" b="0" i="0" u="none" strike="noStrike" cap="none">
                <a:solidFill>
                  <a:schemeClr val="dk1"/>
                </a:solidFill>
                <a:latin typeface="Arial"/>
                <a:ea typeface="Arial"/>
                <a:cs typeface="Arial"/>
                <a:sym typeface="Arial"/>
              </a:rPr>
              <a:t>Do not distribute on </a:t>
            </a:r>
            <a:r>
              <a:rPr lang="en"/>
              <a:t>DATE</a:t>
            </a:r>
            <a:r>
              <a:rPr lang="en" sz="2400" b="0" i="0" u="none" strike="noStrike" cap="none">
                <a:solidFill>
                  <a:schemeClr val="dk1"/>
                </a:solidFill>
                <a:latin typeface="Arial"/>
                <a:ea typeface="Arial"/>
                <a:cs typeface="Arial"/>
                <a:sym typeface="Arial"/>
              </a:rPr>
              <a:t> or </a:t>
            </a:r>
            <a:r>
              <a:rPr lang="en"/>
              <a:t>TIMESTAMP</a:t>
            </a:r>
            <a:endParaRPr sz="2400" b="0" i="0" u="none" strike="noStrike" cap="none">
              <a:solidFill>
                <a:schemeClr val="dk1"/>
              </a:solidFill>
              <a:latin typeface="Arial"/>
              <a:ea typeface="Arial"/>
              <a:cs typeface="Arial"/>
              <a:sym typeface="Arial"/>
            </a:endParaRPr>
          </a:p>
          <a:p>
            <a:pPr marL="228600" marR="0" lvl="0" indent="-228600" algn="l" rtl="0">
              <a:lnSpc>
                <a:spcPct val="100000"/>
              </a:lnSpc>
              <a:spcBef>
                <a:spcPts val="1200"/>
              </a:spcBef>
              <a:spcAft>
                <a:spcPts val="0"/>
              </a:spcAft>
              <a:buClr>
                <a:srgbClr val="00685D"/>
              </a:buClr>
              <a:buSzPts val="2400"/>
              <a:buFont typeface="Noto Sans Symbols"/>
              <a:buChar char="•"/>
            </a:pPr>
            <a:r>
              <a:rPr lang="en" sz="2400" b="0" i="0" u="none" strike="noStrike" cap="none">
                <a:solidFill>
                  <a:schemeClr val="dk1"/>
                </a:solidFill>
                <a:latin typeface="Arial"/>
                <a:ea typeface="Arial"/>
                <a:cs typeface="Arial"/>
                <a:sym typeface="Arial"/>
              </a:rPr>
              <a:t>Never distribute and partition a table on the same column</a:t>
            </a:r>
            <a:endParaRPr sz="2400" b="0" i="0" u="none" strike="noStrike" cap="none">
              <a:solidFill>
                <a:srgbClr val="4D4D4D"/>
              </a:solidFill>
              <a:latin typeface="Arial"/>
              <a:ea typeface="Arial"/>
              <a:cs typeface="Arial"/>
              <a:sym typeface="Aria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366715" y="325439"/>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Always Check for Data Skew on Initial Load and Subsequent Loads</a:t>
            </a:r>
            <a:endParaRPr sz="3200" b="0" i="0" u="none" strike="noStrike" cap="none">
              <a:solidFill>
                <a:schemeClr val="dk2"/>
              </a:solidFill>
              <a:latin typeface="Arial"/>
              <a:ea typeface="Arial"/>
              <a:cs typeface="Arial"/>
              <a:sym typeface="Arial"/>
            </a:endParaRPr>
          </a:p>
        </p:txBody>
      </p:sp>
      <p:sp>
        <p:nvSpPr>
          <p:cNvPr id="313" name="Google Shape;313;p31"/>
          <p:cNvSpPr txBox="1"/>
          <p:nvPr/>
        </p:nvSpPr>
        <p:spPr>
          <a:xfrm>
            <a:off x="301525" y="1587400"/>
            <a:ext cx="8291700" cy="772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urier New"/>
                <a:ea typeface="Courier New"/>
                <a:cs typeface="Courier New"/>
                <a:sym typeface="Courier New"/>
              </a:rPr>
              <a:t>SELECT COUNT(*), gp_segment_id</a:t>
            </a:r>
            <a:endParaRPr sz="1800">
              <a:latin typeface="Courier New"/>
              <a:ea typeface="Courier New"/>
              <a:cs typeface="Courier New"/>
              <a:sym typeface="Courier New"/>
            </a:endParaRPr>
          </a:p>
          <a:p>
            <a:pPr marL="0" lvl="0" indent="0" algn="l" rtl="0">
              <a:spcBef>
                <a:spcPts val="0"/>
              </a:spcBef>
              <a:spcAft>
                <a:spcPts val="0"/>
              </a:spcAft>
              <a:buNone/>
            </a:pPr>
            <a:r>
              <a:rPr lang="en" sz="1800">
                <a:latin typeface="Courier New"/>
                <a:ea typeface="Courier New"/>
                <a:cs typeface="Courier New"/>
                <a:sym typeface="Courier New"/>
              </a:rPr>
              <a:t>FROM &lt;table-name&gt; GROUP BY gp_segment_id;</a:t>
            </a:r>
            <a:endParaRPr sz="1800">
              <a:latin typeface="Courier New"/>
              <a:ea typeface="Courier New"/>
              <a:cs typeface="Courier New"/>
              <a:sym typeface="Courier New"/>
            </a:endParaRPr>
          </a:p>
        </p:txBody>
      </p:sp>
      <p:sp>
        <p:nvSpPr>
          <p:cNvPr id="314" name="Google Shape;314;p31"/>
          <p:cNvSpPr txBox="1"/>
          <p:nvPr/>
        </p:nvSpPr>
        <p:spPr>
          <a:xfrm>
            <a:off x="301525" y="2554000"/>
            <a:ext cx="8291700" cy="2057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urier New"/>
                <a:ea typeface="Courier New"/>
                <a:cs typeface="Courier New"/>
                <a:sym typeface="Courier New"/>
              </a:rPr>
              <a:t>SELECT '&lt;table-name&gt;' as "Table Name",</a:t>
            </a:r>
            <a:endParaRPr sz="1800">
              <a:latin typeface="Courier New"/>
              <a:ea typeface="Courier New"/>
              <a:cs typeface="Courier New"/>
              <a:sym typeface="Courier New"/>
            </a:endParaRPr>
          </a:p>
          <a:p>
            <a:pPr marL="0" lvl="0" indent="457200" algn="l" rtl="0">
              <a:spcBef>
                <a:spcPts val="0"/>
              </a:spcBef>
              <a:spcAft>
                <a:spcPts val="0"/>
              </a:spcAft>
              <a:buNone/>
            </a:pPr>
            <a:r>
              <a:rPr lang="en" sz="1800">
                <a:latin typeface="Courier New"/>
                <a:ea typeface="Courier New"/>
                <a:cs typeface="Courier New"/>
                <a:sym typeface="Courier New"/>
              </a:rPr>
              <a:t>max(c) as "Max Seg Rows",</a:t>
            </a:r>
            <a:endParaRPr sz="1800">
              <a:latin typeface="Courier New"/>
              <a:ea typeface="Courier New"/>
              <a:cs typeface="Courier New"/>
              <a:sym typeface="Courier New"/>
            </a:endParaRPr>
          </a:p>
          <a:p>
            <a:pPr marL="457200" lvl="0" indent="0" algn="l" rtl="0">
              <a:spcBef>
                <a:spcPts val="0"/>
              </a:spcBef>
              <a:spcAft>
                <a:spcPts val="0"/>
              </a:spcAft>
              <a:buNone/>
            </a:pPr>
            <a:r>
              <a:rPr lang="en" sz="1800">
                <a:latin typeface="Courier New"/>
                <a:ea typeface="Courier New"/>
                <a:cs typeface="Courier New"/>
                <a:sym typeface="Courier New"/>
              </a:rPr>
              <a:t>min(c) as "Min Seg Rows", </a:t>
            </a:r>
            <a:endParaRPr sz="1800">
              <a:latin typeface="Courier New"/>
              <a:ea typeface="Courier New"/>
              <a:cs typeface="Courier New"/>
              <a:sym typeface="Courier New"/>
            </a:endParaRPr>
          </a:p>
          <a:p>
            <a:pPr marL="457200" lvl="0" indent="0" algn="l" rtl="0">
              <a:spcBef>
                <a:spcPts val="0"/>
              </a:spcBef>
              <a:spcAft>
                <a:spcPts val="0"/>
              </a:spcAft>
              <a:buClr>
                <a:schemeClr val="folHlink"/>
              </a:buClr>
              <a:buSzPts val="1100"/>
              <a:buFont typeface="Arial"/>
              <a:buNone/>
            </a:pPr>
            <a:r>
              <a:rPr lang="en" sz="1800">
                <a:latin typeface="Courier New"/>
                <a:ea typeface="Courier New"/>
                <a:cs typeface="Courier New"/>
                <a:sym typeface="Courier New"/>
              </a:rPr>
              <a:t>(max(c)-min(c))*100.0/max(c) as "Percentage Difference Between Max &amp; Min"</a:t>
            </a:r>
            <a:endParaRPr sz="1800">
              <a:latin typeface="Courier New"/>
              <a:ea typeface="Courier New"/>
              <a:cs typeface="Courier New"/>
              <a:sym typeface="Courier New"/>
            </a:endParaRPr>
          </a:p>
          <a:p>
            <a:pPr marL="0" lvl="0" indent="0" algn="l" rtl="0">
              <a:spcBef>
                <a:spcPts val="0"/>
              </a:spcBef>
              <a:spcAft>
                <a:spcPts val="0"/>
              </a:spcAft>
              <a:buNone/>
            </a:pPr>
            <a:r>
              <a:rPr lang="en" sz="1800">
                <a:latin typeface="Courier New"/>
                <a:ea typeface="Courier New"/>
                <a:cs typeface="Courier New"/>
                <a:sym typeface="Courier New"/>
              </a:rPr>
              <a:t>from (SELECT count(*) c, gp_segment_id</a:t>
            </a:r>
            <a:endParaRPr sz="1800">
              <a:latin typeface="Courier New"/>
              <a:ea typeface="Courier New"/>
              <a:cs typeface="Courier New"/>
              <a:sym typeface="Courier New"/>
            </a:endParaRPr>
          </a:p>
          <a:p>
            <a:pPr marL="0" lvl="0" indent="0" algn="l" rtl="0">
              <a:spcBef>
                <a:spcPts val="0"/>
              </a:spcBef>
              <a:spcAft>
                <a:spcPts val="0"/>
              </a:spcAft>
              <a:buClr>
                <a:schemeClr val="folHlink"/>
              </a:buClr>
              <a:buSzPts val="1100"/>
              <a:buFont typeface="Arial"/>
              <a:buNone/>
            </a:pPr>
            <a:r>
              <a:rPr lang="en" sz="1800">
                <a:latin typeface="Courier New"/>
                <a:ea typeface="Courier New"/>
                <a:cs typeface="Courier New"/>
                <a:sym typeface="Courier New"/>
              </a:rPr>
              <a:t>      from &lt;table-name&gt; group by 2) as a;</a:t>
            </a:r>
            <a:endParaRPr sz="1800">
              <a:latin typeface="Courier New"/>
              <a:ea typeface="Courier New"/>
              <a:cs typeface="Courier New"/>
              <a:sym typeface="Courier New"/>
            </a:endParaRPr>
          </a:p>
          <a:p>
            <a:pPr marL="0" lvl="0" indent="0" algn="l" rtl="0">
              <a:spcBef>
                <a:spcPts val="0"/>
              </a:spcBef>
              <a:spcAft>
                <a:spcPts val="0"/>
              </a:spcAft>
              <a:buClr>
                <a:schemeClr val="folHlink"/>
              </a:buClr>
              <a:buSzPts val="1100"/>
              <a:buFont typeface="Arial"/>
              <a:buNone/>
            </a:pPr>
            <a:endParaRPr sz="1800">
              <a:latin typeface="Courier New"/>
              <a:ea typeface="Courier New"/>
              <a:cs typeface="Courier New"/>
              <a:sym typeface="Courier New"/>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2"/>
          <p:cNvSpPr txBox="1">
            <a:spLocks noGrp="1"/>
          </p:cNvSpPr>
          <p:nvPr>
            <p:ph type="title"/>
          </p:nvPr>
        </p:nvSpPr>
        <p:spPr>
          <a:xfrm>
            <a:off x="366715" y="325439"/>
            <a:ext cx="8410500" cy="460500"/>
          </a:xfrm>
          <a:prstGeom prst="rect">
            <a:avLst/>
          </a:prstGeom>
          <a:noFill/>
          <a:ln>
            <a:noFill/>
          </a:ln>
        </p:spPr>
        <p:txBody>
          <a:bodyPr spcFirstLastPara="1" wrap="square" lIns="91425" tIns="91425" rIns="91425" bIns="91425" anchor="t" anchorCtr="0">
            <a:noAutofit/>
          </a:bodyPr>
          <a:lstStyle/>
          <a:p>
            <a:pPr marL="0" lvl="0" indent="0" algn="l" rtl="0">
              <a:lnSpc>
                <a:spcPct val="500000"/>
              </a:lnSpc>
              <a:spcBef>
                <a:spcPts val="0"/>
              </a:spcBef>
              <a:spcAft>
                <a:spcPts val="0"/>
              </a:spcAft>
              <a:buSzPts val="3200"/>
              <a:buNone/>
            </a:pPr>
            <a:r>
              <a:rPr lang="en"/>
              <a:t>Distribution skew examples</a:t>
            </a:r>
            <a:endParaRPr/>
          </a:p>
        </p:txBody>
      </p:sp>
      <p:sp>
        <p:nvSpPr>
          <p:cNvPr id="320" name="Google Shape;320;p32"/>
          <p:cNvSpPr txBox="1">
            <a:spLocks noGrp="1"/>
          </p:cNvSpPr>
          <p:nvPr>
            <p:ph type="body" idx="2"/>
          </p:nvPr>
        </p:nvSpPr>
        <p:spPr>
          <a:xfrm>
            <a:off x="110425" y="1404500"/>
            <a:ext cx="4323600" cy="34287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gpuser=&gt; SELECT count(*),gp_segment_id</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from otp_x </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group by gp_segment_id </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order by 1;</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count      | gp_segment_id </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7800 |             7</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699342 |             0</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1121978 |             5</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2002998 |             6</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2256304 |             2</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4125946 |             3</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5270874 |             1</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     5374803 |             4</a:t>
            </a:r>
            <a:endParaRPr sz="1400">
              <a:latin typeface="Courier New"/>
              <a:ea typeface="Courier New"/>
              <a:cs typeface="Courier New"/>
              <a:sym typeface="Courier New"/>
            </a:endParaRPr>
          </a:p>
          <a:p>
            <a:pPr marL="0" lvl="0" indent="0" algn="l" rtl="0">
              <a:lnSpc>
                <a:spcPct val="100000"/>
              </a:lnSpc>
              <a:spcBef>
                <a:spcPts val="0"/>
              </a:spcBef>
              <a:spcAft>
                <a:spcPts val="0"/>
              </a:spcAft>
              <a:buClr>
                <a:schemeClr val="folHlink"/>
              </a:buClr>
              <a:buSzPts val="1100"/>
              <a:buFont typeface="Arial"/>
              <a:buNone/>
            </a:pPr>
            <a:r>
              <a:rPr lang="en" sz="1400">
                <a:latin typeface="Courier New"/>
                <a:ea typeface="Courier New"/>
                <a:cs typeface="Courier New"/>
                <a:sym typeface="Courier New"/>
              </a:rPr>
              <a:t>(8 rows)</a:t>
            </a:r>
            <a:endParaRPr sz="1400">
              <a:latin typeface="Courier New"/>
              <a:ea typeface="Courier New"/>
              <a:cs typeface="Courier New"/>
              <a:sym typeface="Courier New"/>
            </a:endParaRPr>
          </a:p>
        </p:txBody>
      </p:sp>
      <p:sp>
        <p:nvSpPr>
          <p:cNvPr id="321" name="Google Shape;321;p32"/>
          <p:cNvSpPr txBox="1"/>
          <p:nvPr/>
        </p:nvSpPr>
        <p:spPr>
          <a:xfrm>
            <a:off x="4631100" y="1404500"/>
            <a:ext cx="4323600" cy="34287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gpuser=&gt; SELECT count(*),gp_segment_id </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a:latin typeface="Courier New"/>
                <a:ea typeface="Courier New"/>
                <a:cs typeface="Courier New"/>
                <a:sym typeface="Courier New"/>
              </a:rPr>
              <a:t> </a:t>
            </a:r>
            <a:r>
              <a:rPr lang="en" sz="1400" i="0" u="none" strike="noStrike" cap="none">
                <a:solidFill>
                  <a:srgbClr val="000000"/>
                </a:solidFill>
                <a:latin typeface="Courier New"/>
                <a:ea typeface="Courier New"/>
                <a:cs typeface="Courier New"/>
                <a:sym typeface="Courier New"/>
              </a:rPr>
              <a:t>from otp_r </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a:latin typeface="Courier New"/>
                <a:ea typeface="Courier New"/>
                <a:cs typeface="Courier New"/>
                <a:sym typeface="Courier New"/>
              </a:rPr>
              <a:t> </a:t>
            </a:r>
            <a:r>
              <a:rPr lang="en" sz="1400" i="0" u="none" strike="noStrike" cap="none">
                <a:solidFill>
                  <a:srgbClr val="000000"/>
                </a:solidFill>
                <a:latin typeface="Courier New"/>
                <a:ea typeface="Courier New"/>
                <a:cs typeface="Courier New"/>
                <a:sym typeface="Courier New"/>
              </a:rPr>
              <a:t>group by gp_segment_id </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a:latin typeface="Courier New"/>
                <a:ea typeface="Courier New"/>
                <a:cs typeface="Courier New"/>
                <a:sym typeface="Courier New"/>
              </a:rPr>
              <a:t> </a:t>
            </a:r>
            <a:r>
              <a:rPr lang="en" sz="1400" i="0" u="none" strike="noStrike" cap="none">
                <a:solidFill>
                  <a:srgbClr val="000000"/>
                </a:solidFill>
                <a:latin typeface="Courier New"/>
                <a:ea typeface="Courier New"/>
                <a:cs typeface="Courier New"/>
                <a:sym typeface="Courier New"/>
              </a:rPr>
              <a:t>order by 1;</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  count     | gp_segment_id </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    2607504 |             7</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    2607505 |             5</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    2607505 |             4</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    2607505 |             0</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    2607505 |             2</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    2607506 |             3</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    2607507 |             1</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    2607508 |             6</a:t>
            </a:r>
            <a:endParaRPr sz="140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folHlink"/>
              </a:buClr>
              <a:buSzPts val="1100"/>
              <a:buFont typeface="Arial"/>
              <a:buNone/>
            </a:pPr>
            <a:r>
              <a:rPr lang="en" sz="1400" i="0" u="none" strike="noStrike" cap="none">
                <a:solidFill>
                  <a:srgbClr val="000000"/>
                </a:solidFill>
                <a:latin typeface="Courier New"/>
                <a:ea typeface="Courier New"/>
                <a:cs typeface="Courier New"/>
                <a:sym typeface="Courier New"/>
              </a:rPr>
              <a:t>(8 rows)</a:t>
            </a:r>
            <a:endParaRPr sz="140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3"/>
          <p:cNvSpPr txBox="1">
            <a:spLocks noGrp="1"/>
          </p:cNvSpPr>
          <p:nvPr>
            <p:ph type="title"/>
          </p:nvPr>
        </p:nvSpPr>
        <p:spPr>
          <a:xfrm>
            <a:off x="366715" y="325439"/>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Check for Skew Simple Example</a:t>
            </a:r>
            <a:endParaRPr sz="3200" b="0" i="0" u="none" strike="noStrike" cap="none">
              <a:solidFill>
                <a:schemeClr val="dk2"/>
              </a:solidFill>
              <a:latin typeface="Arial"/>
              <a:ea typeface="Arial"/>
              <a:cs typeface="Arial"/>
              <a:sym typeface="Arial"/>
            </a:endParaRPr>
          </a:p>
        </p:txBody>
      </p:sp>
      <p:sp>
        <p:nvSpPr>
          <p:cNvPr id="327" name="Google Shape;327;p33"/>
          <p:cNvSpPr txBox="1">
            <a:spLocks noGrp="1"/>
          </p:cNvSpPr>
          <p:nvPr>
            <p:ph type="body" idx="1"/>
          </p:nvPr>
        </p:nvSpPr>
        <p:spPr>
          <a:xfrm>
            <a:off x="600750" y="1065875"/>
            <a:ext cx="7942500" cy="3793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1"/>
              </a:buClr>
              <a:buSzPts val="1200"/>
              <a:buFont typeface="Noto Sans Symbols"/>
              <a:buNone/>
            </a:pPr>
            <a:r>
              <a:rPr lang="en" sz="1200" i="0" u="none" strike="noStrike" cap="none">
                <a:solidFill>
                  <a:schemeClr val="dk1"/>
                </a:solidFill>
                <a:latin typeface="Courier New"/>
                <a:ea typeface="Courier New"/>
                <a:cs typeface="Courier New"/>
                <a:sym typeface="Courier New"/>
              </a:rPr>
              <a:t>test=# SELECT COUNT(*), gp_segment_id FROM sales GROUP BY gp_segment_id;</a:t>
            </a:r>
            <a:endParaRPr>
              <a:latin typeface="Courier New"/>
              <a:ea typeface="Courier New"/>
              <a:cs typeface="Courier New"/>
              <a:sym typeface="Courier New"/>
            </a:endParaRPr>
          </a:p>
          <a:p>
            <a:pPr marL="0" marR="0" lvl="0" indent="0" algn="l" rtl="0">
              <a:lnSpc>
                <a:spcPct val="100000"/>
              </a:lnSpc>
              <a:spcBef>
                <a:spcPts val="1200"/>
              </a:spcBef>
              <a:spcAft>
                <a:spcPts val="0"/>
              </a:spcAft>
              <a:buClr>
                <a:schemeClr val="accent1"/>
              </a:buClr>
              <a:buSzPts val="1200"/>
              <a:buFont typeface="Noto Sans Symbols"/>
              <a:buNone/>
            </a:pPr>
            <a:r>
              <a:rPr lang="en" sz="1200">
                <a:latin typeface="Courier New"/>
                <a:ea typeface="Courier New"/>
                <a:cs typeface="Courier New"/>
                <a:sym typeface="Courier New"/>
              </a:rPr>
              <a:t> </a:t>
            </a:r>
            <a:r>
              <a:rPr lang="en" sz="1200" i="0" u="none" strike="noStrike" cap="none">
                <a:solidFill>
                  <a:schemeClr val="dk1"/>
                </a:solidFill>
                <a:latin typeface="Courier New"/>
                <a:ea typeface="Courier New"/>
                <a:cs typeface="Courier New"/>
                <a:sym typeface="Courier New"/>
              </a:rPr>
              <a:t>count | gp_segment_id</a:t>
            </a:r>
            <a:br>
              <a:rPr lang="en" sz="1200" i="0" u="none" strike="noStrike" cap="none">
                <a:solidFill>
                  <a:schemeClr val="dk1"/>
                </a:solidFill>
                <a:latin typeface="Courier New"/>
                <a:ea typeface="Courier New"/>
                <a:cs typeface="Courier New"/>
                <a:sym typeface="Courier New"/>
              </a:rPr>
            </a:br>
            <a:r>
              <a:rPr lang="en" sz="1200" i="0" u="none" strike="noStrike" cap="none">
                <a:solidFill>
                  <a:schemeClr val="dk1"/>
                </a:solidFill>
                <a:latin typeface="Courier New"/>
                <a:ea typeface="Courier New"/>
                <a:cs typeface="Courier New"/>
                <a:sym typeface="Courier New"/>
              </a:rPr>
              <a:t> ------+---------------</a:t>
            </a:r>
            <a:br>
              <a:rPr lang="en" sz="1200" i="0" u="none" strike="noStrike" cap="none">
                <a:solidFill>
                  <a:schemeClr val="dk1"/>
                </a:solidFill>
                <a:latin typeface="Courier New"/>
                <a:ea typeface="Courier New"/>
                <a:cs typeface="Courier New"/>
                <a:sym typeface="Courier New"/>
              </a:rPr>
            </a:br>
            <a:r>
              <a:rPr lang="en" sz="1200" i="0" u="none" strike="noStrike" cap="none">
                <a:solidFill>
                  <a:schemeClr val="dk1"/>
                </a:solidFill>
                <a:latin typeface="Courier New"/>
                <a:ea typeface="Courier New"/>
                <a:cs typeface="Courier New"/>
                <a:sym typeface="Courier New"/>
              </a:rPr>
              <a:t>     1 |             1</a:t>
            </a:r>
            <a:br>
              <a:rPr lang="en" sz="1200" i="0" u="none" strike="noStrike" cap="none">
                <a:solidFill>
                  <a:schemeClr val="dk1"/>
                </a:solidFill>
                <a:latin typeface="Courier New"/>
                <a:ea typeface="Courier New"/>
                <a:cs typeface="Courier New"/>
                <a:sym typeface="Courier New"/>
              </a:rPr>
            </a:br>
            <a:r>
              <a:rPr lang="en" sz="1200" i="0" u="none" strike="noStrike" cap="none">
                <a:solidFill>
                  <a:schemeClr val="dk1"/>
                </a:solidFill>
                <a:latin typeface="Courier New"/>
                <a:ea typeface="Courier New"/>
                <a:cs typeface="Courier New"/>
                <a:sym typeface="Courier New"/>
              </a:rPr>
              <a:t>     2 |             0</a:t>
            </a:r>
            <a:br>
              <a:rPr lang="en" sz="1200" i="0" u="none" strike="noStrike" cap="none">
                <a:solidFill>
                  <a:schemeClr val="dk1"/>
                </a:solidFill>
                <a:latin typeface="Courier New"/>
                <a:ea typeface="Courier New"/>
                <a:cs typeface="Courier New"/>
                <a:sym typeface="Courier New"/>
              </a:rPr>
            </a:br>
            <a:r>
              <a:rPr lang="en" sz="1200" i="0" u="none" strike="noStrike" cap="none">
                <a:solidFill>
                  <a:schemeClr val="dk1"/>
                </a:solidFill>
                <a:latin typeface="Courier New"/>
                <a:ea typeface="Courier New"/>
                <a:cs typeface="Courier New"/>
                <a:sym typeface="Courier New"/>
              </a:rPr>
              <a:t> (2 rows)</a:t>
            </a:r>
            <a:endParaRPr>
              <a:latin typeface="Courier New"/>
              <a:ea typeface="Courier New"/>
              <a:cs typeface="Courier New"/>
              <a:sym typeface="Courier New"/>
            </a:endParaRPr>
          </a:p>
          <a:p>
            <a:pPr marL="0" marR="0" lvl="0" indent="0" algn="l" rtl="0">
              <a:lnSpc>
                <a:spcPct val="100000"/>
              </a:lnSpc>
              <a:spcBef>
                <a:spcPts val="1200"/>
              </a:spcBef>
              <a:spcAft>
                <a:spcPts val="0"/>
              </a:spcAft>
              <a:buClr>
                <a:schemeClr val="accent1"/>
              </a:buClr>
              <a:buSzPts val="1200"/>
              <a:buFont typeface="Noto Sans Symbols"/>
              <a:buNone/>
            </a:pPr>
            <a:r>
              <a:rPr lang="en" sz="1200" i="0" u="none" strike="noStrike" cap="none">
                <a:solidFill>
                  <a:schemeClr val="dk1"/>
                </a:solidFill>
                <a:latin typeface="Courier New"/>
                <a:ea typeface="Courier New"/>
                <a:cs typeface="Courier New"/>
                <a:sym typeface="Courier New"/>
              </a:rPr>
              <a:t>test=# SELECT 'sales' as "Table Name",max(c) as "Max Seg Rows", min(c) as "Min Seg Rows"</a:t>
            </a:r>
            <a:r>
              <a:rPr lang="en" sz="1200">
                <a:latin typeface="Courier New"/>
                <a:ea typeface="Courier New"/>
                <a:cs typeface="Courier New"/>
                <a:sym typeface="Courier New"/>
              </a:rPr>
              <a:t>, </a:t>
            </a:r>
            <a:r>
              <a:rPr lang="en" sz="1200" i="0" u="none" strike="noStrike" cap="none">
                <a:solidFill>
                  <a:schemeClr val="dk1"/>
                </a:solidFill>
                <a:latin typeface="Courier New"/>
                <a:ea typeface="Courier New"/>
                <a:cs typeface="Courier New"/>
                <a:sym typeface="Courier New"/>
              </a:rPr>
              <a:t>(max(c)-min(c))*100.0/max(c) as "Percentage Difference Between Max &amp; Min" from (SELECT count(*) c, gp_segment_id from sales group by 2) as a;</a:t>
            </a:r>
            <a:endParaRPr>
              <a:latin typeface="Courier New"/>
              <a:ea typeface="Courier New"/>
              <a:cs typeface="Courier New"/>
              <a:sym typeface="Courier New"/>
            </a:endParaRPr>
          </a:p>
          <a:p>
            <a:pPr marL="0" marR="0" lvl="0" indent="0" algn="l" rtl="0">
              <a:lnSpc>
                <a:spcPct val="100000"/>
              </a:lnSpc>
              <a:spcBef>
                <a:spcPts val="1200"/>
              </a:spcBef>
              <a:spcAft>
                <a:spcPts val="0"/>
              </a:spcAft>
              <a:buClr>
                <a:schemeClr val="accent1"/>
              </a:buClr>
              <a:buSzPts val="1200"/>
              <a:buFont typeface="Noto Sans Symbols"/>
              <a:buNone/>
            </a:pPr>
            <a:r>
              <a:rPr lang="en" sz="1200" i="0" u="none" strike="noStrike" cap="none">
                <a:solidFill>
                  <a:schemeClr val="dk1"/>
                </a:solidFill>
                <a:latin typeface="Courier New"/>
                <a:ea typeface="Courier New"/>
                <a:cs typeface="Courier New"/>
                <a:sym typeface="Courier New"/>
              </a:rPr>
              <a:t> Table Name | Max Seg Rows | Min Seg Rows | Percentage Difference Between Max &amp; Min</a:t>
            </a:r>
            <a:endParaRPr>
              <a:latin typeface="Courier New"/>
              <a:ea typeface="Courier New"/>
              <a:cs typeface="Courier New"/>
              <a:sym typeface="Courier New"/>
            </a:endParaRPr>
          </a:p>
          <a:p>
            <a:pPr marL="0" marR="0" lvl="0" indent="0" algn="l" rtl="0">
              <a:lnSpc>
                <a:spcPct val="100000"/>
              </a:lnSpc>
              <a:spcBef>
                <a:spcPts val="1200"/>
              </a:spcBef>
              <a:spcAft>
                <a:spcPts val="0"/>
              </a:spcAft>
              <a:buClr>
                <a:schemeClr val="accent1"/>
              </a:buClr>
              <a:buSzPts val="1200"/>
              <a:buFont typeface="Noto Sans Symbols"/>
              <a:buNone/>
            </a:pPr>
            <a:r>
              <a:rPr lang="en" sz="1200" i="0" u="none" strike="noStrike" cap="none">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p>
            <a:pPr marL="0" marR="0" lvl="0" indent="0" algn="l" rtl="0">
              <a:lnSpc>
                <a:spcPct val="100000"/>
              </a:lnSpc>
              <a:spcBef>
                <a:spcPts val="1200"/>
              </a:spcBef>
              <a:spcAft>
                <a:spcPts val="0"/>
              </a:spcAft>
              <a:buClr>
                <a:schemeClr val="accent1"/>
              </a:buClr>
              <a:buSzPts val="1200"/>
              <a:buFont typeface="Noto Sans Symbols"/>
              <a:buNone/>
            </a:pPr>
            <a:r>
              <a:rPr lang="en" sz="1200" i="0" u="none" strike="noStrike" cap="none">
                <a:solidFill>
                  <a:schemeClr val="dk1"/>
                </a:solidFill>
                <a:latin typeface="Courier New"/>
                <a:ea typeface="Courier New"/>
                <a:cs typeface="Courier New"/>
                <a:sym typeface="Courier New"/>
              </a:rPr>
              <a:t> sales      |            2 |            1 |                     50.0000000000000000</a:t>
            </a:r>
            <a:endParaRPr>
              <a:latin typeface="Courier New"/>
              <a:ea typeface="Courier New"/>
              <a:cs typeface="Courier New"/>
              <a:sym typeface="Courier New"/>
            </a:endParaRPr>
          </a:p>
          <a:p>
            <a:pPr marL="0" marR="0" lvl="0" indent="0" algn="l" rtl="0">
              <a:lnSpc>
                <a:spcPct val="100000"/>
              </a:lnSpc>
              <a:spcBef>
                <a:spcPts val="1200"/>
              </a:spcBef>
              <a:spcAft>
                <a:spcPts val="0"/>
              </a:spcAft>
              <a:buClr>
                <a:schemeClr val="accent1"/>
              </a:buClr>
              <a:buSzPts val="1200"/>
              <a:buFont typeface="Noto Sans Symbols"/>
              <a:buNone/>
            </a:pPr>
            <a:r>
              <a:rPr lang="en" sz="1200" i="0" u="none" strike="noStrike" cap="none">
                <a:solidFill>
                  <a:schemeClr val="dk1"/>
                </a:solidFill>
                <a:latin typeface="Courier New"/>
                <a:ea typeface="Courier New"/>
                <a:cs typeface="Courier New"/>
                <a:sym typeface="Courier New"/>
              </a:rPr>
              <a:t>(1 row)</a:t>
            </a:r>
            <a:endParaRPr sz="120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1200"/>
              </a:spcBef>
              <a:spcAft>
                <a:spcPts val="0"/>
              </a:spcAft>
              <a:buClr>
                <a:schemeClr val="accent1"/>
              </a:buClr>
              <a:buSzPts val="1200"/>
              <a:buFont typeface="Noto Sans Symbols"/>
              <a:buNone/>
            </a:pPr>
            <a:endParaRPr sz="1200" i="0" u="none" strike="noStrike" cap="none">
              <a:solidFill>
                <a:schemeClr val="dk1"/>
              </a:solidFill>
              <a:latin typeface="Courier New"/>
              <a:ea typeface="Courier New"/>
              <a:cs typeface="Courier New"/>
              <a:sym typeface="Courier New"/>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366713" y="185738"/>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CREATE TABLE Define Data Distributions</a:t>
            </a:r>
            <a:endParaRPr sz="3200" b="0" i="0" u="none" strike="noStrike" cap="none">
              <a:solidFill>
                <a:schemeClr val="dk2"/>
              </a:solidFill>
              <a:latin typeface="Arial"/>
              <a:ea typeface="Arial"/>
              <a:cs typeface="Arial"/>
              <a:sym typeface="Arial"/>
            </a:endParaRPr>
          </a:p>
        </p:txBody>
      </p:sp>
      <p:sp>
        <p:nvSpPr>
          <p:cNvPr id="200" name="Google Shape;200;p21"/>
          <p:cNvSpPr txBox="1">
            <a:spLocks noGrp="1"/>
          </p:cNvSpPr>
          <p:nvPr>
            <p:ph type="body" idx="2"/>
          </p:nvPr>
        </p:nvSpPr>
        <p:spPr>
          <a:xfrm>
            <a:off x="320148" y="784223"/>
            <a:ext cx="8410574" cy="3990977"/>
          </a:xfrm>
          <a:prstGeom prst="rect">
            <a:avLst/>
          </a:prstGeom>
          <a:noFill/>
          <a:ln>
            <a:noFill/>
          </a:ln>
        </p:spPr>
        <p:txBody>
          <a:bodyPr spcFirstLastPara="1" wrap="square" lIns="0" tIns="0" rIns="0" bIns="0" anchor="t" anchorCtr="0">
            <a:noAutofit/>
          </a:bodyPr>
          <a:lstStyle/>
          <a:p>
            <a:pPr marL="457200" lvl="0" indent="-342900" algn="l" rtl="0">
              <a:spcBef>
                <a:spcPts val="1200"/>
              </a:spcBef>
              <a:spcAft>
                <a:spcPts val="0"/>
              </a:spcAft>
              <a:buClr>
                <a:srgbClr val="00685D"/>
              </a:buClr>
              <a:buSzPts val="1800"/>
              <a:buChar char="•"/>
            </a:pPr>
            <a:r>
              <a:rPr lang="en" sz="1800"/>
              <a:t>One of the most important aspects of GP!</a:t>
            </a:r>
            <a:endParaRPr sz="1800"/>
          </a:p>
          <a:p>
            <a:pPr marL="457200" lvl="0" indent="-342900" algn="l" rtl="0">
              <a:spcBef>
                <a:spcPts val="1200"/>
              </a:spcBef>
              <a:spcAft>
                <a:spcPts val="0"/>
              </a:spcAft>
              <a:buClr>
                <a:srgbClr val="00685D"/>
              </a:buClr>
              <a:buSzPts val="1800"/>
              <a:buChar char="•"/>
            </a:pPr>
            <a:r>
              <a:rPr lang="en" sz="1800"/>
              <a:t>Every table has a distribution method</a:t>
            </a:r>
            <a:endParaRPr sz="1800"/>
          </a:p>
          <a:p>
            <a:pPr marL="457200" lvl="0" indent="-342900" algn="l" rtl="0">
              <a:spcBef>
                <a:spcPts val="1200"/>
              </a:spcBef>
              <a:spcAft>
                <a:spcPts val="0"/>
              </a:spcAft>
              <a:buClr>
                <a:srgbClr val="00685D"/>
              </a:buClr>
              <a:buSzPts val="1800"/>
              <a:buChar char="•"/>
            </a:pPr>
            <a:r>
              <a:rPr lang="en" sz="1800"/>
              <a:t>DISTRIBUTED BY (column)</a:t>
            </a:r>
            <a:endParaRPr sz="1800"/>
          </a:p>
          <a:p>
            <a:pPr marL="914400" lvl="1" indent="-342900" algn="l" rtl="0">
              <a:spcBef>
                <a:spcPts val="300"/>
              </a:spcBef>
              <a:spcAft>
                <a:spcPts val="0"/>
              </a:spcAft>
              <a:buClr>
                <a:srgbClr val="00685D"/>
              </a:buClr>
              <a:buSzPts val="1800"/>
              <a:buChar char="–"/>
            </a:pPr>
            <a:r>
              <a:rPr lang="en" sz="1800"/>
              <a:t>Uses a hash distribution</a:t>
            </a:r>
            <a:endParaRPr sz="1800"/>
          </a:p>
          <a:p>
            <a:pPr marL="457200" lvl="0" indent="-342900" algn="l" rtl="0">
              <a:spcBef>
                <a:spcPts val="1200"/>
              </a:spcBef>
              <a:spcAft>
                <a:spcPts val="0"/>
              </a:spcAft>
              <a:buClr>
                <a:srgbClr val="00685D"/>
              </a:buClr>
              <a:buSzPts val="1800"/>
              <a:buChar char="•"/>
            </a:pPr>
            <a:r>
              <a:rPr lang="en" sz="1800"/>
              <a:t>DISTRIBUTED RANDOMLY</a:t>
            </a:r>
            <a:endParaRPr sz="1800"/>
          </a:p>
          <a:p>
            <a:pPr marL="914400" lvl="1" indent="-342900" algn="l" rtl="0">
              <a:spcBef>
                <a:spcPts val="300"/>
              </a:spcBef>
              <a:spcAft>
                <a:spcPts val="0"/>
              </a:spcAft>
              <a:buClr>
                <a:srgbClr val="00685D"/>
              </a:buClr>
              <a:buSzPts val="1800"/>
              <a:buChar char="–"/>
            </a:pPr>
            <a:r>
              <a:rPr lang="en" sz="1800"/>
              <a:t>Uses a random distribution which is not guaranteed to provide a perfectly even distribution</a:t>
            </a:r>
            <a:endParaRPr sz="1800"/>
          </a:p>
          <a:p>
            <a:pPr marL="457200" lvl="0" indent="-342900" algn="l" rtl="0">
              <a:spcBef>
                <a:spcPts val="1200"/>
              </a:spcBef>
              <a:spcAft>
                <a:spcPts val="0"/>
              </a:spcAft>
              <a:buClr>
                <a:srgbClr val="00685D"/>
              </a:buClr>
              <a:buSzPts val="1800"/>
              <a:buChar char="•"/>
            </a:pPr>
            <a:r>
              <a:rPr lang="en" sz="1800"/>
              <a:t>Explicitly define a column or random distribution for all tables</a:t>
            </a:r>
            <a:endParaRPr sz="1800"/>
          </a:p>
          <a:p>
            <a:pPr marL="914400" lvl="1" indent="-342900" algn="l" rtl="0">
              <a:spcBef>
                <a:spcPts val="300"/>
              </a:spcBef>
              <a:spcAft>
                <a:spcPts val="0"/>
              </a:spcAft>
              <a:buClr>
                <a:srgbClr val="00685D"/>
              </a:buClr>
              <a:buSzPts val="1800"/>
              <a:buChar char="–"/>
            </a:pPr>
            <a:r>
              <a:rPr lang="en" sz="1800"/>
              <a:t>Do not use the default</a:t>
            </a:r>
            <a:endParaRPr sz="18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366715" y="325439"/>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DISTRIBUTED BY (</a:t>
            </a:r>
            <a:r>
              <a:rPr lang="en" sz="3200" b="0" i="1" u="none" strike="noStrike" cap="none">
                <a:solidFill>
                  <a:schemeClr val="dk2"/>
                </a:solidFill>
                <a:latin typeface="Arial"/>
                <a:ea typeface="Arial"/>
                <a:cs typeface="Arial"/>
                <a:sym typeface="Arial"/>
              </a:rPr>
              <a:t>column_name</a:t>
            </a:r>
            <a:r>
              <a:rPr lang="en" sz="3200" b="0" i="0" u="none" strike="noStrike" cap="none">
                <a:solidFill>
                  <a:schemeClr val="dk2"/>
                </a:solidFill>
                <a:latin typeface="Arial"/>
                <a:ea typeface="Arial"/>
                <a:cs typeface="Arial"/>
                <a:sym typeface="Arial"/>
              </a:rPr>
              <a:t>)</a:t>
            </a:r>
            <a:endParaRPr sz="3200" b="0" i="0" u="none" strike="noStrike" cap="none">
              <a:solidFill>
                <a:schemeClr val="dk2"/>
              </a:solidFill>
              <a:latin typeface="Arial"/>
              <a:ea typeface="Arial"/>
              <a:cs typeface="Arial"/>
              <a:sym typeface="Arial"/>
            </a:endParaRPr>
          </a:p>
        </p:txBody>
      </p:sp>
      <p:sp>
        <p:nvSpPr>
          <p:cNvPr id="206" name="Google Shape;206;p22"/>
          <p:cNvSpPr txBox="1">
            <a:spLocks noGrp="1"/>
          </p:cNvSpPr>
          <p:nvPr>
            <p:ph type="body" idx="2"/>
          </p:nvPr>
        </p:nvSpPr>
        <p:spPr>
          <a:xfrm>
            <a:off x="265913" y="1018433"/>
            <a:ext cx="8612100" cy="3699000"/>
          </a:xfrm>
          <a:prstGeom prst="rect">
            <a:avLst/>
          </a:prstGeom>
          <a:noFill/>
          <a:ln>
            <a:noFill/>
          </a:ln>
        </p:spPr>
        <p:txBody>
          <a:bodyPr spcFirstLastPara="1" wrap="square" lIns="0" tIns="0" rIns="0" bIns="0" anchor="t" anchorCtr="0">
            <a:noAutofit/>
          </a:bodyPr>
          <a:lstStyle/>
          <a:p>
            <a:pPr marL="228600" marR="0" lvl="0" indent="-165100" algn="l" rtl="0">
              <a:lnSpc>
                <a:spcPct val="100000"/>
              </a:lnSpc>
              <a:spcBef>
                <a:spcPts val="0"/>
              </a:spcBef>
              <a:spcAft>
                <a:spcPts val="0"/>
              </a:spcAft>
              <a:buClr>
                <a:srgbClr val="00685D"/>
              </a:buClr>
              <a:buSzPts val="1400"/>
              <a:buFont typeface="Noto Sans Symbols"/>
              <a:buChar char="•"/>
            </a:pPr>
            <a:r>
              <a:rPr lang="en" sz="1400" b="0" i="0" u="none" strike="noStrike" cap="none">
                <a:solidFill>
                  <a:schemeClr val="dk1"/>
                </a:solidFill>
                <a:latin typeface="Arial"/>
                <a:ea typeface="Arial"/>
                <a:cs typeface="Arial"/>
                <a:sym typeface="Arial"/>
              </a:rPr>
              <a:t>Use a single column that will distribute data across all segments evenly</a:t>
            </a:r>
            <a:endParaRPr sz="1400" b="0" i="0" u="none" strike="noStrike" cap="none">
              <a:solidFill>
                <a:schemeClr val="dk1"/>
              </a:solidFill>
              <a:latin typeface="Arial"/>
              <a:ea typeface="Arial"/>
              <a:cs typeface="Arial"/>
              <a:sym typeface="Arial"/>
            </a:endParaRPr>
          </a:p>
          <a:p>
            <a:pPr marL="228600" marR="0" lvl="0" indent="-165100" algn="l" rtl="0">
              <a:lnSpc>
                <a:spcPct val="100000"/>
              </a:lnSpc>
              <a:spcBef>
                <a:spcPts val="0"/>
              </a:spcBef>
              <a:spcAft>
                <a:spcPts val="0"/>
              </a:spcAft>
              <a:buClr>
                <a:srgbClr val="00685D"/>
              </a:buClr>
              <a:buSzPts val="1400"/>
              <a:buFont typeface="Noto Sans Symbols"/>
              <a:buChar char="•"/>
            </a:pPr>
            <a:r>
              <a:rPr lang="en" sz="1400"/>
              <a:t>Example</a:t>
            </a:r>
            <a:endParaRPr sz="1400"/>
          </a:p>
          <a:p>
            <a:pPr marL="457200" lvl="0" indent="0" algn="l" rtl="0">
              <a:lnSpc>
                <a:spcPct val="100000"/>
              </a:lnSpc>
              <a:spcBef>
                <a:spcPts val="300"/>
              </a:spcBef>
              <a:spcAft>
                <a:spcPts val="0"/>
              </a:spcAft>
              <a:buSzPts val="2400"/>
              <a:buNone/>
            </a:pPr>
            <a:r>
              <a:rPr lang="en" sz="1400"/>
              <a:t>CREATE TABLE foo (</a:t>
            </a:r>
            <a:endParaRPr sz="1400"/>
          </a:p>
          <a:p>
            <a:pPr marL="457200" lvl="0" indent="0" algn="l" rtl="0">
              <a:lnSpc>
                <a:spcPct val="100000"/>
              </a:lnSpc>
              <a:spcBef>
                <a:spcPts val="300"/>
              </a:spcBef>
              <a:spcAft>
                <a:spcPts val="0"/>
              </a:spcAft>
              <a:buSzPts val="2400"/>
              <a:buNone/>
            </a:pPr>
            <a:r>
              <a:rPr lang="en" sz="1400"/>
              <a:t>     id integer,</a:t>
            </a:r>
            <a:endParaRPr sz="1400"/>
          </a:p>
          <a:p>
            <a:pPr marL="457200" lvl="0" indent="0" algn="l" rtl="0">
              <a:lnSpc>
                <a:spcPct val="100000"/>
              </a:lnSpc>
              <a:spcBef>
                <a:spcPts val="300"/>
              </a:spcBef>
              <a:spcAft>
                <a:spcPts val="0"/>
              </a:spcAft>
              <a:buSzPts val="2400"/>
              <a:buNone/>
            </a:pPr>
            <a:r>
              <a:rPr lang="en" sz="1400"/>
              <a:t>     size float8)</a:t>
            </a:r>
            <a:endParaRPr sz="1400"/>
          </a:p>
          <a:p>
            <a:pPr marL="457200" lvl="0" indent="0" algn="l" rtl="0">
              <a:lnSpc>
                <a:spcPct val="100000"/>
              </a:lnSpc>
              <a:spcBef>
                <a:spcPts val="300"/>
              </a:spcBef>
              <a:spcAft>
                <a:spcPts val="0"/>
              </a:spcAft>
              <a:buSzPts val="2400"/>
              <a:buNone/>
            </a:pPr>
            <a:r>
              <a:rPr lang="en" sz="1400"/>
              <a:t>distributed by (id);</a:t>
            </a:r>
            <a:endParaRPr sz="1400"/>
          </a:p>
          <a:p>
            <a:pPr marL="228600" marR="0" lvl="0" indent="-165100" algn="l" rtl="0">
              <a:lnSpc>
                <a:spcPct val="100000"/>
              </a:lnSpc>
              <a:spcBef>
                <a:spcPts val="1200"/>
              </a:spcBef>
              <a:spcAft>
                <a:spcPts val="0"/>
              </a:spcAft>
              <a:buClr>
                <a:srgbClr val="00685D"/>
              </a:buClr>
              <a:buSzPts val="1400"/>
              <a:buFont typeface="Noto Sans Symbols"/>
              <a:buChar char="•"/>
            </a:pPr>
            <a:r>
              <a:rPr lang="en" sz="1400" b="0" i="0" u="none" strike="noStrike" cap="none">
                <a:solidFill>
                  <a:srgbClr val="000000"/>
                </a:solidFill>
                <a:latin typeface="Arial"/>
                <a:ea typeface="Arial"/>
                <a:cs typeface="Arial"/>
                <a:sym typeface="Arial"/>
              </a:rPr>
              <a:t>For large tables significant performance gains can be obtained with local joins (co-located joins)</a:t>
            </a:r>
            <a:endParaRPr sz="1400" b="0" i="0" u="none" strike="noStrike" cap="none">
              <a:solidFill>
                <a:srgbClr val="000000"/>
              </a:solidFill>
              <a:latin typeface="Arial"/>
              <a:ea typeface="Arial"/>
              <a:cs typeface="Arial"/>
              <a:sym typeface="Arial"/>
            </a:endParaRPr>
          </a:p>
          <a:p>
            <a:pPr marL="742950" marR="0" lvl="1" indent="-247650" algn="l" rtl="0">
              <a:lnSpc>
                <a:spcPct val="100000"/>
              </a:lnSpc>
              <a:spcBef>
                <a:spcPts val="300"/>
              </a:spcBef>
              <a:spcAft>
                <a:spcPts val="0"/>
              </a:spcAft>
              <a:buClr>
                <a:srgbClr val="000000"/>
              </a:buClr>
              <a:buSzPts val="1400"/>
              <a:buFont typeface="Verdana"/>
              <a:buChar char="–"/>
            </a:pPr>
            <a:r>
              <a:rPr lang="en" sz="1400">
                <a:solidFill>
                  <a:srgbClr val="000000"/>
                </a:solidFill>
              </a:rPr>
              <a:t>For tables commonly joined together, d</a:t>
            </a:r>
            <a:r>
              <a:rPr lang="en" sz="1400" b="0" i="0" u="none" strike="noStrike" cap="none">
                <a:solidFill>
                  <a:srgbClr val="000000"/>
                </a:solidFill>
                <a:latin typeface="Arial"/>
                <a:ea typeface="Arial"/>
                <a:cs typeface="Arial"/>
                <a:sym typeface="Arial"/>
              </a:rPr>
              <a:t>istribute on the same column </a:t>
            </a:r>
            <a:endParaRPr sz="1400">
              <a:solidFill>
                <a:srgbClr val="000000"/>
              </a:solidFill>
            </a:endParaRPr>
          </a:p>
          <a:p>
            <a:pPr marL="228600" marR="0" lvl="0" indent="-165100" algn="l" rtl="0">
              <a:lnSpc>
                <a:spcPct val="100000"/>
              </a:lnSpc>
              <a:spcBef>
                <a:spcPts val="1200"/>
              </a:spcBef>
              <a:spcAft>
                <a:spcPts val="0"/>
              </a:spcAft>
              <a:buClr>
                <a:srgbClr val="00685D"/>
              </a:buClr>
              <a:buSzPts val="1400"/>
              <a:buFont typeface="Noto Sans Symbols"/>
              <a:buChar char="•"/>
            </a:pPr>
            <a:r>
              <a:rPr lang="en" sz="1400" b="0" i="0" u="none" strike="noStrike" cap="none">
                <a:solidFill>
                  <a:srgbClr val="000000"/>
                </a:solidFill>
                <a:latin typeface="Arial"/>
                <a:ea typeface="Arial"/>
                <a:cs typeface="Arial"/>
                <a:sym typeface="Arial"/>
              </a:rPr>
              <a:t>Co-located join is performed within the segment</a:t>
            </a:r>
            <a:endParaRPr sz="1400">
              <a:solidFill>
                <a:srgbClr val="000000"/>
              </a:solidFill>
            </a:endParaRPr>
          </a:p>
          <a:p>
            <a:pPr marL="742950" marR="0" lvl="1" indent="-247650" algn="l" rtl="0">
              <a:lnSpc>
                <a:spcPct val="100000"/>
              </a:lnSpc>
              <a:spcBef>
                <a:spcPts val="300"/>
              </a:spcBef>
              <a:spcAft>
                <a:spcPts val="0"/>
              </a:spcAft>
              <a:buClr>
                <a:srgbClr val="000000"/>
              </a:buClr>
              <a:buSzPts val="1400"/>
              <a:buFont typeface="Verdana"/>
              <a:buChar char="–"/>
            </a:pPr>
            <a:r>
              <a:rPr lang="en" sz="1400" b="0" i="0" u="none" strike="noStrike" cap="none">
                <a:solidFill>
                  <a:srgbClr val="000000"/>
                </a:solidFill>
                <a:latin typeface="Arial"/>
                <a:ea typeface="Arial"/>
                <a:cs typeface="Arial"/>
                <a:sym typeface="Arial"/>
              </a:rPr>
              <a:t>Segment operates independently of other segments</a:t>
            </a:r>
            <a:endParaRPr sz="1400">
              <a:solidFill>
                <a:srgbClr val="000000"/>
              </a:solidFill>
            </a:endParaRPr>
          </a:p>
          <a:p>
            <a:pPr marL="228600" marR="0" lvl="0" indent="-165100" algn="l" rtl="0">
              <a:lnSpc>
                <a:spcPct val="100000"/>
              </a:lnSpc>
              <a:spcBef>
                <a:spcPts val="1200"/>
              </a:spcBef>
              <a:spcAft>
                <a:spcPts val="0"/>
              </a:spcAft>
              <a:buClr>
                <a:srgbClr val="00685D"/>
              </a:buClr>
              <a:buSzPts val="1400"/>
              <a:buFont typeface="Noto Sans Symbols"/>
              <a:buChar char="•"/>
            </a:pPr>
            <a:r>
              <a:rPr lang="en" sz="1400" b="0" i="0" u="none" strike="noStrike" cap="none">
                <a:solidFill>
                  <a:srgbClr val="000000"/>
                </a:solidFill>
                <a:latin typeface="Arial"/>
                <a:ea typeface="Arial"/>
                <a:cs typeface="Arial"/>
                <a:sym typeface="Arial"/>
              </a:rPr>
              <a:t>Co-located join eliminates or minimizes motion operations</a:t>
            </a:r>
            <a:endParaRPr sz="1400" b="0" i="0" u="none" strike="noStrike" cap="none">
              <a:solidFill>
                <a:srgbClr val="000000"/>
              </a:solidFill>
              <a:latin typeface="Arial"/>
              <a:ea typeface="Arial"/>
              <a:cs typeface="Arial"/>
              <a:sym typeface="Arial"/>
            </a:endParaRPr>
          </a:p>
          <a:p>
            <a:pPr marL="742950" marR="0" lvl="1" indent="-247650" algn="l" rtl="0">
              <a:lnSpc>
                <a:spcPct val="100000"/>
              </a:lnSpc>
              <a:spcBef>
                <a:spcPts val="300"/>
              </a:spcBef>
              <a:spcAft>
                <a:spcPts val="0"/>
              </a:spcAft>
              <a:buClr>
                <a:srgbClr val="000000"/>
              </a:buClr>
              <a:buSzPts val="1400"/>
              <a:buFont typeface="Verdana"/>
              <a:buChar char="–"/>
            </a:pPr>
            <a:r>
              <a:rPr lang="en" sz="1400" b="0" i="0" u="none" strike="noStrike" cap="none">
                <a:solidFill>
                  <a:srgbClr val="000000"/>
                </a:solidFill>
                <a:latin typeface="Arial"/>
                <a:ea typeface="Arial"/>
                <a:cs typeface="Arial"/>
                <a:sym typeface="Arial"/>
              </a:rPr>
              <a:t>Broadcast motion or Redistribute motion</a:t>
            </a:r>
            <a:endParaRPr sz="1400" b="0" i="0" u="none" strike="noStrike" cap="none">
              <a:solidFill>
                <a:srgbClr val="000000"/>
              </a:solidFill>
              <a:latin typeface="Arial"/>
              <a:ea typeface="Arial"/>
              <a:cs typeface="Arial"/>
              <a:sym typeface="Aria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a:spLocks noGrp="1"/>
          </p:cNvSpPr>
          <p:nvPr>
            <p:ph type="title"/>
          </p:nvPr>
        </p:nvSpPr>
        <p:spPr>
          <a:xfrm>
            <a:off x="366715" y="325439"/>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DISTRIBUTED RANDOMLY</a:t>
            </a:r>
            <a:endParaRPr/>
          </a:p>
        </p:txBody>
      </p:sp>
      <p:sp>
        <p:nvSpPr>
          <p:cNvPr id="212" name="Google Shape;212;p23"/>
          <p:cNvSpPr txBox="1">
            <a:spLocks noGrp="1"/>
          </p:cNvSpPr>
          <p:nvPr>
            <p:ph type="body" idx="2"/>
          </p:nvPr>
        </p:nvSpPr>
        <p:spPr>
          <a:xfrm>
            <a:off x="290525" y="936625"/>
            <a:ext cx="8410500" cy="3976200"/>
          </a:xfrm>
          <a:prstGeom prst="rect">
            <a:avLst/>
          </a:prstGeom>
          <a:noFill/>
          <a:ln>
            <a:noFill/>
          </a:ln>
        </p:spPr>
        <p:txBody>
          <a:bodyPr spcFirstLastPara="1" wrap="square" lIns="0" tIns="0" rIns="0" bIns="0" anchor="t" anchorCtr="0">
            <a:noAutofit/>
          </a:bodyPr>
          <a:lstStyle/>
          <a:p>
            <a:pPr marL="228600" marR="0" lvl="0" indent="-152400" algn="l" rtl="0">
              <a:lnSpc>
                <a:spcPct val="100000"/>
              </a:lnSpc>
              <a:spcBef>
                <a:spcPts val="0"/>
              </a:spcBef>
              <a:spcAft>
                <a:spcPts val="0"/>
              </a:spcAft>
              <a:buClr>
                <a:srgbClr val="00685D"/>
              </a:buClr>
              <a:buSzPts val="1800"/>
              <a:buFont typeface="Noto Sans Symbols"/>
              <a:buChar char="•"/>
            </a:pPr>
            <a:r>
              <a:rPr lang="en" sz="1800" b="0" i="0" u="none" strike="noStrike" cap="none">
                <a:solidFill>
                  <a:schemeClr val="dk1"/>
                </a:solidFill>
                <a:latin typeface="Arial"/>
                <a:ea typeface="Arial"/>
                <a:cs typeface="Arial"/>
                <a:sym typeface="Arial"/>
              </a:rPr>
              <a:t>Uses a random algorithm</a:t>
            </a:r>
            <a:endParaRPr sz="1800"/>
          </a:p>
          <a:p>
            <a:pPr marL="742950" marR="0" lvl="1" indent="-234950" algn="l" rtl="0">
              <a:lnSpc>
                <a:spcPct val="100000"/>
              </a:lnSpc>
              <a:spcBef>
                <a:spcPts val="300"/>
              </a:spcBef>
              <a:spcAft>
                <a:spcPts val="0"/>
              </a:spcAft>
              <a:buClr>
                <a:srgbClr val="00685D"/>
              </a:buClr>
              <a:buSzPts val="1800"/>
              <a:buFont typeface="Verdana"/>
              <a:buChar char="–"/>
            </a:pPr>
            <a:r>
              <a:rPr lang="en" sz="1800" b="0" i="0" u="none" strike="noStrike" cap="none">
                <a:solidFill>
                  <a:schemeClr val="dk1"/>
                </a:solidFill>
                <a:latin typeface="Arial"/>
                <a:ea typeface="Arial"/>
                <a:cs typeface="Arial"/>
                <a:sym typeface="Arial"/>
              </a:rPr>
              <a:t>Distributes data across all segments</a:t>
            </a:r>
            <a:endParaRPr sz="1800"/>
          </a:p>
          <a:p>
            <a:pPr marL="742950" marR="0" lvl="1" indent="-234950" algn="l" rtl="0">
              <a:lnSpc>
                <a:spcPct val="100000"/>
              </a:lnSpc>
              <a:spcBef>
                <a:spcPts val="300"/>
              </a:spcBef>
              <a:spcAft>
                <a:spcPts val="0"/>
              </a:spcAft>
              <a:buClr>
                <a:srgbClr val="00685D"/>
              </a:buClr>
              <a:buSzPts val="1800"/>
              <a:buFont typeface="Verdana"/>
              <a:buChar char="–"/>
            </a:pPr>
            <a:r>
              <a:rPr lang="en" sz="1800" b="0" i="0" u="none" strike="noStrike" cap="none">
                <a:solidFill>
                  <a:schemeClr val="dk1"/>
                </a:solidFill>
                <a:latin typeface="Arial"/>
                <a:ea typeface="Arial"/>
                <a:cs typeface="Arial"/>
                <a:sym typeface="Arial"/>
              </a:rPr>
              <a:t>Minimal data skew but not guaranteed to have a perfectly even distribution</a:t>
            </a:r>
            <a:endParaRPr sz="1800" b="0" i="0" u="none" strike="noStrike" cap="none">
              <a:solidFill>
                <a:schemeClr val="dk1"/>
              </a:solidFill>
              <a:latin typeface="Arial"/>
              <a:ea typeface="Arial"/>
              <a:cs typeface="Arial"/>
              <a:sym typeface="Arial"/>
            </a:endParaRPr>
          </a:p>
          <a:p>
            <a:pPr marL="228600" marR="0" lvl="0" indent="-152400" algn="l" rtl="0">
              <a:lnSpc>
                <a:spcPct val="100000"/>
              </a:lnSpc>
              <a:spcBef>
                <a:spcPts val="300"/>
              </a:spcBef>
              <a:spcAft>
                <a:spcPts val="0"/>
              </a:spcAft>
              <a:buClr>
                <a:srgbClr val="00685D"/>
              </a:buClr>
              <a:buSzPts val="1800"/>
              <a:buFont typeface="Noto Sans Symbols"/>
              <a:buChar char="•"/>
            </a:pPr>
            <a:r>
              <a:rPr lang="en" sz="1800"/>
              <a:t>Example</a:t>
            </a:r>
            <a:endParaRPr sz="1800"/>
          </a:p>
          <a:p>
            <a:pPr marL="457200" marR="0" lvl="0" indent="0" algn="l" rtl="0">
              <a:lnSpc>
                <a:spcPct val="100000"/>
              </a:lnSpc>
              <a:spcBef>
                <a:spcPts val="300"/>
              </a:spcBef>
              <a:spcAft>
                <a:spcPts val="0"/>
              </a:spcAft>
              <a:buSzPts val="2400"/>
              <a:buNone/>
            </a:pPr>
            <a:r>
              <a:rPr lang="en" sz="1800"/>
              <a:t>CREATE TABLE foo (</a:t>
            </a:r>
            <a:endParaRPr sz="1800"/>
          </a:p>
          <a:p>
            <a:pPr marL="457200" marR="0" lvl="0" indent="0" algn="l" rtl="0">
              <a:lnSpc>
                <a:spcPct val="100000"/>
              </a:lnSpc>
              <a:spcBef>
                <a:spcPts val="300"/>
              </a:spcBef>
              <a:spcAft>
                <a:spcPts val="0"/>
              </a:spcAft>
              <a:buSzPts val="2400"/>
              <a:buNone/>
            </a:pPr>
            <a:r>
              <a:rPr lang="en" sz="1800"/>
              <a:t>     id integer,</a:t>
            </a:r>
            <a:endParaRPr sz="1800"/>
          </a:p>
          <a:p>
            <a:pPr marL="457200" marR="0" lvl="0" indent="0" algn="l" rtl="0">
              <a:lnSpc>
                <a:spcPct val="100000"/>
              </a:lnSpc>
              <a:spcBef>
                <a:spcPts val="300"/>
              </a:spcBef>
              <a:spcAft>
                <a:spcPts val="0"/>
              </a:spcAft>
              <a:buSzPts val="2400"/>
              <a:buNone/>
            </a:pPr>
            <a:r>
              <a:rPr lang="en" sz="1800"/>
              <a:t>     size float8)</a:t>
            </a:r>
            <a:endParaRPr sz="1800"/>
          </a:p>
          <a:p>
            <a:pPr marL="457200" marR="0" lvl="0" indent="0" algn="l" rtl="0">
              <a:lnSpc>
                <a:spcPct val="100000"/>
              </a:lnSpc>
              <a:spcBef>
                <a:spcPts val="300"/>
              </a:spcBef>
              <a:spcAft>
                <a:spcPts val="0"/>
              </a:spcAft>
              <a:buSzPts val="2400"/>
              <a:buNone/>
            </a:pPr>
            <a:r>
              <a:rPr lang="en" sz="1800"/>
              <a:t>distributed randomly;</a:t>
            </a:r>
            <a:endParaRPr sz="1800"/>
          </a:p>
          <a:p>
            <a:pPr marL="228600" marR="0" lvl="0" indent="-152400" algn="l" rtl="0">
              <a:lnSpc>
                <a:spcPct val="100000"/>
              </a:lnSpc>
              <a:spcBef>
                <a:spcPts val="1200"/>
              </a:spcBef>
              <a:spcAft>
                <a:spcPts val="0"/>
              </a:spcAft>
              <a:buClr>
                <a:srgbClr val="00685D"/>
              </a:buClr>
              <a:buSzPts val="1800"/>
              <a:buFont typeface="Noto Sans Symbols"/>
              <a:buChar char="•"/>
            </a:pPr>
            <a:r>
              <a:rPr lang="en" sz="1800" b="0" i="0" u="none" strike="noStrike" cap="none">
                <a:solidFill>
                  <a:schemeClr val="dk1"/>
                </a:solidFill>
                <a:latin typeface="Arial"/>
                <a:ea typeface="Arial"/>
                <a:cs typeface="Arial"/>
                <a:sym typeface="Arial"/>
              </a:rPr>
              <a:t>Any query that joins to a table that is distributed randomly will require a motion operation</a:t>
            </a:r>
            <a:endParaRPr sz="1800"/>
          </a:p>
          <a:p>
            <a:pPr marL="742950" marR="0" lvl="1" indent="-234950" algn="l" rtl="0">
              <a:lnSpc>
                <a:spcPct val="100000"/>
              </a:lnSpc>
              <a:spcBef>
                <a:spcPts val="300"/>
              </a:spcBef>
              <a:spcAft>
                <a:spcPts val="0"/>
              </a:spcAft>
              <a:buClr>
                <a:srgbClr val="00685D"/>
              </a:buClr>
              <a:buSzPts val="1800"/>
              <a:buFont typeface="Verdana"/>
              <a:buChar char="–"/>
            </a:pPr>
            <a:r>
              <a:rPr lang="en" sz="1800" b="0" i="0" u="none" strike="noStrike" cap="none">
                <a:solidFill>
                  <a:schemeClr val="dk1"/>
                </a:solidFill>
                <a:latin typeface="Arial"/>
                <a:ea typeface="Arial"/>
                <a:cs typeface="Arial"/>
                <a:sym typeface="Arial"/>
              </a:rPr>
              <a:t>Redistribute motion</a:t>
            </a:r>
            <a:endParaRPr sz="1800"/>
          </a:p>
          <a:p>
            <a:pPr marL="742950" marR="0" lvl="1" indent="-234950" algn="l" rtl="0">
              <a:lnSpc>
                <a:spcPct val="100000"/>
              </a:lnSpc>
              <a:spcBef>
                <a:spcPts val="300"/>
              </a:spcBef>
              <a:spcAft>
                <a:spcPts val="0"/>
              </a:spcAft>
              <a:buClr>
                <a:srgbClr val="00685D"/>
              </a:buClr>
              <a:buSzPts val="1800"/>
              <a:buFont typeface="Verdana"/>
              <a:buChar char="–"/>
            </a:pPr>
            <a:r>
              <a:rPr lang="en" sz="1800" b="0" i="0" u="none" strike="noStrike" cap="none">
                <a:solidFill>
                  <a:schemeClr val="dk1"/>
                </a:solidFill>
                <a:latin typeface="Arial"/>
                <a:ea typeface="Arial"/>
                <a:cs typeface="Arial"/>
                <a:sym typeface="Arial"/>
              </a:rPr>
              <a:t>Broadcast motion</a:t>
            </a:r>
            <a:endParaRPr sz="1800" b="0" i="0" u="none" strike="noStrike" cap="none">
              <a:solidFill>
                <a:schemeClr val="dk1"/>
              </a:solidFill>
              <a:latin typeface="Arial"/>
              <a:ea typeface="Arial"/>
              <a:cs typeface="Arial"/>
              <a:sym typeface="Aria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366715" y="325439"/>
            <a:ext cx="8410500" cy="4605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a:t>ALTERING </a:t>
            </a:r>
            <a:r>
              <a:rPr lang="en" sz="3200" b="0" i="0" u="none" strike="noStrike" cap="none">
                <a:solidFill>
                  <a:schemeClr val="dk2"/>
                </a:solidFill>
                <a:latin typeface="Arial"/>
                <a:ea typeface="Arial"/>
                <a:cs typeface="Arial"/>
                <a:sym typeface="Arial"/>
              </a:rPr>
              <a:t>DISTRIBUT</a:t>
            </a:r>
            <a:r>
              <a:rPr lang="en"/>
              <a:t>ION</a:t>
            </a:r>
            <a:endParaRPr/>
          </a:p>
        </p:txBody>
      </p:sp>
      <p:sp>
        <p:nvSpPr>
          <p:cNvPr id="218" name="Google Shape;218;p24"/>
          <p:cNvSpPr txBox="1">
            <a:spLocks noGrp="1"/>
          </p:cNvSpPr>
          <p:nvPr>
            <p:ph type="body" idx="2"/>
          </p:nvPr>
        </p:nvSpPr>
        <p:spPr>
          <a:xfrm>
            <a:off x="290513" y="936625"/>
            <a:ext cx="8410500" cy="3699000"/>
          </a:xfrm>
          <a:prstGeom prst="rect">
            <a:avLst/>
          </a:prstGeom>
          <a:noFill/>
          <a:ln>
            <a:noFill/>
          </a:ln>
        </p:spPr>
        <p:txBody>
          <a:bodyPr spcFirstLastPara="1" wrap="square" lIns="0" tIns="0" rIns="0" bIns="0" anchor="t" anchorCtr="0">
            <a:noAutofit/>
          </a:bodyPr>
          <a:lstStyle/>
          <a:p>
            <a:pPr marL="228600" marR="0" lvl="0" indent="-152400" algn="l" rtl="0">
              <a:lnSpc>
                <a:spcPct val="100000"/>
              </a:lnSpc>
              <a:spcBef>
                <a:spcPts val="0"/>
              </a:spcBef>
              <a:spcAft>
                <a:spcPts val="0"/>
              </a:spcAft>
              <a:buClr>
                <a:srgbClr val="00685D"/>
              </a:buClr>
              <a:buSzPts val="1800"/>
              <a:buFont typeface="Noto Sans Symbols"/>
              <a:buChar char="•"/>
            </a:pPr>
            <a:r>
              <a:rPr lang="en" sz="1800"/>
              <a:t>Distribution is done at table creation time, but can be altered.</a:t>
            </a:r>
            <a:endParaRPr sz="1800"/>
          </a:p>
          <a:p>
            <a:pPr marL="742950" marR="0" lvl="1" indent="-234950" algn="l" rtl="0">
              <a:lnSpc>
                <a:spcPct val="100000"/>
              </a:lnSpc>
              <a:spcBef>
                <a:spcPts val="0"/>
              </a:spcBef>
              <a:spcAft>
                <a:spcPts val="0"/>
              </a:spcAft>
              <a:buClr>
                <a:srgbClr val="00685D"/>
              </a:buClr>
              <a:buSzPts val="1800"/>
              <a:buFont typeface="Verdana"/>
              <a:buChar char="–"/>
            </a:pPr>
            <a:r>
              <a:rPr lang="en" sz="1800"/>
              <a:t>ALTER TABLE sales SET DISTRIBUTED BY (customer_id);</a:t>
            </a:r>
            <a:endParaRPr sz="1800"/>
          </a:p>
          <a:p>
            <a:pPr marL="228600" marR="0" lvl="0" indent="-152400" algn="l" rtl="0">
              <a:lnSpc>
                <a:spcPct val="100000"/>
              </a:lnSpc>
              <a:spcBef>
                <a:spcPts val="0"/>
              </a:spcBef>
              <a:spcAft>
                <a:spcPts val="0"/>
              </a:spcAft>
              <a:buClr>
                <a:srgbClr val="00685D"/>
              </a:buClr>
              <a:buSzPts val="1800"/>
              <a:buFont typeface="Noto Sans Symbols"/>
              <a:buChar char="•"/>
            </a:pPr>
            <a:r>
              <a:rPr lang="en" sz="1800"/>
              <a:t>When you change the hash distribution of a table, table data is automatically redistributed.</a:t>
            </a:r>
            <a:endParaRPr sz="1800"/>
          </a:p>
          <a:p>
            <a:pPr marL="0" marR="0" lvl="0" indent="0" algn="l" rtl="0">
              <a:lnSpc>
                <a:spcPct val="100000"/>
              </a:lnSpc>
              <a:spcBef>
                <a:spcPts val="0"/>
              </a:spcBef>
              <a:spcAft>
                <a:spcPts val="0"/>
              </a:spcAft>
              <a:buSzPts val="2400"/>
              <a:buNone/>
            </a:pPr>
            <a:r>
              <a:rPr lang="en" sz="1800"/>
              <a:t> </a:t>
            </a:r>
            <a:endParaRPr sz="1800"/>
          </a:p>
          <a:p>
            <a:pPr marL="228600" marR="0" lvl="0" indent="-152400" algn="l" rtl="0">
              <a:lnSpc>
                <a:spcPct val="100000"/>
              </a:lnSpc>
              <a:spcBef>
                <a:spcPts val="0"/>
              </a:spcBef>
              <a:spcAft>
                <a:spcPts val="0"/>
              </a:spcAft>
              <a:buClr>
                <a:srgbClr val="00685D"/>
              </a:buClr>
              <a:buSzPts val="1800"/>
              <a:buFont typeface="Noto Sans Symbols"/>
              <a:buChar char="•"/>
            </a:pPr>
            <a:r>
              <a:rPr lang="en" sz="1800"/>
              <a:t>Changing the distribution policy to a random distribution does not cause the data to be redistributed.:</a:t>
            </a:r>
            <a:endParaRPr sz="1800"/>
          </a:p>
          <a:p>
            <a:pPr marL="742950" marR="0" lvl="1" indent="-234950" algn="l" rtl="0">
              <a:lnSpc>
                <a:spcPct val="100000"/>
              </a:lnSpc>
              <a:spcBef>
                <a:spcPts val="0"/>
              </a:spcBef>
              <a:spcAft>
                <a:spcPts val="0"/>
              </a:spcAft>
              <a:buClr>
                <a:srgbClr val="00685D"/>
              </a:buClr>
              <a:buSzPts val="1800"/>
              <a:buFont typeface="Verdana"/>
              <a:buChar char="–"/>
            </a:pPr>
            <a:r>
              <a:rPr lang="en" sz="1800"/>
              <a:t>ALTER TABLE sales SET DISTRIBUTED RANDOMLY;</a:t>
            </a:r>
            <a:endParaRPr sz="1800"/>
          </a:p>
          <a:p>
            <a:pPr marL="0" marR="0" lvl="0" indent="0" algn="l" rtl="0">
              <a:lnSpc>
                <a:spcPct val="100000"/>
              </a:lnSpc>
              <a:spcBef>
                <a:spcPts val="0"/>
              </a:spcBef>
              <a:spcAft>
                <a:spcPts val="0"/>
              </a:spcAft>
              <a:buSzPts val="2400"/>
              <a:buNone/>
            </a:pPr>
            <a:endParaRPr sz="1800"/>
          </a:p>
          <a:p>
            <a:pPr marL="228600" marR="0" lvl="0" indent="-152400" algn="l" rtl="0">
              <a:lnSpc>
                <a:spcPct val="100000"/>
              </a:lnSpc>
              <a:spcBef>
                <a:spcPts val="0"/>
              </a:spcBef>
              <a:spcAft>
                <a:spcPts val="0"/>
              </a:spcAft>
              <a:buClr>
                <a:srgbClr val="00685D"/>
              </a:buClr>
              <a:buSzPts val="1800"/>
              <a:buFont typeface="Noto Sans Symbols"/>
              <a:buChar char="•"/>
            </a:pPr>
            <a:r>
              <a:rPr lang="en" sz="1800"/>
              <a:t>Old school:  create a new table with the new distribution and then swap.</a:t>
            </a:r>
            <a:endParaRPr sz="1800"/>
          </a:p>
          <a:p>
            <a:pPr marL="742950" marR="0" lvl="1" indent="-234950" algn="l" rtl="0">
              <a:lnSpc>
                <a:spcPct val="100000"/>
              </a:lnSpc>
              <a:spcBef>
                <a:spcPts val="0"/>
              </a:spcBef>
              <a:spcAft>
                <a:spcPts val="0"/>
              </a:spcAft>
              <a:buClr>
                <a:srgbClr val="00685D"/>
              </a:buClr>
              <a:buSzPts val="1800"/>
              <a:buFont typeface="Verdana"/>
              <a:buChar char="–"/>
            </a:pPr>
            <a:r>
              <a:rPr lang="en" sz="1800"/>
              <a:t>CREATE TABLE new_foo as select * from foo distributed randomly;</a:t>
            </a:r>
            <a:endParaRPr sz="1800"/>
          </a:p>
          <a:p>
            <a:pPr marL="742950" marR="0" lvl="1" indent="-234950" algn="l" rtl="0">
              <a:lnSpc>
                <a:spcPct val="100000"/>
              </a:lnSpc>
              <a:spcBef>
                <a:spcPts val="0"/>
              </a:spcBef>
              <a:spcAft>
                <a:spcPts val="0"/>
              </a:spcAft>
              <a:buClr>
                <a:srgbClr val="00685D"/>
              </a:buClr>
              <a:buSzPts val="1800"/>
              <a:buFont typeface="Verdana"/>
              <a:buChar char="–"/>
            </a:pPr>
            <a:r>
              <a:rPr lang="en" sz="1800"/>
              <a:t>DROP TABLE foo;</a:t>
            </a:r>
            <a:endParaRPr sz="1800"/>
          </a:p>
          <a:p>
            <a:pPr marL="742950" marR="0" lvl="1" indent="-234950" algn="l" rtl="0">
              <a:lnSpc>
                <a:spcPct val="100000"/>
              </a:lnSpc>
              <a:spcBef>
                <a:spcPts val="0"/>
              </a:spcBef>
              <a:spcAft>
                <a:spcPts val="0"/>
              </a:spcAft>
              <a:buClr>
                <a:srgbClr val="00685D"/>
              </a:buClr>
              <a:buSzPts val="1800"/>
              <a:buFont typeface="Verdana"/>
              <a:buChar char="–"/>
            </a:pPr>
            <a:r>
              <a:rPr lang="en" sz="1800"/>
              <a:t>ALTER TABLE new_foo RENAME to foo;</a:t>
            </a:r>
            <a:endParaRPr sz="180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a:xfrm>
            <a:off x="366713" y="38100"/>
            <a:ext cx="8410575" cy="460375"/>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r>
              <a:rPr lang="en" sz="3200" b="0" i="0" u="none" strike="noStrike" cap="none">
                <a:solidFill>
                  <a:schemeClr val="dk2"/>
                </a:solidFill>
                <a:latin typeface="Arial"/>
                <a:ea typeface="Arial"/>
                <a:cs typeface="Arial"/>
                <a:sym typeface="Arial"/>
              </a:rPr>
              <a:t>Hash Distributions: </a:t>
            </a:r>
            <a:endParaRPr sz="3200" b="0" i="0" u="none" strike="noStrike" cap="none">
              <a:solidFill>
                <a:schemeClr val="dk2"/>
              </a:solidFill>
              <a:latin typeface="Arial"/>
              <a:ea typeface="Arial"/>
              <a:cs typeface="Arial"/>
              <a:sym typeface="Arial"/>
            </a:endParaRPr>
          </a:p>
          <a:p>
            <a:pPr marL="0" marR="0" lvl="0" indent="0" algn="l" rtl="0">
              <a:lnSpc>
                <a:spcPct val="90000"/>
              </a:lnSpc>
              <a:spcBef>
                <a:spcPts val="0"/>
              </a:spcBef>
              <a:spcAft>
                <a:spcPts val="0"/>
              </a:spcAft>
              <a:buClr>
                <a:schemeClr val="dk2"/>
              </a:buClr>
              <a:buSzPts val="3200"/>
              <a:buFont typeface="Arial"/>
              <a:buNone/>
            </a:pPr>
            <a:r>
              <a:rPr lang="en" sz="2400" b="0" i="0" u="none" strike="noStrike" cap="none">
                <a:solidFill>
                  <a:schemeClr val="dk2"/>
                </a:solidFill>
                <a:latin typeface="Arial"/>
                <a:ea typeface="Arial"/>
                <a:cs typeface="Arial"/>
                <a:sym typeface="Arial"/>
              </a:rPr>
              <a:t>Data Skew and Computational Skew</a:t>
            </a:r>
            <a:endParaRPr sz="2400"/>
          </a:p>
        </p:txBody>
      </p:sp>
      <p:sp>
        <p:nvSpPr>
          <p:cNvPr id="224" name="Google Shape;224;p25"/>
          <p:cNvSpPr txBox="1">
            <a:spLocks noGrp="1"/>
          </p:cNvSpPr>
          <p:nvPr>
            <p:ph type="body" idx="1"/>
          </p:nvPr>
        </p:nvSpPr>
        <p:spPr>
          <a:xfrm>
            <a:off x="354014" y="1252538"/>
            <a:ext cx="8410500" cy="3484500"/>
          </a:xfrm>
          <a:prstGeom prst="rect">
            <a:avLst/>
          </a:prstGeom>
          <a:noFill/>
          <a:ln>
            <a:noFill/>
          </a:ln>
        </p:spPr>
        <p:txBody>
          <a:bodyPr spcFirstLastPara="1" wrap="square" lIns="0" tIns="0" rIns="0" bIns="0" anchor="t" anchorCtr="0">
            <a:noAutofit/>
          </a:bodyPr>
          <a:lstStyle/>
          <a:p>
            <a:pPr marL="228600" marR="0" lvl="0" indent="-228600" algn="l" rtl="0">
              <a:lnSpc>
                <a:spcPct val="100000"/>
              </a:lnSpc>
              <a:spcBef>
                <a:spcPts val="0"/>
              </a:spcBef>
              <a:spcAft>
                <a:spcPts val="0"/>
              </a:spcAft>
              <a:buClr>
                <a:srgbClr val="00685D"/>
              </a:buClr>
              <a:buSzPts val="2400"/>
              <a:buFont typeface="Noto Sans Symbols"/>
              <a:buChar char="•"/>
            </a:pPr>
            <a:r>
              <a:rPr lang="en" sz="2400" b="0" i="0" u="none" strike="noStrike" cap="none">
                <a:solidFill>
                  <a:srgbClr val="4D4D4D"/>
                </a:solidFill>
                <a:latin typeface="Arial"/>
                <a:ea typeface="Arial"/>
                <a:cs typeface="Arial"/>
                <a:sym typeface="Arial"/>
              </a:rPr>
              <a:t>Select a distribution key with unique values and high cardinality that will not result in data skew</a:t>
            </a:r>
            <a:endParaRPr/>
          </a:p>
          <a:p>
            <a:pPr marL="742950" marR="0" lvl="1" indent="-285750" algn="l" rtl="0">
              <a:lnSpc>
                <a:spcPct val="100000"/>
              </a:lnSpc>
              <a:spcBef>
                <a:spcPts val="300"/>
              </a:spcBef>
              <a:spcAft>
                <a:spcPts val="0"/>
              </a:spcAft>
              <a:buClr>
                <a:srgbClr val="00685D"/>
              </a:buClr>
              <a:buSzPts val="2000"/>
              <a:buFont typeface="Verdana"/>
              <a:buChar char="–"/>
            </a:pPr>
            <a:r>
              <a:rPr lang="en" sz="2000" b="0" i="0" u="none" strike="noStrike" cap="none">
                <a:solidFill>
                  <a:srgbClr val="4D4D4D"/>
                </a:solidFill>
                <a:latin typeface="Arial"/>
                <a:ea typeface="Arial"/>
                <a:cs typeface="Arial"/>
                <a:sym typeface="Arial"/>
              </a:rPr>
              <a:t>Do not distribute on boolean keys and keys with low cardinality</a:t>
            </a:r>
            <a:endParaRPr/>
          </a:p>
          <a:p>
            <a:pPr marL="1143000" marR="0" lvl="2" indent="-228600" algn="l" rtl="0">
              <a:lnSpc>
                <a:spcPct val="100000"/>
              </a:lnSpc>
              <a:spcBef>
                <a:spcPts val="300"/>
              </a:spcBef>
              <a:spcAft>
                <a:spcPts val="0"/>
              </a:spcAft>
              <a:buClr>
                <a:srgbClr val="00685D"/>
              </a:buClr>
              <a:buSzPts val="1600"/>
              <a:buFont typeface="Verdana"/>
              <a:buChar char="▪"/>
            </a:pPr>
            <a:r>
              <a:rPr lang="en" sz="1600" b="0" i="0" u="none" strike="noStrike" cap="none">
                <a:solidFill>
                  <a:schemeClr val="dk1"/>
                </a:solidFill>
                <a:latin typeface="Arial"/>
                <a:ea typeface="Arial"/>
                <a:cs typeface="Arial"/>
                <a:sym typeface="Arial"/>
              </a:rPr>
              <a:t>The system distributes rows with the same hash value to the same segment instance therefore resulting in the data being located on only a few segments</a:t>
            </a:r>
            <a:endParaRPr sz="1600" b="0" i="0" u="none" strike="noStrike" cap="none">
              <a:solidFill>
                <a:schemeClr val="dk1"/>
              </a:solidFill>
              <a:latin typeface="Arial"/>
              <a:ea typeface="Arial"/>
              <a:cs typeface="Arial"/>
              <a:sym typeface="Arial"/>
            </a:endParaRPr>
          </a:p>
          <a:p>
            <a:pPr marL="228600" marR="0" lvl="0" indent="-228600" algn="l" rtl="0">
              <a:lnSpc>
                <a:spcPct val="100000"/>
              </a:lnSpc>
              <a:spcBef>
                <a:spcPts val="1200"/>
              </a:spcBef>
              <a:spcAft>
                <a:spcPts val="0"/>
              </a:spcAft>
              <a:buClr>
                <a:srgbClr val="00685D"/>
              </a:buClr>
              <a:buSzPts val="2400"/>
              <a:buFont typeface="Noto Sans Symbols"/>
              <a:buChar char="•"/>
            </a:pPr>
            <a:r>
              <a:rPr lang="en" sz="2400" b="0" i="0" u="none" strike="noStrike" cap="none">
                <a:solidFill>
                  <a:srgbClr val="4D4D4D"/>
                </a:solidFill>
                <a:latin typeface="Arial"/>
                <a:ea typeface="Arial"/>
                <a:cs typeface="Arial"/>
                <a:sym typeface="Arial"/>
              </a:rPr>
              <a:t>Select a distribution key that will not result in computational skew (in flight when a query is executing) </a:t>
            </a:r>
            <a:endParaRPr/>
          </a:p>
          <a:p>
            <a:pPr marL="742950" marR="0" lvl="1" indent="-285750" algn="l" rtl="0">
              <a:lnSpc>
                <a:spcPct val="100000"/>
              </a:lnSpc>
              <a:spcBef>
                <a:spcPts val="300"/>
              </a:spcBef>
              <a:spcAft>
                <a:spcPts val="0"/>
              </a:spcAft>
              <a:buClr>
                <a:srgbClr val="00685D"/>
              </a:buClr>
              <a:buSzPts val="2000"/>
              <a:buFont typeface="Verdana"/>
              <a:buChar char="–"/>
            </a:pPr>
            <a:r>
              <a:rPr lang="en" sz="2000" b="0" i="0" u="none" strike="noStrike" cap="none">
                <a:solidFill>
                  <a:srgbClr val="4D4D4D"/>
                </a:solidFill>
                <a:latin typeface="Arial"/>
                <a:ea typeface="Arial"/>
                <a:cs typeface="Arial"/>
                <a:sym typeface="Arial"/>
              </a:rPr>
              <a:t>Operations on columns that have low cardinality or non-uniform distribution</a:t>
            </a:r>
            <a:endParaRPr/>
          </a:p>
          <a:p>
            <a:pPr marL="0" marR="0" lvl="0" indent="0" algn="l" rtl="0">
              <a:lnSpc>
                <a:spcPct val="100000"/>
              </a:lnSpc>
              <a:spcBef>
                <a:spcPts val="1200"/>
              </a:spcBef>
              <a:spcAft>
                <a:spcPts val="0"/>
              </a:spcAft>
              <a:buClr>
                <a:schemeClr val="accent1"/>
              </a:buClr>
              <a:buSzPts val="2400"/>
              <a:buFont typeface="Noto Sans Symbols"/>
              <a:buNone/>
            </a:pPr>
            <a:endParaRPr sz="2400" b="0" i="0" u="none" strike="noStrike" cap="none">
              <a:solidFill>
                <a:srgbClr val="4D4D4D"/>
              </a:solidFill>
              <a:latin typeface="Arial"/>
              <a:ea typeface="Arial"/>
              <a:cs typeface="Arial"/>
              <a:sym typeface="Arial"/>
            </a:endParaRPr>
          </a:p>
          <a:p>
            <a:pPr marL="228600" marR="0" lvl="0" indent="-76200" algn="l" rtl="0">
              <a:lnSpc>
                <a:spcPct val="100000"/>
              </a:lnSpc>
              <a:spcBef>
                <a:spcPts val="1200"/>
              </a:spcBef>
              <a:spcAft>
                <a:spcPts val="0"/>
              </a:spcAft>
              <a:buClr>
                <a:schemeClr val="accent1"/>
              </a:buClr>
              <a:buSzPts val="2400"/>
              <a:buFont typeface="Noto Sans Symbols"/>
              <a:buNone/>
            </a:pPr>
            <a:endParaRPr sz="2400" b="0" i="0" u="none" strike="noStrike" cap="none">
              <a:solidFill>
                <a:schemeClr val="dk1"/>
              </a:solidFill>
              <a:latin typeface="Arial"/>
              <a:ea typeface="Arial"/>
              <a:cs typeface="Arial"/>
              <a:sym typeface="Aria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txBox="1">
            <a:spLocks noGrp="1"/>
          </p:cNvSpPr>
          <p:nvPr>
            <p:ph type="title"/>
          </p:nvPr>
        </p:nvSpPr>
        <p:spPr>
          <a:xfrm>
            <a:off x="366715" y="96839"/>
            <a:ext cx="8410500" cy="460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B695C"/>
              </a:buClr>
              <a:buSzPts val="2800"/>
              <a:buFont typeface="Arial"/>
              <a:buNone/>
            </a:pPr>
            <a:r>
              <a:rPr lang="en" sz="2800">
                <a:solidFill>
                  <a:srgbClr val="999999"/>
                </a:solidFill>
              </a:rPr>
              <a:t>Co-located Joins</a:t>
            </a:r>
            <a:r>
              <a:rPr lang="en" sz="2800" b="0" i="0" u="none" strike="noStrike" cap="none">
                <a:solidFill>
                  <a:srgbClr val="999999"/>
                </a:solidFill>
                <a:latin typeface="Arial"/>
                <a:ea typeface="Arial"/>
                <a:cs typeface="Arial"/>
                <a:sym typeface="Arial"/>
              </a:rPr>
              <a:t> </a:t>
            </a:r>
            <a:endParaRPr>
              <a:solidFill>
                <a:srgbClr val="999999"/>
              </a:solidFill>
            </a:endParaRPr>
          </a:p>
        </p:txBody>
      </p:sp>
      <p:sp>
        <p:nvSpPr>
          <p:cNvPr id="232" name="Google Shape;232;p26"/>
          <p:cNvSpPr txBox="1"/>
          <p:nvPr/>
        </p:nvSpPr>
        <p:spPr>
          <a:xfrm>
            <a:off x="446088" y="1464470"/>
            <a:ext cx="620712"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 </a:t>
            </a:r>
            <a:r>
              <a:rPr lang="en" sz="40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33" name="Google Shape;233;p26"/>
          <p:cNvSpPr txBox="1"/>
          <p:nvPr/>
        </p:nvSpPr>
        <p:spPr>
          <a:xfrm>
            <a:off x="3886199" y="1638301"/>
            <a:ext cx="4737101" cy="1350550"/>
          </a:xfrm>
          <a:prstGeom prst="rect">
            <a:avLst/>
          </a:prstGeom>
          <a:noFill/>
          <a:ln w="38100" cap="flat" cmpd="sng">
            <a:solidFill>
              <a:schemeClr val="lt1"/>
            </a:solidFill>
            <a:prstDash val="solid"/>
            <a:round/>
            <a:headEnd type="none" w="sm" len="sm"/>
            <a:tailEnd type="none" w="sm" len="sm"/>
          </a:ln>
        </p:spPr>
        <p:txBody>
          <a:bodyPr spcFirstLastPara="1" wrap="square" lIns="90000" tIns="46800" rIns="90000" bIns="46800" anchor="t" anchorCtr="0">
            <a:noAutofit/>
          </a:bodyPr>
          <a:lstStyle/>
          <a:p>
            <a:pPr marL="0" marR="0" lvl="0" indent="0" algn="ctr" rtl="0">
              <a:lnSpc>
                <a:spcPct val="97000"/>
              </a:lnSpc>
              <a:spcBef>
                <a:spcPts val="0"/>
              </a:spcBef>
              <a:spcAft>
                <a:spcPts val="0"/>
              </a:spcAft>
              <a:buClr>
                <a:srgbClr val="000000"/>
              </a:buClr>
              <a:buSzPts val="1260"/>
              <a:buFont typeface="Noto Sans Symbols"/>
              <a:buNone/>
            </a:pPr>
            <a:r>
              <a:rPr lang="en" sz="2800" b="0" i="0" u="none" strike="noStrike" cap="none">
                <a:solidFill>
                  <a:schemeClr val="lt2"/>
                </a:solidFill>
                <a:latin typeface="Arial"/>
                <a:ea typeface="Arial"/>
                <a:cs typeface="Arial"/>
                <a:sym typeface="Arial"/>
              </a:rPr>
              <a:t>Distribute on the same key</a:t>
            </a:r>
            <a:br>
              <a:rPr lang="en" sz="2800" b="0" i="0" u="none" strike="noStrike" cap="none">
                <a:solidFill>
                  <a:schemeClr val="lt2"/>
                </a:solidFill>
                <a:latin typeface="Arial"/>
                <a:ea typeface="Arial"/>
                <a:cs typeface="Arial"/>
                <a:sym typeface="Arial"/>
              </a:rPr>
            </a:br>
            <a:r>
              <a:rPr lang="en" sz="2800" b="0" i="0" u="none" strike="noStrike" cap="none">
                <a:solidFill>
                  <a:schemeClr val="lt2"/>
                </a:solidFill>
                <a:latin typeface="Arial"/>
                <a:ea typeface="Arial"/>
                <a:cs typeface="Arial"/>
                <a:sym typeface="Arial"/>
              </a:rPr>
              <a:t>used in the join</a:t>
            </a:r>
            <a:br>
              <a:rPr lang="en" sz="2800" b="0" i="0" u="none" strike="noStrike" cap="none">
                <a:solidFill>
                  <a:schemeClr val="lt2"/>
                </a:solidFill>
                <a:latin typeface="Arial"/>
                <a:ea typeface="Arial"/>
                <a:cs typeface="Arial"/>
                <a:sym typeface="Arial"/>
              </a:rPr>
            </a:br>
            <a:r>
              <a:rPr lang="en" sz="2800" b="0" i="0" u="none" strike="noStrike" cap="none">
                <a:solidFill>
                  <a:schemeClr val="lt2"/>
                </a:solidFill>
                <a:latin typeface="Arial"/>
                <a:ea typeface="Arial"/>
                <a:cs typeface="Arial"/>
                <a:sym typeface="Arial"/>
              </a:rPr>
              <a:t>to obtain local joins </a:t>
            </a:r>
            <a:endParaRPr sz="2800" b="0" i="0" u="none" strike="noStrike" cap="none">
              <a:solidFill>
                <a:schemeClr val="lt2"/>
              </a:solidFill>
              <a:latin typeface="Arial"/>
              <a:ea typeface="Arial"/>
              <a:cs typeface="Arial"/>
              <a:sym typeface="Arial"/>
            </a:endParaRPr>
          </a:p>
        </p:txBody>
      </p:sp>
      <p:pic>
        <p:nvPicPr>
          <p:cNvPr id="234" name="Google Shape;234;p26" descr="Multi-Level Partitioning segment 2d"/>
          <p:cNvPicPr preferRelativeResize="0"/>
          <p:nvPr/>
        </p:nvPicPr>
        <p:blipFill rotWithShape="1">
          <a:blip r:embed="rId3">
            <a:alphaModFix/>
          </a:blip>
          <a:srcRect/>
          <a:stretch/>
        </p:blipFill>
        <p:spPr>
          <a:xfrm>
            <a:off x="568326" y="1037432"/>
            <a:ext cx="2149474" cy="1680368"/>
          </a:xfrm>
          <a:prstGeom prst="rect">
            <a:avLst/>
          </a:prstGeom>
          <a:noFill/>
          <a:ln>
            <a:noFill/>
          </a:ln>
        </p:spPr>
      </p:pic>
      <p:pic>
        <p:nvPicPr>
          <p:cNvPr id="235" name="Google Shape;235;p26" descr="Multi-Level Partitioning segment 2d"/>
          <p:cNvPicPr preferRelativeResize="0"/>
          <p:nvPr/>
        </p:nvPicPr>
        <p:blipFill rotWithShape="1">
          <a:blip r:embed="rId3">
            <a:alphaModFix/>
          </a:blip>
          <a:srcRect/>
          <a:stretch/>
        </p:blipFill>
        <p:spPr>
          <a:xfrm>
            <a:off x="557212" y="2828132"/>
            <a:ext cx="2160588" cy="1680368"/>
          </a:xfrm>
          <a:prstGeom prst="rect">
            <a:avLst/>
          </a:prstGeom>
          <a:noFill/>
          <a:ln>
            <a:noFill/>
          </a:ln>
        </p:spPr>
      </p:pic>
      <p:sp>
        <p:nvSpPr>
          <p:cNvPr id="236" name="Google Shape;236;p26"/>
          <p:cNvSpPr txBox="1"/>
          <p:nvPr/>
        </p:nvSpPr>
        <p:spPr>
          <a:xfrm>
            <a:off x="592139" y="1048148"/>
            <a:ext cx="1108075" cy="450072"/>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495"/>
              <a:buFont typeface="Noto Sans Symbols"/>
              <a:buNone/>
            </a:pPr>
            <a:r>
              <a:rPr lang="en" sz="1100" b="0" i="0" u="none" strike="noStrike" cap="none">
                <a:solidFill>
                  <a:schemeClr val="dk1"/>
                </a:solidFill>
                <a:latin typeface="Arial"/>
                <a:ea typeface="Arial"/>
                <a:cs typeface="Arial"/>
                <a:sym typeface="Arial"/>
              </a:rPr>
              <a:t>Segment 1A</a:t>
            </a:r>
            <a:endParaRPr sz="1400" b="0" i="0" u="none" strike="noStrike" cap="none">
              <a:solidFill>
                <a:srgbClr val="000000"/>
              </a:solidFill>
              <a:latin typeface="Arial"/>
              <a:ea typeface="Arial"/>
              <a:cs typeface="Arial"/>
              <a:sym typeface="Arial"/>
            </a:endParaRPr>
          </a:p>
          <a:p>
            <a:pPr marL="0" marR="0" lvl="0" indent="0" algn="l" rtl="0">
              <a:lnSpc>
                <a:spcPct val="73000"/>
              </a:lnSpc>
              <a:spcBef>
                <a:spcPts val="725"/>
              </a:spcBef>
              <a:spcAft>
                <a:spcPts val="0"/>
              </a:spcAft>
              <a:buClr>
                <a:schemeClr val="dk1"/>
              </a:buClr>
              <a:buSzPts val="405"/>
              <a:buFont typeface="Noto Sans Symbols"/>
              <a:buNone/>
            </a:pPr>
            <a:endParaRPr sz="900" b="0" i="0" u="none" strike="noStrike" cap="none">
              <a:solidFill>
                <a:schemeClr val="lt1"/>
              </a:solidFill>
              <a:latin typeface="Arial Narrow"/>
              <a:ea typeface="Arial Narrow"/>
              <a:cs typeface="Arial Narrow"/>
              <a:sym typeface="Arial Narrow"/>
            </a:endParaRPr>
          </a:p>
        </p:txBody>
      </p:sp>
      <p:sp>
        <p:nvSpPr>
          <p:cNvPr id="237" name="Google Shape;237;p26"/>
          <p:cNvSpPr txBox="1"/>
          <p:nvPr/>
        </p:nvSpPr>
        <p:spPr>
          <a:xfrm>
            <a:off x="577852" y="2851548"/>
            <a:ext cx="1064284" cy="450072"/>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495"/>
              <a:buFont typeface="Noto Sans Symbols"/>
              <a:buNone/>
            </a:pPr>
            <a:r>
              <a:rPr lang="en" sz="1100" b="0" i="0" u="none" strike="noStrike" cap="none">
                <a:solidFill>
                  <a:schemeClr val="dk1"/>
                </a:solidFill>
                <a:latin typeface="Arial"/>
                <a:ea typeface="Arial"/>
                <a:cs typeface="Arial"/>
                <a:sym typeface="Arial"/>
              </a:rPr>
              <a:t>Segment 2A</a:t>
            </a:r>
            <a:endParaRPr sz="1100" b="0" i="0" u="none" strike="noStrike" cap="none">
              <a:solidFill>
                <a:schemeClr val="dk1"/>
              </a:solidFill>
              <a:latin typeface="Arial"/>
              <a:ea typeface="Arial"/>
              <a:cs typeface="Arial"/>
              <a:sym typeface="Arial"/>
            </a:endParaRPr>
          </a:p>
          <a:p>
            <a:pPr marL="0" marR="0" lvl="0" indent="0" algn="l" rtl="0">
              <a:lnSpc>
                <a:spcPct val="73000"/>
              </a:lnSpc>
              <a:spcBef>
                <a:spcPts val="725"/>
              </a:spcBef>
              <a:spcAft>
                <a:spcPts val="0"/>
              </a:spcAft>
              <a:buClr>
                <a:schemeClr val="dk1"/>
              </a:buClr>
              <a:buSzPts val="405"/>
              <a:buFont typeface="Noto Sans Symbols"/>
              <a:buNone/>
            </a:pPr>
            <a:endParaRPr sz="900" b="0" i="0" u="none" strike="noStrike" cap="none">
              <a:solidFill>
                <a:schemeClr val="lt1"/>
              </a:solidFill>
              <a:latin typeface="Arial Narrow"/>
              <a:ea typeface="Arial Narrow"/>
              <a:cs typeface="Arial Narrow"/>
              <a:sym typeface="Arial Narrow"/>
            </a:endParaRPr>
          </a:p>
        </p:txBody>
      </p:sp>
      <p:sp>
        <p:nvSpPr>
          <p:cNvPr id="238" name="Google Shape;238;p26"/>
          <p:cNvSpPr txBox="1"/>
          <p:nvPr/>
        </p:nvSpPr>
        <p:spPr>
          <a:xfrm>
            <a:off x="952500" y="1492251"/>
            <a:ext cx="1698625" cy="553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customer </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(c_customer_id)</a:t>
            </a:r>
            <a:endParaRPr sz="1400" b="0" i="0" u="none" strike="noStrike" cap="none">
              <a:solidFill>
                <a:srgbClr val="000000"/>
              </a:solidFill>
              <a:latin typeface="Arial"/>
              <a:ea typeface="Arial"/>
              <a:cs typeface="Arial"/>
              <a:sym typeface="Arial"/>
            </a:endParaRPr>
          </a:p>
        </p:txBody>
      </p:sp>
      <p:sp>
        <p:nvSpPr>
          <p:cNvPr id="239" name="Google Shape;239;p26"/>
          <p:cNvSpPr txBox="1"/>
          <p:nvPr/>
        </p:nvSpPr>
        <p:spPr>
          <a:xfrm>
            <a:off x="892175" y="2024064"/>
            <a:ext cx="1698625" cy="553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freg_shopper </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(f_customer_id)</a:t>
            </a:r>
            <a:endParaRPr sz="1400" b="0" i="0" u="none" strike="noStrike" cap="none">
              <a:solidFill>
                <a:srgbClr val="000000"/>
              </a:solidFill>
              <a:latin typeface="Arial"/>
              <a:ea typeface="Arial"/>
              <a:cs typeface="Arial"/>
              <a:sym typeface="Arial"/>
            </a:endParaRPr>
          </a:p>
        </p:txBody>
      </p:sp>
      <p:sp>
        <p:nvSpPr>
          <p:cNvPr id="240" name="Google Shape;240;p26"/>
          <p:cNvSpPr/>
          <p:nvPr/>
        </p:nvSpPr>
        <p:spPr>
          <a:xfrm rot="2684481">
            <a:off x="2335213" y="1688307"/>
            <a:ext cx="658812" cy="219075"/>
          </a:xfrm>
          <a:prstGeom prst="curvedDownArrow">
            <a:avLst>
              <a:gd name="adj1" fmla="val 45109"/>
              <a:gd name="adj2" fmla="val 90217"/>
              <a:gd name="adj3" fmla="val 33333"/>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 name="Google Shape;241;p26"/>
          <p:cNvSpPr/>
          <p:nvPr/>
        </p:nvSpPr>
        <p:spPr>
          <a:xfrm rot="-1602227">
            <a:off x="2349500" y="2330451"/>
            <a:ext cx="585787" cy="202406"/>
          </a:xfrm>
          <a:prstGeom prst="curvedUpArrow">
            <a:avLst>
              <a:gd name="adj1" fmla="val 43412"/>
              <a:gd name="adj2" fmla="val 86824"/>
              <a:gd name="adj3" fmla="val 33333"/>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 name="Google Shape;242;p26"/>
          <p:cNvSpPr txBox="1"/>
          <p:nvPr/>
        </p:nvSpPr>
        <p:spPr>
          <a:xfrm>
            <a:off x="954089" y="3261520"/>
            <a:ext cx="1631495" cy="553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customer </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(c_customer_id)</a:t>
            </a:r>
            <a:endParaRPr sz="1400" b="0" i="0" u="none" strike="noStrike" cap="none">
              <a:solidFill>
                <a:srgbClr val="000000"/>
              </a:solidFill>
              <a:latin typeface="Arial"/>
              <a:ea typeface="Arial"/>
              <a:cs typeface="Arial"/>
              <a:sym typeface="Arial"/>
            </a:endParaRPr>
          </a:p>
        </p:txBody>
      </p:sp>
      <p:sp>
        <p:nvSpPr>
          <p:cNvPr id="243" name="Google Shape;243;p26"/>
          <p:cNvSpPr txBox="1"/>
          <p:nvPr/>
        </p:nvSpPr>
        <p:spPr>
          <a:xfrm>
            <a:off x="931864" y="3780633"/>
            <a:ext cx="1631495" cy="553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freq_shopper</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(f_customer_id)</a:t>
            </a:r>
            <a:endParaRPr sz="1400" b="0" i="0" u="none" strike="noStrike" cap="none">
              <a:solidFill>
                <a:srgbClr val="000000"/>
              </a:solidFill>
              <a:latin typeface="Arial"/>
              <a:ea typeface="Arial"/>
              <a:cs typeface="Arial"/>
              <a:sym typeface="Arial"/>
            </a:endParaRPr>
          </a:p>
        </p:txBody>
      </p:sp>
      <p:sp>
        <p:nvSpPr>
          <p:cNvPr id="244" name="Google Shape;244;p26"/>
          <p:cNvSpPr txBox="1"/>
          <p:nvPr/>
        </p:nvSpPr>
        <p:spPr>
          <a:xfrm>
            <a:off x="2593976" y="1887539"/>
            <a:ext cx="50323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 </a:t>
            </a:r>
            <a:r>
              <a:rPr lang="en" sz="2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45" name="Google Shape;245;p26"/>
          <p:cNvSpPr/>
          <p:nvPr/>
        </p:nvSpPr>
        <p:spPr>
          <a:xfrm rot="2684481">
            <a:off x="2349501" y="3444876"/>
            <a:ext cx="658813" cy="219075"/>
          </a:xfrm>
          <a:prstGeom prst="curvedDownArrow">
            <a:avLst>
              <a:gd name="adj1" fmla="val 45109"/>
              <a:gd name="adj2" fmla="val 90217"/>
              <a:gd name="adj3" fmla="val 33333"/>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 name="Google Shape;246;p26"/>
          <p:cNvSpPr txBox="1"/>
          <p:nvPr/>
        </p:nvSpPr>
        <p:spPr>
          <a:xfrm>
            <a:off x="2606676" y="3665539"/>
            <a:ext cx="50323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 </a:t>
            </a:r>
            <a:r>
              <a:rPr lang="en" sz="2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47" name="Google Shape;247;p26"/>
          <p:cNvSpPr/>
          <p:nvPr/>
        </p:nvSpPr>
        <p:spPr>
          <a:xfrm rot="-1602227">
            <a:off x="2351088" y="4087021"/>
            <a:ext cx="585788" cy="202406"/>
          </a:xfrm>
          <a:prstGeom prst="curvedUpArrow">
            <a:avLst>
              <a:gd name="adj1" fmla="val 43412"/>
              <a:gd name="adj2" fmla="val 86824"/>
              <a:gd name="adj3" fmla="val 33333"/>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366715" y="325439"/>
            <a:ext cx="8410500" cy="460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B695C"/>
              </a:buClr>
              <a:buSzPts val="3200"/>
              <a:buFont typeface="Arial"/>
              <a:buNone/>
            </a:pPr>
            <a:r>
              <a:rPr lang="en" sz="3200" b="0" i="0" u="none" strike="noStrike" cap="none">
                <a:solidFill>
                  <a:srgbClr val="999999"/>
                </a:solidFill>
                <a:latin typeface="Arial"/>
                <a:ea typeface="Arial"/>
                <a:cs typeface="Arial"/>
                <a:sym typeface="Arial"/>
              </a:rPr>
              <a:t>Redistribution Motion</a:t>
            </a:r>
            <a:endParaRPr sz="3200" b="0" i="0" u="none" strike="noStrike" cap="none">
              <a:solidFill>
                <a:srgbClr val="999999"/>
              </a:solidFill>
              <a:latin typeface="Arial"/>
              <a:ea typeface="Arial"/>
              <a:cs typeface="Arial"/>
              <a:sym typeface="Arial"/>
            </a:endParaRPr>
          </a:p>
        </p:txBody>
      </p:sp>
      <p:sp>
        <p:nvSpPr>
          <p:cNvPr id="255" name="Google Shape;255;p27"/>
          <p:cNvSpPr txBox="1"/>
          <p:nvPr/>
        </p:nvSpPr>
        <p:spPr>
          <a:xfrm>
            <a:off x="200025" y="3738960"/>
            <a:ext cx="8943975"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a:solidFill>
                  <a:srgbClr val="000000"/>
                </a:solidFill>
                <a:latin typeface="Arial"/>
                <a:ea typeface="Arial"/>
                <a:cs typeface="Arial"/>
                <a:sym typeface="Arial"/>
              </a:rPr>
              <a:t>WHERE  customer.c_customer_id  =  freg_shopper.f_customer_id</a:t>
            </a:r>
            <a:endParaRPr sz="2200" b="0" i="0" u="none" strike="noStrike" cap="none">
              <a:solidFill>
                <a:srgbClr val="000000"/>
              </a:solidFill>
              <a:latin typeface="Arial"/>
              <a:ea typeface="Arial"/>
              <a:cs typeface="Arial"/>
              <a:sym typeface="Arial"/>
            </a:endParaRPr>
          </a:p>
        </p:txBody>
      </p:sp>
      <p:sp>
        <p:nvSpPr>
          <p:cNvPr id="256" name="Google Shape;256;p27"/>
          <p:cNvSpPr txBox="1"/>
          <p:nvPr/>
        </p:nvSpPr>
        <p:spPr>
          <a:xfrm>
            <a:off x="698500" y="4185047"/>
            <a:ext cx="75946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4D4D4D"/>
                </a:solidFill>
                <a:latin typeface="Arial"/>
                <a:ea typeface="Arial"/>
                <a:cs typeface="Arial"/>
                <a:sym typeface="Arial"/>
              </a:rPr>
              <a:t>freq_shopper table is dynamically redistributed on f_customer_id</a:t>
            </a:r>
            <a:endParaRPr sz="2000" b="0" i="0" u="none" strike="noStrike" cap="none">
              <a:solidFill>
                <a:srgbClr val="4D4D4D"/>
              </a:solidFill>
              <a:latin typeface="Arial"/>
              <a:ea typeface="Arial"/>
              <a:cs typeface="Arial"/>
              <a:sym typeface="Arial"/>
            </a:endParaRPr>
          </a:p>
        </p:txBody>
      </p:sp>
      <p:sp>
        <p:nvSpPr>
          <p:cNvPr id="257" name="Google Shape;257;p27"/>
          <p:cNvSpPr/>
          <p:nvPr/>
        </p:nvSpPr>
        <p:spPr>
          <a:xfrm>
            <a:off x="2284414" y="2773760"/>
            <a:ext cx="1277937" cy="219075"/>
          </a:xfrm>
          <a:prstGeom prst="leftRightArrow">
            <a:avLst>
              <a:gd name="adj1" fmla="val 50000"/>
              <a:gd name="adj2" fmla="val 87500"/>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 name="Google Shape;258;p27"/>
          <p:cNvSpPr/>
          <p:nvPr/>
        </p:nvSpPr>
        <p:spPr>
          <a:xfrm>
            <a:off x="5715000" y="2728119"/>
            <a:ext cx="1277938" cy="219075"/>
          </a:xfrm>
          <a:prstGeom prst="leftRightArrow">
            <a:avLst>
              <a:gd name="adj1" fmla="val 50000"/>
              <a:gd name="adj2" fmla="val 87500"/>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59" name="Google Shape;259;p27" descr="Multi-Level Partitioning segment 2d"/>
          <p:cNvPicPr preferRelativeResize="0"/>
          <p:nvPr/>
        </p:nvPicPr>
        <p:blipFill rotWithShape="1">
          <a:blip r:embed="rId3">
            <a:alphaModFix/>
          </a:blip>
          <a:srcRect/>
          <a:stretch/>
        </p:blipFill>
        <p:spPr>
          <a:xfrm>
            <a:off x="123826" y="1041400"/>
            <a:ext cx="2149474" cy="2717800"/>
          </a:xfrm>
          <a:prstGeom prst="rect">
            <a:avLst/>
          </a:prstGeom>
          <a:noFill/>
          <a:ln>
            <a:noFill/>
          </a:ln>
        </p:spPr>
      </p:pic>
      <p:sp>
        <p:nvSpPr>
          <p:cNvPr id="260" name="Google Shape;260;p27"/>
          <p:cNvSpPr txBox="1"/>
          <p:nvPr/>
        </p:nvSpPr>
        <p:spPr>
          <a:xfrm>
            <a:off x="147639" y="1073548"/>
            <a:ext cx="1108075" cy="450072"/>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495"/>
              <a:buFont typeface="Noto Sans Symbols"/>
              <a:buNone/>
            </a:pPr>
            <a:r>
              <a:rPr lang="en" sz="1100" b="0" i="0" u="none" strike="noStrike" cap="none">
                <a:solidFill>
                  <a:schemeClr val="dk1"/>
                </a:solidFill>
                <a:latin typeface="Arial"/>
                <a:ea typeface="Arial"/>
                <a:cs typeface="Arial"/>
                <a:sym typeface="Arial"/>
              </a:rPr>
              <a:t>Segment 1A</a:t>
            </a:r>
            <a:endParaRPr sz="1400" b="0" i="0" u="none" strike="noStrike" cap="none">
              <a:solidFill>
                <a:srgbClr val="000000"/>
              </a:solidFill>
              <a:latin typeface="Arial"/>
              <a:ea typeface="Arial"/>
              <a:cs typeface="Arial"/>
              <a:sym typeface="Arial"/>
            </a:endParaRPr>
          </a:p>
          <a:p>
            <a:pPr marL="0" marR="0" lvl="0" indent="0" algn="l" rtl="0">
              <a:lnSpc>
                <a:spcPct val="73000"/>
              </a:lnSpc>
              <a:spcBef>
                <a:spcPts val="725"/>
              </a:spcBef>
              <a:spcAft>
                <a:spcPts val="0"/>
              </a:spcAft>
              <a:buClr>
                <a:schemeClr val="dk1"/>
              </a:buClr>
              <a:buSzPts val="405"/>
              <a:buFont typeface="Noto Sans Symbols"/>
              <a:buNone/>
            </a:pPr>
            <a:endParaRPr sz="900" b="0" i="0" u="none" strike="noStrike" cap="none">
              <a:solidFill>
                <a:schemeClr val="lt1"/>
              </a:solidFill>
              <a:latin typeface="Arial Narrow"/>
              <a:ea typeface="Arial Narrow"/>
              <a:cs typeface="Arial Narrow"/>
              <a:sym typeface="Arial Narrow"/>
            </a:endParaRPr>
          </a:p>
        </p:txBody>
      </p:sp>
      <p:sp>
        <p:nvSpPr>
          <p:cNvPr id="261" name="Google Shape;261;p27"/>
          <p:cNvSpPr txBox="1"/>
          <p:nvPr/>
        </p:nvSpPr>
        <p:spPr>
          <a:xfrm>
            <a:off x="430213" y="1888730"/>
            <a:ext cx="1698625" cy="7691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customer </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(c_customer_id)</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customer_id =102</a:t>
            </a:r>
            <a:endParaRPr sz="1400" b="0" i="0" u="none" strike="noStrike" cap="none">
              <a:solidFill>
                <a:srgbClr val="000000"/>
              </a:solidFill>
              <a:latin typeface="Arial"/>
              <a:ea typeface="Arial"/>
              <a:cs typeface="Arial"/>
              <a:sym typeface="Arial"/>
            </a:endParaRPr>
          </a:p>
        </p:txBody>
      </p:sp>
      <p:sp>
        <p:nvSpPr>
          <p:cNvPr id="262" name="Google Shape;262;p27"/>
          <p:cNvSpPr txBox="1"/>
          <p:nvPr/>
        </p:nvSpPr>
        <p:spPr>
          <a:xfrm>
            <a:off x="407988" y="2661843"/>
            <a:ext cx="1698625" cy="7691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freg_shopper </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(f_trans_number)</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grpSp>
        <p:nvGrpSpPr>
          <p:cNvPr id="263" name="Google Shape;263;p27"/>
          <p:cNvGrpSpPr/>
          <p:nvPr/>
        </p:nvGrpSpPr>
        <p:grpSpPr>
          <a:xfrm>
            <a:off x="3603626" y="1054100"/>
            <a:ext cx="2149474" cy="2717800"/>
            <a:chOff x="3578226" y="1028700"/>
            <a:chExt cx="2149474" cy="2717800"/>
          </a:xfrm>
        </p:grpSpPr>
        <p:pic>
          <p:nvPicPr>
            <p:cNvPr id="264" name="Google Shape;264;p27" descr="Multi-Level Partitioning segment 2d"/>
            <p:cNvPicPr preferRelativeResize="0"/>
            <p:nvPr/>
          </p:nvPicPr>
          <p:blipFill rotWithShape="1">
            <a:blip r:embed="rId3">
              <a:alphaModFix/>
            </a:blip>
            <a:srcRect/>
            <a:stretch/>
          </p:blipFill>
          <p:spPr>
            <a:xfrm>
              <a:off x="3578226" y="1028700"/>
              <a:ext cx="2149474" cy="2717800"/>
            </a:xfrm>
            <a:prstGeom prst="rect">
              <a:avLst/>
            </a:prstGeom>
            <a:noFill/>
            <a:ln>
              <a:noFill/>
            </a:ln>
          </p:spPr>
        </p:pic>
        <p:sp>
          <p:nvSpPr>
            <p:cNvPr id="265" name="Google Shape;265;p27"/>
            <p:cNvSpPr txBox="1"/>
            <p:nvPr/>
          </p:nvSpPr>
          <p:spPr>
            <a:xfrm>
              <a:off x="3589339" y="1048148"/>
              <a:ext cx="1108075" cy="450072"/>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495"/>
                <a:buFont typeface="Noto Sans Symbols"/>
                <a:buNone/>
              </a:pPr>
              <a:r>
                <a:rPr lang="en" sz="1100" b="0" i="0" u="none" strike="noStrike" cap="none">
                  <a:solidFill>
                    <a:schemeClr val="dk1"/>
                  </a:solidFill>
                  <a:latin typeface="Arial"/>
                  <a:ea typeface="Arial"/>
                  <a:cs typeface="Arial"/>
                  <a:sym typeface="Arial"/>
                </a:rPr>
                <a:t>Segment 2A</a:t>
              </a:r>
              <a:endParaRPr sz="1100" b="0" i="0" u="none" strike="noStrike" cap="none">
                <a:solidFill>
                  <a:schemeClr val="dk1"/>
                </a:solidFill>
                <a:latin typeface="Arial"/>
                <a:ea typeface="Arial"/>
                <a:cs typeface="Arial"/>
                <a:sym typeface="Arial"/>
              </a:endParaRPr>
            </a:p>
            <a:p>
              <a:pPr marL="0" marR="0" lvl="0" indent="0" algn="l" rtl="0">
                <a:lnSpc>
                  <a:spcPct val="73000"/>
                </a:lnSpc>
                <a:spcBef>
                  <a:spcPts val="725"/>
                </a:spcBef>
                <a:spcAft>
                  <a:spcPts val="0"/>
                </a:spcAft>
                <a:buClr>
                  <a:schemeClr val="dk1"/>
                </a:buClr>
                <a:buSzPts val="405"/>
                <a:buFont typeface="Noto Sans Symbols"/>
                <a:buNone/>
              </a:pPr>
              <a:endParaRPr sz="900" b="0" i="0" u="none" strike="noStrike" cap="none">
                <a:solidFill>
                  <a:schemeClr val="lt1"/>
                </a:solidFill>
                <a:latin typeface="Arial Narrow"/>
                <a:ea typeface="Arial Narrow"/>
                <a:cs typeface="Arial Narrow"/>
                <a:sym typeface="Arial Narrow"/>
              </a:endParaRPr>
            </a:p>
          </p:txBody>
        </p:sp>
      </p:grpSp>
      <p:sp>
        <p:nvSpPr>
          <p:cNvPr id="266" name="Google Shape;266;p27"/>
          <p:cNvSpPr txBox="1"/>
          <p:nvPr/>
        </p:nvSpPr>
        <p:spPr>
          <a:xfrm>
            <a:off x="3938588" y="1897858"/>
            <a:ext cx="1698625" cy="7691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customer </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(c_customer_id)</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customer_id=745</a:t>
            </a:r>
            <a:endParaRPr sz="1400" b="0" i="0" u="none" strike="noStrike" cap="none">
              <a:solidFill>
                <a:srgbClr val="000000"/>
              </a:solidFill>
              <a:latin typeface="Arial"/>
              <a:ea typeface="Arial"/>
              <a:cs typeface="Arial"/>
              <a:sym typeface="Arial"/>
            </a:endParaRPr>
          </a:p>
        </p:txBody>
      </p:sp>
      <p:sp>
        <p:nvSpPr>
          <p:cNvPr id="267" name="Google Shape;267;p27"/>
          <p:cNvSpPr txBox="1"/>
          <p:nvPr/>
        </p:nvSpPr>
        <p:spPr>
          <a:xfrm>
            <a:off x="3941763" y="2645571"/>
            <a:ext cx="1698625"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freq_shopper</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(f_trans_number)</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customer_id=102</a:t>
            </a:r>
            <a:endParaRPr sz="1400" b="0" i="0" u="none" strike="noStrike" cap="none">
              <a:solidFill>
                <a:srgbClr val="000000"/>
              </a:solidFill>
              <a:latin typeface="Arial"/>
              <a:ea typeface="Arial"/>
              <a:cs typeface="Arial"/>
              <a:sym typeface="Arial"/>
            </a:endParaRPr>
          </a:p>
        </p:txBody>
      </p:sp>
      <p:grpSp>
        <p:nvGrpSpPr>
          <p:cNvPr id="268" name="Google Shape;268;p27"/>
          <p:cNvGrpSpPr/>
          <p:nvPr/>
        </p:nvGrpSpPr>
        <p:grpSpPr>
          <a:xfrm>
            <a:off x="6956426" y="1066800"/>
            <a:ext cx="2149474" cy="2717800"/>
            <a:chOff x="3578226" y="1028700"/>
            <a:chExt cx="2149474" cy="2717800"/>
          </a:xfrm>
        </p:grpSpPr>
        <p:pic>
          <p:nvPicPr>
            <p:cNvPr id="269" name="Google Shape;269;p27" descr="Multi-Level Partitioning segment 2d"/>
            <p:cNvPicPr preferRelativeResize="0"/>
            <p:nvPr/>
          </p:nvPicPr>
          <p:blipFill rotWithShape="1">
            <a:blip r:embed="rId3">
              <a:alphaModFix/>
            </a:blip>
            <a:srcRect/>
            <a:stretch/>
          </p:blipFill>
          <p:spPr>
            <a:xfrm>
              <a:off x="3578226" y="1028700"/>
              <a:ext cx="2149474" cy="2717800"/>
            </a:xfrm>
            <a:prstGeom prst="rect">
              <a:avLst/>
            </a:prstGeom>
            <a:noFill/>
            <a:ln>
              <a:noFill/>
            </a:ln>
          </p:spPr>
        </p:pic>
        <p:sp>
          <p:nvSpPr>
            <p:cNvPr id="270" name="Google Shape;270;p27"/>
            <p:cNvSpPr txBox="1"/>
            <p:nvPr/>
          </p:nvSpPr>
          <p:spPr>
            <a:xfrm>
              <a:off x="3589339" y="1048148"/>
              <a:ext cx="1108075" cy="450072"/>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495"/>
                <a:buFont typeface="Noto Sans Symbols"/>
                <a:buNone/>
              </a:pPr>
              <a:r>
                <a:rPr lang="en" sz="1100" b="0" i="0" u="none" strike="noStrike" cap="none">
                  <a:solidFill>
                    <a:schemeClr val="dk1"/>
                  </a:solidFill>
                  <a:latin typeface="Arial"/>
                  <a:ea typeface="Arial"/>
                  <a:cs typeface="Arial"/>
                  <a:sym typeface="Arial"/>
                </a:rPr>
                <a:t>Segment 3A</a:t>
              </a:r>
              <a:endParaRPr sz="1100" b="0" i="0" u="none" strike="noStrike" cap="none">
                <a:solidFill>
                  <a:schemeClr val="dk1"/>
                </a:solidFill>
                <a:latin typeface="Arial"/>
                <a:ea typeface="Arial"/>
                <a:cs typeface="Arial"/>
                <a:sym typeface="Arial"/>
              </a:endParaRPr>
            </a:p>
            <a:p>
              <a:pPr marL="0" marR="0" lvl="0" indent="0" algn="l" rtl="0">
                <a:lnSpc>
                  <a:spcPct val="73000"/>
                </a:lnSpc>
                <a:spcBef>
                  <a:spcPts val="725"/>
                </a:spcBef>
                <a:spcAft>
                  <a:spcPts val="0"/>
                </a:spcAft>
                <a:buClr>
                  <a:schemeClr val="dk1"/>
                </a:buClr>
                <a:buSzPts val="405"/>
                <a:buFont typeface="Noto Sans Symbols"/>
                <a:buNone/>
              </a:pPr>
              <a:endParaRPr sz="900" b="0" i="0" u="none" strike="noStrike" cap="none">
                <a:solidFill>
                  <a:schemeClr val="lt1"/>
                </a:solidFill>
                <a:latin typeface="Arial Narrow"/>
                <a:ea typeface="Arial Narrow"/>
                <a:cs typeface="Arial Narrow"/>
                <a:sym typeface="Arial Narrow"/>
              </a:endParaRPr>
            </a:p>
          </p:txBody>
        </p:sp>
      </p:grpSp>
      <p:sp>
        <p:nvSpPr>
          <p:cNvPr id="271" name="Google Shape;271;p27"/>
          <p:cNvSpPr txBox="1"/>
          <p:nvPr/>
        </p:nvSpPr>
        <p:spPr>
          <a:xfrm>
            <a:off x="7285038" y="1912939"/>
            <a:ext cx="1698625" cy="5536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customer </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(c_customer_id)</a:t>
            </a:r>
            <a:endParaRPr sz="1400" b="0" i="0" u="none" strike="noStrike" cap="none">
              <a:solidFill>
                <a:srgbClr val="000000"/>
              </a:solidFill>
              <a:latin typeface="Arial"/>
              <a:ea typeface="Arial"/>
              <a:cs typeface="Arial"/>
              <a:sym typeface="Arial"/>
            </a:endParaRPr>
          </a:p>
        </p:txBody>
      </p:sp>
      <p:sp>
        <p:nvSpPr>
          <p:cNvPr id="272" name="Google Shape;272;p27"/>
          <p:cNvSpPr txBox="1"/>
          <p:nvPr/>
        </p:nvSpPr>
        <p:spPr>
          <a:xfrm>
            <a:off x="7237413" y="2635252"/>
            <a:ext cx="1698625" cy="7691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freq_shopper</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(f_trans_number)</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customer_id=745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title"/>
          </p:nvPr>
        </p:nvSpPr>
        <p:spPr>
          <a:xfrm>
            <a:off x="366715" y="325439"/>
            <a:ext cx="8410500" cy="460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B695C"/>
              </a:buClr>
              <a:buSzPts val="3200"/>
              <a:buFont typeface="Arial"/>
              <a:buNone/>
            </a:pPr>
            <a:r>
              <a:rPr lang="en" sz="3200" b="0" i="0" u="none" strike="noStrike" cap="none">
                <a:solidFill>
                  <a:srgbClr val="999999"/>
                </a:solidFill>
                <a:latin typeface="Arial"/>
                <a:ea typeface="Arial"/>
                <a:cs typeface="Arial"/>
                <a:sym typeface="Arial"/>
              </a:rPr>
              <a:t>Broadcast Motion</a:t>
            </a:r>
            <a:endParaRPr sz="3200" b="0" i="0" u="none" strike="noStrike" cap="none">
              <a:solidFill>
                <a:srgbClr val="999999"/>
              </a:solidFill>
              <a:latin typeface="Arial"/>
              <a:ea typeface="Arial"/>
              <a:cs typeface="Arial"/>
              <a:sym typeface="Arial"/>
            </a:endParaRPr>
          </a:p>
        </p:txBody>
      </p:sp>
      <p:sp>
        <p:nvSpPr>
          <p:cNvPr id="280" name="Google Shape;280;p28"/>
          <p:cNvSpPr/>
          <p:nvPr/>
        </p:nvSpPr>
        <p:spPr>
          <a:xfrm>
            <a:off x="2494113" y="2773750"/>
            <a:ext cx="1004700" cy="219000"/>
          </a:xfrm>
          <a:prstGeom prst="leftRightArrow">
            <a:avLst>
              <a:gd name="adj1" fmla="val 50000"/>
              <a:gd name="adj2" fmla="val 87500"/>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Google Shape;281;p28"/>
          <p:cNvSpPr/>
          <p:nvPr/>
        </p:nvSpPr>
        <p:spPr>
          <a:xfrm>
            <a:off x="5664200" y="2728125"/>
            <a:ext cx="1004700" cy="219000"/>
          </a:xfrm>
          <a:prstGeom prst="leftRightArrow">
            <a:avLst>
              <a:gd name="adj1" fmla="val 50000"/>
              <a:gd name="adj2" fmla="val 87500"/>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 name="Google Shape;282;p28"/>
          <p:cNvSpPr txBox="1"/>
          <p:nvPr/>
        </p:nvSpPr>
        <p:spPr>
          <a:xfrm>
            <a:off x="0" y="3853260"/>
            <a:ext cx="8943975"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0" u="none" strike="noStrike" cap="none">
                <a:solidFill>
                  <a:srgbClr val="000000"/>
                </a:solidFill>
                <a:latin typeface="Arial"/>
                <a:ea typeface="Arial"/>
                <a:cs typeface="Arial"/>
                <a:sym typeface="Arial"/>
              </a:rPr>
              <a:t>WHERE  customer.c_statekey  =  state.s_statekey</a:t>
            </a:r>
            <a:endParaRPr sz="2200" b="0" i="0" u="none" strike="noStrike" cap="none">
              <a:solidFill>
                <a:srgbClr val="000000"/>
              </a:solidFill>
              <a:latin typeface="Arial"/>
              <a:ea typeface="Arial"/>
              <a:cs typeface="Arial"/>
              <a:sym typeface="Arial"/>
            </a:endParaRPr>
          </a:p>
        </p:txBody>
      </p:sp>
      <p:sp>
        <p:nvSpPr>
          <p:cNvPr id="283" name="Google Shape;283;p28"/>
          <p:cNvSpPr txBox="1"/>
          <p:nvPr/>
        </p:nvSpPr>
        <p:spPr>
          <a:xfrm>
            <a:off x="723900" y="4210447"/>
            <a:ext cx="75946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4D4D4D"/>
                </a:solidFill>
                <a:latin typeface="Arial"/>
                <a:ea typeface="Arial"/>
                <a:cs typeface="Arial"/>
                <a:sym typeface="Arial"/>
              </a:rPr>
              <a:t>The state table is dynamically broadcasted to all segments</a:t>
            </a:r>
            <a:endParaRPr sz="2000" b="0" i="0" u="none" strike="noStrike" cap="none">
              <a:solidFill>
                <a:srgbClr val="4D4D4D"/>
              </a:solidFill>
              <a:latin typeface="Arial"/>
              <a:ea typeface="Arial"/>
              <a:cs typeface="Arial"/>
              <a:sym typeface="Arial"/>
            </a:endParaRPr>
          </a:p>
        </p:txBody>
      </p:sp>
      <p:pic>
        <p:nvPicPr>
          <p:cNvPr id="284" name="Google Shape;284;p28" descr="Multi-Level Partitioning segment 2d"/>
          <p:cNvPicPr preferRelativeResize="0"/>
          <p:nvPr/>
        </p:nvPicPr>
        <p:blipFill rotWithShape="1">
          <a:blip r:embed="rId3">
            <a:alphaModFix/>
          </a:blip>
          <a:srcRect/>
          <a:stretch/>
        </p:blipFill>
        <p:spPr>
          <a:xfrm>
            <a:off x="326094" y="1041400"/>
            <a:ext cx="2149474" cy="2717800"/>
          </a:xfrm>
          <a:prstGeom prst="rect">
            <a:avLst/>
          </a:prstGeom>
          <a:noFill/>
          <a:ln>
            <a:noFill/>
          </a:ln>
        </p:spPr>
      </p:pic>
      <p:sp>
        <p:nvSpPr>
          <p:cNvPr id="285" name="Google Shape;285;p28"/>
          <p:cNvSpPr txBox="1"/>
          <p:nvPr/>
        </p:nvSpPr>
        <p:spPr>
          <a:xfrm>
            <a:off x="349907" y="1073548"/>
            <a:ext cx="1108200" cy="450000"/>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495"/>
              <a:buFont typeface="Noto Sans Symbols"/>
              <a:buNone/>
            </a:pPr>
            <a:r>
              <a:rPr lang="en" sz="1100" b="0" i="0" u="none" strike="noStrike" cap="none">
                <a:solidFill>
                  <a:schemeClr val="dk1"/>
                </a:solidFill>
                <a:latin typeface="Arial"/>
                <a:ea typeface="Arial"/>
                <a:cs typeface="Arial"/>
                <a:sym typeface="Arial"/>
              </a:rPr>
              <a:t>Segment 1A</a:t>
            </a:r>
            <a:endParaRPr sz="1400" b="0" i="0" u="none" strike="noStrike" cap="none">
              <a:solidFill>
                <a:srgbClr val="000000"/>
              </a:solidFill>
              <a:latin typeface="Arial"/>
              <a:ea typeface="Arial"/>
              <a:cs typeface="Arial"/>
              <a:sym typeface="Arial"/>
            </a:endParaRPr>
          </a:p>
          <a:p>
            <a:pPr marL="0" marR="0" lvl="0" indent="0" algn="l" rtl="0">
              <a:lnSpc>
                <a:spcPct val="73000"/>
              </a:lnSpc>
              <a:spcBef>
                <a:spcPts val="725"/>
              </a:spcBef>
              <a:spcAft>
                <a:spcPts val="0"/>
              </a:spcAft>
              <a:buClr>
                <a:schemeClr val="dk1"/>
              </a:buClr>
              <a:buSzPts val="405"/>
              <a:buFont typeface="Noto Sans Symbols"/>
              <a:buNone/>
            </a:pPr>
            <a:endParaRPr sz="900" b="0" i="0" u="none" strike="noStrike" cap="none">
              <a:solidFill>
                <a:schemeClr val="lt1"/>
              </a:solidFill>
              <a:latin typeface="Arial Narrow"/>
              <a:ea typeface="Arial Narrow"/>
              <a:cs typeface="Arial Narrow"/>
              <a:sym typeface="Arial Narrow"/>
            </a:endParaRPr>
          </a:p>
        </p:txBody>
      </p:sp>
      <p:pic>
        <p:nvPicPr>
          <p:cNvPr id="286" name="Google Shape;286;p28" descr="Multi-Level Partitioning segment 2d"/>
          <p:cNvPicPr preferRelativeResize="0"/>
          <p:nvPr/>
        </p:nvPicPr>
        <p:blipFill rotWithShape="1">
          <a:blip r:embed="rId3">
            <a:alphaModFix/>
          </a:blip>
          <a:srcRect/>
          <a:stretch/>
        </p:blipFill>
        <p:spPr>
          <a:xfrm>
            <a:off x="3502026" y="1041400"/>
            <a:ext cx="2149474" cy="2717800"/>
          </a:xfrm>
          <a:prstGeom prst="rect">
            <a:avLst/>
          </a:prstGeom>
          <a:noFill/>
          <a:ln>
            <a:noFill/>
          </a:ln>
        </p:spPr>
      </p:pic>
      <p:sp>
        <p:nvSpPr>
          <p:cNvPr id="287" name="Google Shape;287;p28"/>
          <p:cNvSpPr txBox="1"/>
          <p:nvPr/>
        </p:nvSpPr>
        <p:spPr>
          <a:xfrm>
            <a:off x="3525839" y="1073548"/>
            <a:ext cx="1108075" cy="450072"/>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495"/>
              <a:buFont typeface="Noto Sans Symbols"/>
              <a:buNone/>
            </a:pPr>
            <a:r>
              <a:rPr lang="en" sz="1100" b="0" i="0" u="none" strike="noStrike" cap="none">
                <a:solidFill>
                  <a:schemeClr val="dk1"/>
                </a:solidFill>
                <a:latin typeface="Arial"/>
                <a:ea typeface="Arial"/>
                <a:cs typeface="Arial"/>
                <a:sym typeface="Arial"/>
              </a:rPr>
              <a:t>Segment 2A</a:t>
            </a:r>
            <a:endParaRPr sz="1100" b="0" i="0" u="none" strike="noStrike" cap="none">
              <a:solidFill>
                <a:schemeClr val="dk1"/>
              </a:solidFill>
              <a:latin typeface="Arial"/>
              <a:ea typeface="Arial"/>
              <a:cs typeface="Arial"/>
              <a:sym typeface="Arial"/>
            </a:endParaRPr>
          </a:p>
          <a:p>
            <a:pPr marL="0" marR="0" lvl="0" indent="0" algn="l" rtl="0">
              <a:lnSpc>
                <a:spcPct val="73000"/>
              </a:lnSpc>
              <a:spcBef>
                <a:spcPts val="725"/>
              </a:spcBef>
              <a:spcAft>
                <a:spcPts val="0"/>
              </a:spcAft>
              <a:buClr>
                <a:schemeClr val="dk1"/>
              </a:buClr>
              <a:buSzPts val="405"/>
              <a:buFont typeface="Noto Sans Symbols"/>
              <a:buNone/>
            </a:pPr>
            <a:endParaRPr sz="900" b="0" i="0" u="none" strike="noStrike" cap="none">
              <a:solidFill>
                <a:schemeClr val="lt1"/>
              </a:solidFill>
              <a:latin typeface="Arial Narrow"/>
              <a:ea typeface="Arial Narrow"/>
              <a:cs typeface="Arial Narrow"/>
              <a:sym typeface="Arial Narrow"/>
            </a:endParaRPr>
          </a:p>
        </p:txBody>
      </p:sp>
      <p:pic>
        <p:nvPicPr>
          <p:cNvPr id="288" name="Google Shape;288;p28" descr="Multi-Level Partitioning segment 2d"/>
          <p:cNvPicPr preferRelativeResize="0"/>
          <p:nvPr/>
        </p:nvPicPr>
        <p:blipFill rotWithShape="1">
          <a:blip r:embed="rId3">
            <a:alphaModFix/>
          </a:blip>
          <a:srcRect/>
          <a:stretch/>
        </p:blipFill>
        <p:spPr>
          <a:xfrm>
            <a:off x="6697571" y="1066800"/>
            <a:ext cx="2149474" cy="2717800"/>
          </a:xfrm>
          <a:prstGeom prst="rect">
            <a:avLst/>
          </a:prstGeom>
          <a:noFill/>
          <a:ln>
            <a:noFill/>
          </a:ln>
        </p:spPr>
      </p:pic>
      <p:sp>
        <p:nvSpPr>
          <p:cNvPr id="289" name="Google Shape;289;p28"/>
          <p:cNvSpPr txBox="1"/>
          <p:nvPr/>
        </p:nvSpPr>
        <p:spPr>
          <a:xfrm>
            <a:off x="6721384" y="1098948"/>
            <a:ext cx="1108200" cy="450000"/>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495"/>
              <a:buFont typeface="Noto Sans Symbols"/>
              <a:buNone/>
            </a:pPr>
            <a:r>
              <a:rPr lang="en" sz="1100" b="0" i="0" u="none" strike="noStrike" cap="none">
                <a:solidFill>
                  <a:schemeClr val="dk1"/>
                </a:solidFill>
                <a:latin typeface="Arial"/>
                <a:ea typeface="Arial"/>
                <a:cs typeface="Arial"/>
                <a:sym typeface="Arial"/>
              </a:rPr>
              <a:t>Segment 3A</a:t>
            </a:r>
            <a:endParaRPr sz="1100" b="0" i="0" u="none" strike="noStrike" cap="none">
              <a:solidFill>
                <a:schemeClr val="dk1"/>
              </a:solidFill>
              <a:latin typeface="Arial"/>
              <a:ea typeface="Arial"/>
              <a:cs typeface="Arial"/>
              <a:sym typeface="Arial"/>
            </a:endParaRPr>
          </a:p>
          <a:p>
            <a:pPr marL="0" marR="0" lvl="0" indent="0" algn="l" rtl="0">
              <a:lnSpc>
                <a:spcPct val="73000"/>
              </a:lnSpc>
              <a:spcBef>
                <a:spcPts val="725"/>
              </a:spcBef>
              <a:spcAft>
                <a:spcPts val="0"/>
              </a:spcAft>
              <a:buClr>
                <a:schemeClr val="dk1"/>
              </a:buClr>
              <a:buSzPts val="405"/>
              <a:buFont typeface="Noto Sans Symbols"/>
              <a:buNone/>
            </a:pPr>
            <a:endParaRPr sz="900" b="0" i="0" u="none" strike="noStrike" cap="none">
              <a:solidFill>
                <a:schemeClr val="lt1"/>
              </a:solidFill>
              <a:latin typeface="Arial Narrow"/>
              <a:ea typeface="Arial Narrow"/>
              <a:cs typeface="Arial Narrow"/>
              <a:sym typeface="Arial Narrow"/>
            </a:endParaRPr>
          </a:p>
        </p:txBody>
      </p:sp>
      <p:sp>
        <p:nvSpPr>
          <p:cNvPr id="290" name="Google Shape;290;p28"/>
          <p:cNvSpPr txBox="1"/>
          <p:nvPr/>
        </p:nvSpPr>
        <p:spPr>
          <a:xfrm>
            <a:off x="657881" y="1888730"/>
            <a:ext cx="1698600" cy="553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customer </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(c_customer_id)</a:t>
            </a:r>
            <a:endParaRPr sz="1400" b="0" i="0" u="none" strike="noStrike" cap="none">
              <a:solidFill>
                <a:srgbClr val="000000"/>
              </a:solidFill>
              <a:latin typeface="Arial"/>
              <a:ea typeface="Arial"/>
              <a:cs typeface="Arial"/>
              <a:sym typeface="Arial"/>
            </a:endParaRPr>
          </a:p>
        </p:txBody>
      </p:sp>
      <p:sp>
        <p:nvSpPr>
          <p:cNvPr id="291" name="Google Shape;291;p28"/>
          <p:cNvSpPr txBox="1"/>
          <p:nvPr/>
        </p:nvSpPr>
        <p:spPr>
          <a:xfrm>
            <a:off x="648356" y="2636443"/>
            <a:ext cx="1698600" cy="76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state</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(s_statekey)</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AK, AL, AZ, CA…</a:t>
            </a:r>
            <a:endParaRPr sz="1400" b="0" i="0" u="none" strike="noStrike" cap="none">
              <a:solidFill>
                <a:srgbClr val="000000"/>
              </a:solidFill>
              <a:latin typeface="Arial"/>
              <a:ea typeface="Arial"/>
              <a:cs typeface="Arial"/>
              <a:sym typeface="Arial"/>
            </a:endParaRPr>
          </a:p>
        </p:txBody>
      </p:sp>
      <p:sp>
        <p:nvSpPr>
          <p:cNvPr id="292" name="Google Shape;292;p28"/>
          <p:cNvSpPr txBox="1"/>
          <p:nvPr/>
        </p:nvSpPr>
        <p:spPr>
          <a:xfrm>
            <a:off x="3836988" y="1885158"/>
            <a:ext cx="1698625" cy="5536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customer </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(c_customer_id)</a:t>
            </a:r>
            <a:endParaRPr sz="1400" b="0" i="0" u="none" strike="noStrike" cap="none">
              <a:solidFill>
                <a:srgbClr val="000000"/>
              </a:solidFill>
              <a:latin typeface="Arial"/>
              <a:ea typeface="Arial"/>
              <a:cs typeface="Arial"/>
              <a:sym typeface="Arial"/>
            </a:endParaRPr>
          </a:p>
        </p:txBody>
      </p:sp>
      <p:sp>
        <p:nvSpPr>
          <p:cNvPr id="293" name="Google Shape;293;p28"/>
          <p:cNvSpPr txBox="1"/>
          <p:nvPr/>
        </p:nvSpPr>
        <p:spPr>
          <a:xfrm>
            <a:off x="3814763" y="2645571"/>
            <a:ext cx="1698625" cy="7691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state</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(s_statekey)</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AK, AL, AZ, CA…</a:t>
            </a:r>
            <a:endParaRPr sz="1400" b="0" i="0" u="none" strike="noStrike" cap="none">
              <a:solidFill>
                <a:srgbClr val="000000"/>
              </a:solidFill>
              <a:latin typeface="Arial"/>
              <a:ea typeface="Arial"/>
              <a:cs typeface="Arial"/>
              <a:sym typeface="Arial"/>
            </a:endParaRPr>
          </a:p>
        </p:txBody>
      </p:sp>
      <p:sp>
        <p:nvSpPr>
          <p:cNvPr id="294" name="Google Shape;294;p28"/>
          <p:cNvSpPr txBox="1"/>
          <p:nvPr/>
        </p:nvSpPr>
        <p:spPr>
          <a:xfrm>
            <a:off x="7013484" y="1887539"/>
            <a:ext cx="1698600" cy="553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customer </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(c_customer_id)</a:t>
            </a:r>
            <a:endParaRPr sz="1400" b="0" i="0" u="none" strike="noStrike" cap="none">
              <a:solidFill>
                <a:srgbClr val="000000"/>
              </a:solidFill>
              <a:latin typeface="Arial"/>
              <a:ea typeface="Arial"/>
              <a:cs typeface="Arial"/>
              <a:sym typeface="Arial"/>
            </a:endParaRPr>
          </a:p>
        </p:txBody>
      </p:sp>
      <p:sp>
        <p:nvSpPr>
          <p:cNvPr id="295" name="Google Shape;295;p28"/>
          <p:cNvSpPr txBox="1"/>
          <p:nvPr/>
        </p:nvSpPr>
        <p:spPr>
          <a:xfrm>
            <a:off x="6991259" y="2660652"/>
            <a:ext cx="1698600" cy="76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Arial"/>
                <a:ea typeface="Arial"/>
                <a:cs typeface="Arial"/>
                <a:sym typeface="Arial"/>
              </a:rPr>
              <a:t>state</a:t>
            </a:r>
            <a:br>
              <a:rPr lang="en" sz="16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(s_statekey)</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AK, AL, AZ, CA…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ivotal Presentation Theme v1">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2283</Words>
  <Application>Microsoft Macintosh PowerPoint</Application>
  <PresentationFormat>On-screen Show (16:9)</PresentationFormat>
  <Paragraphs>187</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Narrow</vt:lpstr>
      <vt:lpstr>Calibri</vt:lpstr>
      <vt:lpstr>Courier New</vt:lpstr>
      <vt:lpstr>Noto Sans Symbols</vt:lpstr>
      <vt:lpstr>Proxima Nova</vt:lpstr>
      <vt:lpstr>Verdana</vt:lpstr>
      <vt:lpstr>Pivotal Presentation Theme v1</vt:lpstr>
      <vt:lpstr> Greenplum Workshop Distribution </vt:lpstr>
      <vt:lpstr>CREATE TABLE Define Data Distributions</vt:lpstr>
      <vt:lpstr>DISTRIBUTED BY (column_name)</vt:lpstr>
      <vt:lpstr>DISTRIBUTED RANDOMLY</vt:lpstr>
      <vt:lpstr>ALTERING DISTRIBUTION</vt:lpstr>
      <vt:lpstr>Hash Distributions:  Data Skew and Computational Skew</vt:lpstr>
      <vt:lpstr>Co-located Joins </vt:lpstr>
      <vt:lpstr>Redistribution Motion</vt:lpstr>
      <vt:lpstr>Broadcast Motion</vt:lpstr>
      <vt:lpstr>Commonly Joined Large Tables  Use the Same Data Type for Distribution Keys</vt:lpstr>
      <vt:lpstr>DISTRIBUTED BY (column_name)</vt:lpstr>
      <vt:lpstr>Always Check for Data Skew on Initial Load and Subsequent Loads</vt:lpstr>
      <vt:lpstr>Distribution skew examples</vt:lpstr>
      <vt:lpstr>Check for Skew Simple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Greenplum Workshop Distribution </dc:title>
  <cp:lastModifiedBy>Leonard Walstad</cp:lastModifiedBy>
  <cp:revision>1</cp:revision>
  <dcterms:modified xsi:type="dcterms:W3CDTF">2019-08-14T15:15:41Z</dcterms:modified>
</cp:coreProperties>
</file>