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6" r:id="rId1"/>
    <p:sldMasterId id="2147483677"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974082-8151-485B-AE90-1A799C3483C6}">
  <a:tblStyle styleId="{5F974082-8151-485B-AE90-1A799C3483C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Finally, we will need to create an external table so that we can query the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Let’s quickly explore the connectors and profiles available with PXF.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HDFS connector allows Greenplum and PXF to read data stored in Hadoop HDFS in 4 different formats.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Simple text format with field delimiters, JSON format and optimized storage formats such as Parquet and Avro.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PXF HIve connector allows users to query data managed by Hive.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It supports simple file formats such as Text and Json as well as optimized ones such as ORC and Parquet.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It’s worth noting that when reading data PXF does not dispatch the query to Hive execution engine, but instead reads and processes the underlying files directly.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That allows us to avoid the overhead of Hive query execution engine, since query processing is happening in Greenplum and we only need to supply the data to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4" name="Google Shape;6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There are other PXF connectors available or in development.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 few of them were developed by members of the PXF community outside of Pivotal, which illustrates the power and scalability of the open-sourced development model.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We always welcome new contributions and I hope maybe some of you will be interested to develop a connector to your system of choice.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81afd16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81afd16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Let’s look in more details into the PXF components that are needed to implement the flow we just reviewed.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first one is -- Fragmenter -- its responsibility is to take the external data and break it into independent pieces called fragments such that they can be read in parallel by different PXF threads working on a query.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second component is the Accessor. Its responsibility is to read the fragment and break it into a set of rows that would later be transformed into external table tuples.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third and final component is the Resolver, which takes a row, breaks it into a set of fields and their values and then transforms the values to types supported by Greenplum. For example, if text-based CSV file is to be sent to Greenplum in a binary format, number values need to be converted to integers before being placed into a byte stream.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8" name="Google Shape;7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 summary, we learned how 3 different functional components work together to break the data from the external system into a number of fragments and then rows and then column values and send it to Greenplum to represent as tuples for an external table, which is a definition and abstraction of the external data.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Just a note, that GReenplum can also write to external tables, in this case the process is reversed, as data is sent from the Greenplum query executor to PXF, which processes the tuples, converts them to the target format and stores in the external system. There is no fragmenter involved in this flow as data is already fragmented by Greenplum segments.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But first of all, for people not yet familiar with Pivotal Greenplum I would like to give a short introduction.</a:t>
            </a:r>
            <a:endParaRPr/>
          </a:p>
          <a:p>
            <a:pPr marL="0" lvl="0" indent="0" algn="l" rtl="0">
              <a:lnSpc>
                <a:spcPct val="100000"/>
              </a:lnSpc>
              <a:spcBef>
                <a:spcPts val="0"/>
              </a:spcBef>
              <a:spcAft>
                <a:spcPts val="0"/>
              </a:spcAft>
              <a:buSzPts val="1100"/>
              <a:buNone/>
            </a:pPr>
            <a:r>
              <a:rPr lang="en"/>
              <a:t> </a:t>
            </a:r>
            <a:endParaRPr/>
          </a:p>
          <a:p>
            <a:pPr marL="0" lvl="0" indent="0" algn="l" rtl="0">
              <a:lnSpc>
                <a:spcPct val="100000"/>
              </a:lnSpc>
              <a:spcBef>
                <a:spcPts val="0"/>
              </a:spcBef>
              <a:spcAft>
                <a:spcPts val="0"/>
              </a:spcAft>
              <a:buSzPts val="1100"/>
              <a:buNone/>
            </a:pPr>
            <a:r>
              <a:rPr lang="en"/>
              <a:t>… in 2015</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Pivotal Greenplum delivers unmatched analytical query performance on massive volumes of data.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Data Platform based on Pivotal Greenplum can be used by Business Analysts running BI reports, Data Scientists working with ML and AI algorithms and software developers working with custom applications. Greenplum is powered by an advanced cost-based optimizer, supports standard ANSI SQL interface, provides connectivity via ODBC / JDBC and includes libraries to work with large text, ML, programming languages such as R and Python and geo-spatial capabilities. It can manage multi-structured data, both internal and external, provides tools for integrating with external systems and can be deployed both on-premise and on variety of cloud platforms.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are saying: “Data tells the story”, it plays a central role in modern enterprises -- data must be captured, stored, processed and analysed quickly for a company to be successful and competitive.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But data is not uniform - it can be structured (such as data in database tables), </a:t>
            </a:r>
            <a:endParaRPr/>
          </a:p>
          <a:p>
            <a:pPr marL="0" lvl="0" indent="0" algn="l" rtl="0">
              <a:lnSpc>
                <a:spcPct val="100000"/>
              </a:lnSpc>
              <a:spcBef>
                <a:spcPts val="0"/>
              </a:spcBef>
              <a:spcAft>
                <a:spcPts val="0"/>
              </a:spcAft>
              <a:buSzPts val="1100"/>
              <a:buNone/>
            </a:pPr>
            <a:r>
              <a:rPr lang="en"/>
              <a:t>semi-structured (such as CSV, JSON or XML files) or unstructured.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Each data format requires customized processing logic and achieving an overlapping view of data becomes more and more difficult.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complexity is further increased by the fact that data of all possible formats can be stored in multiple systems based on operational requirements. These include analytical engines such as Pivotal Greenplum, cloud storage providers, such as Amazon S3, on-premise RDMS, in-memory grids, such as Pivotal GemFire, processing systems such as Apache Spark and Kafka and finally data lakes based on Apache Hadoop technology.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 data gets fragmented across multiple systems with different APIs and storage formats, making analytics across them a daunting task.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main feature of Pivotal Greenplum that enables access to external data is that of External Table.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External Table defines … (go over slide)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I should mention that with the help of external tables a user can not only read data from other systems, but also write data to them. It is also possible to get data from a remote HTTP server by using WEB external tables, but these are beyond the scope of my presentation.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At run-time, when a query executor encounters the need to fetch data from an external table, it finds a plug-in connector for a protocol specified by the table and delegates the further processing to it. We’ll call this connector “a protocol handler”.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protocol handler is the logic that … (go over slide)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Here on the slide is the list of protocols for external access that Pivotal Greenplum supports. Traditionally these were oriented towards accessing files that reside either on the local file system of the Greenplum Segments, or on remote hosts or in the cloud.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There is also a protocol called “gphdfs” for accessing files stored in Hadoop HDFS. It works, but its operational characteristics and architecture could be improved. In addition, new protocol handlers need to be implemented in C programming language, which poses problems for systems that have Java APIs.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So the next-generation protocol was born to allow integration with wide varieties of systems, starting with Java-based Hadoop eco-system and extending to technologies such as JDBC and memory grids. It also makes integrating with a new system much easier by taking care of low-level Greenplum integration details and letting developers to focus to interactions with the external system by providing Java-based adapters. We call this protocol PXF.</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folHlink"/>
              </a:buClr>
              <a:buSzPts val="1100"/>
              <a:buFont typeface="Arial"/>
              <a:buNone/>
            </a:pPr>
            <a:r>
              <a:rPr lang="en"/>
              <a:t>The Greenplum Platform Extension Framework</a:t>
            </a:r>
            <a:endParaRPr/>
          </a:p>
          <a:p>
            <a:pPr marL="0" lvl="0" indent="0" algn="l" rtl="0">
              <a:lnSpc>
                <a:spcPct val="100000"/>
              </a:lnSpc>
              <a:spcBef>
                <a:spcPts val="0"/>
              </a:spcBef>
              <a:spcAft>
                <a:spcPts val="0"/>
              </a:spcAft>
              <a:buClr>
                <a:schemeClr val="folHlink"/>
              </a:buClr>
              <a:buSzPts val="1100"/>
              <a:buFont typeface="Arial"/>
              <a:buNone/>
            </a:pPr>
            <a:r>
              <a:rPr lang="en"/>
              <a:t>(PXF) provides parallel, high throughput data</a:t>
            </a:r>
            <a:endParaRPr/>
          </a:p>
          <a:p>
            <a:pPr marL="0" lvl="0" indent="0" algn="l" rtl="0">
              <a:lnSpc>
                <a:spcPct val="100000"/>
              </a:lnSpc>
              <a:spcBef>
                <a:spcPts val="0"/>
              </a:spcBef>
              <a:spcAft>
                <a:spcPts val="0"/>
              </a:spcAft>
              <a:buClr>
                <a:schemeClr val="folHlink"/>
              </a:buClr>
              <a:buSzPts val="1100"/>
              <a:buFont typeface="Arial"/>
              <a:buNone/>
            </a:pPr>
            <a:r>
              <a:rPr lang="en"/>
              <a:t>access and federated queries across</a:t>
            </a:r>
            <a:endParaRPr/>
          </a:p>
          <a:p>
            <a:pPr marL="0" lvl="0" indent="0" algn="l" rtl="0">
              <a:lnSpc>
                <a:spcPct val="100000"/>
              </a:lnSpc>
              <a:spcBef>
                <a:spcPts val="0"/>
              </a:spcBef>
              <a:spcAft>
                <a:spcPts val="0"/>
              </a:spcAft>
              <a:buClr>
                <a:schemeClr val="folHlink"/>
              </a:buClr>
              <a:buSzPts val="1100"/>
              <a:buFont typeface="Arial"/>
              <a:buNone/>
            </a:pPr>
            <a:r>
              <a:rPr lang="en"/>
              <a:t>heterogeneous data sources. This provides the</a:t>
            </a:r>
            <a:endParaRPr/>
          </a:p>
          <a:p>
            <a:pPr marL="0" lvl="0" indent="0" algn="l" rtl="0">
              <a:lnSpc>
                <a:spcPct val="100000"/>
              </a:lnSpc>
              <a:spcBef>
                <a:spcPts val="0"/>
              </a:spcBef>
              <a:spcAft>
                <a:spcPts val="0"/>
              </a:spcAft>
              <a:buClr>
                <a:schemeClr val="folHlink"/>
              </a:buClr>
              <a:buSzPts val="1100"/>
              <a:buFont typeface="Arial"/>
              <a:buNone/>
            </a:pPr>
            <a:r>
              <a:rPr lang="en"/>
              <a:t>ability to manage data on external partitions as if</a:t>
            </a:r>
            <a:endParaRPr/>
          </a:p>
          <a:p>
            <a:pPr marL="0" lvl="0" indent="0" algn="l" rtl="0">
              <a:lnSpc>
                <a:spcPct val="100000"/>
              </a:lnSpc>
              <a:spcBef>
                <a:spcPts val="0"/>
              </a:spcBef>
              <a:spcAft>
                <a:spcPts val="0"/>
              </a:spcAft>
              <a:buClr>
                <a:schemeClr val="folHlink"/>
              </a:buClr>
              <a:buSzPts val="1100"/>
              <a:buFont typeface="Arial"/>
              <a:buNone/>
            </a:pPr>
            <a:r>
              <a:rPr lang="en"/>
              <a:t>the data was local. That means Greenplum can</a:t>
            </a:r>
            <a:endParaRPr/>
          </a:p>
          <a:p>
            <a:pPr marL="0" lvl="0" indent="0" algn="l" rtl="0">
              <a:lnSpc>
                <a:spcPct val="100000"/>
              </a:lnSpc>
              <a:spcBef>
                <a:spcPts val="0"/>
              </a:spcBef>
              <a:spcAft>
                <a:spcPts val="0"/>
              </a:spcAft>
              <a:buClr>
                <a:schemeClr val="folHlink"/>
              </a:buClr>
              <a:buSzPts val="1100"/>
              <a:buFont typeface="Arial"/>
              <a:buNone/>
            </a:pPr>
            <a:r>
              <a:rPr lang="en"/>
              <a:t>read, write, and query data from anywhere, even</a:t>
            </a:r>
            <a:endParaRPr/>
          </a:p>
          <a:p>
            <a:pPr marL="0" lvl="0" indent="0" algn="l" rtl="0">
              <a:lnSpc>
                <a:spcPct val="100000"/>
              </a:lnSpc>
              <a:spcBef>
                <a:spcPts val="0"/>
              </a:spcBef>
              <a:spcAft>
                <a:spcPts val="0"/>
              </a:spcAft>
              <a:buClr>
                <a:schemeClr val="folHlink"/>
              </a:buClr>
              <a:buSzPts val="1100"/>
              <a:buFont typeface="Arial"/>
              <a:buNone/>
            </a:pPr>
            <a:r>
              <a:rPr lang="en"/>
              <a:t>Amazon S3 or Hadoop data lakes.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1" name="Google Shape;5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Let’s consider the most popular use case of reading data from Hadoop HDFS into Greenplum:</a:t>
            </a:r>
            <a:endParaRPr/>
          </a:p>
          <a:p>
            <a:pPr marL="457200" lvl="0" indent="-298450" algn="l" rtl="0">
              <a:lnSpc>
                <a:spcPct val="100000"/>
              </a:lnSpc>
              <a:spcBef>
                <a:spcPts val="0"/>
              </a:spcBef>
              <a:spcAft>
                <a:spcPts val="0"/>
              </a:spcAft>
              <a:buSzPts val="1100"/>
              <a:buChar char="●"/>
            </a:pPr>
            <a:r>
              <a:rPr lang="en"/>
              <a:t>External table with PXF protocol location would be defined</a:t>
            </a:r>
            <a:endParaRPr/>
          </a:p>
          <a:p>
            <a:pPr marL="457200" lvl="0" indent="-298450" algn="l" rtl="0">
              <a:lnSpc>
                <a:spcPct val="100000"/>
              </a:lnSpc>
              <a:spcBef>
                <a:spcPts val="0"/>
              </a:spcBef>
              <a:spcAft>
                <a:spcPts val="0"/>
              </a:spcAft>
              <a:buSzPts val="1100"/>
              <a:buChar char="●"/>
            </a:pPr>
            <a:r>
              <a:rPr lang="en"/>
              <a:t>A SELECT query from this table is submitted to the Master</a:t>
            </a:r>
            <a:endParaRPr/>
          </a:p>
          <a:p>
            <a:pPr marL="457200" lvl="0" indent="-298450" algn="l" rtl="0">
              <a:lnSpc>
                <a:spcPct val="100000"/>
              </a:lnSpc>
              <a:spcBef>
                <a:spcPts val="0"/>
              </a:spcBef>
              <a:spcAft>
                <a:spcPts val="0"/>
              </a:spcAft>
              <a:buSzPts val="1100"/>
              <a:buChar char="●"/>
            </a:pPr>
            <a:r>
              <a:rPr lang="en"/>
              <a:t>Master parses the query and instructs the segments to fetch data</a:t>
            </a:r>
            <a:endParaRPr/>
          </a:p>
          <a:p>
            <a:pPr marL="457200" lvl="0" indent="-298450" algn="l" rtl="0">
              <a:lnSpc>
                <a:spcPct val="100000"/>
              </a:lnSpc>
              <a:spcBef>
                <a:spcPts val="0"/>
              </a:spcBef>
              <a:spcAft>
                <a:spcPts val="0"/>
              </a:spcAft>
              <a:buSzPts val="1100"/>
              <a:buChar char="●"/>
            </a:pPr>
            <a:r>
              <a:rPr lang="en"/>
              <a:t>All segment load the data in parallel, and each segment gets a thread in the PXF JVM</a:t>
            </a:r>
            <a:endParaRPr/>
          </a:p>
          <a:p>
            <a:pPr marL="457200" lvl="0" indent="-298450" algn="l" rtl="0">
              <a:lnSpc>
                <a:spcPct val="100000"/>
              </a:lnSpc>
              <a:spcBef>
                <a:spcPts val="0"/>
              </a:spcBef>
              <a:spcAft>
                <a:spcPts val="0"/>
              </a:spcAft>
              <a:buSzPts val="1100"/>
              <a:buChar char="●"/>
            </a:pPr>
            <a:r>
              <a:rPr lang="en"/>
              <a:t>PXF asks Namanode for the list of file fragments and divides the workload among the segments</a:t>
            </a:r>
            <a:endParaRPr/>
          </a:p>
          <a:p>
            <a:pPr marL="457200" lvl="0" indent="-298450" algn="l" rtl="0">
              <a:lnSpc>
                <a:spcPct val="100000"/>
              </a:lnSpc>
              <a:spcBef>
                <a:spcPts val="0"/>
              </a:spcBef>
              <a:spcAft>
                <a:spcPts val="0"/>
              </a:spcAft>
              <a:buSzPts val="1100"/>
              <a:buChar char="●"/>
            </a:pPr>
            <a:r>
              <a:rPr lang="en"/>
              <a:t>Each PXF thread reads its data using Hadoop HDFS Java APIs</a:t>
            </a:r>
            <a:endParaRPr/>
          </a:p>
          <a:p>
            <a:pPr marL="457200" lvl="0" indent="-298450" algn="l" rtl="0">
              <a:lnSpc>
                <a:spcPct val="100000"/>
              </a:lnSpc>
              <a:spcBef>
                <a:spcPts val="0"/>
              </a:spcBef>
              <a:spcAft>
                <a:spcPts val="0"/>
              </a:spcAft>
              <a:buSzPts val="1100"/>
              <a:buChar char="●"/>
            </a:pPr>
            <a:r>
              <a:rPr lang="en"/>
              <a:t>Results are sent back to the PXF extension on the segment and then onto the Master</a:t>
            </a:r>
            <a:endParaRPr/>
          </a:p>
          <a:p>
            <a:pPr marL="457200" lvl="0" indent="-298450" algn="l" rtl="0">
              <a:lnSpc>
                <a:spcPct val="100000"/>
              </a:lnSpc>
              <a:spcBef>
                <a:spcPts val="0"/>
              </a:spcBef>
              <a:spcAft>
                <a:spcPts val="0"/>
              </a:spcAft>
              <a:buSzPts val="1100"/>
              <a:buChar char="●"/>
            </a:pPr>
            <a:r>
              <a:rPr lang="en"/>
              <a:t>Combined results are presented to the client issuing the query</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8" name="Google Shape;5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When users define external tables based on PXF protocol, they need to specify which Fragmenter, Accessor and Resolver to use. For their convenience, we introduced a concept of a Profile, which is a name for a pre-defined combination of these 3 specific components.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For example, the HdfsTextSimple profile is an alias that lets PXF know which specific components to use to handle text files stored on Hadoop HDFS.</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6"/>
        <p:cNvGrpSpPr/>
        <p:nvPr/>
      </p:nvGrpSpPr>
      <p:grpSpPr>
        <a:xfrm>
          <a:off x="0" y="0"/>
          <a:ext cx="0" cy="0"/>
          <a:chOff x="0" y="0"/>
          <a:chExt cx="0" cy="0"/>
        </a:xfrm>
      </p:grpSpPr>
      <p:pic>
        <p:nvPicPr>
          <p:cNvPr id="7" name="Google Shape;7;p2"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8" name="Google Shape;8;p2"/>
          <p:cNvSpPr/>
          <p:nvPr/>
        </p:nvSpPr>
        <p:spPr>
          <a:xfrm>
            <a:off x="0" y="-25"/>
            <a:ext cx="9144000" cy="5143500"/>
          </a:xfrm>
          <a:prstGeom prst="rect">
            <a:avLst/>
          </a:prstGeom>
          <a:gradFill>
            <a:gsLst>
              <a:gs pos="0">
                <a:srgbClr val="1AB9A5"/>
              </a:gs>
              <a:gs pos="10000">
                <a:srgbClr val="1AB9A5"/>
              </a:gs>
              <a:gs pos="100000">
                <a:srgbClr val="1AB9A5">
                  <a:alpha val="74117"/>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9" name="Google Shape;9;p2"/>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10" name="Google Shape;10;p2"/>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4000"/>
              <a:buFont typeface="Arial"/>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 name="Google Shape;12;p2"/>
          <p:cNvGrpSpPr/>
          <p:nvPr/>
        </p:nvGrpSpPr>
        <p:grpSpPr>
          <a:xfrm>
            <a:off x="634507" y="819388"/>
            <a:ext cx="1337013" cy="313170"/>
            <a:chOff x="1841475" y="2392725"/>
            <a:chExt cx="3928925" cy="920275"/>
          </a:xfrm>
        </p:grpSpPr>
        <p:sp>
          <p:nvSpPr>
            <p:cNvPr id="13" name="Google Shape;13;p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500"/>
              <a:buFont typeface="Arial"/>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118"/>
        <p:cNvGrpSpPr/>
        <p:nvPr/>
      </p:nvGrpSpPr>
      <p:grpSpPr>
        <a:xfrm>
          <a:off x="0" y="0"/>
          <a:ext cx="0" cy="0"/>
          <a:chOff x="0" y="0"/>
          <a:chExt cx="0" cy="0"/>
        </a:xfrm>
      </p:grpSpPr>
      <p:cxnSp>
        <p:nvCxnSpPr>
          <p:cNvPr id="119" name="Google Shape;119;p11"/>
          <p:cNvCxnSpPr/>
          <p:nvPr/>
        </p:nvCxnSpPr>
        <p:spPr>
          <a:xfrm>
            <a:off x="4572000"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120" name="Google Shape;120;p11"/>
          <p:cNvGrpSpPr/>
          <p:nvPr/>
        </p:nvGrpSpPr>
        <p:grpSpPr>
          <a:xfrm>
            <a:off x="287525" y="4854556"/>
            <a:ext cx="634914" cy="148716"/>
            <a:chOff x="1841475" y="2392725"/>
            <a:chExt cx="3928925" cy="920275"/>
          </a:xfrm>
        </p:grpSpPr>
        <p:sp>
          <p:nvSpPr>
            <p:cNvPr id="121" name="Google Shape;121;p11"/>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1"/>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11"/>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30" name="Google Shape;130;p11"/>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31" name="Google Shape;131;p11"/>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
        <p:nvSpPr>
          <p:cNvPr id="132" name="Google Shape;132;p11"/>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133"/>
        <p:cNvGrpSpPr/>
        <p:nvPr/>
      </p:nvGrpSpPr>
      <p:grpSpPr>
        <a:xfrm>
          <a:off x="0" y="0"/>
          <a:ext cx="0" cy="0"/>
          <a:chOff x="0" y="0"/>
          <a:chExt cx="0" cy="0"/>
        </a:xfrm>
      </p:grpSpPr>
      <p:sp>
        <p:nvSpPr>
          <p:cNvPr id="134" name="Google Shape;134;p12"/>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Proxima Nova"/>
                <a:ea typeface="Proxima Nova"/>
                <a:cs typeface="Proxima Nova"/>
                <a:sym typeface="Proxima Nova"/>
              </a:rPr>
              <a:t>Cover w/ Image</a:t>
            </a:r>
            <a:endParaRPr sz="1000" b="0" i="0" u="none" strike="noStrike" cap="none">
              <a:solidFill>
                <a:schemeClr val="dk1"/>
              </a:solidFill>
              <a:latin typeface="Proxima Nova"/>
              <a:ea typeface="Proxima Nova"/>
              <a:cs typeface="Proxima Nova"/>
              <a:sym typeface="Proxima Nova"/>
            </a:endParaRPr>
          </a:p>
        </p:txBody>
      </p:sp>
      <p:cxnSp>
        <p:nvCxnSpPr>
          <p:cNvPr id="135" name="Google Shape;135;p12"/>
          <p:cNvCxnSpPr/>
          <p:nvPr/>
        </p:nvCxnSpPr>
        <p:spPr>
          <a:xfrm>
            <a:off x="4572000" y="-214525"/>
            <a:ext cx="0" cy="119700"/>
          </a:xfrm>
          <a:prstGeom prst="straightConnector1">
            <a:avLst/>
          </a:prstGeom>
          <a:noFill/>
          <a:ln w="9525" cap="flat" cmpd="sng">
            <a:solidFill>
              <a:srgbClr val="D9D9D9"/>
            </a:solidFill>
            <a:prstDash val="solid"/>
            <a:round/>
            <a:headEnd type="none" w="sm" len="sm"/>
            <a:tailEnd type="none" w="sm" len="sm"/>
          </a:ln>
        </p:spPr>
      </p:cxnSp>
      <p:grpSp>
        <p:nvGrpSpPr>
          <p:cNvPr id="136" name="Google Shape;136;p12"/>
          <p:cNvGrpSpPr/>
          <p:nvPr/>
        </p:nvGrpSpPr>
        <p:grpSpPr>
          <a:xfrm>
            <a:off x="287525" y="4854556"/>
            <a:ext cx="634914" cy="148716"/>
            <a:chOff x="1841475" y="2392725"/>
            <a:chExt cx="3928925" cy="920275"/>
          </a:xfrm>
        </p:grpSpPr>
        <p:sp>
          <p:nvSpPr>
            <p:cNvPr id="137" name="Google Shape;137;p1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5" name="Google Shape;145;p12"/>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12"/>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1000"/>
              </a:spcBef>
              <a:spcAft>
                <a:spcPts val="1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147"/>
        <p:cNvGrpSpPr/>
        <p:nvPr/>
      </p:nvGrpSpPr>
      <p:grpSpPr>
        <a:xfrm>
          <a:off x="0" y="0"/>
          <a:ext cx="0" cy="0"/>
          <a:chOff x="0" y="0"/>
          <a:chExt cx="0" cy="0"/>
        </a:xfrm>
      </p:grpSpPr>
      <p:grpSp>
        <p:nvGrpSpPr>
          <p:cNvPr id="148" name="Google Shape;148;p13"/>
          <p:cNvGrpSpPr/>
          <p:nvPr/>
        </p:nvGrpSpPr>
        <p:grpSpPr>
          <a:xfrm>
            <a:off x="287525" y="4854556"/>
            <a:ext cx="634914" cy="148716"/>
            <a:chOff x="1841475" y="2392725"/>
            <a:chExt cx="3928925" cy="920275"/>
          </a:xfrm>
        </p:grpSpPr>
        <p:sp>
          <p:nvSpPr>
            <p:cNvPr id="149" name="Google Shape;149;p1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1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58" name="Google Shape;158;p13"/>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59" name="Google Shape;159;p13"/>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160" name="Google Shape;160;p13"/>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161" name="Google Shape;161;p13"/>
          <p:cNvCxnSpPr/>
          <p:nvPr/>
        </p:nvCxnSpPr>
        <p:spPr>
          <a:xfrm>
            <a:off x="30678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62" name="Google Shape;162;p13"/>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1000"/>
              </a:spcAft>
              <a:buClr>
                <a:srgbClr val="000000"/>
              </a:buClr>
              <a:buSzPts val="1100"/>
              <a:buFont typeface="Arial"/>
              <a:buNone/>
            </a:pPr>
            <a:endParaRPr sz="1100" b="0" i="0" u="none" strike="noStrike" cap="none">
              <a:solidFill>
                <a:schemeClr val="dk1"/>
              </a:solidFill>
              <a:latin typeface="Proxima Nova"/>
              <a:ea typeface="Proxima Nova"/>
              <a:cs typeface="Proxima Nova"/>
              <a:sym typeface="Proxima Nova"/>
            </a:endParaRPr>
          </a:p>
        </p:txBody>
      </p:sp>
      <p:sp>
        <p:nvSpPr>
          <p:cNvPr id="163" name="Google Shape;163;p13"/>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64" name="Google Shape;164;p13"/>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165" name="Google Shape;165;p13"/>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457200" y="205979"/>
            <a:ext cx="8229600" cy="85725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2C95DD"/>
              </a:buClr>
              <a:buSzPts val="3200"/>
              <a:buFont typeface="Arial"/>
              <a:buNone/>
              <a:defRPr sz="3200" b="0" i="0" u="none" strike="noStrike" cap="none">
                <a:solidFill>
                  <a:srgbClr val="2C95DD"/>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8" name="Google Shape;168;p14"/>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rgbClr val="2C95DD"/>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2C95DD"/>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rgbClr val="2C95DD"/>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rgbClr val="2C95DD"/>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366715" y="325439"/>
            <a:ext cx="8410575" cy="46037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72"/>
        <p:cNvGrpSpPr/>
        <p:nvPr/>
      </p:nvGrpSpPr>
      <p:grpSpPr>
        <a:xfrm>
          <a:off x="0" y="0"/>
          <a:ext cx="0" cy="0"/>
          <a:chOff x="0" y="0"/>
          <a:chExt cx="0" cy="0"/>
        </a:xfrm>
      </p:grpSpPr>
      <p:cxnSp>
        <p:nvCxnSpPr>
          <p:cNvPr id="173" name="Google Shape;173;p17"/>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74" name="Google Shape;174;p1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75" name="Google Shape;175;p17"/>
          <p:cNvGrpSpPr/>
          <p:nvPr/>
        </p:nvGrpSpPr>
        <p:grpSpPr>
          <a:xfrm>
            <a:off x="287525" y="4854557"/>
            <a:ext cx="634914" cy="148716"/>
            <a:chOff x="1841475" y="2392725"/>
            <a:chExt cx="3928925" cy="920275"/>
          </a:xfrm>
        </p:grpSpPr>
        <p:sp>
          <p:nvSpPr>
            <p:cNvPr id="176" name="Google Shape;176;p1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84" name="Google Shape;184;p17"/>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85" name="Google Shape;185;p17"/>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
        <p:nvSpPr>
          <p:cNvPr id="186" name="Google Shape;186;p17"/>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1pPr>
            <a:lvl2pPr marL="914400" marR="0" lvl="1"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2pPr>
            <a:lvl3pPr marL="1371600" marR="0" lvl="2"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3pPr>
            <a:lvl4pPr marL="1828800" marR="0" lvl="3"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4pPr>
            <a:lvl5pPr marL="2286000" marR="0" lvl="4"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5pPr>
            <a:lvl6pPr marL="2743200" marR="0" lvl="5"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6pPr>
            <a:lvl7pPr marL="3200400" marR="0" lvl="6"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7pPr>
            <a:lvl8pPr marL="3657600" marR="0" lvl="7"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8pPr>
            <a:lvl9pPr marL="4114800" marR="0" lvl="8" indent="-311150" algn="l" rtl="0">
              <a:lnSpc>
                <a:spcPct val="110000"/>
              </a:lnSpc>
              <a:spcBef>
                <a:spcPts val="2000"/>
              </a:spcBef>
              <a:spcAft>
                <a:spcPts val="200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89" name="Google Shape;189;p18"/>
          <p:cNvGrpSpPr/>
          <p:nvPr/>
        </p:nvGrpSpPr>
        <p:grpSpPr>
          <a:xfrm>
            <a:off x="287525" y="4854557"/>
            <a:ext cx="634914" cy="148716"/>
            <a:chOff x="1841475" y="2392725"/>
            <a:chExt cx="3928925" cy="920275"/>
          </a:xfrm>
        </p:grpSpPr>
        <p:sp>
          <p:nvSpPr>
            <p:cNvPr id="190" name="Google Shape;190;p18"/>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8"/>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8"/>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8"/>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8"/>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8"/>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8"/>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8"/>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18"/>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 name="Google Shape;199;p18"/>
          <p:cNvCxnSpPr/>
          <p:nvPr/>
        </p:nvCxnSpPr>
        <p:spPr>
          <a:xfrm>
            <a:off x="8855561"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200" name="Google Shape;200;p18"/>
          <p:cNvCxnSpPr/>
          <p:nvPr/>
        </p:nvCxnSpPr>
        <p:spPr>
          <a:xfrm>
            <a:off x="28753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201" name="Google Shape;201;p18"/>
          <p:cNvCxnSpPr/>
          <p:nvPr/>
        </p:nvCxnSpPr>
        <p:spPr>
          <a:xfrm rot="10800000">
            <a:off x="-228600" y="923925"/>
            <a:ext cx="114300" cy="0"/>
          </a:xfrm>
          <a:prstGeom prst="straightConnector1">
            <a:avLst/>
          </a:prstGeom>
          <a:noFill/>
          <a:ln w="9525" cap="flat" cmpd="sng">
            <a:solidFill>
              <a:srgbClr val="D9D9D9"/>
            </a:solidFill>
            <a:prstDash val="solid"/>
            <a:round/>
            <a:headEnd type="none" w="sm" len="sm"/>
            <a:tailEnd type="none" w="sm" len="sm"/>
          </a:ln>
        </p:spPr>
      </p:cxnSp>
      <p:cxnSp>
        <p:nvCxnSpPr>
          <p:cNvPr id="202" name="Google Shape;202;p18"/>
          <p:cNvCxnSpPr/>
          <p:nvPr/>
        </p:nvCxnSpPr>
        <p:spPr>
          <a:xfrm rot="10800000">
            <a:off x="-228600" y="4669500"/>
            <a:ext cx="114300" cy="0"/>
          </a:xfrm>
          <a:prstGeom prst="straightConnector1">
            <a:avLst/>
          </a:prstGeom>
          <a:noFill/>
          <a:ln w="9525" cap="flat" cmpd="sng">
            <a:solidFill>
              <a:srgbClr val="D9D9D9"/>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 – Split w/ Image">
  <p:cSld name="CUSTOM_8_2">
    <p:spTree>
      <p:nvGrpSpPr>
        <p:cNvPr id="1" name="Shape 203"/>
        <p:cNvGrpSpPr/>
        <p:nvPr/>
      </p:nvGrpSpPr>
      <p:grpSpPr>
        <a:xfrm>
          <a:off x="0" y="0"/>
          <a:ext cx="0" cy="0"/>
          <a:chOff x="0" y="0"/>
          <a:chExt cx="0" cy="0"/>
        </a:xfrm>
      </p:grpSpPr>
      <p:sp>
        <p:nvSpPr>
          <p:cNvPr id="204" name="Google Shape;204;p19"/>
          <p:cNvSpPr/>
          <p:nvPr/>
        </p:nvSpPr>
        <p:spPr>
          <a:xfrm>
            <a:off x="4572000" y="0"/>
            <a:ext cx="4572000" cy="51435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Proxima Nova"/>
                <a:ea typeface="Proxima Nova"/>
                <a:cs typeface="Proxima Nova"/>
                <a:sym typeface="Proxima Nova"/>
              </a:rPr>
              <a:t>Cover w/ Image</a:t>
            </a:r>
            <a:endParaRPr sz="1000" b="0" i="0" u="none" strike="noStrike" cap="none">
              <a:solidFill>
                <a:schemeClr val="dk1"/>
              </a:solidFill>
              <a:latin typeface="Proxima Nova"/>
              <a:ea typeface="Proxima Nova"/>
              <a:cs typeface="Proxima Nova"/>
              <a:sym typeface="Proxima Nova"/>
            </a:endParaRPr>
          </a:p>
        </p:txBody>
      </p:sp>
      <p:cxnSp>
        <p:nvCxnSpPr>
          <p:cNvPr id="205" name="Google Shape;205;p19"/>
          <p:cNvCxnSpPr/>
          <p:nvPr/>
        </p:nvCxnSpPr>
        <p:spPr>
          <a:xfrm>
            <a:off x="4572000" y="-214525"/>
            <a:ext cx="0" cy="119700"/>
          </a:xfrm>
          <a:prstGeom prst="straightConnector1">
            <a:avLst/>
          </a:prstGeom>
          <a:noFill/>
          <a:ln w="9525" cap="flat" cmpd="sng">
            <a:solidFill>
              <a:srgbClr val="D9D9D9"/>
            </a:solidFill>
            <a:prstDash val="solid"/>
            <a:round/>
            <a:headEnd type="none" w="sm" len="sm"/>
            <a:tailEnd type="none" w="sm" len="sm"/>
          </a:ln>
        </p:spPr>
      </p:cxnSp>
      <p:grpSp>
        <p:nvGrpSpPr>
          <p:cNvPr id="206" name="Google Shape;206;p19"/>
          <p:cNvGrpSpPr/>
          <p:nvPr/>
        </p:nvGrpSpPr>
        <p:grpSpPr>
          <a:xfrm>
            <a:off x="287525" y="4854557"/>
            <a:ext cx="634914" cy="148716"/>
            <a:chOff x="1841475" y="2392725"/>
            <a:chExt cx="3928925" cy="920275"/>
          </a:xfrm>
        </p:grpSpPr>
        <p:sp>
          <p:nvSpPr>
            <p:cNvPr id="207" name="Google Shape;207;p19"/>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9"/>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5" name="Google Shape;215;p19"/>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 name="Google Shape;216;p19"/>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1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1000"/>
              </a:spcBef>
              <a:spcAft>
                <a:spcPts val="1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19" name="Google Shape;219;p20"/>
          <p:cNvGrpSpPr/>
          <p:nvPr/>
        </p:nvGrpSpPr>
        <p:grpSpPr>
          <a:xfrm>
            <a:off x="287525" y="4854557"/>
            <a:ext cx="634914" cy="148716"/>
            <a:chOff x="1841475" y="2392725"/>
            <a:chExt cx="3928925" cy="920275"/>
          </a:xfrm>
        </p:grpSpPr>
        <p:sp>
          <p:nvSpPr>
            <p:cNvPr id="220" name="Google Shape;220;p20"/>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0"/>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0"/>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0"/>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0"/>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0"/>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0"/>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0"/>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8" name="Google Shape;228;p20"/>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9"/>
        <p:cNvGrpSpPr/>
        <p:nvPr/>
      </p:nvGrpSpPr>
      <p:grpSpPr>
        <a:xfrm>
          <a:off x="0" y="0"/>
          <a:ext cx="0" cy="0"/>
          <a:chOff x="0" y="0"/>
          <a:chExt cx="0" cy="0"/>
        </a:xfrm>
      </p:grpSpPr>
      <p:sp>
        <p:nvSpPr>
          <p:cNvPr id="230" name="Google Shape;230;p21"/>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1" name="Google Shape;231;p21"/>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2" name="Google Shape;232;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4" name="Google Shape;24;p3"/>
          <p:cNvGrpSpPr/>
          <p:nvPr/>
        </p:nvGrpSpPr>
        <p:grpSpPr>
          <a:xfrm>
            <a:off x="287525" y="4854556"/>
            <a:ext cx="634914" cy="148716"/>
            <a:chOff x="1841475" y="2392725"/>
            <a:chExt cx="3928925" cy="920275"/>
          </a:xfrm>
        </p:grpSpPr>
        <p:sp>
          <p:nvSpPr>
            <p:cNvPr id="25" name="Google Shape;25;p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3" name="Google Shape;33;p3"/>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34" name="Google Shape;34;p3"/>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noAutofit/>
          </a:bodyPr>
          <a:lstStyle>
            <a:lvl1pPr marR="0" lvl="0" algn="ctr" rtl="0">
              <a:lnSpc>
                <a:spcPct val="110000"/>
              </a:lnSpc>
              <a:spcBef>
                <a:spcPts val="0"/>
              </a:spcBef>
              <a:spcAft>
                <a:spcPts val="0"/>
              </a:spcAft>
              <a:buClr>
                <a:srgbClr val="000000"/>
              </a:buClr>
              <a:buSzPts val="1200"/>
              <a:buFont typeface="Arial"/>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 – Title">
  <p:cSld name="Divider">
    <p:bg>
      <p:bgPr>
        <a:solidFill>
          <a:schemeClr val="lt2"/>
        </a:solidFill>
        <a:effectLst/>
      </p:bgPr>
    </p:bg>
    <p:spTree>
      <p:nvGrpSpPr>
        <p:cNvPr id="1" name="Shape 233"/>
        <p:cNvGrpSpPr/>
        <p:nvPr/>
      </p:nvGrpSpPr>
      <p:grpSpPr>
        <a:xfrm>
          <a:off x="0" y="0"/>
          <a:ext cx="0" cy="0"/>
          <a:chOff x="0" y="0"/>
          <a:chExt cx="0" cy="0"/>
        </a:xfrm>
      </p:grpSpPr>
      <p:pic>
        <p:nvPicPr>
          <p:cNvPr id="234" name="Google Shape;234;p22" descr="IMG_0276.jpg"/>
          <p:cNvPicPr preferRelativeResize="0"/>
          <p:nvPr/>
        </p:nvPicPr>
        <p:blipFill rotWithShape="1">
          <a:blip r:embed="rId2">
            <a:alphaModFix/>
          </a:blip>
          <a:srcRect l="-1871" t="8284" r="9671" b="8284"/>
          <a:stretch/>
        </p:blipFill>
        <p:spPr>
          <a:xfrm>
            <a:off x="614426" y="0"/>
            <a:ext cx="8529600" cy="5143500"/>
          </a:xfrm>
          <a:prstGeom prst="rect">
            <a:avLst/>
          </a:prstGeom>
          <a:noFill/>
          <a:ln>
            <a:noFill/>
          </a:ln>
        </p:spPr>
      </p:pic>
      <p:sp>
        <p:nvSpPr>
          <p:cNvPr id="235" name="Google Shape;235;p22"/>
          <p:cNvSpPr/>
          <p:nvPr/>
        </p:nvSpPr>
        <p:spPr>
          <a:xfrm>
            <a:off x="0" y="-25"/>
            <a:ext cx="9144000" cy="5143500"/>
          </a:xfrm>
          <a:prstGeom prst="rect">
            <a:avLst/>
          </a:prstGeom>
          <a:gradFill>
            <a:gsLst>
              <a:gs pos="0">
                <a:srgbClr val="1AB9A5"/>
              </a:gs>
              <a:gs pos="10000">
                <a:srgbClr val="1AB9A5"/>
              </a:gs>
              <a:gs pos="100000">
                <a:srgbClr val="1AB9A5">
                  <a:alpha val="73725"/>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A9DBD6"/>
              </a:solidFill>
              <a:latin typeface="Arial"/>
              <a:ea typeface="Arial"/>
              <a:cs typeface="Arial"/>
              <a:sym typeface="Arial"/>
            </a:endParaRPr>
          </a:p>
        </p:txBody>
      </p:sp>
      <p:cxnSp>
        <p:nvCxnSpPr>
          <p:cNvPr id="236" name="Google Shape;236;p22"/>
          <p:cNvCxnSpPr/>
          <p:nvPr/>
        </p:nvCxnSpPr>
        <p:spPr>
          <a:xfrm>
            <a:off x="633275" y="3110100"/>
            <a:ext cx="738900" cy="0"/>
          </a:xfrm>
          <a:prstGeom prst="straightConnector1">
            <a:avLst/>
          </a:prstGeom>
          <a:noFill/>
          <a:ln w="38100" cap="flat" cmpd="sng">
            <a:solidFill>
              <a:schemeClr val="accent6"/>
            </a:solidFill>
            <a:prstDash val="solid"/>
            <a:round/>
            <a:headEnd type="none" w="sm" len="sm"/>
            <a:tailEnd type="none" w="sm" len="sm"/>
          </a:ln>
        </p:spPr>
      </p:cxnSp>
      <p:sp>
        <p:nvSpPr>
          <p:cNvPr id="237" name="Google Shape;237;p22"/>
          <p:cNvSpPr txBox="1">
            <a:spLocks noGrp="1"/>
          </p:cNvSpPr>
          <p:nvPr>
            <p:ph type="title"/>
          </p:nvPr>
        </p:nvSpPr>
        <p:spPr>
          <a:xfrm>
            <a:off x="523203" y="1737025"/>
            <a:ext cx="6158400" cy="1191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4000"/>
              <a:buFont typeface="Arial"/>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22"/>
          <p:cNvSpPr txBox="1"/>
          <p:nvPr/>
        </p:nvSpPr>
        <p:spPr>
          <a:xfrm>
            <a:off x="5133546" y="4782050"/>
            <a:ext cx="3926100" cy="195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Proxima Nova"/>
                <a:ea typeface="Proxima Nova"/>
                <a:cs typeface="Proxima Nova"/>
                <a:sym typeface="Proxima Nova"/>
              </a:rPr>
              <a:t>© Copyright 2017 Pivotal Software, Inc. All rights Reserved. Version 1.0</a:t>
            </a:r>
            <a:endParaRPr sz="600" b="0" i="0" u="none" strike="noStrike" cap="none">
              <a:solidFill>
                <a:schemeClr val="dk1"/>
              </a:solidFill>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chemeClr val="dk1"/>
              </a:solidFill>
              <a:latin typeface="Proxima Nova"/>
              <a:ea typeface="Proxima Nova"/>
              <a:cs typeface="Proxima Nova"/>
              <a:sym typeface="Proxima Nova"/>
            </a:endParaRPr>
          </a:p>
        </p:txBody>
      </p:sp>
      <p:grpSp>
        <p:nvGrpSpPr>
          <p:cNvPr id="239" name="Google Shape;239;p22"/>
          <p:cNvGrpSpPr/>
          <p:nvPr/>
        </p:nvGrpSpPr>
        <p:grpSpPr>
          <a:xfrm>
            <a:off x="634507" y="819387"/>
            <a:ext cx="1337013" cy="313170"/>
            <a:chOff x="1841475" y="2392725"/>
            <a:chExt cx="3928925" cy="920275"/>
          </a:xfrm>
        </p:grpSpPr>
        <p:sp>
          <p:nvSpPr>
            <p:cNvPr id="240" name="Google Shape;240;p22"/>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2"/>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2"/>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2"/>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2"/>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2"/>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2"/>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2"/>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22"/>
          <p:cNvSpPr txBox="1">
            <a:spLocks noGrp="1"/>
          </p:cNvSpPr>
          <p:nvPr>
            <p:ph type="subTitle" idx="1"/>
          </p:nvPr>
        </p:nvSpPr>
        <p:spPr>
          <a:xfrm>
            <a:off x="523200" y="3306700"/>
            <a:ext cx="4173600" cy="14097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500"/>
              <a:buFont typeface="Arial"/>
              <a:buNone/>
              <a:defRPr sz="15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249"/>
        <p:cNvGrpSpPr/>
        <p:nvPr/>
      </p:nvGrpSpPr>
      <p:grpSpPr>
        <a:xfrm>
          <a:off x="0" y="0"/>
          <a:ext cx="0" cy="0"/>
          <a:chOff x="0" y="0"/>
          <a:chExt cx="0" cy="0"/>
        </a:xfrm>
      </p:grpSpPr>
      <p:sp>
        <p:nvSpPr>
          <p:cNvPr id="250" name="Google Shape;250;p23"/>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3"/>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9pPr>
          </a:lstStyle>
          <a:p>
            <a:endParaRPr/>
          </a:p>
        </p:txBody>
      </p:sp>
      <p:cxnSp>
        <p:nvCxnSpPr>
          <p:cNvPr id="252" name="Google Shape;252;p23"/>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253" name="Google Shape;253;p23"/>
          <p:cNvGrpSpPr/>
          <p:nvPr/>
        </p:nvGrpSpPr>
        <p:grpSpPr>
          <a:xfrm>
            <a:off x="287525" y="4854557"/>
            <a:ext cx="634914" cy="148716"/>
            <a:chOff x="1841475" y="2392725"/>
            <a:chExt cx="3928925" cy="920275"/>
          </a:xfrm>
        </p:grpSpPr>
        <p:sp>
          <p:nvSpPr>
            <p:cNvPr id="254" name="Google Shape;254;p23"/>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3"/>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3"/>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3"/>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3"/>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3"/>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3"/>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3"/>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62" name="Google Shape;262;p23"/>
          <p:cNvCxnSpPr/>
          <p:nvPr/>
        </p:nvCxnSpPr>
        <p:spPr>
          <a:xfrm rot="10800000">
            <a:off x="295728" y="2131916"/>
            <a:ext cx="524700" cy="0"/>
          </a:xfrm>
          <a:prstGeom prst="straightConnector1">
            <a:avLst/>
          </a:prstGeom>
          <a:noFill/>
          <a:ln w="28575" cap="flat" cmpd="sng">
            <a:solidFill>
              <a:schemeClr val="dk1"/>
            </a:solidFill>
            <a:prstDash val="solid"/>
            <a:round/>
            <a:headEnd type="none" w="sm" len="sm"/>
            <a:tailEnd type="none" w="sm" len="sm"/>
          </a:ln>
        </p:spPr>
      </p:cxnSp>
      <p:sp>
        <p:nvSpPr>
          <p:cNvPr id="263" name="Google Shape;263;p23"/>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300"/>
              <a:buFont typeface="Arial"/>
              <a:buNone/>
              <a:defRPr sz="13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1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4" name="Google Shape;264;p23"/>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2000"/>
              </a:spcBef>
              <a:spcAft>
                <a:spcPts val="2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 Divider">
  <p:cSld name="Divider_1">
    <p:bg>
      <p:bgPr>
        <a:solidFill>
          <a:schemeClr val="lt2"/>
        </a:solidFill>
        <a:effectLst/>
      </p:bgPr>
    </p:bg>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668800" y="2365150"/>
            <a:ext cx="7796700" cy="1702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4000"/>
              <a:buFont typeface="Proxima Nova"/>
              <a:buNone/>
              <a:defRPr sz="40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67" name="Google Shape;267;p24"/>
          <p:cNvGrpSpPr/>
          <p:nvPr/>
        </p:nvGrpSpPr>
        <p:grpSpPr>
          <a:xfrm>
            <a:off x="287525" y="4854557"/>
            <a:ext cx="634914" cy="148716"/>
            <a:chOff x="1841475" y="2392725"/>
            <a:chExt cx="3928925" cy="920275"/>
          </a:xfrm>
        </p:grpSpPr>
        <p:sp>
          <p:nvSpPr>
            <p:cNvPr id="268" name="Google Shape;268;p24"/>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4"/>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4"/>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4"/>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4"/>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4"/>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4"/>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4"/>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76" name="Google Shape;276;p24"/>
          <p:cNvCxnSpPr/>
          <p:nvPr/>
        </p:nvCxnSpPr>
        <p:spPr>
          <a:xfrm rot="10800000">
            <a:off x="4309650" y="2255484"/>
            <a:ext cx="524700" cy="0"/>
          </a:xfrm>
          <a:prstGeom prst="straightConnector1">
            <a:avLst/>
          </a:prstGeom>
          <a:noFill/>
          <a:ln w="28575" cap="flat" cmpd="sng">
            <a:solidFill>
              <a:schemeClr val="accent6"/>
            </a:solidFill>
            <a:prstDash val="solid"/>
            <a:round/>
            <a:headEnd type="none" w="sm" len="sm"/>
            <a:tailEnd type="none" w="sm" len="sm"/>
          </a:ln>
        </p:spPr>
      </p:cxnSp>
      <p:sp>
        <p:nvSpPr>
          <p:cNvPr id="277" name="Google Shape;277;p24"/>
          <p:cNvSpPr txBox="1">
            <a:spLocks noGrp="1"/>
          </p:cNvSpPr>
          <p:nvPr>
            <p:ph type="subTitle" idx="1"/>
          </p:nvPr>
        </p:nvSpPr>
        <p:spPr>
          <a:xfrm>
            <a:off x="1740900" y="1801250"/>
            <a:ext cx="5662200" cy="377400"/>
          </a:xfrm>
          <a:prstGeom prst="rect">
            <a:avLst/>
          </a:prstGeom>
          <a:noFill/>
          <a:ln>
            <a:noFill/>
          </a:ln>
        </p:spPr>
        <p:txBody>
          <a:bodyPr spcFirstLastPara="1" wrap="square" lIns="91425" tIns="91425" rIns="91425" bIns="91425" anchor="b" anchorCtr="0">
            <a:noAutofit/>
          </a:bodyPr>
          <a:lstStyle>
            <a:lvl1pPr marR="0" lvl="0" algn="ctr" rtl="0">
              <a:lnSpc>
                <a:spcPct val="110000"/>
              </a:lnSpc>
              <a:spcBef>
                <a:spcPts val="0"/>
              </a:spcBef>
              <a:spcAft>
                <a:spcPts val="0"/>
              </a:spcAft>
              <a:buClr>
                <a:srgbClr val="000000"/>
              </a:buClr>
              <a:buSzPts val="1200"/>
              <a:buFont typeface="Arial"/>
              <a:buNone/>
              <a:defRPr sz="12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 – Split">
  <p:cSld name="CUSTOM_8">
    <p:spTree>
      <p:nvGrpSpPr>
        <p:cNvPr id="1" name="Shape 278"/>
        <p:cNvGrpSpPr/>
        <p:nvPr/>
      </p:nvGrpSpPr>
      <p:grpSpPr>
        <a:xfrm>
          <a:off x="0" y="0"/>
          <a:ext cx="0" cy="0"/>
          <a:chOff x="0" y="0"/>
          <a:chExt cx="0" cy="0"/>
        </a:xfrm>
      </p:grpSpPr>
      <p:cxnSp>
        <p:nvCxnSpPr>
          <p:cNvPr id="279" name="Google Shape;279;p25"/>
          <p:cNvCxnSpPr/>
          <p:nvPr/>
        </p:nvCxnSpPr>
        <p:spPr>
          <a:xfrm>
            <a:off x="4572000"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280" name="Google Shape;280;p25"/>
          <p:cNvGrpSpPr/>
          <p:nvPr/>
        </p:nvGrpSpPr>
        <p:grpSpPr>
          <a:xfrm>
            <a:off x="287525" y="4854557"/>
            <a:ext cx="634914" cy="148716"/>
            <a:chOff x="1841475" y="2392725"/>
            <a:chExt cx="3928925" cy="920275"/>
          </a:xfrm>
        </p:grpSpPr>
        <p:sp>
          <p:nvSpPr>
            <p:cNvPr id="281" name="Google Shape;281;p25"/>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5"/>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5"/>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5"/>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5"/>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5"/>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5"/>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5"/>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9" name="Google Shape;289;p25"/>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290" name="Google Shape;290;p25"/>
          <p:cNvCxnSpPr/>
          <p:nvPr/>
        </p:nvCxnSpPr>
        <p:spPr>
          <a:xfrm rot="10800000">
            <a:off x="4572000"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291" name="Google Shape;291;p25"/>
          <p:cNvSpPr txBox="1">
            <a:spLocks noGrp="1"/>
          </p:cNvSpPr>
          <p:nvPr>
            <p:ph type="body" idx="1"/>
          </p:nvPr>
        </p:nvSpPr>
        <p:spPr>
          <a:xfrm>
            <a:off x="192475"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
        <p:nvSpPr>
          <p:cNvPr id="292" name="Google Shape;292;p25"/>
          <p:cNvSpPr txBox="1">
            <a:spLocks noGrp="1"/>
          </p:cNvSpPr>
          <p:nvPr>
            <p:ph type="body" idx="2"/>
          </p:nvPr>
        </p:nvSpPr>
        <p:spPr>
          <a:xfrm>
            <a:off x="4750000" y="900400"/>
            <a:ext cx="41121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1pPr>
            <a:lvl2pPr marL="914400" marR="0" lvl="1"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2pPr>
            <a:lvl3pPr marL="1371600" marR="0" lvl="2"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3pPr>
            <a:lvl4pPr marL="1828800" marR="0" lvl="3"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4pPr>
            <a:lvl5pPr marL="2286000" marR="0" lvl="4"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5pPr>
            <a:lvl6pPr marL="2743200" marR="0" lvl="5"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6pPr>
            <a:lvl7pPr marL="3200400" marR="0" lvl="6"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7pPr>
            <a:lvl8pPr marL="3657600" marR="0" lvl="7" indent="-311150" algn="l" rtl="0">
              <a:lnSpc>
                <a:spcPct val="110000"/>
              </a:lnSpc>
              <a:spcBef>
                <a:spcPts val="1000"/>
              </a:spcBef>
              <a:spcAft>
                <a:spcPts val="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8pPr>
            <a:lvl9pPr marL="4114800" marR="0" lvl="8" indent="-311150" algn="l" rtl="0">
              <a:lnSpc>
                <a:spcPct val="110000"/>
              </a:lnSpc>
              <a:spcBef>
                <a:spcPts val="1000"/>
              </a:spcBef>
              <a:spcAft>
                <a:spcPts val="1000"/>
              </a:spcAft>
              <a:buClr>
                <a:schemeClr val="dk1"/>
              </a:buClr>
              <a:buSzPts val="1300"/>
              <a:buFont typeface="Proxima Nova"/>
              <a:buChar char="■"/>
              <a:defRPr sz="13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 – Columns">
  <p:cSld name="CUSTOM_8_1">
    <p:spTree>
      <p:nvGrpSpPr>
        <p:cNvPr id="1" name="Shape 293"/>
        <p:cNvGrpSpPr/>
        <p:nvPr/>
      </p:nvGrpSpPr>
      <p:grpSpPr>
        <a:xfrm>
          <a:off x="0" y="0"/>
          <a:ext cx="0" cy="0"/>
          <a:chOff x="0" y="0"/>
          <a:chExt cx="0" cy="0"/>
        </a:xfrm>
      </p:grpSpPr>
      <p:grpSp>
        <p:nvGrpSpPr>
          <p:cNvPr id="294" name="Google Shape;294;p26"/>
          <p:cNvGrpSpPr/>
          <p:nvPr/>
        </p:nvGrpSpPr>
        <p:grpSpPr>
          <a:xfrm>
            <a:off x="287525" y="4854557"/>
            <a:ext cx="634914" cy="148716"/>
            <a:chOff x="1841475" y="2392725"/>
            <a:chExt cx="3928925" cy="920275"/>
          </a:xfrm>
        </p:grpSpPr>
        <p:sp>
          <p:nvSpPr>
            <p:cNvPr id="295" name="Google Shape;295;p2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3" name="Google Shape;303;p26"/>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304" name="Google Shape;304;p26"/>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305" name="Google Shape;305;p26"/>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306" name="Google Shape;306;p26"/>
          <p:cNvCxnSpPr/>
          <p:nvPr/>
        </p:nvCxnSpPr>
        <p:spPr>
          <a:xfrm rot="10800000">
            <a:off x="3067875" y="905700"/>
            <a:ext cx="0" cy="3764400"/>
          </a:xfrm>
          <a:prstGeom prst="straightConnector1">
            <a:avLst/>
          </a:prstGeom>
          <a:noFill/>
          <a:ln w="19050" cap="flat" cmpd="sng">
            <a:solidFill>
              <a:srgbClr val="D9D9D9"/>
            </a:solidFill>
            <a:prstDash val="solid"/>
            <a:round/>
            <a:headEnd type="none" w="sm" len="sm"/>
            <a:tailEnd type="none" w="sm" len="sm"/>
          </a:ln>
        </p:spPr>
      </p:cxnSp>
      <p:cxnSp>
        <p:nvCxnSpPr>
          <p:cNvPr id="307" name="Google Shape;307;p26"/>
          <p:cNvCxnSpPr/>
          <p:nvPr/>
        </p:nvCxnSpPr>
        <p:spPr>
          <a:xfrm>
            <a:off x="30678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308" name="Google Shape;308;p26"/>
          <p:cNvSpPr txBox="1"/>
          <p:nvPr/>
        </p:nvSpPr>
        <p:spPr>
          <a:xfrm>
            <a:off x="192475" y="900400"/>
            <a:ext cx="2729400" cy="3769500"/>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1000"/>
              </a:spcAft>
              <a:buClr>
                <a:srgbClr val="000000"/>
              </a:buClr>
              <a:buSzPts val="1100"/>
              <a:buFont typeface="Arial"/>
              <a:buNone/>
            </a:pPr>
            <a:endParaRPr sz="1100" b="0" i="0" u="none" strike="noStrike" cap="none">
              <a:solidFill>
                <a:schemeClr val="dk1"/>
              </a:solidFill>
              <a:latin typeface="Proxima Nova"/>
              <a:ea typeface="Proxima Nova"/>
              <a:cs typeface="Proxima Nova"/>
              <a:sym typeface="Proxima Nova"/>
            </a:endParaRPr>
          </a:p>
        </p:txBody>
      </p:sp>
      <p:sp>
        <p:nvSpPr>
          <p:cNvPr id="309" name="Google Shape;309;p26"/>
          <p:cNvSpPr txBox="1">
            <a:spLocks noGrp="1"/>
          </p:cNvSpPr>
          <p:nvPr>
            <p:ph type="body" idx="1"/>
          </p:nvPr>
        </p:nvSpPr>
        <p:spPr>
          <a:xfrm>
            <a:off x="19247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310" name="Google Shape;310;p26"/>
          <p:cNvSpPr txBox="1">
            <a:spLocks noGrp="1"/>
          </p:cNvSpPr>
          <p:nvPr>
            <p:ph type="body" idx="2"/>
          </p:nvPr>
        </p:nvSpPr>
        <p:spPr>
          <a:xfrm>
            <a:off x="3207300"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
        <p:nvSpPr>
          <p:cNvPr id="311" name="Google Shape;311;p26"/>
          <p:cNvSpPr txBox="1">
            <a:spLocks noGrp="1"/>
          </p:cNvSpPr>
          <p:nvPr>
            <p:ph type="body" idx="3"/>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0000"/>
              </a:lnSpc>
              <a:spcBef>
                <a:spcPts val="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1pPr>
            <a:lvl2pPr marL="914400" marR="0" lvl="1"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5pPr>
            <a:lvl6pPr marL="2743200" marR="0" lvl="5"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6pPr>
            <a:lvl7pPr marL="3200400" marR="0" lvl="6"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7pPr>
            <a:lvl8pPr marL="3657600" marR="0" lvl="7" indent="-298450" algn="l" rtl="0">
              <a:lnSpc>
                <a:spcPct val="110000"/>
              </a:lnSpc>
              <a:spcBef>
                <a:spcPts val="1000"/>
              </a:spcBef>
              <a:spcAft>
                <a:spcPts val="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8pPr>
            <a:lvl9pPr marL="4114800" marR="0" lvl="8" indent="-298450" algn="l" rtl="0">
              <a:lnSpc>
                <a:spcPct val="110000"/>
              </a:lnSpc>
              <a:spcBef>
                <a:spcPts val="1000"/>
              </a:spcBef>
              <a:spcAft>
                <a:spcPts val="1000"/>
              </a:spcAft>
              <a:buClr>
                <a:schemeClr val="dk1"/>
              </a:buClr>
              <a:buSzPts val="1100"/>
              <a:buFont typeface="Proxima Nova"/>
              <a:buChar char="■"/>
              <a:defRPr sz="11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31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313"/>
        <p:cNvGrpSpPr/>
        <p:nvPr/>
      </p:nvGrpSpPr>
      <p:grpSpPr>
        <a:xfrm>
          <a:off x="0" y="0"/>
          <a:ext cx="0" cy="0"/>
          <a:chOff x="0" y="0"/>
          <a:chExt cx="0" cy="0"/>
        </a:xfrm>
      </p:grpSpPr>
      <p:sp>
        <p:nvSpPr>
          <p:cNvPr id="314" name="Google Shape;314;p28"/>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5" name="Google Shape;315;p28"/>
          <p:cNvGrpSpPr/>
          <p:nvPr/>
        </p:nvGrpSpPr>
        <p:grpSpPr>
          <a:xfrm>
            <a:off x="287525" y="4854557"/>
            <a:ext cx="634914" cy="148716"/>
            <a:chOff x="1841475" y="2392725"/>
            <a:chExt cx="3928925" cy="920275"/>
          </a:xfrm>
        </p:grpSpPr>
        <p:sp>
          <p:nvSpPr>
            <p:cNvPr id="316" name="Google Shape;316;p28"/>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8"/>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8"/>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8"/>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8"/>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8"/>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8"/>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8"/>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324"/>
        <p:cNvGrpSpPr/>
        <p:nvPr/>
      </p:nvGrpSpPr>
      <p:grpSpPr>
        <a:xfrm>
          <a:off x="0" y="0"/>
          <a:ext cx="0" cy="0"/>
          <a:chOff x="0" y="0"/>
          <a:chExt cx="0" cy="0"/>
        </a:xfrm>
      </p:grpSpPr>
      <p:pic>
        <p:nvPicPr>
          <p:cNvPr id="325" name="Google Shape;325;p29"/>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326" name="Google Shape;326;p2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27" name="Google Shape;327;p29"/>
          <p:cNvGrpSpPr/>
          <p:nvPr/>
        </p:nvGrpSpPr>
        <p:grpSpPr>
          <a:xfrm>
            <a:off x="287525" y="4854557"/>
            <a:ext cx="634914" cy="148716"/>
            <a:chOff x="1841475" y="2392725"/>
            <a:chExt cx="3928925" cy="920275"/>
          </a:xfrm>
        </p:grpSpPr>
        <p:sp>
          <p:nvSpPr>
            <p:cNvPr id="328" name="Google Shape;328;p29"/>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9"/>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9"/>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9"/>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9"/>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9"/>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9"/>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9"/>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6"/>
        <p:cNvGrpSpPr/>
        <p:nvPr/>
      </p:nvGrpSpPr>
      <p:grpSpPr>
        <a:xfrm>
          <a:off x="0" y="0"/>
          <a:ext cx="0" cy="0"/>
          <a:chOff x="0" y="0"/>
          <a:chExt cx="0" cy="0"/>
        </a:xfrm>
      </p:grpSpPr>
      <p:sp>
        <p:nvSpPr>
          <p:cNvPr id="337" name="Google Shape;337;p3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338" name="Google Shape;338;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339" name="Google Shape;3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 Intro">
  <p:cSld name="Intro">
    <p:spTree>
      <p:nvGrpSpPr>
        <p:cNvPr id="1" name="Shape 35"/>
        <p:cNvGrpSpPr/>
        <p:nvPr/>
      </p:nvGrpSpPr>
      <p:grpSpPr>
        <a:xfrm>
          <a:off x="0" y="0"/>
          <a:ext cx="0" cy="0"/>
          <a:chOff x="0" y="0"/>
          <a:chExt cx="0" cy="0"/>
        </a:xfrm>
      </p:grpSpPr>
      <p:sp>
        <p:nvSpPr>
          <p:cNvPr id="36" name="Google Shape;36;p4"/>
          <p:cNvSpPr/>
          <p:nvPr/>
        </p:nvSpPr>
        <p:spPr>
          <a:xfrm>
            <a:off x="0" y="0"/>
            <a:ext cx="3066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txBox="1">
            <a:spLocks noGrp="1"/>
          </p:cNvSpPr>
          <p:nvPr>
            <p:ph type="title"/>
          </p:nvPr>
        </p:nvSpPr>
        <p:spPr>
          <a:xfrm>
            <a:off x="193350" y="549625"/>
            <a:ext cx="2751300" cy="1473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Proxima Nova"/>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500" b="0" i="0" u="none" strike="noStrike" cap="none">
                <a:solidFill>
                  <a:srgbClr val="000000"/>
                </a:solidFill>
                <a:latin typeface="Arial"/>
                <a:ea typeface="Arial"/>
                <a:cs typeface="Arial"/>
                <a:sym typeface="Arial"/>
              </a:defRPr>
            </a:lvl9pPr>
          </a:lstStyle>
          <a:p>
            <a:endParaRPr/>
          </a:p>
        </p:txBody>
      </p:sp>
      <p:cxnSp>
        <p:nvCxnSpPr>
          <p:cNvPr id="38" name="Google Shape;38;p4"/>
          <p:cNvCxnSpPr/>
          <p:nvPr/>
        </p:nvCxnSpPr>
        <p:spPr>
          <a:xfrm>
            <a:off x="3066005" y="-214525"/>
            <a:ext cx="0" cy="119700"/>
          </a:xfrm>
          <a:prstGeom prst="straightConnector1">
            <a:avLst/>
          </a:prstGeom>
          <a:noFill/>
          <a:ln w="9525" cap="flat" cmpd="sng">
            <a:solidFill>
              <a:srgbClr val="FFFFFF"/>
            </a:solidFill>
            <a:prstDash val="solid"/>
            <a:round/>
            <a:headEnd type="none" w="sm" len="sm"/>
            <a:tailEnd type="none" w="sm" len="sm"/>
          </a:ln>
        </p:spPr>
      </p:cxnSp>
      <p:grpSp>
        <p:nvGrpSpPr>
          <p:cNvPr id="39" name="Google Shape;39;p4"/>
          <p:cNvGrpSpPr/>
          <p:nvPr/>
        </p:nvGrpSpPr>
        <p:grpSpPr>
          <a:xfrm>
            <a:off x="287525" y="4854556"/>
            <a:ext cx="634914" cy="148716"/>
            <a:chOff x="1841475" y="2392725"/>
            <a:chExt cx="3928925" cy="920275"/>
          </a:xfrm>
        </p:grpSpPr>
        <p:sp>
          <p:nvSpPr>
            <p:cNvPr id="40" name="Google Shape;40;p4"/>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8" name="Google Shape;48;p4"/>
          <p:cNvCxnSpPr/>
          <p:nvPr/>
        </p:nvCxnSpPr>
        <p:spPr>
          <a:xfrm rot="10800000">
            <a:off x="295728" y="2131916"/>
            <a:ext cx="524700" cy="0"/>
          </a:xfrm>
          <a:prstGeom prst="straightConnector1">
            <a:avLst/>
          </a:prstGeom>
          <a:noFill/>
          <a:ln w="28575" cap="flat" cmpd="sng">
            <a:solidFill>
              <a:schemeClr val="dk1"/>
            </a:solidFill>
            <a:prstDash val="solid"/>
            <a:round/>
            <a:headEnd type="none" w="sm" len="sm"/>
            <a:tailEnd type="none" w="sm" len="sm"/>
          </a:ln>
        </p:spPr>
      </p:cxnSp>
      <p:sp>
        <p:nvSpPr>
          <p:cNvPr id="49" name="Google Shape;49;p4"/>
          <p:cNvSpPr txBox="1">
            <a:spLocks noGrp="1"/>
          </p:cNvSpPr>
          <p:nvPr>
            <p:ph type="subTitle" idx="1"/>
          </p:nvPr>
        </p:nvSpPr>
        <p:spPr>
          <a:xfrm>
            <a:off x="193350" y="2274300"/>
            <a:ext cx="2751300" cy="1495200"/>
          </a:xfrm>
          <a:prstGeom prst="rect">
            <a:avLst/>
          </a:prstGeom>
          <a:noFill/>
          <a:ln>
            <a:noFill/>
          </a:ln>
        </p:spPr>
        <p:txBody>
          <a:bodyPr spcFirstLastPara="1" wrap="square" lIns="91425" tIns="91425" rIns="91425" bIns="91425" anchor="t" anchorCtr="0">
            <a:noAutofit/>
          </a:bodyPr>
          <a:lstStyle>
            <a:lvl1pPr marR="0" lvl="0" algn="l" rtl="0">
              <a:lnSpc>
                <a:spcPct val="110000"/>
              </a:lnSpc>
              <a:spcBef>
                <a:spcPts val="0"/>
              </a:spcBef>
              <a:spcAft>
                <a:spcPts val="0"/>
              </a:spcAft>
              <a:buClr>
                <a:srgbClr val="000000"/>
              </a:buClr>
              <a:buSzPts val="1300"/>
              <a:buFont typeface="Arial"/>
              <a:buNone/>
              <a:defRPr sz="1300" b="0" i="0" u="none" strike="noStrike" cap="none">
                <a:solidFill>
                  <a:srgbClr val="FFFFFF"/>
                </a:solidFill>
                <a:latin typeface="Proxima Nova"/>
                <a:ea typeface="Proxima Nova"/>
                <a:cs typeface="Proxima Nova"/>
                <a:sym typeface="Proxima Nova"/>
              </a:defRPr>
            </a:lvl1pPr>
            <a:lvl2pPr marR="0" lvl="1" algn="l" rtl="0">
              <a:lnSpc>
                <a:spcPct val="100000"/>
              </a:lnSpc>
              <a:spcBef>
                <a:spcPts val="1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 name="Google Shape;50;p4"/>
          <p:cNvSpPr txBox="1">
            <a:spLocks noGrp="1"/>
          </p:cNvSpPr>
          <p:nvPr>
            <p:ph type="body" idx="2"/>
          </p:nvPr>
        </p:nvSpPr>
        <p:spPr>
          <a:xfrm>
            <a:off x="3810675" y="549625"/>
            <a:ext cx="5047200" cy="4120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0000"/>
              </a:lnSpc>
              <a:spcBef>
                <a:spcPts val="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1pPr>
            <a:lvl2pPr marL="914400" marR="0" lvl="1"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2pPr>
            <a:lvl3pPr marL="1371600" marR="0" lvl="2"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3pPr>
            <a:lvl4pPr marL="1828800" marR="0" lvl="3"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4pPr>
            <a:lvl5pPr marL="2286000" marR="0" lvl="4"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5pPr>
            <a:lvl6pPr marL="2743200" marR="0" lvl="5"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6pPr>
            <a:lvl7pPr marL="3200400" marR="0" lvl="6"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7pPr>
            <a:lvl8pPr marL="3657600" marR="0" lvl="7" indent="-330200" algn="l" rtl="0">
              <a:lnSpc>
                <a:spcPct val="110000"/>
              </a:lnSpc>
              <a:spcBef>
                <a:spcPts val="2000"/>
              </a:spcBef>
              <a:spcAft>
                <a:spcPts val="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8pPr>
            <a:lvl9pPr marL="4114800" marR="0" lvl="8" indent="-330200" algn="l" rtl="0">
              <a:lnSpc>
                <a:spcPct val="110000"/>
              </a:lnSpc>
              <a:spcBef>
                <a:spcPts val="2000"/>
              </a:spcBef>
              <a:spcAft>
                <a:spcPts val="2000"/>
              </a:spcAft>
              <a:buClr>
                <a:schemeClr val="dk1"/>
              </a:buClr>
              <a:buSzPts val="1600"/>
              <a:buFont typeface="Proxima Nova"/>
              <a:buChar char="■"/>
              <a:defRPr sz="16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 – 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 Standard">
  <p:cSld name="Title Slide">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4" name="Google Shape;54;p6"/>
          <p:cNvGrpSpPr/>
          <p:nvPr/>
        </p:nvGrpSpPr>
        <p:grpSpPr>
          <a:xfrm>
            <a:off x="287525" y="4854556"/>
            <a:ext cx="634914" cy="148716"/>
            <a:chOff x="1841475" y="2392725"/>
            <a:chExt cx="3928925" cy="920275"/>
          </a:xfrm>
        </p:grpSpPr>
        <p:sp>
          <p:nvSpPr>
            <p:cNvPr id="55" name="Google Shape;55;p6"/>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6"/>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 – Diagram Box">
  <p:cSld name="Title Slide_4">
    <p:bg>
      <p:bgPr>
        <a:solidFill>
          <a:srgbClr val="F3F3F3"/>
        </a:solidFill>
        <a:effectLst/>
      </p:bgPr>
    </p:bg>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6" name="Google Shape;66;p7"/>
          <p:cNvGrpSpPr/>
          <p:nvPr/>
        </p:nvGrpSpPr>
        <p:grpSpPr>
          <a:xfrm>
            <a:off x="287525" y="4854556"/>
            <a:ext cx="634914" cy="148716"/>
            <a:chOff x="1841475" y="2392725"/>
            <a:chExt cx="3928925" cy="920275"/>
          </a:xfrm>
        </p:grpSpPr>
        <p:sp>
          <p:nvSpPr>
            <p:cNvPr id="67" name="Google Shape;67;p7"/>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7"/>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7"/>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7"/>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7"/>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7"/>
          <p:cNvSpPr/>
          <p:nvPr/>
        </p:nvSpPr>
        <p:spPr>
          <a:xfrm>
            <a:off x="285750" y="907200"/>
            <a:ext cx="8569800" cy="3762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7"/>
          <p:cNvCxnSpPr/>
          <p:nvPr/>
        </p:nvCxnSpPr>
        <p:spPr>
          <a:xfrm>
            <a:off x="8855561"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77" name="Google Shape;77;p7"/>
          <p:cNvCxnSpPr/>
          <p:nvPr/>
        </p:nvCxnSpPr>
        <p:spPr>
          <a:xfrm>
            <a:off x="287536" y="-214525"/>
            <a:ext cx="0" cy="119700"/>
          </a:xfrm>
          <a:prstGeom prst="straightConnector1">
            <a:avLst/>
          </a:prstGeom>
          <a:noFill/>
          <a:ln w="9525" cap="flat" cmpd="sng">
            <a:solidFill>
              <a:srgbClr val="D9D9D9"/>
            </a:solidFill>
            <a:prstDash val="solid"/>
            <a:round/>
            <a:headEnd type="none" w="sm" len="sm"/>
            <a:tailEnd type="none" w="sm" len="sm"/>
          </a:ln>
        </p:spPr>
      </p:cxnSp>
      <p:cxnSp>
        <p:nvCxnSpPr>
          <p:cNvPr id="78" name="Google Shape;78;p7"/>
          <p:cNvCxnSpPr/>
          <p:nvPr/>
        </p:nvCxnSpPr>
        <p:spPr>
          <a:xfrm rot="10800000">
            <a:off x="-228600" y="923925"/>
            <a:ext cx="114300" cy="0"/>
          </a:xfrm>
          <a:prstGeom prst="straightConnector1">
            <a:avLst/>
          </a:prstGeom>
          <a:noFill/>
          <a:ln w="9525" cap="flat" cmpd="sng">
            <a:solidFill>
              <a:srgbClr val="D9D9D9"/>
            </a:solidFill>
            <a:prstDash val="solid"/>
            <a:round/>
            <a:headEnd type="none" w="sm" len="sm"/>
            <a:tailEnd type="none" w="sm" len="sm"/>
          </a:ln>
        </p:spPr>
      </p:cxnSp>
      <p:cxnSp>
        <p:nvCxnSpPr>
          <p:cNvPr id="79" name="Google Shape;79;p7"/>
          <p:cNvCxnSpPr/>
          <p:nvPr/>
        </p:nvCxnSpPr>
        <p:spPr>
          <a:xfrm rot="10800000">
            <a:off x="-228600" y="4669500"/>
            <a:ext cx="114300" cy="0"/>
          </a:xfrm>
          <a:prstGeom prst="straightConnector1">
            <a:avLst/>
          </a:prstGeom>
          <a:noFill/>
          <a:ln w="9525" cap="flat" cmpd="sng">
            <a:solidFill>
              <a:srgbClr val="D9D9D9"/>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 – Design Grid">
  <p:cSld name="Title Slide_3">
    <p:spTree>
      <p:nvGrpSpPr>
        <p:cNvPr id="1" name="Shape 80"/>
        <p:cNvGrpSpPr/>
        <p:nvPr/>
      </p:nvGrpSpPr>
      <p:grpSpPr>
        <a:xfrm>
          <a:off x="0" y="0"/>
          <a:ext cx="0" cy="0"/>
          <a:chOff x="0" y="0"/>
          <a:chExt cx="0" cy="0"/>
        </a:xfrm>
      </p:grpSpPr>
      <p:pic>
        <p:nvPicPr>
          <p:cNvPr id="81" name="Google Shape;81;p8"/>
          <p:cNvPicPr preferRelativeResize="0"/>
          <p:nvPr/>
        </p:nvPicPr>
        <p:blipFill rotWithShape="1">
          <a:blip r:embed="rId2">
            <a:alphaModFix/>
          </a:blip>
          <a:srcRect/>
          <a:stretch/>
        </p:blipFill>
        <p:spPr>
          <a:xfrm>
            <a:off x="0" y="0"/>
            <a:ext cx="9144000" cy="5143489"/>
          </a:xfrm>
          <a:prstGeom prst="rect">
            <a:avLst/>
          </a:prstGeom>
          <a:noFill/>
          <a:ln>
            <a:noFill/>
          </a:ln>
        </p:spPr>
      </p:pic>
      <p:sp>
        <p:nvSpPr>
          <p:cNvPr id="82" name="Google Shape;82;p8"/>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83" name="Google Shape;83;p8"/>
          <p:cNvGrpSpPr/>
          <p:nvPr/>
        </p:nvGrpSpPr>
        <p:grpSpPr>
          <a:xfrm>
            <a:off x="287525" y="4854556"/>
            <a:ext cx="634914" cy="148716"/>
            <a:chOff x="1841475" y="2392725"/>
            <a:chExt cx="3928925" cy="920275"/>
          </a:xfrm>
        </p:grpSpPr>
        <p:sp>
          <p:nvSpPr>
            <p:cNvPr id="84" name="Google Shape;84;p8"/>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 – Night Mode">
  <p:cSld name="Title Slide_2">
    <p:bg>
      <p:bgPr>
        <a:solidFill>
          <a:schemeClr val="dk1"/>
        </a:solidFill>
        <a:effectLst/>
      </p:bgPr>
    </p:bg>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rgbClr val="FFFFFF"/>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94" name="Google Shape;94;p9"/>
          <p:cNvGrpSpPr/>
          <p:nvPr/>
        </p:nvGrpSpPr>
        <p:grpSpPr>
          <a:xfrm>
            <a:off x="287525" y="4854556"/>
            <a:ext cx="634914" cy="148716"/>
            <a:chOff x="1841475" y="2392725"/>
            <a:chExt cx="3928925" cy="920275"/>
          </a:xfrm>
        </p:grpSpPr>
        <p:sp>
          <p:nvSpPr>
            <p:cNvPr id="95" name="Google Shape;95;p9"/>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9"/>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9"/>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9"/>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9"/>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 Sidebar">
  <p:cSld name="CUSTOM_5">
    <p:spTree>
      <p:nvGrpSpPr>
        <p:cNvPr id="1" name="Shape 103"/>
        <p:cNvGrpSpPr/>
        <p:nvPr/>
      </p:nvGrpSpPr>
      <p:grpSpPr>
        <a:xfrm>
          <a:off x="0" y="0"/>
          <a:ext cx="0" cy="0"/>
          <a:chOff x="0" y="0"/>
          <a:chExt cx="0" cy="0"/>
        </a:xfrm>
      </p:grpSpPr>
      <p:cxnSp>
        <p:nvCxnSpPr>
          <p:cNvPr id="104" name="Google Shape;104;p10"/>
          <p:cNvCxnSpPr/>
          <p:nvPr/>
        </p:nvCxnSpPr>
        <p:spPr>
          <a:xfrm rot="10800000">
            <a:off x="6081375" y="905700"/>
            <a:ext cx="0" cy="3764400"/>
          </a:xfrm>
          <a:prstGeom prst="straightConnector1">
            <a:avLst/>
          </a:prstGeom>
          <a:noFill/>
          <a:ln w="19050" cap="flat" cmpd="sng">
            <a:solidFill>
              <a:srgbClr val="D9D9D9"/>
            </a:solidFill>
            <a:prstDash val="solid"/>
            <a:round/>
            <a:headEnd type="none" w="sm" len="sm"/>
            <a:tailEnd type="none" w="sm" len="sm"/>
          </a:ln>
        </p:spPr>
      </p:cxnSp>
      <p:sp>
        <p:nvSpPr>
          <p:cNvPr id="105" name="Google Shape;105;p10"/>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500"/>
              <a:buFont typeface="Arial"/>
              <a:buNone/>
              <a:defRPr sz="2500" b="1"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06" name="Google Shape;106;p10"/>
          <p:cNvGrpSpPr/>
          <p:nvPr/>
        </p:nvGrpSpPr>
        <p:grpSpPr>
          <a:xfrm>
            <a:off x="287525" y="4854556"/>
            <a:ext cx="634914" cy="148716"/>
            <a:chOff x="1841475" y="2392725"/>
            <a:chExt cx="3928925" cy="920275"/>
          </a:xfrm>
        </p:grpSpPr>
        <p:sp>
          <p:nvSpPr>
            <p:cNvPr id="107" name="Google Shape;107;p10"/>
            <p:cNvSpPr/>
            <p:nvPr/>
          </p:nvSpPr>
          <p:spPr>
            <a:xfrm>
              <a:off x="2574175" y="2392725"/>
              <a:ext cx="139950" cy="905175"/>
            </a:xfrm>
            <a:custGeom>
              <a:avLst/>
              <a:gdLst/>
              <a:ahLst/>
              <a:cxnLst/>
              <a:rect l="l" t="t" r="r" b="b"/>
              <a:pathLst>
                <a:path w="5598" h="36207" extrusionOk="0">
                  <a:moveTo>
                    <a:pt x="1" y="0"/>
                  </a:moveTo>
                  <a:lnTo>
                    <a:pt x="1" y="5411"/>
                  </a:lnTo>
                  <a:lnTo>
                    <a:pt x="5575" y="5411"/>
                  </a:lnTo>
                  <a:lnTo>
                    <a:pt x="5575" y="0"/>
                  </a:lnTo>
                  <a:close/>
                  <a:moveTo>
                    <a:pt x="1" y="9383"/>
                  </a:moveTo>
                  <a:lnTo>
                    <a:pt x="1" y="36206"/>
                  </a:lnTo>
                  <a:lnTo>
                    <a:pt x="5598" y="36206"/>
                  </a:lnTo>
                  <a:lnTo>
                    <a:pt x="5598" y="9383"/>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0"/>
            <p:cNvSpPr/>
            <p:nvPr/>
          </p:nvSpPr>
          <p:spPr>
            <a:xfrm>
              <a:off x="2816875" y="2626700"/>
              <a:ext cx="703700" cy="686300"/>
            </a:xfrm>
            <a:custGeom>
              <a:avLst/>
              <a:gdLst/>
              <a:ahLst/>
              <a:cxnLst/>
              <a:rect l="l" t="t" r="r" b="b"/>
              <a:pathLst>
                <a:path w="28148" h="27452" extrusionOk="0">
                  <a:moveTo>
                    <a:pt x="0" y="0"/>
                  </a:moveTo>
                  <a:lnTo>
                    <a:pt x="0" y="3949"/>
                  </a:lnTo>
                  <a:lnTo>
                    <a:pt x="2601" y="3949"/>
                  </a:lnTo>
                  <a:lnTo>
                    <a:pt x="9081" y="23201"/>
                  </a:lnTo>
                  <a:cubicBezTo>
                    <a:pt x="10103" y="26151"/>
                    <a:pt x="11821" y="27451"/>
                    <a:pt x="14701" y="27451"/>
                  </a:cubicBezTo>
                  <a:cubicBezTo>
                    <a:pt x="16629" y="27451"/>
                    <a:pt x="19021" y="26987"/>
                    <a:pt x="20368" y="23201"/>
                  </a:cubicBezTo>
                  <a:lnTo>
                    <a:pt x="28148" y="0"/>
                  </a:lnTo>
                  <a:lnTo>
                    <a:pt x="22783" y="0"/>
                  </a:lnTo>
                  <a:lnTo>
                    <a:pt x="15978" y="21529"/>
                  </a:lnTo>
                  <a:cubicBezTo>
                    <a:pt x="15723" y="22458"/>
                    <a:pt x="15537" y="23015"/>
                    <a:pt x="14701" y="23015"/>
                  </a:cubicBezTo>
                  <a:cubicBezTo>
                    <a:pt x="13888" y="23015"/>
                    <a:pt x="13703" y="22458"/>
                    <a:pt x="13424" y="21529"/>
                  </a:cubicBezTo>
                  <a:lnTo>
                    <a:pt x="6712"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0"/>
            <p:cNvSpPr/>
            <p:nvPr/>
          </p:nvSpPr>
          <p:spPr>
            <a:xfrm>
              <a:off x="3557125" y="2626700"/>
              <a:ext cx="614900" cy="685700"/>
            </a:xfrm>
            <a:custGeom>
              <a:avLst/>
              <a:gdLst/>
              <a:ahLst/>
              <a:cxnLst/>
              <a:rect l="l" t="t" r="r" b="b"/>
              <a:pathLst>
                <a:path w="24596" h="27428" extrusionOk="0">
                  <a:moveTo>
                    <a:pt x="12310" y="4436"/>
                  </a:moveTo>
                  <a:cubicBezTo>
                    <a:pt x="16676" y="4436"/>
                    <a:pt x="19347" y="7711"/>
                    <a:pt x="19347" y="11636"/>
                  </a:cubicBezTo>
                  <a:lnTo>
                    <a:pt x="19347" y="15839"/>
                  </a:lnTo>
                  <a:cubicBezTo>
                    <a:pt x="19347" y="19764"/>
                    <a:pt x="16653" y="23039"/>
                    <a:pt x="12310" y="23039"/>
                  </a:cubicBezTo>
                  <a:cubicBezTo>
                    <a:pt x="7851" y="23039"/>
                    <a:pt x="5296" y="19764"/>
                    <a:pt x="5319" y="15839"/>
                  </a:cubicBezTo>
                  <a:lnTo>
                    <a:pt x="5319" y="11636"/>
                  </a:lnTo>
                  <a:cubicBezTo>
                    <a:pt x="5319" y="7711"/>
                    <a:pt x="7735" y="4436"/>
                    <a:pt x="12310" y="4436"/>
                  </a:cubicBezTo>
                  <a:close/>
                  <a:moveTo>
                    <a:pt x="12310" y="0"/>
                  </a:moveTo>
                  <a:cubicBezTo>
                    <a:pt x="5087" y="0"/>
                    <a:pt x="1" y="4785"/>
                    <a:pt x="47" y="11612"/>
                  </a:cubicBezTo>
                  <a:lnTo>
                    <a:pt x="47" y="15816"/>
                  </a:lnTo>
                  <a:cubicBezTo>
                    <a:pt x="47" y="22644"/>
                    <a:pt x="5087" y="27428"/>
                    <a:pt x="12310" y="27428"/>
                  </a:cubicBezTo>
                  <a:cubicBezTo>
                    <a:pt x="19556" y="27428"/>
                    <a:pt x="24595" y="22644"/>
                    <a:pt x="24595" y="15816"/>
                  </a:cubicBezTo>
                  <a:lnTo>
                    <a:pt x="24595" y="11612"/>
                  </a:lnTo>
                  <a:cubicBezTo>
                    <a:pt x="24595" y="4785"/>
                    <a:pt x="19556" y="0"/>
                    <a:pt x="12310"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p:nvPr/>
          </p:nvSpPr>
          <p:spPr>
            <a:xfrm>
              <a:off x="4732275" y="2617400"/>
              <a:ext cx="582350" cy="679925"/>
            </a:xfrm>
            <a:custGeom>
              <a:avLst/>
              <a:gdLst/>
              <a:ahLst/>
              <a:cxnLst/>
              <a:rect l="l" t="t" r="r" b="b"/>
              <a:pathLst>
                <a:path w="23294" h="27197" extrusionOk="0">
                  <a:moveTo>
                    <a:pt x="11914" y="1"/>
                  </a:moveTo>
                  <a:cubicBezTo>
                    <a:pt x="4552" y="1"/>
                    <a:pt x="0" y="4646"/>
                    <a:pt x="0" y="12101"/>
                  </a:cubicBezTo>
                  <a:lnTo>
                    <a:pt x="0" y="15027"/>
                  </a:lnTo>
                  <a:cubicBezTo>
                    <a:pt x="0" y="22482"/>
                    <a:pt x="4552" y="27196"/>
                    <a:pt x="11914" y="27196"/>
                  </a:cubicBezTo>
                  <a:cubicBezTo>
                    <a:pt x="12077" y="27196"/>
                    <a:pt x="13377" y="27196"/>
                    <a:pt x="13958" y="27127"/>
                  </a:cubicBezTo>
                  <a:lnTo>
                    <a:pt x="13958" y="22644"/>
                  </a:lnTo>
                  <a:cubicBezTo>
                    <a:pt x="13726" y="22644"/>
                    <a:pt x="12054" y="22691"/>
                    <a:pt x="11914" y="22691"/>
                  </a:cubicBezTo>
                  <a:cubicBezTo>
                    <a:pt x="7896" y="22691"/>
                    <a:pt x="5226" y="19625"/>
                    <a:pt x="5226" y="15027"/>
                  </a:cubicBezTo>
                  <a:lnTo>
                    <a:pt x="5226" y="12101"/>
                  </a:lnTo>
                  <a:cubicBezTo>
                    <a:pt x="5226" y="7502"/>
                    <a:pt x="7920" y="4437"/>
                    <a:pt x="11914" y="4437"/>
                  </a:cubicBezTo>
                  <a:cubicBezTo>
                    <a:pt x="13702" y="4437"/>
                    <a:pt x="16443" y="4576"/>
                    <a:pt x="17395" y="4785"/>
                  </a:cubicBezTo>
                  <a:lnTo>
                    <a:pt x="17674" y="4831"/>
                  </a:lnTo>
                  <a:lnTo>
                    <a:pt x="17674" y="27196"/>
                  </a:lnTo>
                  <a:lnTo>
                    <a:pt x="23271" y="27196"/>
                  </a:lnTo>
                  <a:lnTo>
                    <a:pt x="23271" y="2137"/>
                  </a:lnTo>
                  <a:cubicBezTo>
                    <a:pt x="23294" y="1673"/>
                    <a:pt x="23294" y="1510"/>
                    <a:pt x="22272" y="1232"/>
                  </a:cubicBezTo>
                  <a:cubicBezTo>
                    <a:pt x="19485" y="512"/>
                    <a:pt x="15119" y="1"/>
                    <a:pt x="11914" y="1"/>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0"/>
            <p:cNvSpPr/>
            <p:nvPr/>
          </p:nvSpPr>
          <p:spPr>
            <a:xfrm>
              <a:off x="5448725" y="2392725"/>
              <a:ext cx="139950" cy="905175"/>
            </a:xfrm>
            <a:custGeom>
              <a:avLst/>
              <a:gdLst/>
              <a:ahLst/>
              <a:cxnLst/>
              <a:rect l="l" t="t" r="r" b="b"/>
              <a:pathLst>
                <a:path w="5598" h="36207" extrusionOk="0">
                  <a:moveTo>
                    <a:pt x="1" y="0"/>
                  </a:moveTo>
                  <a:lnTo>
                    <a:pt x="1" y="36206"/>
                  </a:lnTo>
                  <a:lnTo>
                    <a:pt x="5598" y="36206"/>
                  </a:lnTo>
                  <a:lnTo>
                    <a:pt x="5598" y="0"/>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0"/>
            <p:cNvSpPr/>
            <p:nvPr/>
          </p:nvSpPr>
          <p:spPr>
            <a:xfrm>
              <a:off x="1841475" y="2392725"/>
              <a:ext cx="617775" cy="904600"/>
            </a:xfrm>
            <a:custGeom>
              <a:avLst/>
              <a:gdLst/>
              <a:ahLst/>
              <a:cxnLst/>
              <a:rect l="l" t="t" r="r" b="b"/>
              <a:pathLst>
                <a:path w="24711" h="36184" extrusionOk="0">
                  <a:moveTo>
                    <a:pt x="0" y="0"/>
                  </a:moveTo>
                  <a:lnTo>
                    <a:pt x="0" y="36183"/>
                  </a:lnTo>
                  <a:lnTo>
                    <a:pt x="5806" y="36183"/>
                  </a:lnTo>
                  <a:lnTo>
                    <a:pt x="5806" y="5040"/>
                  </a:lnTo>
                  <a:lnTo>
                    <a:pt x="9220" y="5040"/>
                  </a:lnTo>
                  <a:cubicBezTo>
                    <a:pt x="9940" y="5040"/>
                    <a:pt x="10544" y="5063"/>
                    <a:pt x="11194" y="5086"/>
                  </a:cubicBezTo>
                  <a:cubicBezTo>
                    <a:pt x="16234" y="5179"/>
                    <a:pt x="18695" y="7176"/>
                    <a:pt x="18695" y="11101"/>
                  </a:cubicBezTo>
                  <a:lnTo>
                    <a:pt x="18695" y="11543"/>
                  </a:lnTo>
                  <a:cubicBezTo>
                    <a:pt x="18695" y="15165"/>
                    <a:pt x="16698" y="17581"/>
                    <a:pt x="11217" y="17581"/>
                  </a:cubicBezTo>
                  <a:lnTo>
                    <a:pt x="9592" y="17581"/>
                  </a:lnTo>
                  <a:lnTo>
                    <a:pt x="9592" y="22458"/>
                  </a:lnTo>
                  <a:cubicBezTo>
                    <a:pt x="10172" y="22481"/>
                    <a:pt x="10683" y="22504"/>
                    <a:pt x="11240" y="22504"/>
                  </a:cubicBezTo>
                  <a:cubicBezTo>
                    <a:pt x="19137" y="22504"/>
                    <a:pt x="24710" y="19392"/>
                    <a:pt x="24710" y="11612"/>
                  </a:cubicBezTo>
                  <a:lnTo>
                    <a:pt x="24710" y="11148"/>
                  </a:lnTo>
                  <a:cubicBezTo>
                    <a:pt x="24687" y="3019"/>
                    <a:pt x="18626" y="0"/>
                    <a:pt x="9824"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0"/>
            <p:cNvSpPr/>
            <p:nvPr/>
          </p:nvSpPr>
          <p:spPr>
            <a:xfrm>
              <a:off x="4278825" y="2482125"/>
              <a:ext cx="369275" cy="814025"/>
            </a:xfrm>
            <a:custGeom>
              <a:avLst/>
              <a:gdLst/>
              <a:ahLst/>
              <a:cxnLst/>
              <a:rect l="l" t="t" r="r" b="b"/>
              <a:pathLst>
                <a:path w="14771" h="32561" extrusionOk="0">
                  <a:moveTo>
                    <a:pt x="5667" y="1"/>
                  </a:moveTo>
                  <a:lnTo>
                    <a:pt x="0" y="744"/>
                  </a:lnTo>
                  <a:lnTo>
                    <a:pt x="0" y="25710"/>
                  </a:lnTo>
                  <a:cubicBezTo>
                    <a:pt x="0" y="30447"/>
                    <a:pt x="2346" y="32561"/>
                    <a:pt x="7618" y="32561"/>
                  </a:cubicBezTo>
                  <a:lnTo>
                    <a:pt x="14771" y="32561"/>
                  </a:lnTo>
                  <a:lnTo>
                    <a:pt x="14771" y="28241"/>
                  </a:lnTo>
                  <a:lnTo>
                    <a:pt x="9499" y="28241"/>
                  </a:lnTo>
                  <a:cubicBezTo>
                    <a:pt x="7223" y="28241"/>
                    <a:pt x="5667" y="28148"/>
                    <a:pt x="5667" y="25710"/>
                  </a:cubicBezTo>
                  <a:lnTo>
                    <a:pt x="5667" y="10103"/>
                  </a:lnTo>
                  <a:lnTo>
                    <a:pt x="14771" y="10103"/>
                  </a:lnTo>
                  <a:lnTo>
                    <a:pt x="14771" y="5783"/>
                  </a:lnTo>
                  <a:lnTo>
                    <a:pt x="5667" y="5783"/>
                  </a:lnTo>
                  <a:lnTo>
                    <a:pt x="5667" y="1"/>
                  </a:ln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0"/>
            <p:cNvSpPr/>
            <p:nvPr/>
          </p:nvSpPr>
          <p:spPr>
            <a:xfrm>
              <a:off x="5652525" y="3180600"/>
              <a:ext cx="117875" cy="117300"/>
            </a:xfrm>
            <a:custGeom>
              <a:avLst/>
              <a:gdLst/>
              <a:ahLst/>
              <a:cxnLst/>
              <a:rect l="l" t="t" r="r" b="b"/>
              <a:pathLst>
                <a:path w="4715" h="4692" extrusionOk="0">
                  <a:moveTo>
                    <a:pt x="2230" y="1277"/>
                  </a:moveTo>
                  <a:cubicBezTo>
                    <a:pt x="2741" y="1277"/>
                    <a:pt x="2973" y="1463"/>
                    <a:pt x="2973" y="1812"/>
                  </a:cubicBezTo>
                  <a:cubicBezTo>
                    <a:pt x="2973" y="2160"/>
                    <a:pt x="2741" y="2369"/>
                    <a:pt x="2299" y="2369"/>
                  </a:cubicBezTo>
                  <a:lnTo>
                    <a:pt x="1812" y="2369"/>
                  </a:lnTo>
                  <a:lnTo>
                    <a:pt x="1812" y="1277"/>
                  </a:lnTo>
                  <a:close/>
                  <a:moveTo>
                    <a:pt x="1580" y="1045"/>
                  </a:moveTo>
                  <a:lnTo>
                    <a:pt x="1580" y="3553"/>
                  </a:lnTo>
                  <a:lnTo>
                    <a:pt x="1858" y="3553"/>
                  </a:lnTo>
                  <a:lnTo>
                    <a:pt x="1858" y="2601"/>
                  </a:lnTo>
                  <a:lnTo>
                    <a:pt x="2462" y="2578"/>
                  </a:lnTo>
                  <a:lnTo>
                    <a:pt x="3089" y="3553"/>
                  </a:lnTo>
                  <a:lnTo>
                    <a:pt x="3391" y="3553"/>
                  </a:lnTo>
                  <a:lnTo>
                    <a:pt x="2741" y="2508"/>
                  </a:lnTo>
                  <a:cubicBezTo>
                    <a:pt x="3019" y="2392"/>
                    <a:pt x="3252" y="2160"/>
                    <a:pt x="3252" y="1788"/>
                  </a:cubicBezTo>
                  <a:cubicBezTo>
                    <a:pt x="3252" y="1324"/>
                    <a:pt x="2927" y="1045"/>
                    <a:pt x="2299" y="1045"/>
                  </a:cubicBezTo>
                  <a:close/>
                  <a:moveTo>
                    <a:pt x="2346" y="302"/>
                  </a:moveTo>
                  <a:cubicBezTo>
                    <a:pt x="3461" y="302"/>
                    <a:pt x="4343" y="1231"/>
                    <a:pt x="4343" y="2323"/>
                  </a:cubicBezTo>
                  <a:cubicBezTo>
                    <a:pt x="4343" y="3414"/>
                    <a:pt x="3461" y="4320"/>
                    <a:pt x="2346" y="4320"/>
                  </a:cubicBezTo>
                  <a:cubicBezTo>
                    <a:pt x="1254" y="4320"/>
                    <a:pt x="349" y="3414"/>
                    <a:pt x="349" y="2323"/>
                  </a:cubicBezTo>
                  <a:cubicBezTo>
                    <a:pt x="349" y="1208"/>
                    <a:pt x="1254" y="302"/>
                    <a:pt x="2346" y="302"/>
                  </a:cubicBezTo>
                  <a:close/>
                  <a:moveTo>
                    <a:pt x="2346" y="0"/>
                  </a:moveTo>
                  <a:cubicBezTo>
                    <a:pt x="1045" y="0"/>
                    <a:pt x="0" y="1045"/>
                    <a:pt x="0" y="2346"/>
                  </a:cubicBezTo>
                  <a:cubicBezTo>
                    <a:pt x="0" y="3623"/>
                    <a:pt x="1045" y="4691"/>
                    <a:pt x="2346" y="4691"/>
                  </a:cubicBezTo>
                  <a:cubicBezTo>
                    <a:pt x="3670" y="4691"/>
                    <a:pt x="4715" y="3623"/>
                    <a:pt x="4715" y="2346"/>
                  </a:cubicBezTo>
                  <a:cubicBezTo>
                    <a:pt x="4715" y="1045"/>
                    <a:pt x="3670" y="0"/>
                    <a:pt x="2346" y="0"/>
                  </a:cubicBezTo>
                  <a:close/>
                </a:path>
              </a:pathLst>
            </a:custGeom>
            <a:solidFill>
              <a:srgbClr val="0087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5" name="Google Shape;115;p10"/>
          <p:cNvCxnSpPr/>
          <p:nvPr/>
        </p:nvCxnSpPr>
        <p:spPr>
          <a:xfrm>
            <a:off x="6078286" y="-214525"/>
            <a:ext cx="0" cy="119700"/>
          </a:xfrm>
          <a:prstGeom prst="straightConnector1">
            <a:avLst/>
          </a:prstGeom>
          <a:noFill/>
          <a:ln w="9525" cap="flat" cmpd="sng">
            <a:solidFill>
              <a:srgbClr val="D9D9D9"/>
            </a:solidFill>
            <a:prstDash val="solid"/>
            <a:round/>
            <a:headEnd type="none" w="sm" len="sm"/>
            <a:tailEnd type="none" w="sm" len="sm"/>
          </a:ln>
        </p:spPr>
      </p:cxnSp>
      <p:sp>
        <p:nvSpPr>
          <p:cNvPr id="116" name="Google Shape;116;p10"/>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0000"/>
              </a:lnSpc>
              <a:spcBef>
                <a:spcPts val="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1pPr>
            <a:lvl2pPr marL="914400" marR="0" lvl="1"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2pPr>
            <a:lvl3pPr marL="1371600" marR="0" lvl="2"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3pPr>
            <a:lvl4pPr marL="1828800" marR="0" lvl="3"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4pPr>
            <a:lvl5pPr marL="2286000" marR="0" lvl="4"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5pPr>
            <a:lvl6pPr marL="2743200" marR="0" lvl="5"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6pPr>
            <a:lvl7pPr marL="3200400" marR="0" lvl="6"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7pPr>
            <a:lvl8pPr marL="3657600" marR="0" lvl="7" indent="-317500" algn="l" rtl="0">
              <a:lnSpc>
                <a:spcPct val="110000"/>
              </a:lnSpc>
              <a:spcBef>
                <a:spcPts val="1000"/>
              </a:spcBef>
              <a:spcAft>
                <a:spcPts val="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8pPr>
            <a:lvl9pPr marL="4114800" marR="0" lvl="8" indent="-317500" algn="l" rtl="0">
              <a:lnSpc>
                <a:spcPct val="110000"/>
              </a:lnSpc>
              <a:spcBef>
                <a:spcPts val="1000"/>
              </a:spcBef>
              <a:spcAft>
                <a:spcPts val="1000"/>
              </a:spcAft>
              <a:buClr>
                <a:schemeClr val="dk1"/>
              </a:buClr>
              <a:buSzPts val="1400"/>
              <a:buFont typeface="Proxima Nova"/>
              <a:buChar char="■"/>
              <a:defRPr sz="1400" b="0" i="0" u="none" strike="noStrike" cap="none">
                <a:solidFill>
                  <a:schemeClr val="dk1"/>
                </a:solidFill>
                <a:latin typeface="Proxima Nova"/>
                <a:ea typeface="Proxima Nova"/>
                <a:cs typeface="Proxima Nova"/>
                <a:sym typeface="Proxima Nova"/>
              </a:defRPr>
            </a:lvl9pPr>
          </a:lstStyle>
          <a:p>
            <a:endParaRPr/>
          </a:p>
        </p:txBody>
      </p:sp>
      <p:sp>
        <p:nvSpPr>
          <p:cNvPr id="117" name="Google Shape;117;p10"/>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0000"/>
              </a:lnSpc>
              <a:spcBef>
                <a:spcPts val="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1pPr>
            <a:lvl2pPr marL="914400" marR="0" lvl="1"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2pPr>
            <a:lvl3pPr marL="1371600" marR="0" lvl="2"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3pPr>
            <a:lvl4pPr marL="1828800" marR="0" lvl="3"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4pPr>
            <a:lvl5pPr marL="2286000" marR="0" lvl="4"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5pPr>
            <a:lvl6pPr marL="2743200" marR="0" lvl="5"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6pPr>
            <a:lvl7pPr marL="3200400" marR="0" lvl="6"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7pPr>
            <a:lvl8pPr marL="3657600" marR="0" lvl="7" indent="-311150" algn="l" rtl="0">
              <a:lnSpc>
                <a:spcPct val="110000"/>
              </a:lnSpc>
              <a:spcBef>
                <a:spcPts val="2000"/>
              </a:spcBef>
              <a:spcAft>
                <a:spcPts val="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8pPr>
            <a:lvl9pPr marL="4114800" marR="0" lvl="8" indent="-311150" algn="l" rtl="0">
              <a:lnSpc>
                <a:spcPct val="110000"/>
              </a:lnSpc>
              <a:spcBef>
                <a:spcPts val="2000"/>
              </a:spcBef>
              <a:spcAft>
                <a:spcPts val="2000"/>
              </a:spcAft>
              <a:buClr>
                <a:schemeClr val="lt2"/>
              </a:buClr>
              <a:buSzPts val="1300"/>
              <a:buFont typeface="Proxima Nova"/>
              <a:buChar char="■"/>
              <a:defRPr sz="1300" b="1" i="0" u="none" strike="noStrike" cap="none">
                <a:solidFill>
                  <a:schemeClr val="lt2"/>
                </a:solidFill>
                <a:latin typeface="Proxima Nova"/>
                <a:ea typeface="Proxima Nova"/>
                <a:cs typeface="Proxima Nova"/>
                <a:sym typeface="Proxima Nov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31"/>
          <p:cNvSpPr txBox="1">
            <a:spLocks noGrp="1"/>
          </p:cNvSpPr>
          <p:nvPr>
            <p:ph type="title"/>
          </p:nvPr>
        </p:nvSpPr>
        <p:spPr>
          <a:xfrm>
            <a:off x="273706" y="1656900"/>
            <a:ext cx="6684900" cy="1829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2000"/>
              </a:spcBef>
              <a:spcAft>
                <a:spcPts val="0"/>
              </a:spcAft>
              <a:buSzPts val="2300"/>
              <a:buNone/>
            </a:pPr>
            <a:r>
              <a:rPr lang="en" sz="2300" b="0" dirty="0">
                <a:solidFill>
                  <a:schemeClr val="folHlink"/>
                </a:solidFill>
                <a:latin typeface="Arial"/>
                <a:ea typeface="Arial"/>
                <a:cs typeface="Arial"/>
                <a:sym typeface="Arial"/>
              </a:rPr>
              <a:t>Greenplum Workshop</a:t>
            </a:r>
            <a:endParaRPr sz="2300" b="0" dirty="0">
              <a:solidFill>
                <a:schemeClr val="folHlink"/>
              </a:solidFill>
              <a:latin typeface="Arial"/>
              <a:ea typeface="Arial"/>
              <a:cs typeface="Arial"/>
              <a:sym typeface="Arial"/>
            </a:endParaRPr>
          </a:p>
          <a:p>
            <a:pPr marL="0" lvl="0" indent="0" algn="l" rtl="0">
              <a:lnSpc>
                <a:spcPct val="115000"/>
              </a:lnSpc>
              <a:spcBef>
                <a:spcPts val="2000"/>
              </a:spcBef>
              <a:spcAft>
                <a:spcPts val="0"/>
              </a:spcAft>
              <a:buSzPts val="2300"/>
              <a:buNone/>
            </a:pPr>
            <a:r>
              <a:rPr lang="en" sz="2300" b="0" dirty="0">
                <a:solidFill>
                  <a:schemeClr val="folHlink"/>
                </a:solidFill>
                <a:latin typeface="Arial"/>
                <a:ea typeface="Arial"/>
                <a:cs typeface="Arial"/>
                <a:sym typeface="Arial"/>
              </a:rPr>
              <a:t>Integrating Greenplum with Other Data Sources</a:t>
            </a:r>
            <a:endParaRPr sz="2300" b="0" dirty="0">
              <a:solidFill>
                <a:schemeClr val="folHlink"/>
              </a:solidFill>
              <a:latin typeface="Arial"/>
              <a:ea typeface="Arial"/>
              <a:cs typeface="Arial"/>
              <a:sym typeface="Arial"/>
            </a:endParaRPr>
          </a:p>
          <a:p>
            <a:pPr marL="0" lvl="0" indent="0" algn="l" rtl="0">
              <a:lnSpc>
                <a:spcPct val="100000"/>
              </a:lnSpc>
              <a:spcBef>
                <a:spcPts val="600"/>
              </a:spcBef>
              <a:spcAft>
                <a:spcPts val="0"/>
              </a:spcAft>
              <a:buSzPts val="40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0"/>
          <p:cNvSpPr/>
          <p:nvPr/>
        </p:nvSpPr>
        <p:spPr>
          <a:xfrm>
            <a:off x="4739550" y="151275"/>
            <a:ext cx="4254600" cy="1927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0"/>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External Table</a:t>
            </a:r>
            <a:endParaRPr/>
          </a:p>
        </p:txBody>
      </p:sp>
      <p:sp>
        <p:nvSpPr>
          <p:cNvPr id="594" name="Google Shape;594;p40"/>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r>
              <a:rPr lang="en"/>
              <a:t>Register PXF Greenplum extension </a:t>
            </a:r>
            <a:endParaRPr/>
          </a:p>
          <a:p>
            <a:pPr marL="0" lvl="0" indent="0" algn="l" rtl="0">
              <a:lnSpc>
                <a:spcPct val="110000"/>
              </a:lnSpc>
              <a:spcBef>
                <a:spcPts val="0"/>
              </a:spcBef>
              <a:spcAft>
                <a:spcPts val="0"/>
              </a:spcAft>
              <a:buSzPts val="1600"/>
              <a:buNone/>
            </a:pPr>
            <a:endParaRPr/>
          </a:p>
          <a:p>
            <a:pPr marL="0" lvl="0" indent="0" algn="l" rtl="0">
              <a:lnSpc>
                <a:spcPct val="110000"/>
              </a:lnSpc>
              <a:spcBef>
                <a:spcPts val="0"/>
              </a:spcBef>
              <a:spcAft>
                <a:spcPts val="0"/>
              </a:spcAft>
              <a:buSzPts val="1600"/>
              <a:buNone/>
            </a:pPr>
            <a:r>
              <a:rPr lang="en"/>
              <a:t>Define an external table with:</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the schema that corresponds to the structure of external data</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the protocol </a:t>
            </a:r>
            <a:r>
              <a:rPr lang="en" b="1">
                <a:latin typeface="Consolas"/>
                <a:ea typeface="Consolas"/>
                <a:cs typeface="Consolas"/>
                <a:sym typeface="Consolas"/>
              </a:rPr>
              <a:t>pxf://</a:t>
            </a:r>
            <a:r>
              <a:rPr lang="en"/>
              <a:t> and the location of the data on external system</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the profile to use for accessing the data</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the format of data returned by PXF</a:t>
            </a:r>
            <a:endParaRPr/>
          </a:p>
        </p:txBody>
      </p:sp>
      <p:pic>
        <p:nvPicPr>
          <p:cNvPr id="595" name="Google Shape;595;p40"/>
          <p:cNvPicPr preferRelativeResize="0"/>
          <p:nvPr/>
        </p:nvPicPr>
        <p:blipFill rotWithShape="1">
          <a:blip r:embed="rId3">
            <a:alphaModFix/>
          </a:blip>
          <a:srcRect/>
          <a:stretch/>
        </p:blipFill>
        <p:spPr>
          <a:xfrm>
            <a:off x="5229750" y="253145"/>
            <a:ext cx="2793975" cy="1311805"/>
          </a:xfrm>
          <a:prstGeom prst="rect">
            <a:avLst/>
          </a:prstGeom>
          <a:noFill/>
          <a:ln>
            <a:noFill/>
          </a:ln>
        </p:spPr>
      </p:pic>
      <p:pic>
        <p:nvPicPr>
          <p:cNvPr id="596" name="Google Shape;596;p40"/>
          <p:cNvPicPr preferRelativeResize="0"/>
          <p:nvPr/>
        </p:nvPicPr>
        <p:blipFill rotWithShape="1">
          <a:blip r:embed="rId4">
            <a:alphaModFix/>
          </a:blip>
          <a:srcRect/>
          <a:stretch/>
        </p:blipFill>
        <p:spPr>
          <a:xfrm>
            <a:off x="8012962" y="1221375"/>
            <a:ext cx="699275" cy="699275"/>
          </a:xfrm>
          <a:prstGeom prst="rect">
            <a:avLst/>
          </a:prstGeom>
          <a:noFill/>
          <a:ln>
            <a:noFill/>
          </a:ln>
        </p:spPr>
      </p:pic>
      <p:sp>
        <p:nvSpPr>
          <p:cNvPr id="597" name="Google Shape;597;p40"/>
          <p:cNvSpPr txBox="1"/>
          <p:nvPr/>
        </p:nvSpPr>
        <p:spPr>
          <a:xfrm>
            <a:off x="5715750" y="1075750"/>
            <a:ext cx="2297100" cy="79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Courier New"/>
                <a:ea typeface="Courier New"/>
                <a:cs typeface="Courier New"/>
                <a:sym typeface="Courier New"/>
              </a:rPr>
              <a:t>cust, sku, amount, date</a:t>
            </a:r>
            <a:endParaRPr sz="1200" b="1" i="0" u="sng"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ourier New"/>
                <a:ea typeface="Courier New"/>
                <a:cs typeface="Courier New"/>
                <a:sym typeface="Courier New"/>
              </a:rPr>
              <a:t>1234, ABC, $9.90,  4/01</a:t>
            </a:r>
            <a:endParaRPr sz="12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ourier New"/>
                <a:ea typeface="Courier New"/>
                <a:cs typeface="Courier New"/>
                <a:sym typeface="Courier New"/>
              </a:rPr>
              <a:t>1235, CDE, $8.80,  3/30</a:t>
            </a:r>
            <a:endParaRPr sz="1200" b="0" i="0" u="none" strike="noStrike" cap="none">
              <a:solidFill>
                <a:srgbClr val="000000"/>
              </a:solidFill>
              <a:latin typeface="Courier New"/>
              <a:ea typeface="Courier New"/>
              <a:cs typeface="Courier New"/>
              <a:sym typeface="Courier New"/>
            </a:endParaRPr>
          </a:p>
        </p:txBody>
      </p:sp>
      <p:sp>
        <p:nvSpPr>
          <p:cNvPr id="598" name="Google Shape;598;p40"/>
          <p:cNvSpPr txBox="1"/>
          <p:nvPr/>
        </p:nvSpPr>
        <p:spPr>
          <a:xfrm>
            <a:off x="4754475" y="2268050"/>
            <a:ext cx="4254600" cy="2715600"/>
          </a:xfrm>
          <a:prstGeom prst="rect">
            <a:avLst/>
          </a:prstGeom>
          <a:solidFill>
            <a:srgbClr val="00253E"/>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 create extension only once per database</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CREATE EXTENSION pxf;</a:t>
            </a:r>
            <a:endParaRPr sz="1100" b="0" i="0" u="none" strike="noStrike" cap="none">
              <a:solidFill>
                <a:schemeClr val="accent1"/>
              </a:solidFill>
              <a:highlight>
                <a:srgbClr val="F0F0F0"/>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 define external table</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CREATE EXTERNAL TABLE sales</a:t>
            </a:r>
            <a:endParaRPr sz="1200" b="1" i="0" u="none" strike="noStrike" cap="none">
              <a:solidFill>
                <a:schemeClr val="accen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(cust int, sku text, amount decimal, date date)</a:t>
            </a:r>
            <a:endParaRPr sz="1200" b="1" i="0" u="none" strike="noStrike" cap="none">
              <a:solidFill>
                <a:schemeClr val="accen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LOCATION </a:t>
            </a:r>
            <a:endParaRPr sz="1200" b="1" i="0" u="none" strike="noStrike" cap="none">
              <a:solidFill>
                <a:schemeClr val="accen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('pxf:///2018/sales.csv?PROFILE=HdfsTextSimple')</a:t>
            </a:r>
            <a:endParaRPr sz="1200" b="1" i="0" u="none" strike="noStrike" cap="none">
              <a:solidFill>
                <a:schemeClr val="accent1"/>
              </a:solidFill>
              <a:latin typeface="Consolas"/>
              <a:ea typeface="Consolas"/>
              <a:cs typeface="Consolas"/>
              <a:sym typeface="Consolas"/>
            </a:endParaRPr>
          </a:p>
          <a:p>
            <a:pPr marL="0" marR="0" lvl="0" indent="0" algn="l" rtl="0">
              <a:lnSpc>
                <a:spcPct val="115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FORMAT 'TEXT'</a:t>
            </a:r>
            <a:br>
              <a:rPr lang="en" sz="1200" b="1" i="0" u="none" strike="noStrike" cap="none">
                <a:solidFill>
                  <a:schemeClr val="accent1"/>
                </a:solidFill>
                <a:latin typeface="Consolas"/>
                <a:ea typeface="Consolas"/>
                <a:cs typeface="Consolas"/>
                <a:sym typeface="Consolas"/>
              </a:rPr>
            </a:b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41"/>
          <p:cNvPicPr preferRelativeResize="0"/>
          <p:nvPr/>
        </p:nvPicPr>
        <p:blipFill rotWithShape="1">
          <a:blip r:embed="rId3">
            <a:alphaModFix/>
          </a:blip>
          <a:srcRect/>
          <a:stretch/>
        </p:blipFill>
        <p:spPr>
          <a:xfrm>
            <a:off x="5686950" y="253151"/>
            <a:ext cx="3339650" cy="1568000"/>
          </a:xfrm>
          <a:prstGeom prst="rect">
            <a:avLst/>
          </a:prstGeom>
          <a:noFill/>
          <a:ln>
            <a:noFill/>
          </a:ln>
        </p:spPr>
      </p:pic>
      <p:sp>
        <p:nvSpPr>
          <p:cNvPr id="604" name="Google Shape;604;p41"/>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&gt; HDFS Connector</a:t>
            </a:r>
            <a:endParaRPr/>
          </a:p>
        </p:txBody>
      </p:sp>
      <p:sp>
        <p:nvSpPr>
          <p:cNvPr id="605" name="Google Shape;605;p41"/>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endParaRPr/>
          </a:p>
          <a:p>
            <a:pPr marL="0" lvl="0" indent="0" algn="l" rtl="0">
              <a:lnSpc>
                <a:spcPct val="110000"/>
              </a:lnSpc>
              <a:spcBef>
                <a:spcPts val="0"/>
              </a:spcBef>
              <a:spcAft>
                <a:spcPts val="0"/>
              </a:spcAft>
              <a:buSzPts val="1400"/>
              <a:buNone/>
            </a:pPr>
            <a:endParaRPr/>
          </a:p>
          <a:p>
            <a:pPr marL="0" lvl="0" indent="0" algn="l" rtl="0">
              <a:lnSpc>
                <a:spcPct val="110000"/>
              </a:lnSpc>
              <a:spcBef>
                <a:spcPts val="0"/>
              </a:spcBef>
              <a:spcAft>
                <a:spcPts val="0"/>
              </a:spcAft>
              <a:buSzPts val="1400"/>
              <a:buNone/>
            </a:pPr>
            <a:endParaRPr/>
          </a:p>
        </p:txBody>
      </p:sp>
      <p:graphicFrame>
        <p:nvGraphicFramePr>
          <p:cNvPr id="606" name="Google Shape;606;p41"/>
          <p:cNvGraphicFramePr/>
          <p:nvPr/>
        </p:nvGraphicFramePr>
        <p:xfrm>
          <a:off x="952500" y="1428750"/>
          <a:ext cx="3000000" cy="3000000"/>
        </p:xfrm>
        <a:graphic>
          <a:graphicData uri="http://schemas.openxmlformats.org/drawingml/2006/table">
            <a:tbl>
              <a:tblPr>
                <a:noFill/>
                <a:tableStyleId>{5F974082-8151-485B-AE90-1A799C3483C6}</a:tableStyleId>
              </a:tblPr>
              <a:tblGrid>
                <a:gridCol w="1228100">
                  <a:extLst>
                    <a:ext uri="{9D8B030D-6E8A-4147-A177-3AD203B41FA5}">
                      <a16:colId xmlns:a16="http://schemas.microsoft.com/office/drawing/2014/main" val="20000"/>
                    </a:ext>
                  </a:extLst>
                </a:gridCol>
                <a:gridCol w="1623075">
                  <a:extLst>
                    <a:ext uri="{9D8B030D-6E8A-4147-A177-3AD203B41FA5}">
                      <a16:colId xmlns:a16="http://schemas.microsoft.com/office/drawing/2014/main" val="20001"/>
                    </a:ext>
                  </a:extLst>
                </a:gridCol>
                <a:gridCol w="4387825">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Data Format</a:t>
                      </a:r>
                      <a:endParaRPr sz="1400" u="none" strike="noStrike" cap="none">
                        <a:solidFill>
                          <a:srgbClr val="FFFFFF"/>
                        </a:solidFill>
                      </a:endParaRPr>
                    </a:p>
                  </a:txBody>
                  <a:tcPr marL="91425" marR="91425" marT="91425" marB="91425">
                    <a:solidFill>
                      <a:srgbClr val="00877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Profile Name</a:t>
                      </a:r>
                      <a:endParaRPr sz="1400" u="none" strike="noStrike" cap="none">
                        <a:solidFill>
                          <a:srgbClr val="FFFFFF"/>
                        </a:solidFill>
                      </a:endParaRPr>
                    </a:p>
                  </a:txBody>
                  <a:tcPr marL="91425" marR="91425" marT="91425" marB="91425">
                    <a:solidFill>
                      <a:srgbClr val="00877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Description</a:t>
                      </a:r>
                      <a:endParaRPr sz="1400" u="none" strike="noStrike" cap="none">
                        <a:solidFill>
                          <a:srgbClr val="FFFFFF"/>
                        </a:solidFill>
                      </a:endParaRPr>
                    </a:p>
                  </a:txBody>
                  <a:tcPr marL="91425" marR="91425" marT="91425" marB="91425">
                    <a:solidFill>
                      <a:srgbClr val="008774"/>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Text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nsolas"/>
                          <a:ea typeface="Consolas"/>
                          <a:cs typeface="Consolas"/>
                          <a:sym typeface="Consolas"/>
                        </a:rPr>
                        <a:t>HdfsTextSimple</a:t>
                      </a:r>
                      <a:endParaRPr sz="1400" u="none" strike="noStrike" cap="none">
                        <a:latin typeface="Consolas"/>
                        <a:ea typeface="Consolas"/>
                        <a:cs typeface="Consolas"/>
                        <a:sym typeface="Consolas"/>
                      </a:endParaRPr>
                    </a:p>
                    <a:p>
                      <a:pPr marL="0" marR="0" lvl="0" indent="0" algn="l" rtl="0">
                        <a:lnSpc>
                          <a:spcPct val="100000"/>
                        </a:lnSpc>
                        <a:spcBef>
                          <a:spcPts val="0"/>
                        </a:spcBef>
                        <a:spcAft>
                          <a:spcPts val="0"/>
                        </a:spcAft>
                        <a:buClr>
                          <a:schemeClr val="folHlink"/>
                        </a:buClr>
                        <a:buSzPts val="1100"/>
                        <a:buFont typeface="Arial"/>
                        <a:buNone/>
                      </a:pPr>
                      <a:r>
                        <a:rPr lang="en" sz="1400" u="none" strike="noStrike" cap="none">
                          <a:solidFill>
                            <a:schemeClr val="folHlink"/>
                          </a:solidFill>
                          <a:latin typeface="Consolas"/>
                          <a:ea typeface="Consolas"/>
                          <a:cs typeface="Consolas"/>
                          <a:sym typeface="Consolas"/>
                        </a:rPr>
                        <a:t>HdfsTextMulti</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Read delimited single </a:t>
                      </a:r>
                      <a:r>
                        <a:rPr lang="en" sz="1400" u="none" strike="noStrike" cap="none">
                          <a:solidFill>
                            <a:schemeClr val="folHlink"/>
                          </a:solidFill>
                        </a:rPr>
                        <a:t>or multi-line records </a:t>
                      </a:r>
                      <a:r>
                        <a:rPr lang="en" sz="1400" u="none" strike="noStrike" cap="none"/>
                        <a:t>from plain text data on HDFS.</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Parquet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folHlink"/>
                        </a:buClr>
                        <a:buSzPts val="1100"/>
                        <a:buFont typeface="Arial"/>
                        <a:buNone/>
                      </a:pPr>
                      <a:r>
                        <a:rPr lang="en" sz="1400" u="none" strike="noStrike" cap="none">
                          <a:solidFill>
                            <a:schemeClr val="folHlink"/>
                          </a:solidFill>
                          <a:latin typeface="Consolas"/>
                          <a:ea typeface="Consolas"/>
                          <a:cs typeface="Consolas"/>
                          <a:sym typeface="Consolas"/>
                        </a:rPr>
                        <a:t>Parquet</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Read Parquet format data (</a:t>
                      </a:r>
                      <a:r>
                        <a:rPr lang="en" sz="1400" u="none" strike="noStrike" cap="none">
                          <a:latin typeface="Consolas"/>
                          <a:ea typeface="Consolas"/>
                          <a:cs typeface="Consolas"/>
                          <a:sym typeface="Consolas"/>
                        </a:rPr>
                        <a:t>&lt;filename&gt;.parq</a:t>
                      </a:r>
                      <a:r>
                        <a:rPr lang="en" sz="1400" u="none" strike="noStrike" cap="none"/>
                        <a:t>).</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Avro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folHlink"/>
                        </a:buClr>
                        <a:buSzPts val="1100"/>
                        <a:buFont typeface="Arial"/>
                        <a:buNone/>
                      </a:pPr>
                      <a:r>
                        <a:rPr lang="en" sz="1400" u="none" strike="noStrike" cap="none">
                          <a:solidFill>
                            <a:schemeClr val="folHlink"/>
                          </a:solidFill>
                          <a:latin typeface="Consolas"/>
                          <a:ea typeface="Consolas"/>
                          <a:cs typeface="Consolas"/>
                          <a:sym typeface="Consolas"/>
                        </a:rPr>
                        <a:t>Avro</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Read Avro format binary data (</a:t>
                      </a:r>
                      <a:r>
                        <a:rPr lang="en" sz="1400" u="none" strike="noStrike" cap="none">
                          <a:latin typeface="Consolas"/>
                          <a:ea typeface="Consolas"/>
                          <a:cs typeface="Consolas"/>
                          <a:sym typeface="Consolas"/>
                        </a:rPr>
                        <a:t>&lt;filename&gt;.avro</a:t>
                      </a:r>
                      <a:r>
                        <a:rPr lang="en" sz="1400" u="none" strike="noStrike" cap="none"/>
                        <a:t>).</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JSON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chemeClr val="folHlink"/>
                        </a:buClr>
                        <a:buSzPts val="1100"/>
                        <a:buFont typeface="Arial"/>
                        <a:buNone/>
                      </a:pPr>
                      <a:r>
                        <a:rPr lang="en" sz="1400" u="none" strike="noStrike" cap="none">
                          <a:solidFill>
                            <a:schemeClr val="folHlink"/>
                          </a:solidFill>
                          <a:latin typeface="Consolas"/>
                          <a:ea typeface="Consolas"/>
                          <a:cs typeface="Consolas"/>
                          <a:sym typeface="Consolas"/>
                        </a:rPr>
                        <a:t>JSON</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Read JSON format data (</a:t>
                      </a:r>
                      <a:r>
                        <a:rPr lang="en" sz="1400" u="none" strike="noStrike" cap="none">
                          <a:latin typeface="Consolas"/>
                          <a:ea typeface="Consolas"/>
                          <a:cs typeface="Consolas"/>
                          <a:sym typeface="Consolas"/>
                        </a:rPr>
                        <a:t>&lt;filename&gt;.json</a:t>
                      </a:r>
                      <a:r>
                        <a:rPr lang="en" sz="1400" u="none" strike="noStrike" cap="none"/>
                        <a:t>).</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pic>
        <p:nvPicPr>
          <p:cNvPr id="607" name="Google Shape;607;p41"/>
          <p:cNvPicPr preferRelativeResize="0"/>
          <p:nvPr/>
        </p:nvPicPr>
        <p:blipFill rotWithShape="1">
          <a:blip r:embed="rId4">
            <a:alphaModFix/>
          </a:blip>
          <a:srcRect/>
          <a:stretch/>
        </p:blipFill>
        <p:spPr>
          <a:xfrm>
            <a:off x="5450600" y="4532837"/>
            <a:ext cx="1445792" cy="476250"/>
          </a:xfrm>
          <a:prstGeom prst="rect">
            <a:avLst/>
          </a:prstGeom>
          <a:noFill/>
          <a:ln>
            <a:noFill/>
          </a:ln>
        </p:spPr>
      </p:pic>
      <p:pic>
        <p:nvPicPr>
          <p:cNvPr id="608" name="Google Shape;608;p41"/>
          <p:cNvPicPr preferRelativeResize="0"/>
          <p:nvPr/>
        </p:nvPicPr>
        <p:blipFill rotWithShape="1">
          <a:blip r:embed="rId5">
            <a:alphaModFix/>
          </a:blip>
          <a:srcRect/>
          <a:stretch/>
        </p:blipFill>
        <p:spPr>
          <a:xfrm>
            <a:off x="3575963" y="4532850"/>
            <a:ext cx="1790700" cy="476250"/>
          </a:xfrm>
          <a:prstGeom prst="rect">
            <a:avLst/>
          </a:prstGeom>
          <a:noFill/>
          <a:ln>
            <a:noFill/>
          </a:ln>
        </p:spPr>
      </p:pic>
      <p:pic>
        <p:nvPicPr>
          <p:cNvPr id="609" name="Google Shape;609;p41" descr="logo-json.png"/>
          <p:cNvPicPr preferRelativeResize="0"/>
          <p:nvPr/>
        </p:nvPicPr>
        <p:blipFill rotWithShape="1">
          <a:blip r:embed="rId6">
            <a:alphaModFix/>
          </a:blip>
          <a:srcRect/>
          <a:stretch/>
        </p:blipFill>
        <p:spPr>
          <a:xfrm>
            <a:off x="6980313" y="4339338"/>
            <a:ext cx="863225" cy="863225"/>
          </a:xfrm>
          <a:prstGeom prst="rect">
            <a:avLst/>
          </a:prstGeom>
          <a:noFill/>
          <a:ln>
            <a:noFill/>
          </a:ln>
        </p:spPr>
      </p:pic>
      <p:pic>
        <p:nvPicPr>
          <p:cNvPr id="610" name="Google Shape;610;p41"/>
          <p:cNvPicPr preferRelativeResize="0"/>
          <p:nvPr/>
        </p:nvPicPr>
        <p:blipFill rotWithShape="1">
          <a:blip r:embed="rId7">
            <a:alphaModFix/>
          </a:blip>
          <a:srcRect/>
          <a:stretch/>
        </p:blipFill>
        <p:spPr>
          <a:xfrm>
            <a:off x="2811500" y="4508175"/>
            <a:ext cx="525575" cy="52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&gt; Hive Connector</a:t>
            </a:r>
            <a:endParaRPr/>
          </a:p>
        </p:txBody>
      </p:sp>
      <p:graphicFrame>
        <p:nvGraphicFramePr>
          <p:cNvPr id="616" name="Google Shape;616;p42"/>
          <p:cNvGraphicFramePr/>
          <p:nvPr/>
        </p:nvGraphicFramePr>
        <p:xfrm>
          <a:off x="952500" y="1123950"/>
          <a:ext cx="3000000" cy="3000000"/>
        </p:xfrm>
        <a:graphic>
          <a:graphicData uri="http://schemas.openxmlformats.org/drawingml/2006/table">
            <a:tbl>
              <a:tblPr>
                <a:noFill/>
                <a:tableStyleId>{5F974082-8151-485B-AE90-1A799C3483C6}</a:tableStyleId>
              </a:tblPr>
              <a:tblGrid>
                <a:gridCol w="1311875">
                  <a:extLst>
                    <a:ext uri="{9D8B030D-6E8A-4147-A177-3AD203B41FA5}">
                      <a16:colId xmlns:a16="http://schemas.microsoft.com/office/drawing/2014/main" val="20000"/>
                    </a:ext>
                  </a:extLst>
                </a:gridCol>
                <a:gridCol w="1910350">
                  <a:extLst>
                    <a:ext uri="{9D8B030D-6E8A-4147-A177-3AD203B41FA5}">
                      <a16:colId xmlns:a16="http://schemas.microsoft.com/office/drawing/2014/main" val="20001"/>
                    </a:ext>
                  </a:extLst>
                </a:gridCol>
                <a:gridCol w="4016775">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File Format</a:t>
                      </a:r>
                      <a:endParaRPr sz="1400" u="none" strike="noStrike" cap="none">
                        <a:solidFill>
                          <a:srgbClr val="FFFFFF"/>
                        </a:solidFill>
                      </a:endParaRPr>
                    </a:p>
                  </a:txBody>
                  <a:tcPr marL="91425" marR="91425" marT="91425" marB="91425">
                    <a:solidFill>
                      <a:srgbClr val="00877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Profile Name</a:t>
                      </a:r>
                      <a:endParaRPr sz="1400" u="none" strike="noStrike" cap="none">
                        <a:solidFill>
                          <a:srgbClr val="FFFFFF"/>
                        </a:solidFill>
                      </a:endParaRPr>
                    </a:p>
                  </a:txBody>
                  <a:tcPr marL="91425" marR="91425" marT="91425" marB="91425">
                    <a:solidFill>
                      <a:srgbClr val="00877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FFFFFF"/>
                          </a:solidFill>
                        </a:rPr>
                        <a:t>Description</a:t>
                      </a:r>
                      <a:endParaRPr sz="1400" u="none" strike="noStrike" cap="none">
                        <a:solidFill>
                          <a:srgbClr val="FFFFFF"/>
                        </a:solidFill>
                      </a:endParaRPr>
                    </a:p>
                  </a:txBody>
                  <a:tcPr marL="91425" marR="91425" marT="91425" marB="91425">
                    <a:solidFill>
                      <a:srgbClr val="008774"/>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TextFile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nsolas"/>
                          <a:ea typeface="Consolas"/>
                          <a:cs typeface="Consolas"/>
                          <a:sym typeface="Consolas"/>
                        </a:rPr>
                        <a:t>Hive, HiveText</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Flat file with data in comma-, tab-, or space-separated value format or JSON notation.</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SequenceFile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Consolas"/>
                          <a:ea typeface="Consolas"/>
                          <a:cs typeface="Consolas"/>
                          <a:sym typeface="Consolas"/>
                        </a:rPr>
                        <a:t>Hive</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Flat file consisting of binary key/value pairs.	</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RCFile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folHlink"/>
                          </a:solidFill>
                          <a:latin typeface="Consolas"/>
                          <a:ea typeface="Consolas"/>
                          <a:cs typeface="Consolas"/>
                          <a:sym typeface="Consolas"/>
                        </a:rPr>
                        <a:t>Hive, HiveRC</a:t>
                      </a:r>
                      <a:br>
                        <a:rPr lang="en" sz="1400" u="none" strike="noStrike" cap="none">
                          <a:solidFill>
                            <a:schemeClr val="folHlink"/>
                          </a:solidFill>
                          <a:latin typeface="Consolas"/>
                          <a:ea typeface="Consolas"/>
                          <a:cs typeface="Consolas"/>
                          <a:sym typeface="Consolas"/>
                        </a:rPr>
                      </a:b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Record columnar data consisting of binary key/value pairs; high row compression rate.	</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ORC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folHlink"/>
                          </a:solidFill>
                          <a:latin typeface="Consolas"/>
                          <a:ea typeface="Consolas"/>
                          <a:cs typeface="Consolas"/>
                          <a:sym typeface="Consolas"/>
                        </a:rPr>
                        <a:t>Hive, HiveORC, HiveVectorizedORC</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Optimized row columnar data with stripe, footer, and postscript sections; reduces data size.	</a:t>
                      </a:r>
                      <a:endParaRPr sz="1400" u="none" strike="noStrike" cap="none"/>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Parquet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folHlink"/>
                          </a:solidFill>
                          <a:latin typeface="Consolas"/>
                          <a:ea typeface="Consolas"/>
                          <a:cs typeface="Consolas"/>
                          <a:sym typeface="Consolas"/>
                        </a:rPr>
                        <a:t>Hive</a:t>
                      </a:r>
                      <a:endParaRPr sz="1400" u="none" strike="noStrike" cap="none">
                        <a:latin typeface="Consolas"/>
                        <a:ea typeface="Consolas"/>
                        <a:cs typeface="Consolas"/>
                        <a:sym typeface="Consola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Compressed columnar data representation.</a:t>
                      </a:r>
                      <a:endParaRPr sz="1400" u="none" strike="noStrike" cap="none"/>
                    </a:p>
                  </a:txBody>
                  <a:tcPr marL="91425" marR="91425" marT="91425" marB="91425"/>
                </a:tc>
                <a:extLst>
                  <a:ext uri="{0D108BD9-81ED-4DB2-BD59-A6C34878D82A}">
                    <a16:rowId xmlns:a16="http://schemas.microsoft.com/office/drawing/2014/main" val="10005"/>
                  </a:ext>
                </a:extLst>
              </a:tr>
            </a:tbl>
          </a:graphicData>
        </a:graphic>
      </p:graphicFrame>
      <p:pic>
        <p:nvPicPr>
          <p:cNvPr id="617" name="Google Shape;617;p42"/>
          <p:cNvPicPr preferRelativeResize="0"/>
          <p:nvPr/>
        </p:nvPicPr>
        <p:blipFill rotWithShape="1">
          <a:blip r:embed="rId3">
            <a:alphaModFix/>
          </a:blip>
          <a:srcRect/>
          <a:stretch/>
        </p:blipFill>
        <p:spPr>
          <a:xfrm>
            <a:off x="3575963" y="4532850"/>
            <a:ext cx="1790700" cy="476250"/>
          </a:xfrm>
          <a:prstGeom prst="rect">
            <a:avLst/>
          </a:prstGeom>
          <a:noFill/>
          <a:ln>
            <a:noFill/>
          </a:ln>
        </p:spPr>
      </p:pic>
      <p:pic>
        <p:nvPicPr>
          <p:cNvPr id="618" name="Google Shape;618;p42" descr="logo-json.png"/>
          <p:cNvPicPr preferRelativeResize="0"/>
          <p:nvPr/>
        </p:nvPicPr>
        <p:blipFill rotWithShape="1">
          <a:blip r:embed="rId4">
            <a:alphaModFix/>
          </a:blip>
          <a:srcRect/>
          <a:stretch/>
        </p:blipFill>
        <p:spPr>
          <a:xfrm>
            <a:off x="6980313" y="4339338"/>
            <a:ext cx="863225" cy="863225"/>
          </a:xfrm>
          <a:prstGeom prst="rect">
            <a:avLst/>
          </a:prstGeom>
          <a:noFill/>
          <a:ln>
            <a:noFill/>
          </a:ln>
        </p:spPr>
      </p:pic>
      <p:pic>
        <p:nvPicPr>
          <p:cNvPr id="619" name="Google Shape;619;p42"/>
          <p:cNvPicPr preferRelativeResize="0"/>
          <p:nvPr/>
        </p:nvPicPr>
        <p:blipFill rotWithShape="1">
          <a:blip r:embed="rId5">
            <a:alphaModFix/>
          </a:blip>
          <a:srcRect/>
          <a:stretch/>
        </p:blipFill>
        <p:spPr>
          <a:xfrm>
            <a:off x="2811500" y="4508175"/>
            <a:ext cx="525575" cy="525575"/>
          </a:xfrm>
          <a:prstGeom prst="rect">
            <a:avLst/>
          </a:prstGeom>
          <a:noFill/>
          <a:ln>
            <a:noFill/>
          </a:ln>
        </p:spPr>
      </p:pic>
      <p:pic>
        <p:nvPicPr>
          <p:cNvPr id="620" name="Google Shape;620;p42"/>
          <p:cNvPicPr preferRelativeResize="0"/>
          <p:nvPr/>
        </p:nvPicPr>
        <p:blipFill rotWithShape="1">
          <a:blip r:embed="rId6">
            <a:alphaModFix/>
          </a:blip>
          <a:srcRect/>
          <a:stretch/>
        </p:blipFill>
        <p:spPr>
          <a:xfrm>
            <a:off x="7898627" y="110075"/>
            <a:ext cx="1082150" cy="1082150"/>
          </a:xfrm>
          <a:prstGeom prst="rect">
            <a:avLst/>
          </a:prstGeom>
          <a:noFill/>
          <a:ln>
            <a:noFill/>
          </a:ln>
        </p:spPr>
      </p:pic>
      <p:pic>
        <p:nvPicPr>
          <p:cNvPr id="621" name="Google Shape;621;p42" descr="orc.png"/>
          <p:cNvPicPr preferRelativeResize="0"/>
          <p:nvPr/>
        </p:nvPicPr>
        <p:blipFill rotWithShape="1">
          <a:blip r:embed="rId7">
            <a:alphaModFix/>
          </a:blip>
          <a:srcRect/>
          <a:stretch/>
        </p:blipFill>
        <p:spPr>
          <a:xfrm>
            <a:off x="5586275" y="4532845"/>
            <a:ext cx="1174446" cy="47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folHlink"/>
              </a:buClr>
              <a:buSzPts val="1100"/>
              <a:buFont typeface="Arial"/>
              <a:buNone/>
            </a:pPr>
            <a:r>
              <a:rPr lang="en"/>
              <a:t>PXF &gt; Other Connectors</a:t>
            </a:r>
            <a:endParaRPr/>
          </a:p>
          <a:p>
            <a:pPr marL="0" lvl="0" indent="0" algn="l" rtl="0">
              <a:lnSpc>
                <a:spcPct val="100000"/>
              </a:lnSpc>
              <a:spcBef>
                <a:spcPts val="0"/>
              </a:spcBef>
              <a:spcAft>
                <a:spcPts val="0"/>
              </a:spcAft>
              <a:buSzPts val="2500"/>
              <a:buNone/>
            </a:pPr>
            <a:endParaRPr/>
          </a:p>
        </p:txBody>
      </p:sp>
      <p:sp>
        <p:nvSpPr>
          <p:cNvPr id="627" name="Google Shape;627;p43"/>
          <p:cNvSpPr txBox="1">
            <a:spLocks noGrp="1"/>
          </p:cNvSpPr>
          <p:nvPr>
            <p:ph type="body" idx="1"/>
          </p:nvPr>
        </p:nvSpPr>
        <p:spPr>
          <a:xfrm>
            <a:off x="915400" y="900400"/>
            <a:ext cx="7333200" cy="3769500"/>
          </a:xfrm>
          <a:prstGeom prst="rect">
            <a:avLst/>
          </a:prstGeom>
          <a:noFill/>
          <a:ln>
            <a:noFill/>
          </a:ln>
        </p:spPr>
        <p:txBody>
          <a:bodyPr spcFirstLastPara="1" wrap="square" lIns="91425" tIns="91425" rIns="91425" bIns="91425" anchor="t" anchorCtr="0">
            <a:noAutofit/>
          </a:bodyPr>
          <a:lstStyle/>
          <a:p>
            <a:pPr marL="457200" lvl="0" indent="-342900" algn="l" rtl="0">
              <a:lnSpc>
                <a:spcPct val="110000"/>
              </a:lnSpc>
              <a:spcBef>
                <a:spcPts val="0"/>
              </a:spcBef>
              <a:spcAft>
                <a:spcPts val="0"/>
              </a:spcAft>
              <a:buSzPts val="1800"/>
              <a:buChar char="❖"/>
            </a:pPr>
            <a:r>
              <a:rPr lang="en" sz="1800"/>
              <a:t>Apache HBase connector</a:t>
            </a:r>
            <a:endParaRPr sz="1800"/>
          </a:p>
          <a:p>
            <a:pPr marL="0" lvl="0" indent="0" algn="l" rtl="0">
              <a:lnSpc>
                <a:spcPct val="110000"/>
              </a:lnSpc>
              <a:spcBef>
                <a:spcPts val="0"/>
              </a:spcBef>
              <a:spcAft>
                <a:spcPts val="0"/>
              </a:spcAft>
              <a:buSzPts val="1400"/>
              <a:buNone/>
            </a:pPr>
            <a:endParaRPr sz="1800"/>
          </a:p>
          <a:p>
            <a:pPr marL="0" lvl="0" indent="0" algn="l" rtl="0">
              <a:lnSpc>
                <a:spcPct val="110000"/>
              </a:lnSpc>
              <a:spcBef>
                <a:spcPts val="0"/>
              </a:spcBef>
              <a:spcAft>
                <a:spcPts val="0"/>
              </a:spcAft>
              <a:buSzPts val="1400"/>
              <a:buNone/>
            </a:pPr>
            <a:endParaRPr sz="1800"/>
          </a:p>
          <a:p>
            <a:pPr marL="457200" lvl="0" indent="-342900" algn="l" rtl="0">
              <a:lnSpc>
                <a:spcPct val="110000"/>
              </a:lnSpc>
              <a:spcBef>
                <a:spcPts val="0"/>
              </a:spcBef>
              <a:spcAft>
                <a:spcPts val="0"/>
              </a:spcAft>
              <a:buSzPts val="1800"/>
              <a:buChar char="❖"/>
            </a:pPr>
            <a:r>
              <a:rPr lang="en" sz="1800"/>
              <a:t>JDBC connector (community)</a:t>
            </a:r>
            <a:endParaRPr sz="1800"/>
          </a:p>
          <a:p>
            <a:pPr marL="0" lvl="0" indent="0" algn="l" rtl="0">
              <a:lnSpc>
                <a:spcPct val="110000"/>
              </a:lnSpc>
              <a:spcBef>
                <a:spcPts val="0"/>
              </a:spcBef>
              <a:spcAft>
                <a:spcPts val="0"/>
              </a:spcAft>
              <a:buSzPts val="1400"/>
              <a:buNone/>
            </a:pPr>
            <a:endParaRPr sz="1800"/>
          </a:p>
          <a:p>
            <a:pPr marL="0" lvl="0" indent="0" algn="l" rtl="0">
              <a:lnSpc>
                <a:spcPct val="110000"/>
              </a:lnSpc>
              <a:spcBef>
                <a:spcPts val="0"/>
              </a:spcBef>
              <a:spcAft>
                <a:spcPts val="0"/>
              </a:spcAft>
              <a:buSzPts val="1400"/>
              <a:buNone/>
            </a:pPr>
            <a:endParaRPr sz="1800"/>
          </a:p>
          <a:p>
            <a:pPr marL="457200" lvl="0" indent="-342900" algn="l" rtl="0">
              <a:lnSpc>
                <a:spcPct val="110000"/>
              </a:lnSpc>
              <a:spcBef>
                <a:spcPts val="0"/>
              </a:spcBef>
              <a:spcAft>
                <a:spcPts val="0"/>
              </a:spcAft>
              <a:buSzPts val="1800"/>
              <a:buChar char="❖"/>
            </a:pPr>
            <a:r>
              <a:rPr lang="en" sz="1800"/>
              <a:t>Apache Ignite connector (community)</a:t>
            </a:r>
            <a:endParaRPr sz="1800"/>
          </a:p>
          <a:p>
            <a:pPr marL="0" lvl="0" indent="0" algn="l" rtl="0">
              <a:lnSpc>
                <a:spcPct val="110000"/>
              </a:lnSpc>
              <a:spcBef>
                <a:spcPts val="0"/>
              </a:spcBef>
              <a:spcAft>
                <a:spcPts val="0"/>
              </a:spcAft>
              <a:buSzPts val="1400"/>
              <a:buNone/>
            </a:pPr>
            <a:endParaRPr sz="1800"/>
          </a:p>
          <a:p>
            <a:pPr marL="0" lvl="0" indent="0" algn="l" rtl="0">
              <a:lnSpc>
                <a:spcPct val="110000"/>
              </a:lnSpc>
              <a:spcBef>
                <a:spcPts val="0"/>
              </a:spcBef>
              <a:spcAft>
                <a:spcPts val="0"/>
              </a:spcAft>
              <a:buSzPts val="1400"/>
              <a:buNone/>
            </a:pPr>
            <a:endParaRPr sz="1800"/>
          </a:p>
          <a:p>
            <a:pPr marL="457200" lvl="0" indent="-342900" algn="l" rtl="0">
              <a:lnSpc>
                <a:spcPct val="110000"/>
              </a:lnSpc>
              <a:spcBef>
                <a:spcPts val="0"/>
              </a:spcBef>
              <a:spcAft>
                <a:spcPts val="0"/>
              </a:spcAft>
              <a:buSzPts val="1800"/>
              <a:buChar char="❖"/>
            </a:pPr>
            <a:r>
              <a:rPr lang="en" sz="1800"/>
              <a:t>Alluxio connector (community)</a:t>
            </a:r>
            <a:endParaRPr sz="1800"/>
          </a:p>
        </p:txBody>
      </p:sp>
      <p:pic>
        <p:nvPicPr>
          <p:cNvPr id="628" name="Google Shape;628;p43"/>
          <p:cNvPicPr preferRelativeResize="0"/>
          <p:nvPr/>
        </p:nvPicPr>
        <p:blipFill rotWithShape="1">
          <a:blip r:embed="rId3">
            <a:alphaModFix/>
          </a:blip>
          <a:srcRect/>
          <a:stretch/>
        </p:blipFill>
        <p:spPr>
          <a:xfrm>
            <a:off x="6840450" y="900406"/>
            <a:ext cx="1804400" cy="459745"/>
          </a:xfrm>
          <a:prstGeom prst="rect">
            <a:avLst/>
          </a:prstGeom>
          <a:noFill/>
          <a:ln>
            <a:noFill/>
          </a:ln>
        </p:spPr>
      </p:pic>
      <p:pic>
        <p:nvPicPr>
          <p:cNvPr id="629" name="Google Shape;629;p43"/>
          <p:cNvPicPr preferRelativeResize="0"/>
          <p:nvPr/>
        </p:nvPicPr>
        <p:blipFill rotWithShape="1">
          <a:blip r:embed="rId4">
            <a:alphaModFix/>
          </a:blip>
          <a:srcRect/>
          <a:stretch/>
        </p:blipFill>
        <p:spPr>
          <a:xfrm>
            <a:off x="6840458" y="3706125"/>
            <a:ext cx="1804392" cy="393900"/>
          </a:xfrm>
          <a:prstGeom prst="rect">
            <a:avLst/>
          </a:prstGeom>
          <a:noFill/>
          <a:ln>
            <a:noFill/>
          </a:ln>
        </p:spPr>
      </p:pic>
      <p:pic>
        <p:nvPicPr>
          <p:cNvPr id="630" name="Google Shape;630;p43"/>
          <p:cNvPicPr preferRelativeResize="0"/>
          <p:nvPr/>
        </p:nvPicPr>
        <p:blipFill rotWithShape="1">
          <a:blip r:embed="rId5">
            <a:alphaModFix/>
          </a:blip>
          <a:srcRect/>
          <a:stretch/>
        </p:blipFill>
        <p:spPr>
          <a:xfrm>
            <a:off x="6840450" y="2555694"/>
            <a:ext cx="1804400" cy="795431"/>
          </a:xfrm>
          <a:prstGeom prst="rect">
            <a:avLst/>
          </a:prstGeom>
          <a:noFill/>
          <a:ln>
            <a:noFill/>
          </a:ln>
        </p:spPr>
      </p:pic>
      <p:pic>
        <p:nvPicPr>
          <p:cNvPr id="631" name="Google Shape;631;p43"/>
          <p:cNvPicPr preferRelativeResize="0"/>
          <p:nvPr/>
        </p:nvPicPr>
        <p:blipFill rotWithShape="1">
          <a:blip r:embed="rId6">
            <a:alphaModFix/>
          </a:blip>
          <a:srcRect/>
          <a:stretch/>
        </p:blipFill>
        <p:spPr>
          <a:xfrm>
            <a:off x="6792575" y="1587006"/>
            <a:ext cx="2015125" cy="7418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4"/>
          <p:cNvSpPr txBox="1">
            <a:spLocks noGrp="1"/>
          </p:cNvSpPr>
          <p:nvPr>
            <p:ph type="title"/>
          </p:nvPr>
        </p:nvSpPr>
        <p:spPr>
          <a:xfrm>
            <a:off x="668800" y="2365150"/>
            <a:ext cx="7796700" cy="17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Appendix</a:t>
            </a:r>
            <a:endParaRPr/>
          </a:p>
        </p:txBody>
      </p:sp>
      <p:sp>
        <p:nvSpPr>
          <p:cNvPr id="637" name="Google Shape;637;p44"/>
          <p:cNvSpPr txBox="1">
            <a:spLocks noGrp="1"/>
          </p:cNvSpPr>
          <p:nvPr>
            <p:ph type="subTitle" idx="1"/>
          </p:nvPr>
        </p:nvSpPr>
        <p:spPr>
          <a:xfrm>
            <a:off x="1740900" y="1801250"/>
            <a:ext cx="5662200" cy="3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5"/>
          <p:cNvSpPr/>
          <p:nvPr/>
        </p:nvSpPr>
        <p:spPr>
          <a:xfrm>
            <a:off x="4739550" y="151275"/>
            <a:ext cx="4254600" cy="4823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Fragmenter</a:t>
            </a:r>
            <a:endParaRPr/>
          </a:p>
        </p:txBody>
      </p:sp>
      <p:sp>
        <p:nvSpPr>
          <p:cNvPr id="644" name="Google Shape;644;p45"/>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r>
              <a:rPr lang="en"/>
              <a:t>Functional interface which</a:t>
            </a:r>
            <a:endParaRPr/>
          </a:p>
          <a:p>
            <a:pPr marL="0" lvl="0" indent="0" algn="l" rtl="0">
              <a:lnSpc>
                <a:spcPct val="110000"/>
              </a:lnSpc>
              <a:spcBef>
                <a:spcPts val="0"/>
              </a:spcBef>
              <a:spcAft>
                <a:spcPts val="0"/>
              </a:spcAft>
              <a:buSzPts val="1600"/>
              <a:buNone/>
            </a:pPr>
            <a:r>
              <a:rPr lang="en" b="1"/>
              <a:t>splits data</a:t>
            </a:r>
            <a:r>
              <a:rPr lang="en"/>
              <a:t> from an external data source</a:t>
            </a:r>
            <a:endParaRPr/>
          </a:p>
          <a:p>
            <a:pPr marL="0" lvl="0" indent="0" algn="l" rtl="0">
              <a:lnSpc>
                <a:spcPct val="110000"/>
              </a:lnSpc>
              <a:spcBef>
                <a:spcPts val="0"/>
              </a:spcBef>
              <a:spcAft>
                <a:spcPts val="0"/>
              </a:spcAft>
              <a:buSzPts val="1600"/>
              <a:buNone/>
            </a:pPr>
            <a:r>
              <a:rPr lang="en"/>
              <a:t>into a </a:t>
            </a:r>
            <a:r>
              <a:rPr lang="en" b="1"/>
              <a:t>list of independent fragments</a:t>
            </a:r>
            <a:r>
              <a:rPr lang="en"/>
              <a:t> </a:t>
            </a:r>
            <a:endParaRPr/>
          </a:p>
          <a:p>
            <a:pPr marL="0" lvl="0" indent="0" algn="l" rtl="0">
              <a:lnSpc>
                <a:spcPct val="110000"/>
              </a:lnSpc>
              <a:spcBef>
                <a:spcPts val="0"/>
              </a:spcBef>
              <a:spcAft>
                <a:spcPts val="0"/>
              </a:spcAft>
              <a:buSzPts val="1600"/>
              <a:buNone/>
            </a:pPr>
            <a:r>
              <a:rPr lang="en"/>
              <a:t>that can be read in parallel.</a:t>
            </a:r>
            <a:endParaRPr/>
          </a:p>
          <a:p>
            <a:pPr marL="0" lvl="0" indent="0" algn="l" rtl="0">
              <a:lnSpc>
                <a:spcPct val="110000"/>
              </a:lnSpc>
              <a:spcBef>
                <a:spcPts val="0"/>
              </a:spcBef>
              <a:spcAft>
                <a:spcPts val="0"/>
              </a:spcAft>
              <a:buSzPts val="1600"/>
              <a:buNone/>
            </a:pPr>
            <a:endParaRPr/>
          </a:p>
          <a:p>
            <a:pPr marL="0" lvl="0" indent="0" algn="l" rtl="0">
              <a:lnSpc>
                <a:spcPct val="110000"/>
              </a:lnSpc>
              <a:spcBef>
                <a:spcPts val="0"/>
              </a:spcBef>
              <a:spcAft>
                <a:spcPts val="0"/>
              </a:spcAft>
              <a:buSzPts val="1600"/>
              <a:buNone/>
            </a:pPr>
            <a:r>
              <a:rPr lang="en"/>
              <a:t>Examples of fragments:</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FileSplit in HDFS</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Table partition in JDBC</a:t>
            </a:r>
            <a:endParaRPr/>
          </a:p>
        </p:txBody>
      </p:sp>
      <p:grpSp>
        <p:nvGrpSpPr>
          <p:cNvPr id="645" name="Google Shape;645;p45"/>
          <p:cNvGrpSpPr/>
          <p:nvPr/>
        </p:nvGrpSpPr>
        <p:grpSpPr>
          <a:xfrm>
            <a:off x="5627660" y="1402002"/>
            <a:ext cx="1008900" cy="1572172"/>
            <a:chOff x="605352" y="2017922"/>
            <a:chExt cx="1008900" cy="2647200"/>
          </a:xfrm>
        </p:grpSpPr>
        <p:sp>
          <p:nvSpPr>
            <p:cNvPr id="646" name="Google Shape;646;p45"/>
            <p:cNvSpPr/>
            <p:nvPr/>
          </p:nvSpPr>
          <p:spPr>
            <a:xfrm>
              <a:off x="629086" y="2017922"/>
              <a:ext cx="949500" cy="26472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7" name="Google Shape;647;p45"/>
            <p:cNvSpPr txBox="1"/>
            <p:nvPr/>
          </p:nvSpPr>
          <p:spPr>
            <a:xfrm>
              <a:off x="605352" y="2908001"/>
              <a:ext cx="1008900" cy="9234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ExternalData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Source</a:t>
              </a:r>
              <a:endParaRPr sz="1800" b="0" i="0" u="none" strike="noStrike" cap="none">
                <a:solidFill>
                  <a:schemeClr val="dk1"/>
                </a:solidFill>
                <a:latin typeface="Calibri"/>
                <a:ea typeface="Calibri"/>
                <a:cs typeface="Calibri"/>
                <a:sym typeface="Calibri"/>
              </a:endParaRPr>
            </a:p>
          </p:txBody>
        </p:sp>
      </p:grpSp>
      <p:sp>
        <p:nvSpPr>
          <p:cNvPr id="648" name="Google Shape;648;p45"/>
          <p:cNvSpPr/>
          <p:nvPr/>
        </p:nvSpPr>
        <p:spPr>
          <a:xfrm>
            <a:off x="7085709" y="1375229"/>
            <a:ext cx="1343700" cy="1406700"/>
          </a:xfrm>
          <a:prstGeom prst="roundRect">
            <a:avLst>
              <a:gd name="adj" fmla="val 16667"/>
            </a:avLst>
          </a:prstGeom>
          <a:noFill/>
          <a:ln w="9525" cap="flat" cmpd="sng">
            <a:solidFill>
              <a:srgbClr val="277A9D"/>
            </a:solidFill>
            <a:prstDash val="dot"/>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49" name="Google Shape;649;p45"/>
          <p:cNvGrpSpPr/>
          <p:nvPr/>
        </p:nvGrpSpPr>
        <p:grpSpPr>
          <a:xfrm>
            <a:off x="7268682" y="1516768"/>
            <a:ext cx="964200" cy="264484"/>
            <a:chOff x="2210762" y="1411347"/>
            <a:chExt cx="964200" cy="352645"/>
          </a:xfrm>
        </p:grpSpPr>
        <p:sp>
          <p:nvSpPr>
            <p:cNvPr id="650" name="Google Shape;650;p45"/>
            <p:cNvSpPr/>
            <p:nvPr/>
          </p:nvSpPr>
          <p:spPr>
            <a:xfrm>
              <a:off x="2210762" y="1412092"/>
              <a:ext cx="964200" cy="3519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1" name="Google Shape;651;p45"/>
            <p:cNvSpPr txBox="1"/>
            <p:nvPr/>
          </p:nvSpPr>
          <p:spPr>
            <a:xfrm>
              <a:off x="2327279" y="1411347"/>
              <a:ext cx="656400" cy="31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Frag 1</a:t>
              </a:r>
              <a:endParaRPr sz="1200" b="0" i="0" u="none" strike="noStrike" cap="none">
                <a:solidFill>
                  <a:schemeClr val="dk1"/>
                </a:solidFill>
                <a:latin typeface="Arial"/>
                <a:ea typeface="Arial"/>
                <a:cs typeface="Arial"/>
                <a:sym typeface="Arial"/>
              </a:endParaRPr>
            </a:p>
          </p:txBody>
        </p:sp>
      </p:grpSp>
      <p:grpSp>
        <p:nvGrpSpPr>
          <p:cNvPr id="652" name="Google Shape;652;p45"/>
          <p:cNvGrpSpPr/>
          <p:nvPr/>
        </p:nvGrpSpPr>
        <p:grpSpPr>
          <a:xfrm>
            <a:off x="7275711" y="1842658"/>
            <a:ext cx="964200" cy="270000"/>
            <a:chOff x="2217791" y="1928957"/>
            <a:chExt cx="964200" cy="360000"/>
          </a:xfrm>
        </p:grpSpPr>
        <p:sp>
          <p:nvSpPr>
            <p:cNvPr id="653" name="Google Shape;653;p45"/>
            <p:cNvSpPr/>
            <p:nvPr/>
          </p:nvSpPr>
          <p:spPr>
            <a:xfrm>
              <a:off x="2217791" y="1928957"/>
              <a:ext cx="964200" cy="3600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4" name="Google Shape;654;p45"/>
            <p:cNvSpPr txBox="1"/>
            <p:nvPr/>
          </p:nvSpPr>
          <p:spPr>
            <a:xfrm>
              <a:off x="2327279" y="1947299"/>
              <a:ext cx="656400" cy="31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Frag 2</a:t>
              </a:r>
              <a:endParaRPr sz="1200" b="0" i="0" u="none" strike="noStrike" cap="none">
                <a:solidFill>
                  <a:schemeClr val="dk1"/>
                </a:solidFill>
                <a:latin typeface="Arial"/>
                <a:ea typeface="Arial"/>
                <a:cs typeface="Arial"/>
                <a:sym typeface="Arial"/>
              </a:endParaRPr>
            </a:p>
          </p:txBody>
        </p:sp>
      </p:grpSp>
      <p:grpSp>
        <p:nvGrpSpPr>
          <p:cNvPr id="655" name="Google Shape;655;p45"/>
          <p:cNvGrpSpPr/>
          <p:nvPr/>
        </p:nvGrpSpPr>
        <p:grpSpPr>
          <a:xfrm>
            <a:off x="7268682" y="2188013"/>
            <a:ext cx="964200" cy="244575"/>
            <a:chOff x="2210762" y="2460651"/>
            <a:chExt cx="964200" cy="326100"/>
          </a:xfrm>
        </p:grpSpPr>
        <p:sp>
          <p:nvSpPr>
            <p:cNvPr id="656" name="Google Shape;656;p45"/>
            <p:cNvSpPr/>
            <p:nvPr/>
          </p:nvSpPr>
          <p:spPr>
            <a:xfrm>
              <a:off x="2210762" y="2460651"/>
              <a:ext cx="964200" cy="3261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7" name="Google Shape;657;p45"/>
            <p:cNvSpPr txBox="1"/>
            <p:nvPr/>
          </p:nvSpPr>
          <p:spPr>
            <a:xfrm>
              <a:off x="2346716" y="2466995"/>
              <a:ext cx="666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Frag </a:t>
              </a:r>
              <a:r>
                <a:rPr lang="en" sz="1200" b="0" i="1" u="none" strike="noStrike" cap="none">
                  <a:solidFill>
                    <a:schemeClr val="dk1"/>
                  </a:solidFill>
                  <a:latin typeface="Arial"/>
                  <a:ea typeface="Arial"/>
                  <a:cs typeface="Arial"/>
                  <a:sym typeface="Arial"/>
                </a:rPr>
                <a:t>n</a:t>
              </a:r>
              <a:endParaRPr sz="1200" b="0" i="1" u="none" strike="noStrike" cap="none">
                <a:solidFill>
                  <a:schemeClr val="dk1"/>
                </a:solidFill>
                <a:latin typeface="Arial"/>
                <a:ea typeface="Arial"/>
                <a:cs typeface="Arial"/>
                <a:sym typeface="Arial"/>
              </a:endParaRPr>
            </a:p>
          </p:txBody>
        </p:sp>
      </p:grpSp>
      <p:sp>
        <p:nvSpPr>
          <p:cNvPr id="658" name="Google Shape;658;p45"/>
          <p:cNvSpPr txBox="1"/>
          <p:nvPr/>
        </p:nvSpPr>
        <p:spPr>
          <a:xfrm>
            <a:off x="7181150" y="2462675"/>
            <a:ext cx="1197000" cy="25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Calibri"/>
                <a:ea typeface="Calibri"/>
                <a:cs typeface="Calibri"/>
                <a:sym typeface="Calibri"/>
              </a:rPr>
              <a:t>Fragments</a:t>
            </a:r>
            <a:endParaRPr sz="1600" b="1" i="0" u="none" strike="noStrike" cap="none">
              <a:solidFill>
                <a:schemeClr val="dk1"/>
              </a:solidFill>
              <a:latin typeface="Calibri"/>
              <a:ea typeface="Calibri"/>
              <a:cs typeface="Calibri"/>
              <a:sym typeface="Calibri"/>
            </a:endParaRPr>
          </a:p>
        </p:txBody>
      </p:sp>
      <p:sp>
        <p:nvSpPr>
          <p:cNvPr id="659" name="Google Shape;659;p45"/>
          <p:cNvSpPr txBox="1"/>
          <p:nvPr/>
        </p:nvSpPr>
        <p:spPr>
          <a:xfrm>
            <a:off x="6841816" y="902374"/>
            <a:ext cx="13023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Fragmenter</a:t>
            </a:r>
            <a:endParaRPr sz="1800" b="1" i="0" u="none" strike="noStrike" cap="none">
              <a:solidFill>
                <a:schemeClr val="dk1"/>
              </a:solidFill>
              <a:latin typeface="Calibri"/>
              <a:ea typeface="Calibri"/>
              <a:cs typeface="Calibri"/>
              <a:sym typeface="Calibri"/>
            </a:endParaRPr>
          </a:p>
        </p:txBody>
      </p:sp>
      <p:cxnSp>
        <p:nvCxnSpPr>
          <p:cNvPr id="660" name="Google Shape;660;p45"/>
          <p:cNvCxnSpPr/>
          <p:nvPr/>
        </p:nvCxnSpPr>
        <p:spPr>
          <a:xfrm rot="10800000" flipH="1">
            <a:off x="6919682" y="1680850"/>
            <a:ext cx="356100" cy="1020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sp>
        <p:nvSpPr>
          <p:cNvPr id="661" name="Google Shape;661;p45"/>
          <p:cNvSpPr/>
          <p:nvPr/>
        </p:nvSpPr>
        <p:spPr>
          <a:xfrm>
            <a:off x="6779007" y="1375778"/>
            <a:ext cx="140700" cy="1557300"/>
          </a:xfrm>
          <a:prstGeom prst="roundRect">
            <a:avLst>
              <a:gd name="adj" fmla="val 16667"/>
            </a:avLst>
          </a:prstGeom>
          <a:solidFill>
            <a:srgbClr val="1A8275"/>
          </a:solidFill>
          <a:ln w="9525" cap="flat" cmpd="sng">
            <a:solidFill>
              <a:srgbClr val="277A9D"/>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662" name="Google Shape;662;p45"/>
          <p:cNvCxnSpPr/>
          <p:nvPr/>
        </p:nvCxnSpPr>
        <p:spPr>
          <a:xfrm>
            <a:off x="6589102" y="1785025"/>
            <a:ext cx="213600" cy="0"/>
          </a:xfrm>
          <a:prstGeom prst="straightConnector1">
            <a:avLst/>
          </a:prstGeom>
          <a:noFill/>
          <a:ln w="25400" cap="flat" cmpd="sng">
            <a:solidFill>
              <a:schemeClr val="lt2"/>
            </a:solidFill>
            <a:prstDash val="solid"/>
            <a:round/>
            <a:headEnd type="stealth" w="med" len="med"/>
            <a:tailEnd type="none" w="sm" len="sm"/>
          </a:ln>
          <a:effectLst>
            <a:outerShdw blurRad="40000" dist="20000" dir="5400000" rotWithShape="0">
              <a:srgbClr val="000000">
                <a:alpha val="37647"/>
              </a:srgbClr>
            </a:outerShdw>
          </a:effectLst>
        </p:spPr>
      </p:cxnSp>
      <p:cxnSp>
        <p:nvCxnSpPr>
          <p:cNvPr id="663" name="Google Shape;663;p45"/>
          <p:cNvCxnSpPr>
            <a:endCxn id="653" idx="1"/>
          </p:cNvCxnSpPr>
          <p:nvPr/>
        </p:nvCxnSpPr>
        <p:spPr>
          <a:xfrm>
            <a:off x="6919611" y="1782658"/>
            <a:ext cx="356100" cy="1950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64" name="Google Shape;664;p45"/>
          <p:cNvCxnSpPr>
            <a:endCxn id="656" idx="1"/>
          </p:cNvCxnSpPr>
          <p:nvPr/>
        </p:nvCxnSpPr>
        <p:spPr>
          <a:xfrm>
            <a:off x="6919782" y="1782900"/>
            <a:ext cx="348900" cy="5274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sp>
        <p:nvSpPr>
          <p:cNvPr id="665" name="Google Shape;665;p45"/>
          <p:cNvSpPr txBox="1"/>
          <p:nvPr/>
        </p:nvSpPr>
        <p:spPr>
          <a:xfrm>
            <a:off x="5706401" y="893565"/>
            <a:ext cx="8514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SELECT</a:t>
            </a:r>
            <a:endParaRPr sz="1800" b="0" i="0" u="none" strike="noStrike" cap="none">
              <a:solidFill>
                <a:schemeClr val="dk1"/>
              </a:solidFill>
              <a:latin typeface="Calibri"/>
              <a:ea typeface="Calibri"/>
              <a:cs typeface="Calibri"/>
              <a:sym typeface="Calibri"/>
            </a:endParaRPr>
          </a:p>
        </p:txBody>
      </p:sp>
      <p:cxnSp>
        <p:nvCxnSpPr>
          <p:cNvPr id="666" name="Google Shape;666;p45"/>
          <p:cNvCxnSpPr/>
          <p:nvPr/>
        </p:nvCxnSpPr>
        <p:spPr>
          <a:xfrm rot="10800000" flipH="1">
            <a:off x="6622684" y="1062135"/>
            <a:ext cx="254700" cy="15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6"/>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Accessor</a:t>
            </a:r>
            <a:endParaRPr/>
          </a:p>
        </p:txBody>
      </p:sp>
      <p:sp>
        <p:nvSpPr>
          <p:cNvPr id="672" name="Google Shape;672;p4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r>
              <a:rPr lang="en"/>
              <a:t>Functional interface which</a:t>
            </a:r>
            <a:endParaRPr/>
          </a:p>
          <a:p>
            <a:pPr marL="0" lvl="0" indent="0" algn="l" rtl="0">
              <a:lnSpc>
                <a:spcPct val="110000"/>
              </a:lnSpc>
              <a:spcBef>
                <a:spcPts val="0"/>
              </a:spcBef>
              <a:spcAft>
                <a:spcPts val="0"/>
              </a:spcAft>
              <a:buSzPts val="1600"/>
              <a:buNone/>
            </a:pPr>
            <a:r>
              <a:rPr lang="en"/>
              <a:t>reads a </a:t>
            </a:r>
            <a:r>
              <a:rPr lang="en" b="1"/>
              <a:t>single fragment</a:t>
            </a:r>
            <a:endParaRPr/>
          </a:p>
          <a:p>
            <a:pPr marL="0" lvl="0" indent="0" algn="l" rtl="0">
              <a:lnSpc>
                <a:spcPct val="110000"/>
              </a:lnSpc>
              <a:spcBef>
                <a:spcPts val="0"/>
              </a:spcBef>
              <a:spcAft>
                <a:spcPts val="0"/>
              </a:spcAft>
              <a:buSzPts val="1600"/>
              <a:buNone/>
            </a:pPr>
            <a:r>
              <a:rPr lang="en"/>
              <a:t>from an external data source and</a:t>
            </a:r>
            <a:endParaRPr/>
          </a:p>
          <a:p>
            <a:pPr marL="0" lvl="0" indent="0" algn="l" rtl="0">
              <a:lnSpc>
                <a:spcPct val="110000"/>
              </a:lnSpc>
              <a:spcBef>
                <a:spcPts val="0"/>
              </a:spcBef>
              <a:spcAft>
                <a:spcPts val="0"/>
              </a:spcAft>
              <a:buSzPts val="1600"/>
              <a:buNone/>
            </a:pPr>
            <a:r>
              <a:rPr lang="en"/>
              <a:t>produces a </a:t>
            </a:r>
            <a:r>
              <a:rPr lang="en" b="1"/>
              <a:t>list of records/rows</a:t>
            </a:r>
            <a:r>
              <a:rPr lang="en"/>
              <a:t>.</a:t>
            </a:r>
            <a:endParaRPr/>
          </a:p>
          <a:p>
            <a:pPr marL="0" lvl="0" indent="0" algn="l" rtl="0">
              <a:lnSpc>
                <a:spcPct val="110000"/>
              </a:lnSpc>
              <a:spcBef>
                <a:spcPts val="0"/>
              </a:spcBef>
              <a:spcAft>
                <a:spcPts val="0"/>
              </a:spcAft>
              <a:buSzPts val="1600"/>
              <a:buNone/>
            </a:pPr>
            <a:endParaRPr/>
          </a:p>
          <a:p>
            <a:pPr marL="0" lvl="0" indent="0" algn="l" rtl="0">
              <a:lnSpc>
                <a:spcPct val="110000"/>
              </a:lnSpc>
              <a:spcBef>
                <a:spcPts val="0"/>
              </a:spcBef>
              <a:spcAft>
                <a:spcPts val="0"/>
              </a:spcAft>
              <a:buSzPts val="1600"/>
              <a:buNone/>
            </a:pPr>
            <a:r>
              <a:rPr lang="en"/>
              <a:t>Examples of a record:</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Line in a text file</a:t>
            </a:r>
            <a:endParaRPr/>
          </a:p>
          <a:p>
            <a:pPr marL="0" lvl="0" indent="0" algn="l" rtl="0">
              <a:lnSpc>
                <a:spcPct val="110000"/>
              </a:lnSpc>
              <a:spcBef>
                <a:spcPts val="0"/>
              </a:spcBef>
              <a:spcAft>
                <a:spcPts val="0"/>
              </a:spcAft>
              <a:buSzPts val="1600"/>
              <a:buNone/>
            </a:pPr>
            <a:endParaRPr/>
          </a:p>
          <a:p>
            <a:pPr marL="457200" lvl="0" indent="-330200" algn="l" rtl="0">
              <a:lnSpc>
                <a:spcPct val="110000"/>
              </a:lnSpc>
              <a:spcBef>
                <a:spcPts val="0"/>
              </a:spcBef>
              <a:spcAft>
                <a:spcPts val="0"/>
              </a:spcAft>
              <a:buSzPts val="1600"/>
              <a:buChar char="●"/>
            </a:pPr>
            <a:r>
              <a:rPr lang="en"/>
              <a:t>Row in a JDBC ResultSet</a:t>
            </a:r>
            <a:endParaRPr/>
          </a:p>
        </p:txBody>
      </p:sp>
      <p:sp>
        <p:nvSpPr>
          <p:cNvPr id="673" name="Google Shape;673;p46"/>
          <p:cNvSpPr/>
          <p:nvPr/>
        </p:nvSpPr>
        <p:spPr>
          <a:xfrm>
            <a:off x="4739550" y="151275"/>
            <a:ext cx="4254600" cy="4823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46"/>
          <p:cNvSpPr/>
          <p:nvPr/>
        </p:nvSpPr>
        <p:spPr>
          <a:xfrm>
            <a:off x="6790687" y="1358879"/>
            <a:ext cx="132600" cy="1557900"/>
          </a:xfrm>
          <a:prstGeom prst="roundRect">
            <a:avLst>
              <a:gd name="adj" fmla="val 16667"/>
            </a:avLst>
          </a:prstGeom>
          <a:solidFill>
            <a:srgbClr val="1A8275"/>
          </a:solidFill>
          <a:ln w="9525" cap="flat" cmpd="sng">
            <a:solidFill>
              <a:srgbClr val="277A9D"/>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5" name="Google Shape;675;p46"/>
          <p:cNvSpPr/>
          <p:nvPr/>
        </p:nvSpPr>
        <p:spPr>
          <a:xfrm>
            <a:off x="5235784" y="1358879"/>
            <a:ext cx="1343700" cy="1406700"/>
          </a:xfrm>
          <a:prstGeom prst="roundRect">
            <a:avLst>
              <a:gd name="adj" fmla="val 16667"/>
            </a:avLst>
          </a:prstGeom>
          <a:noFill/>
          <a:ln w="9525" cap="flat" cmpd="sng">
            <a:solidFill>
              <a:srgbClr val="277A9D"/>
            </a:solidFill>
            <a:prstDash val="dot"/>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76" name="Google Shape;676;p46"/>
          <p:cNvGrpSpPr/>
          <p:nvPr/>
        </p:nvGrpSpPr>
        <p:grpSpPr>
          <a:xfrm>
            <a:off x="5418757" y="1500418"/>
            <a:ext cx="964200" cy="264484"/>
            <a:chOff x="2210762" y="1411347"/>
            <a:chExt cx="964200" cy="352645"/>
          </a:xfrm>
        </p:grpSpPr>
        <p:sp>
          <p:nvSpPr>
            <p:cNvPr id="677" name="Google Shape;677;p46"/>
            <p:cNvSpPr/>
            <p:nvPr/>
          </p:nvSpPr>
          <p:spPr>
            <a:xfrm>
              <a:off x="2210762" y="1412092"/>
              <a:ext cx="964200" cy="3519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8" name="Google Shape;678;p46"/>
            <p:cNvSpPr txBox="1"/>
            <p:nvPr/>
          </p:nvSpPr>
          <p:spPr>
            <a:xfrm>
              <a:off x="2327279" y="1411347"/>
              <a:ext cx="656400" cy="31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Frag 1</a:t>
              </a:r>
              <a:endParaRPr sz="1200" b="0" i="0" u="none" strike="noStrike" cap="none">
                <a:solidFill>
                  <a:schemeClr val="dk1"/>
                </a:solidFill>
                <a:latin typeface="Arial"/>
                <a:ea typeface="Arial"/>
                <a:cs typeface="Arial"/>
                <a:sym typeface="Arial"/>
              </a:endParaRPr>
            </a:p>
          </p:txBody>
        </p:sp>
      </p:grpSp>
      <p:sp>
        <p:nvSpPr>
          <p:cNvPr id="679" name="Google Shape;679;p46"/>
          <p:cNvSpPr txBox="1"/>
          <p:nvPr/>
        </p:nvSpPr>
        <p:spPr>
          <a:xfrm>
            <a:off x="5418757" y="2446323"/>
            <a:ext cx="1065300" cy="25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Calibri"/>
                <a:ea typeface="Calibri"/>
                <a:cs typeface="Calibri"/>
                <a:sym typeface="Calibri"/>
              </a:rPr>
              <a:t>Fragment</a:t>
            </a:r>
            <a:endParaRPr sz="1600" b="1" i="0" u="none" strike="noStrike" cap="none">
              <a:solidFill>
                <a:schemeClr val="dk1"/>
              </a:solidFill>
              <a:latin typeface="Calibri"/>
              <a:ea typeface="Calibri"/>
              <a:cs typeface="Calibri"/>
              <a:sym typeface="Calibri"/>
            </a:endParaRPr>
          </a:p>
        </p:txBody>
      </p:sp>
      <p:sp>
        <p:nvSpPr>
          <p:cNvPr id="680" name="Google Shape;680;p46"/>
          <p:cNvSpPr txBox="1"/>
          <p:nvPr/>
        </p:nvSpPr>
        <p:spPr>
          <a:xfrm>
            <a:off x="5220491" y="886024"/>
            <a:ext cx="13023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Fragmenter</a:t>
            </a:r>
            <a:endParaRPr sz="1800" b="1" i="0" u="none" strike="noStrike" cap="none">
              <a:solidFill>
                <a:schemeClr val="dk1"/>
              </a:solidFill>
              <a:latin typeface="Calibri"/>
              <a:ea typeface="Calibri"/>
              <a:cs typeface="Calibri"/>
              <a:sym typeface="Calibri"/>
            </a:endParaRPr>
          </a:p>
        </p:txBody>
      </p:sp>
      <p:sp>
        <p:nvSpPr>
          <p:cNvPr id="681" name="Google Shape;681;p46"/>
          <p:cNvSpPr txBox="1"/>
          <p:nvPr/>
        </p:nvSpPr>
        <p:spPr>
          <a:xfrm>
            <a:off x="6864750" y="886025"/>
            <a:ext cx="1668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Read Accessor</a:t>
            </a:r>
            <a:endParaRPr sz="1800" b="1" i="0" u="none" strike="noStrike" cap="none">
              <a:solidFill>
                <a:schemeClr val="dk1"/>
              </a:solidFill>
              <a:latin typeface="Calibri"/>
              <a:ea typeface="Calibri"/>
              <a:cs typeface="Calibri"/>
              <a:sym typeface="Calibri"/>
            </a:endParaRPr>
          </a:p>
        </p:txBody>
      </p:sp>
      <p:cxnSp>
        <p:nvCxnSpPr>
          <p:cNvPr id="682" name="Google Shape;682;p46"/>
          <p:cNvCxnSpPr>
            <a:endCxn id="677" idx="3"/>
          </p:cNvCxnSpPr>
          <p:nvPr/>
        </p:nvCxnSpPr>
        <p:spPr>
          <a:xfrm rot="10800000">
            <a:off x="6382957" y="1632939"/>
            <a:ext cx="407700" cy="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83" name="Google Shape;683;p46"/>
          <p:cNvCxnSpPr/>
          <p:nvPr/>
        </p:nvCxnSpPr>
        <p:spPr>
          <a:xfrm>
            <a:off x="6911286" y="1632901"/>
            <a:ext cx="399900" cy="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sp>
        <p:nvSpPr>
          <p:cNvPr id="684" name="Google Shape;684;p46"/>
          <p:cNvSpPr/>
          <p:nvPr/>
        </p:nvSpPr>
        <p:spPr>
          <a:xfrm>
            <a:off x="7148701" y="1359666"/>
            <a:ext cx="1337400" cy="1428000"/>
          </a:xfrm>
          <a:prstGeom prst="roundRect">
            <a:avLst>
              <a:gd name="adj" fmla="val 16667"/>
            </a:avLst>
          </a:prstGeom>
          <a:noFill/>
          <a:ln w="9525" cap="flat" cmpd="sng">
            <a:solidFill>
              <a:srgbClr val="277A9D"/>
            </a:solidFill>
            <a:prstDash val="dot"/>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5" name="Google Shape;685;p46"/>
          <p:cNvSpPr txBox="1"/>
          <p:nvPr/>
        </p:nvSpPr>
        <p:spPr>
          <a:xfrm>
            <a:off x="7363774" y="2443181"/>
            <a:ext cx="915600" cy="27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Calibri"/>
                <a:ea typeface="Calibri"/>
                <a:cs typeface="Calibri"/>
                <a:sym typeface="Calibri"/>
              </a:rPr>
              <a:t>Rows</a:t>
            </a:r>
            <a:endParaRPr sz="1600" b="1" i="0" u="none" strike="noStrike" cap="none">
              <a:solidFill>
                <a:schemeClr val="dk1"/>
              </a:solidFill>
              <a:latin typeface="Calibri"/>
              <a:ea typeface="Calibri"/>
              <a:cs typeface="Calibri"/>
              <a:sym typeface="Calibri"/>
            </a:endParaRPr>
          </a:p>
        </p:txBody>
      </p:sp>
      <p:grpSp>
        <p:nvGrpSpPr>
          <p:cNvPr id="686" name="Google Shape;686;p46"/>
          <p:cNvGrpSpPr/>
          <p:nvPr/>
        </p:nvGrpSpPr>
        <p:grpSpPr>
          <a:xfrm>
            <a:off x="7310933" y="1504050"/>
            <a:ext cx="973654" cy="859977"/>
            <a:chOff x="4280992" y="1976395"/>
            <a:chExt cx="1376774" cy="1065779"/>
          </a:xfrm>
        </p:grpSpPr>
        <p:grpSp>
          <p:nvGrpSpPr>
            <p:cNvPr id="687" name="Google Shape;687;p46"/>
            <p:cNvGrpSpPr/>
            <p:nvPr/>
          </p:nvGrpSpPr>
          <p:grpSpPr>
            <a:xfrm>
              <a:off x="4280992" y="1976395"/>
              <a:ext cx="1376774" cy="1065779"/>
              <a:chOff x="4031837" y="1412552"/>
              <a:chExt cx="1115700" cy="604800"/>
            </a:xfrm>
          </p:grpSpPr>
          <p:sp>
            <p:nvSpPr>
              <p:cNvPr id="688" name="Google Shape;688;p46"/>
              <p:cNvSpPr/>
              <p:nvPr/>
            </p:nvSpPr>
            <p:spPr>
              <a:xfrm>
                <a:off x="4031837" y="1412552"/>
                <a:ext cx="1115700" cy="6048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689" name="Google Shape;689;p46"/>
              <p:cNvCxnSpPr/>
              <p:nvPr/>
            </p:nvCxnSpPr>
            <p:spPr>
              <a:xfrm>
                <a:off x="4031837" y="1810204"/>
                <a:ext cx="1115700" cy="0"/>
              </a:xfrm>
              <a:prstGeom prst="straightConnector1">
                <a:avLst/>
              </a:prstGeom>
              <a:noFill/>
              <a:ln w="127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cxnSp>
            <p:nvCxnSpPr>
              <p:cNvPr id="690" name="Google Shape;690;p46"/>
              <p:cNvCxnSpPr/>
              <p:nvPr/>
            </p:nvCxnSpPr>
            <p:spPr>
              <a:xfrm>
                <a:off x="4031837" y="1599452"/>
                <a:ext cx="1115700" cy="0"/>
              </a:xfrm>
              <a:prstGeom prst="straightConnector1">
                <a:avLst/>
              </a:prstGeom>
              <a:noFill/>
              <a:ln w="127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grpSp>
        <p:sp>
          <p:nvSpPr>
            <p:cNvPr id="691" name="Google Shape;691;p46"/>
            <p:cNvSpPr txBox="1"/>
            <p:nvPr/>
          </p:nvSpPr>
          <p:spPr>
            <a:xfrm>
              <a:off x="4458213" y="1976453"/>
              <a:ext cx="1047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Row 1</a:t>
              </a:r>
              <a:endParaRPr sz="1200" b="0" i="0" u="none" strike="noStrike" cap="none">
                <a:solidFill>
                  <a:schemeClr val="dk1"/>
                </a:solidFill>
                <a:latin typeface="Arial"/>
                <a:ea typeface="Arial"/>
                <a:cs typeface="Arial"/>
                <a:sym typeface="Arial"/>
              </a:endParaRPr>
            </a:p>
          </p:txBody>
        </p:sp>
      </p:grpSp>
      <p:cxnSp>
        <p:nvCxnSpPr>
          <p:cNvPr id="692" name="Google Shape;692;p46"/>
          <p:cNvCxnSpPr/>
          <p:nvPr/>
        </p:nvCxnSpPr>
        <p:spPr>
          <a:xfrm>
            <a:off x="6911286" y="1632901"/>
            <a:ext cx="399900" cy="2601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93" name="Google Shape;693;p46"/>
          <p:cNvCxnSpPr/>
          <p:nvPr/>
        </p:nvCxnSpPr>
        <p:spPr>
          <a:xfrm>
            <a:off x="6923156" y="1632901"/>
            <a:ext cx="387900" cy="5094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94" name="Google Shape;694;p46"/>
          <p:cNvCxnSpPr/>
          <p:nvPr/>
        </p:nvCxnSpPr>
        <p:spPr>
          <a:xfrm>
            <a:off x="6546825" y="1044050"/>
            <a:ext cx="335100" cy="33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sp>
        <p:nvSpPr>
          <p:cNvPr id="695" name="Google Shape;695;p46"/>
          <p:cNvSpPr txBox="1"/>
          <p:nvPr/>
        </p:nvSpPr>
        <p:spPr>
          <a:xfrm>
            <a:off x="7427352" y="1762900"/>
            <a:ext cx="7410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Row 2</a:t>
            </a:r>
            <a:endParaRPr sz="1200" b="0" i="0" u="none" strike="noStrike" cap="none">
              <a:solidFill>
                <a:schemeClr val="dk1"/>
              </a:solidFill>
              <a:latin typeface="Arial"/>
              <a:ea typeface="Arial"/>
              <a:cs typeface="Arial"/>
              <a:sym typeface="Arial"/>
            </a:endParaRPr>
          </a:p>
        </p:txBody>
      </p:sp>
      <p:sp>
        <p:nvSpPr>
          <p:cNvPr id="696" name="Google Shape;696;p46"/>
          <p:cNvSpPr txBox="1"/>
          <p:nvPr/>
        </p:nvSpPr>
        <p:spPr>
          <a:xfrm>
            <a:off x="7438039" y="2096225"/>
            <a:ext cx="741000" cy="23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Row </a:t>
            </a:r>
            <a:r>
              <a:rPr lang="en" sz="1200" b="0" i="1" u="none" strike="noStrike" cap="none">
                <a:solidFill>
                  <a:schemeClr val="dk1"/>
                </a:solidFill>
                <a:latin typeface="Arial"/>
                <a:ea typeface="Arial"/>
                <a:cs typeface="Arial"/>
                <a:sym typeface="Arial"/>
              </a:rPr>
              <a:t>n</a:t>
            </a:r>
            <a:endParaRPr sz="1200" b="0" i="1"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7"/>
          <p:cNvSpPr/>
          <p:nvPr/>
        </p:nvSpPr>
        <p:spPr>
          <a:xfrm>
            <a:off x="4739550" y="151275"/>
            <a:ext cx="4254600" cy="4823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47"/>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Resolver</a:t>
            </a:r>
            <a:endParaRPr/>
          </a:p>
        </p:txBody>
      </p:sp>
      <p:sp>
        <p:nvSpPr>
          <p:cNvPr id="703" name="Google Shape;703;p47"/>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r>
              <a:rPr lang="en"/>
              <a:t>Functional interface which</a:t>
            </a:r>
            <a:endParaRPr/>
          </a:p>
          <a:p>
            <a:pPr marL="0" lvl="0" indent="0" algn="l" rtl="0">
              <a:lnSpc>
                <a:spcPct val="110000"/>
              </a:lnSpc>
              <a:spcBef>
                <a:spcPts val="0"/>
              </a:spcBef>
              <a:spcAft>
                <a:spcPts val="0"/>
              </a:spcAft>
              <a:buSzPts val="1600"/>
              <a:buNone/>
            </a:pPr>
            <a:r>
              <a:rPr lang="en" b="1"/>
              <a:t>deserializes</a:t>
            </a:r>
            <a:r>
              <a:rPr lang="en"/>
              <a:t> a record/row into </a:t>
            </a:r>
            <a:r>
              <a:rPr lang="en" b="1"/>
              <a:t>fields</a:t>
            </a:r>
            <a:r>
              <a:rPr lang="en"/>
              <a:t> and </a:t>
            </a:r>
            <a:endParaRPr/>
          </a:p>
          <a:p>
            <a:pPr marL="0" lvl="0" indent="0" algn="l" rtl="0">
              <a:lnSpc>
                <a:spcPct val="110000"/>
              </a:lnSpc>
              <a:spcBef>
                <a:spcPts val="0"/>
              </a:spcBef>
              <a:spcAft>
                <a:spcPts val="0"/>
              </a:spcAft>
              <a:buSzPts val="1600"/>
              <a:buNone/>
            </a:pPr>
            <a:r>
              <a:rPr lang="en"/>
              <a:t>transforms the data types</a:t>
            </a:r>
            <a:endParaRPr/>
          </a:p>
          <a:p>
            <a:pPr marL="0" lvl="0" indent="0" algn="l" rtl="0">
              <a:lnSpc>
                <a:spcPct val="110000"/>
              </a:lnSpc>
              <a:spcBef>
                <a:spcPts val="0"/>
              </a:spcBef>
              <a:spcAft>
                <a:spcPts val="0"/>
              </a:spcAft>
              <a:buSzPts val="1600"/>
              <a:buNone/>
            </a:pPr>
            <a:r>
              <a:rPr lang="en"/>
              <a:t>into those supported by Greenplum</a:t>
            </a:r>
            <a:endParaRPr/>
          </a:p>
          <a:p>
            <a:pPr marL="0" lvl="0" indent="0" algn="l" rtl="0">
              <a:lnSpc>
                <a:spcPct val="110000"/>
              </a:lnSpc>
              <a:spcBef>
                <a:spcPts val="0"/>
              </a:spcBef>
              <a:spcAft>
                <a:spcPts val="0"/>
              </a:spcAft>
              <a:buSzPts val="1600"/>
              <a:buNone/>
            </a:pPr>
            <a:endParaRPr/>
          </a:p>
          <a:p>
            <a:pPr marL="0" lvl="0" indent="0" algn="l" rtl="0">
              <a:lnSpc>
                <a:spcPct val="110000"/>
              </a:lnSpc>
              <a:spcBef>
                <a:spcPts val="0"/>
              </a:spcBef>
              <a:spcAft>
                <a:spcPts val="0"/>
              </a:spcAft>
              <a:buClr>
                <a:schemeClr val="folHlink"/>
              </a:buClr>
              <a:buSzPts val="1100"/>
              <a:buFont typeface="Arial"/>
              <a:buNone/>
            </a:pPr>
            <a:r>
              <a:rPr lang="en"/>
              <a:t>Examples of a field:</a:t>
            </a:r>
            <a:endParaRPr/>
          </a:p>
          <a:p>
            <a:pPr marL="0" lvl="0" indent="0" algn="l" rtl="0">
              <a:lnSpc>
                <a:spcPct val="110000"/>
              </a:lnSpc>
              <a:spcBef>
                <a:spcPts val="0"/>
              </a:spcBef>
              <a:spcAft>
                <a:spcPts val="0"/>
              </a:spcAft>
              <a:buClr>
                <a:schemeClr val="folHlink"/>
              </a:buClr>
              <a:buSzPts val="1100"/>
              <a:buFont typeface="Arial"/>
              <a:buNone/>
            </a:pPr>
            <a:endParaRPr/>
          </a:p>
          <a:p>
            <a:pPr marL="457200" lvl="0" indent="-330200" algn="l" rtl="0">
              <a:lnSpc>
                <a:spcPct val="110000"/>
              </a:lnSpc>
              <a:spcBef>
                <a:spcPts val="0"/>
              </a:spcBef>
              <a:spcAft>
                <a:spcPts val="0"/>
              </a:spcAft>
              <a:buSzPts val="1600"/>
              <a:buChar char="●"/>
            </a:pPr>
            <a:r>
              <a:rPr lang="en"/>
              <a:t>Value between commas in a CSV line</a:t>
            </a:r>
            <a:endParaRPr/>
          </a:p>
          <a:p>
            <a:pPr marL="0" lvl="0" indent="0" algn="l" rtl="0">
              <a:lnSpc>
                <a:spcPct val="110000"/>
              </a:lnSpc>
              <a:spcBef>
                <a:spcPts val="0"/>
              </a:spcBef>
              <a:spcAft>
                <a:spcPts val="0"/>
              </a:spcAft>
              <a:buClr>
                <a:schemeClr val="folHlink"/>
              </a:buClr>
              <a:buSzPts val="1100"/>
              <a:buFont typeface="Arial"/>
              <a:buNone/>
            </a:pPr>
            <a:endParaRPr/>
          </a:p>
          <a:p>
            <a:pPr marL="457200" lvl="0" indent="-330200" algn="l" rtl="0">
              <a:lnSpc>
                <a:spcPct val="110000"/>
              </a:lnSpc>
              <a:spcBef>
                <a:spcPts val="0"/>
              </a:spcBef>
              <a:spcAft>
                <a:spcPts val="0"/>
              </a:spcAft>
              <a:buSzPts val="1600"/>
              <a:buChar char="●"/>
            </a:pPr>
            <a:r>
              <a:rPr lang="en"/>
              <a:t>Column value in a JDBC ResultSet</a:t>
            </a:r>
            <a:endParaRPr/>
          </a:p>
          <a:p>
            <a:pPr marL="0" lvl="0" indent="0" algn="l" rtl="0">
              <a:lnSpc>
                <a:spcPct val="110000"/>
              </a:lnSpc>
              <a:spcBef>
                <a:spcPts val="0"/>
              </a:spcBef>
              <a:spcAft>
                <a:spcPts val="0"/>
              </a:spcAft>
              <a:buSzPts val="1600"/>
              <a:buNone/>
            </a:pPr>
            <a:endParaRPr/>
          </a:p>
        </p:txBody>
      </p:sp>
      <p:sp>
        <p:nvSpPr>
          <p:cNvPr id="704" name="Google Shape;704;p47"/>
          <p:cNvSpPr/>
          <p:nvPr/>
        </p:nvSpPr>
        <p:spPr>
          <a:xfrm>
            <a:off x="7306403" y="1717528"/>
            <a:ext cx="1452900" cy="427200"/>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05" name="Google Shape;705;p47"/>
          <p:cNvCxnSpPr/>
          <p:nvPr/>
        </p:nvCxnSpPr>
        <p:spPr>
          <a:xfrm>
            <a:off x="7582428" y="1717527"/>
            <a:ext cx="0" cy="427200"/>
          </a:xfrm>
          <a:prstGeom prst="straightConnector1">
            <a:avLst/>
          </a:prstGeom>
          <a:noFill/>
          <a:ln w="127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cxnSp>
        <p:nvCxnSpPr>
          <p:cNvPr id="706" name="Google Shape;706;p47"/>
          <p:cNvCxnSpPr/>
          <p:nvPr/>
        </p:nvCxnSpPr>
        <p:spPr>
          <a:xfrm>
            <a:off x="7954453" y="1722953"/>
            <a:ext cx="0" cy="427200"/>
          </a:xfrm>
          <a:prstGeom prst="straightConnector1">
            <a:avLst/>
          </a:prstGeom>
          <a:noFill/>
          <a:ln w="127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cxnSp>
        <p:nvCxnSpPr>
          <p:cNvPr id="707" name="Google Shape;707;p47"/>
          <p:cNvCxnSpPr/>
          <p:nvPr/>
        </p:nvCxnSpPr>
        <p:spPr>
          <a:xfrm>
            <a:off x="8387106" y="1717527"/>
            <a:ext cx="0" cy="427200"/>
          </a:xfrm>
          <a:prstGeom prst="straightConnector1">
            <a:avLst/>
          </a:prstGeom>
          <a:noFill/>
          <a:ln w="127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
        <p:nvSpPr>
          <p:cNvPr id="708" name="Google Shape;708;p47"/>
          <p:cNvSpPr txBox="1"/>
          <p:nvPr/>
        </p:nvSpPr>
        <p:spPr>
          <a:xfrm>
            <a:off x="7259900" y="1799014"/>
            <a:ext cx="419100" cy="33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F1</a:t>
            </a:r>
            <a:endParaRPr sz="1000" b="0" i="0" u="none" strike="noStrike" cap="none">
              <a:solidFill>
                <a:schemeClr val="dk1"/>
              </a:solidFill>
              <a:latin typeface="Arial"/>
              <a:ea typeface="Arial"/>
              <a:cs typeface="Arial"/>
              <a:sym typeface="Arial"/>
            </a:endParaRPr>
          </a:p>
        </p:txBody>
      </p:sp>
      <p:sp>
        <p:nvSpPr>
          <p:cNvPr id="709" name="Google Shape;709;p47"/>
          <p:cNvSpPr/>
          <p:nvPr/>
        </p:nvSpPr>
        <p:spPr>
          <a:xfrm>
            <a:off x="6790914" y="1407829"/>
            <a:ext cx="142500" cy="1557900"/>
          </a:xfrm>
          <a:prstGeom prst="roundRect">
            <a:avLst>
              <a:gd name="adj" fmla="val 16667"/>
            </a:avLst>
          </a:prstGeom>
          <a:solidFill>
            <a:srgbClr val="1A8275"/>
          </a:solidFill>
          <a:ln w="9525" cap="flat" cmpd="sng">
            <a:solidFill>
              <a:srgbClr val="277A9D"/>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0" name="Google Shape;710;p47"/>
          <p:cNvSpPr txBox="1"/>
          <p:nvPr/>
        </p:nvSpPr>
        <p:spPr>
          <a:xfrm>
            <a:off x="5190350" y="934975"/>
            <a:ext cx="1668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Read Accessor</a:t>
            </a:r>
            <a:endParaRPr sz="1800" b="1" i="0" u="none" strike="noStrike" cap="none">
              <a:solidFill>
                <a:schemeClr val="dk1"/>
              </a:solidFill>
              <a:latin typeface="Calibri"/>
              <a:ea typeface="Calibri"/>
              <a:cs typeface="Calibri"/>
              <a:sym typeface="Calibri"/>
            </a:endParaRPr>
          </a:p>
        </p:txBody>
      </p:sp>
      <p:sp>
        <p:nvSpPr>
          <p:cNvPr id="711" name="Google Shape;711;p47"/>
          <p:cNvSpPr txBox="1"/>
          <p:nvPr/>
        </p:nvSpPr>
        <p:spPr>
          <a:xfrm>
            <a:off x="7150075" y="926175"/>
            <a:ext cx="16686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Read Resolver</a:t>
            </a:r>
            <a:endParaRPr sz="1800" b="1" i="0" u="none" strike="noStrike" cap="none">
              <a:solidFill>
                <a:schemeClr val="dk1"/>
              </a:solidFill>
              <a:latin typeface="Calibri"/>
              <a:ea typeface="Calibri"/>
              <a:cs typeface="Calibri"/>
              <a:sym typeface="Calibri"/>
            </a:endParaRPr>
          </a:p>
        </p:txBody>
      </p:sp>
      <p:cxnSp>
        <p:nvCxnSpPr>
          <p:cNvPr id="712" name="Google Shape;712;p47"/>
          <p:cNvCxnSpPr/>
          <p:nvPr/>
        </p:nvCxnSpPr>
        <p:spPr>
          <a:xfrm rot="10800000" flipH="1">
            <a:off x="6933349" y="1807971"/>
            <a:ext cx="372900" cy="1197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13" name="Google Shape;713;p47"/>
          <p:cNvCxnSpPr/>
          <p:nvPr/>
        </p:nvCxnSpPr>
        <p:spPr>
          <a:xfrm>
            <a:off x="6933349" y="1941853"/>
            <a:ext cx="372900" cy="969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sp>
        <p:nvSpPr>
          <p:cNvPr id="714" name="Google Shape;714;p47"/>
          <p:cNvSpPr/>
          <p:nvPr/>
        </p:nvSpPr>
        <p:spPr>
          <a:xfrm>
            <a:off x="5245701" y="1408616"/>
            <a:ext cx="1337400" cy="1428000"/>
          </a:xfrm>
          <a:prstGeom prst="roundRect">
            <a:avLst>
              <a:gd name="adj" fmla="val 16667"/>
            </a:avLst>
          </a:prstGeom>
          <a:noFill/>
          <a:ln w="9525" cap="flat" cmpd="sng">
            <a:solidFill>
              <a:srgbClr val="277A9D"/>
            </a:solidFill>
            <a:prstDash val="dot"/>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5" name="Google Shape;715;p47"/>
          <p:cNvSpPr txBox="1"/>
          <p:nvPr/>
        </p:nvSpPr>
        <p:spPr>
          <a:xfrm>
            <a:off x="5460774" y="2492131"/>
            <a:ext cx="915600" cy="27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Calibri"/>
                <a:ea typeface="Calibri"/>
                <a:cs typeface="Calibri"/>
                <a:sym typeface="Calibri"/>
              </a:rPr>
              <a:t>Row</a:t>
            </a:r>
            <a:endParaRPr sz="1600" b="1" i="0" u="none" strike="noStrike" cap="none">
              <a:solidFill>
                <a:schemeClr val="dk1"/>
              </a:solidFill>
              <a:latin typeface="Calibri"/>
              <a:ea typeface="Calibri"/>
              <a:cs typeface="Calibri"/>
              <a:sym typeface="Calibri"/>
            </a:endParaRPr>
          </a:p>
        </p:txBody>
      </p:sp>
      <p:cxnSp>
        <p:nvCxnSpPr>
          <p:cNvPr id="716" name="Google Shape;716;p47"/>
          <p:cNvCxnSpPr>
            <a:endCxn id="717" idx="3"/>
          </p:cNvCxnSpPr>
          <p:nvPr/>
        </p:nvCxnSpPr>
        <p:spPr>
          <a:xfrm rot="10800000">
            <a:off x="6381593" y="1906415"/>
            <a:ext cx="409200" cy="5100"/>
          </a:xfrm>
          <a:prstGeom prst="straightConnector1">
            <a:avLst/>
          </a:prstGeom>
          <a:noFill/>
          <a:ln w="25400" cap="flat" cmpd="sng">
            <a:solidFill>
              <a:schemeClr val="lt2"/>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18" name="Google Shape;718;p47"/>
          <p:cNvCxnSpPr/>
          <p:nvPr/>
        </p:nvCxnSpPr>
        <p:spPr>
          <a:xfrm>
            <a:off x="6715265" y="1096235"/>
            <a:ext cx="473100" cy="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sp>
        <p:nvSpPr>
          <p:cNvPr id="719" name="Google Shape;719;p47"/>
          <p:cNvSpPr txBox="1"/>
          <p:nvPr/>
        </p:nvSpPr>
        <p:spPr>
          <a:xfrm>
            <a:off x="8005587" y="1799013"/>
            <a:ext cx="419100" cy="33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F3</a:t>
            </a:r>
            <a:endParaRPr sz="1000" b="0" i="0" u="none" strike="noStrike" cap="none">
              <a:solidFill>
                <a:schemeClr val="dk1"/>
              </a:solidFill>
              <a:latin typeface="Arial"/>
              <a:ea typeface="Arial"/>
              <a:cs typeface="Arial"/>
              <a:sym typeface="Arial"/>
            </a:endParaRPr>
          </a:p>
        </p:txBody>
      </p:sp>
      <p:sp>
        <p:nvSpPr>
          <p:cNvPr id="720" name="Google Shape;720;p47"/>
          <p:cNvSpPr txBox="1"/>
          <p:nvPr/>
        </p:nvSpPr>
        <p:spPr>
          <a:xfrm>
            <a:off x="8393687" y="1799025"/>
            <a:ext cx="419100" cy="33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F</a:t>
            </a:r>
            <a:r>
              <a:rPr lang="en" sz="1000" b="0" i="1" u="none" strike="noStrike" cap="none">
                <a:solidFill>
                  <a:schemeClr val="dk1"/>
                </a:solidFill>
                <a:latin typeface="Arial"/>
                <a:ea typeface="Arial"/>
                <a:cs typeface="Arial"/>
                <a:sym typeface="Arial"/>
              </a:rPr>
              <a:t>n</a:t>
            </a:r>
            <a:endParaRPr sz="1000" b="0" i="1" u="none" strike="noStrike" cap="none">
              <a:solidFill>
                <a:schemeClr val="dk1"/>
              </a:solidFill>
              <a:latin typeface="Arial"/>
              <a:ea typeface="Arial"/>
              <a:cs typeface="Arial"/>
              <a:sym typeface="Arial"/>
            </a:endParaRPr>
          </a:p>
        </p:txBody>
      </p:sp>
      <p:grpSp>
        <p:nvGrpSpPr>
          <p:cNvPr id="721" name="Google Shape;721;p47"/>
          <p:cNvGrpSpPr/>
          <p:nvPr/>
        </p:nvGrpSpPr>
        <p:grpSpPr>
          <a:xfrm>
            <a:off x="5407939" y="1770262"/>
            <a:ext cx="973654" cy="272306"/>
            <a:chOff x="4280992" y="1976395"/>
            <a:chExt cx="1376774" cy="1065779"/>
          </a:xfrm>
        </p:grpSpPr>
        <p:sp>
          <p:nvSpPr>
            <p:cNvPr id="717" name="Google Shape;717;p47"/>
            <p:cNvSpPr/>
            <p:nvPr/>
          </p:nvSpPr>
          <p:spPr>
            <a:xfrm>
              <a:off x="4280992" y="1976395"/>
              <a:ext cx="1376774" cy="1065779"/>
            </a:xfrm>
            <a:prstGeom prst="rect">
              <a:avLst/>
            </a:prstGeom>
            <a:gradFill>
              <a:gsLst>
                <a:gs pos="0">
                  <a:srgbClr val="FEE199"/>
                </a:gs>
                <a:gs pos="100000">
                  <a:srgbClr val="FFFFFF"/>
                </a:gs>
              </a:gsLst>
              <a:path path="circle">
                <a:fillToRect l="100000" t="100000"/>
              </a:path>
              <a:tileRect r="-100000" b="-10000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2" name="Google Shape;722;p47"/>
            <p:cNvSpPr txBox="1"/>
            <p:nvPr/>
          </p:nvSpPr>
          <p:spPr>
            <a:xfrm>
              <a:off x="4458213" y="1976453"/>
              <a:ext cx="1047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Row 1</a:t>
              </a:r>
              <a:endParaRPr sz="1200" b="0" i="0" u="none" strike="noStrike" cap="none">
                <a:solidFill>
                  <a:schemeClr val="dk1"/>
                </a:solidFill>
                <a:latin typeface="Arial"/>
                <a:ea typeface="Arial"/>
                <a:cs typeface="Arial"/>
                <a:sym typeface="Arial"/>
              </a:endParaRPr>
            </a:p>
          </p:txBody>
        </p:sp>
      </p:grpSp>
      <p:sp>
        <p:nvSpPr>
          <p:cNvPr id="723" name="Google Shape;723;p47"/>
          <p:cNvSpPr txBox="1"/>
          <p:nvPr/>
        </p:nvSpPr>
        <p:spPr>
          <a:xfrm>
            <a:off x="7565387" y="1799013"/>
            <a:ext cx="419100" cy="33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F2</a:t>
            </a:r>
            <a:endParaRPr sz="1000" b="0" i="0" u="none" strike="noStrike" cap="none">
              <a:solidFill>
                <a:schemeClr val="dk1"/>
              </a:solidFill>
              <a:latin typeface="Arial"/>
              <a:ea typeface="Arial"/>
              <a:cs typeface="Arial"/>
              <a:sym typeface="Arial"/>
            </a:endParaRPr>
          </a:p>
        </p:txBody>
      </p:sp>
      <p:sp>
        <p:nvSpPr>
          <p:cNvPr id="724" name="Google Shape;724;p47"/>
          <p:cNvSpPr/>
          <p:nvPr/>
        </p:nvSpPr>
        <p:spPr>
          <a:xfrm>
            <a:off x="7123318" y="1405114"/>
            <a:ext cx="1700700" cy="1419900"/>
          </a:xfrm>
          <a:prstGeom prst="roundRect">
            <a:avLst>
              <a:gd name="adj" fmla="val 16667"/>
            </a:avLst>
          </a:prstGeom>
          <a:noFill/>
          <a:ln w="9525" cap="flat" cmpd="sng">
            <a:solidFill>
              <a:srgbClr val="277A9D"/>
            </a:solidFill>
            <a:prstDash val="dot"/>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47"/>
          <p:cNvSpPr txBox="1"/>
          <p:nvPr/>
        </p:nvSpPr>
        <p:spPr>
          <a:xfrm>
            <a:off x="7594375" y="2492125"/>
            <a:ext cx="1008900" cy="27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dk1"/>
                </a:solidFill>
                <a:latin typeface="Calibri"/>
                <a:ea typeface="Calibri"/>
                <a:cs typeface="Calibri"/>
                <a:sym typeface="Calibri"/>
              </a:rPr>
              <a:t>Fields</a:t>
            </a:r>
            <a:endParaRPr sz="1600" b="1"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8"/>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&gt; Data Flows Summary</a:t>
            </a:r>
            <a:endParaRPr/>
          </a:p>
        </p:txBody>
      </p:sp>
      <p:pic>
        <p:nvPicPr>
          <p:cNvPr id="731" name="Google Shape;731;p48"/>
          <p:cNvPicPr preferRelativeResize="0"/>
          <p:nvPr/>
        </p:nvPicPr>
        <p:blipFill rotWithShape="1">
          <a:blip r:embed="rId3">
            <a:alphaModFix/>
          </a:blip>
          <a:srcRect/>
          <a:stretch/>
        </p:blipFill>
        <p:spPr>
          <a:xfrm>
            <a:off x="152400" y="697575"/>
            <a:ext cx="5556326" cy="4293524"/>
          </a:xfrm>
          <a:prstGeom prst="rect">
            <a:avLst/>
          </a:prstGeom>
          <a:noFill/>
          <a:ln>
            <a:noFill/>
          </a:ln>
        </p:spPr>
      </p:pic>
      <p:sp>
        <p:nvSpPr>
          <p:cNvPr id="732" name="Google Shape;732;p48"/>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300"/>
              <a:buNone/>
            </a:pPr>
            <a:r>
              <a:rPr lang="en"/>
              <a:t>Fragmenter, Accessor and Resolver working in combination</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They can be specified as a pre-built profile or independently</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Greenplum external table defines data schema, location, format and the profile to use to get the data</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PXF can read the data from the external system or write to it  </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Export (write) Flow does not require a fragmenter since the fragmentation happens on the Greenplum side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2"/>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Data Platform for Analytics</a:t>
            </a:r>
            <a:endParaRPr/>
          </a:p>
          <a:p>
            <a:pPr marL="0" lvl="0" indent="0" algn="l" rtl="0">
              <a:lnSpc>
                <a:spcPct val="100000"/>
              </a:lnSpc>
              <a:spcBef>
                <a:spcPts val="0"/>
              </a:spcBef>
              <a:spcAft>
                <a:spcPts val="0"/>
              </a:spcAft>
              <a:buSzPts val="2500"/>
              <a:buNone/>
            </a:pPr>
            <a:endParaRPr/>
          </a:p>
        </p:txBody>
      </p:sp>
      <p:sp>
        <p:nvSpPr>
          <p:cNvPr id="351" name="Google Shape;351;p32"/>
          <p:cNvSpPr txBox="1">
            <a:spLocks noGrp="1"/>
          </p:cNvSpPr>
          <p:nvPr>
            <p:ph type="body" idx="2"/>
          </p:nvPr>
        </p:nvSpPr>
        <p:spPr>
          <a:xfrm>
            <a:off x="6356775" y="900400"/>
            <a:ext cx="25947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The world’s first open-source massively parallel processing (MPP) data platform for advanced analytics</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Clr>
                <a:schemeClr val="folHlink"/>
              </a:buClr>
              <a:buSzPts val="1100"/>
              <a:buFont typeface="Arial"/>
              <a:buNone/>
            </a:pPr>
            <a:r>
              <a:rPr lang="en"/>
              <a:t>Based on PostgreSQL</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Developed since early 2000s</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Open sourced in 2015</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SQL 2003 compliant</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Advanced cost-based optimizer</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Clr>
                <a:srgbClr val="000000"/>
              </a:buClr>
              <a:buSzPts val="1100"/>
              <a:buFont typeface="Arial"/>
              <a:buNone/>
            </a:pPr>
            <a:r>
              <a:rPr lang="en"/>
              <a:t>ACID transactions guarantees</a:t>
            </a:r>
            <a:endParaRPr/>
          </a:p>
        </p:txBody>
      </p:sp>
      <p:grpSp>
        <p:nvGrpSpPr>
          <p:cNvPr id="352" name="Google Shape;352;p32"/>
          <p:cNvGrpSpPr/>
          <p:nvPr/>
        </p:nvGrpSpPr>
        <p:grpSpPr>
          <a:xfrm>
            <a:off x="6377448" y="231103"/>
            <a:ext cx="2109880" cy="617716"/>
            <a:chOff x="1348248" y="535903"/>
            <a:chExt cx="2109880" cy="617716"/>
          </a:xfrm>
        </p:grpSpPr>
        <p:sp>
          <p:nvSpPr>
            <p:cNvPr id="353" name="Google Shape;353;p32"/>
            <p:cNvSpPr/>
            <p:nvPr/>
          </p:nvSpPr>
          <p:spPr>
            <a:xfrm>
              <a:off x="2084091" y="621630"/>
              <a:ext cx="131010" cy="183857"/>
            </a:xfrm>
            <a:custGeom>
              <a:avLst/>
              <a:gdLst/>
              <a:ahLst/>
              <a:cxnLst/>
              <a:rect l="l" t="t" r="r" b="b"/>
              <a:pathLst>
                <a:path w="4088" h="5737" extrusionOk="0">
                  <a:moveTo>
                    <a:pt x="2215" y="639"/>
                  </a:moveTo>
                  <a:cubicBezTo>
                    <a:pt x="2883" y="639"/>
                    <a:pt x="3359" y="1085"/>
                    <a:pt x="3359" y="1724"/>
                  </a:cubicBezTo>
                  <a:cubicBezTo>
                    <a:pt x="3359" y="2378"/>
                    <a:pt x="2883" y="2824"/>
                    <a:pt x="2215" y="2824"/>
                  </a:cubicBezTo>
                  <a:lnTo>
                    <a:pt x="714" y="2824"/>
                  </a:lnTo>
                  <a:lnTo>
                    <a:pt x="714" y="639"/>
                  </a:lnTo>
                  <a:close/>
                  <a:moveTo>
                    <a:pt x="0" y="0"/>
                  </a:moveTo>
                  <a:lnTo>
                    <a:pt x="0" y="5737"/>
                  </a:lnTo>
                  <a:lnTo>
                    <a:pt x="714" y="5737"/>
                  </a:lnTo>
                  <a:lnTo>
                    <a:pt x="714" y="3448"/>
                  </a:lnTo>
                  <a:lnTo>
                    <a:pt x="2304" y="3448"/>
                  </a:lnTo>
                  <a:cubicBezTo>
                    <a:pt x="3433" y="3448"/>
                    <a:pt x="4087" y="2660"/>
                    <a:pt x="4087" y="1724"/>
                  </a:cubicBezTo>
                  <a:cubicBezTo>
                    <a:pt x="4087" y="788"/>
                    <a:pt x="3448" y="0"/>
                    <a:pt x="2304"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2"/>
            <p:cNvSpPr/>
            <p:nvPr/>
          </p:nvSpPr>
          <p:spPr>
            <a:xfrm>
              <a:off x="2235996" y="625444"/>
              <a:ext cx="27657" cy="180043"/>
            </a:xfrm>
            <a:custGeom>
              <a:avLst/>
              <a:gdLst/>
              <a:ahLst/>
              <a:cxnLst/>
              <a:rect l="l" t="t" r="r" b="b"/>
              <a:pathLst>
                <a:path w="863" h="5618" extrusionOk="0">
                  <a:moveTo>
                    <a:pt x="417" y="0"/>
                  </a:moveTo>
                  <a:cubicBezTo>
                    <a:pt x="194" y="0"/>
                    <a:pt x="1" y="208"/>
                    <a:pt x="1" y="446"/>
                  </a:cubicBezTo>
                  <a:cubicBezTo>
                    <a:pt x="1" y="684"/>
                    <a:pt x="194" y="877"/>
                    <a:pt x="417" y="877"/>
                  </a:cubicBezTo>
                  <a:cubicBezTo>
                    <a:pt x="670" y="877"/>
                    <a:pt x="863" y="684"/>
                    <a:pt x="863" y="446"/>
                  </a:cubicBezTo>
                  <a:cubicBezTo>
                    <a:pt x="863" y="208"/>
                    <a:pt x="670" y="0"/>
                    <a:pt x="417" y="0"/>
                  </a:cubicBezTo>
                  <a:close/>
                  <a:moveTo>
                    <a:pt x="105" y="1471"/>
                  </a:moveTo>
                  <a:lnTo>
                    <a:pt x="105" y="5618"/>
                  </a:lnTo>
                  <a:lnTo>
                    <a:pt x="744" y="5618"/>
                  </a:lnTo>
                  <a:lnTo>
                    <a:pt x="744" y="147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2"/>
            <p:cNvSpPr/>
            <p:nvPr/>
          </p:nvSpPr>
          <p:spPr>
            <a:xfrm>
              <a:off x="2279837" y="672586"/>
              <a:ext cx="132901" cy="132901"/>
            </a:xfrm>
            <a:custGeom>
              <a:avLst/>
              <a:gdLst/>
              <a:ahLst/>
              <a:cxnLst/>
              <a:rect l="l" t="t" r="r" b="b"/>
              <a:pathLst>
                <a:path w="4147" h="4147" extrusionOk="0">
                  <a:moveTo>
                    <a:pt x="0" y="0"/>
                  </a:moveTo>
                  <a:lnTo>
                    <a:pt x="1724" y="4147"/>
                  </a:lnTo>
                  <a:lnTo>
                    <a:pt x="2423" y="4147"/>
                  </a:lnTo>
                  <a:lnTo>
                    <a:pt x="4146" y="0"/>
                  </a:lnTo>
                  <a:lnTo>
                    <a:pt x="3448" y="0"/>
                  </a:lnTo>
                  <a:lnTo>
                    <a:pt x="2066" y="3389"/>
                  </a:lnTo>
                  <a:lnTo>
                    <a:pt x="684"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2"/>
            <p:cNvSpPr/>
            <p:nvPr/>
          </p:nvSpPr>
          <p:spPr>
            <a:xfrm>
              <a:off x="2419372" y="669253"/>
              <a:ext cx="131491" cy="139086"/>
            </a:xfrm>
            <a:custGeom>
              <a:avLst/>
              <a:gdLst/>
              <a:ahLst/>
              <a:cxnLst/>
              <a:rect l="l" t="t" r="r" b="b"/>
              <a:pathLst>
                <a:path w="4103" h="4340" extrusionOk="0">
                  <a:moveTo>
                    <a:pt x="2051" y="565"/>
                  </a:moveTo>
                  <a:cubicBezTo>
                    <a:pt x="2943" y="565"/>
                    <a:pt x="3433" y="1323"/>
                    <a:pt x="3433" y="2170"/>
                  </a:cubicBezTo>
                  <a:cubicBezTo>
                    <a:pt x="3433" y="3017"/>
                    <a:pt x="2943" y="3775"/>
                    <a:pt x="2051" y="3775"/>
                  </a:cubicBezTo>
                  <a:cubicBezTo>
                    <a:pt x="1174" y="3775"/>
                    <a:pt x="669" y="3017"/>
                    <a:pt x="669" y="2170"/>
                  </a:cubicBezTo>
                  <a:cubicBezTo>
                    <a:pt x="669" y="1323"/>
                    <a:pt x="1174" y="565"/>
                    <a:pt x="2051" y="565"/>
                  </a:cubicBezTo>
                  <a:close/>
                  <a:moveTo>
                    <a:pt x="2051" y="0"/>
                  </a:moveTo>
                  <a:cubicBezTo>
                    <a:pt x="788" y="0"/>
                    <a:pt x="0" y="966"/>
                    <a:pt x="0" y="2170"/>
                  </a:cubicBezTo>
                  <a:cubicBezTo>
                    <a:pt x="0" y="3374"/>
                    <a:pt x="788" y="4340"/>
                    <a:pt x="2051" y="4340"/>
                  </a:cubicBezTo>
                  <a:cubicBezTo>
                    <a:pt x="3314" y="4340"/>
                    <a:pt x="4102" y="3374"/>
                    <a:pt x="4102" y="2170"/>
                  </a:cubicBezTo>
                  <a:cubicBezTo>
                    <a:pt x="4102" y="966"/>
                    <a:pt x="3314" y="0"/>
                    <a:pt x="205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2"/>
            <p:cNvSpPr/>
            <p:nvPr/>
          </p:nvSpPr>
          <p:spPr>
            <a:xfrm>
              <a:off x="2561310" y="635891"/>
              <a:ext cx="76209" cy="172448"/>
            </a:xfrm>
            <a:custGeom>
              <a:avLst/>
              <a:gdLst/>
              <a:ahLst/>
              <a:cxnLst/>
              <a:rect l="l" t="t" r="r" b="b"/>
              <a:pathLst>
                <a:path w="2378" h="5381" extrusionOk="0">
                  <a:moveTo>
                    <a:pt x="699" y="1"/>
                  </a:moveTo>
                  <a:lnTo>
                    <a:pt x="699" y="1145"/>
                  </a:lnTo>
                  <a:lnTo>
                    <a:pt x="0" y="1145"/>
                  </a:lnTo>
                  <a:lnTo>
                    <a:pt x="0" y="1710"/>
                  </a:lnTo>
                  <a:lnTo>
                    <a:pt x="699" y="1710"/>
                  </a:lnTo>
                  <a:lnTo>
                    <a:pt x="699" y="4415"/>
                  </a:lnTo>
                  <a:cubicBezTo>
                    <a:pt x="699" y="5039"/>
                    <a:pt x="996" y="5381"/>
                    <a:pt x="1605" y="5381"/>
                  </a:cubicBezTo>
                  <a:cubicBezTo>
                    <a:pt x="1991" y="5381"/>
                    <a:pt x="2214" y="5277"/>
                    <a:pt x="2378" y="5128"/>
                  </a:cubicBezTo>
                  <a:lnTo>
                    <a:pt x="2200" y="4638"/>
                  </a:lnTo>
                  <a:cubicBezTo>
                    <a:pt x="2110" y="4742"/>
                    <a:pt x="1932" y="4816"/>
                    <a:pt x="1754" y="4816"/>
                  </a:cubicBezTo>
                  <a:cubicBezTo>
                    <a:pt x="1471" y="4816"/>
                    <a:pt x="1338" y="4593"/>
                    <a:pt x="1338" y="4281"/>
                  </a:cubicBezTo>
                  <a:lnTo>
                    <a:pt x="1338" y="1710"/>
                  </a:lnTo>
                  <a:lnTo>
                    <a:pt x="2170" y="1710"/>
                  </a:lnTo>
                  <a:lnTo>
                    <a:pt x="2170" y="1145"/>
                  </a:lnTo>
                  <a:lnTo>
                    <a:pt x="1338" y="1145"/>
                  </a:lnTo>
                  <a:lnTo>
                    <a:pt x="1338"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2"/>
            <p:cNvSpPr/>
            <p:nvPr/>
          </p:nvSpPr>
          <p:spPr>
            <a:xfrm>
              <a:off x="2650370" y="669253"/>
              <a:ext cx="110980" cy="139086"/>
            </a:xfrm>
            <a:custGeom>
              <a:avLst/>
              <a:gdLst/>
              <a:ahLst/>
              <a:cxnLst/>
              <a:rect l="l" t="t" r="r" b="b"/>
              <a:pathLst>
                <a:path w="3463" h="4340" extrusionOk="0">
                  <a:moveTo>
                    <a:pt x="1679" y="2066"/>
                  </a:moveTo>
                  <a:cubicBezTo>
                    <a:pt x="2125" y="2066"/>
                    <a:pt x="2571" y="2244"/>
                    <a:pt x="2824" y="2586"/>
                  </a:cubicBezTo>
                  <a:lnTo>
                    <a:pt x="2824" y="3374"/>
                  </a:lnTo>
                  <a:cubicBezTo>
                    <a:pt x="2571" y="3716"/>
                    <a:pt x="2125" y="3879"/>
                    <a:pt x="1679" y="3879"/>
                  </a:cubicBezTo>
                  <a:cubicBezTo>
                    <a:pt x="1070" y="3879"/>
                    <a:pt x="654" y="3507"/>
                    <a:pt x="654" y="2987"/>
                  </a:cubicBezTo>
                  <a:cubicBezTo>
                    <a:pt x="654" y="2452"/>
                    <a:pt x="1070" y="2066"/>
                    <a:pt x="1679" y="2066"/>
                  </a:cubicBezTo>
                  <a:close/>
                  <a:moveTo>
                    <a:pt x="1858" y="0"/>
                  </a:moveTo>
                  <a:cubicBezTo>
                    <a:pt x="1174" y="0"/>
                    <a:pt x="639" y="223"/>
                    <a:pt x="193" y="684"/>
                  </a:cubicBezTo>
                  <a:lnTo>
                    <a:pt x="505" y="1130"/>
                  </a:lnTo>
                  <a:cubicBezTo>
                    <a:pt x="862" y="728"/>
                    <a:pt x="1278" y="550"/>
                    <a:pt x="1769" y="550"/>
                  </a:cubicBezTo>
                  <a:cubicBezTo>
                    <a:pt x="2363" y="550"/>
                    <a:pt x="2824" y="877"/>
                    <a:pt x="2824" y="1427"/>
                  </a:cubicBezTo>
                  <a:lnTo>
                    <a:pt x="2824" y="2170"/>
                  </a:lnTo>
                  <a:cubicBezTo>
                    <a:pt x="2482" y="1784"/>
                    <a:pt x="2006" y="1605"/>
                    <a:pt x="1442" y="1605"/>
                  </a:cubicBezTo>
                  <a:cubicBezTo>
                    <a:pt x="743" y="1605"/>
                    <a:pt x="0" y="2051"/>
                    <a:pt x="0" y="2972"/>
                  </a:cubicBezTo>
                  <a:cubicBezTo>
                    <a:pt x="0" y="3879"/>
                    <a:pt x="743" y="4340"/>
                    <a:pt x="1442" y="4340"/>
                  </a:cubicBezTo>
                  <a:cubicBezTo>
                    <a:pt x="2006" y="4340"/>
                    <a:pt x="2467" y="4146"/>
                    <a:pt x="2824" y="3775"/>
                  </a:cubicBezTo>
                  <a:lnTo>
                    <a:pt x="2824" y="4251"/>
                  </a:lnTo>
                  <a:lnTo>
                    <a:pt x="3463" y="4251"/>
                  </a:lnTo>
                  <a:lnTo>
                    <a:pt x="3463" y="1397"/>
                  </a:lnTo>
                  <a:cubicBezTo>
                    <a:pt x="3463" y="387"/>
                    <a:pt x="2735" y="0"/>
                    <a:pt x="185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2"/>
            <p:cNvSpPr/>
            <p:nvPr/>
          </p:nvSpPr>
          <p:spPr>
            <a:xfrm>
              <a:off x="2798013" y="621630"/>
              <a:ext cx="20510" cy="183857"/>
            </a:xfrm>
            <a:custGeom>
              <a:avLst/>
              <a:gdLst/>
              <a:ahLst/>
              <a:cxnLst/>
              <a:rect l="l" t="t" r="r" b="b"/>
              <a:pathLst>
                <a:path w="640" h="5737" extrusionOk="0">
                  <a:moveTo>
                    <a:pt x="0" y="0"/>
                  </a:moveTo>
                  <a:lnTo>
                    <a:pt x="0" y="5737"/>
                  </a:lnTo>
                  <a:lnTo>
                    <a:pt x="639" y="5737"/>
                  </a:lnTo>
                  <a:lnTo>
                    <a:pt x="639"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2"/>
            <p:cNvSpPr/>
            <p:nvPr/>
          </p:nvSpPr>
          <p:spPr>
            <a:xfrm>
              <a:off x="2071689" y="880221"/>
              <a:ext cx="175781" cy="190074"/>
            </a:xfrm>
            <a:custGeom>
              <a:avLst/>
              <a:gdLst/>
              <a:ahLst/>
              <a:cxnLst/>
              <a:rect l="l" t="t" r="r" b="b"/>
              <a:pathLst>
                <a:path w="5485" h="5931" extrusionOk="0">
                  <a:moveTo>
                    <a:pt x="3047" y="1"/>
                  </a:moveTo>
                  <a:cubicBezTo>
                    <a:pt x="1383" y="1"/>
                    <a:pt x="1" y="1145"/>
                    <a:pt x="1" y="2958"/>
                  </a:cubicBezTo>
                  <a:cubicBezTo>
                    <a:pt x="1" y="4756"/>
                    <a:pt x="1383" y="5930"/>
                    <a:pt x="3047" y="5930"/>
                  </a:cubicBezTo>
                  <a:cubicBezTo>
                    <a:pt x="4088" y="5930"/>
                    <a:pt x="4905" y="5499"/>
                    <a:pt x="5485" y="4845"/>
                  </a:cubicBezTo>
                  <a:lnTo>
                    <a:pt x="5485" y="2646"/>
                  </a:lnTo>
                  <a:lnTo>
                    <a:pt x="2765" y="2646"/>
                  </a:lnTo>
                  <a:lnTo>
                    <a:pt x="2765" y="3716"/>
                  </a:lnTo>
                  <a:lnTo>
                    <a:pt x="4266" y="3716"/>
                  </a:lnTo>
                  <a:lnTo>
                    <a:pt x="4266" y="4400"/>
                  </a:lnTo>
                  <a:cubicBezTo>
                    <a:pt x="4043" y="4608"/>
                    <a:pt x="3553" y="4831"/>
                    <a:pt x="3047" y="4831"/>
                  </a:cubicBezTo>
                  <a:cubicBezTo>
                    <a:pt x="2007" y="4831"/>
                    <a:pt x="1264" y="4043"/>
                    <a:pt x="1264" y="2958"/>
                  </a:cubicBezTo>
                  <a:cubicBezTo>
                    <a:pt x="1264" y="1873"/>
                    <a:pt x="2007" y="1086"/>
                    <a:pt x="3047" y="1086"/>
                  </a:cubicBezTo>
                  <a:cubicBezTo>
                    <a:pt x="3657" y="1086"/>
                    <a:pt x="4147" y="1427"/>
                    <a:pt x="4415" y="1829"/>
                  </a:cubicBezTo>
                  <a:lnTo>
                    <a:pt x="5425" y="1279"/>
                  </a:lnTo>
                  <a:cubicBezTo>
                    <a:pt x="4994" y="595"/>
                    <a:pt x="4251" y="1"/>
                    <a:pt x="3047"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2"/>
            <p:cNvSpPr/>
            <p:nvPr/>
          </p:nvSpPr>
          <p:spPr>
            <a:xfrm>
              <a:off x="2276504" y="930248"/>
              <a:ext cx="77170" cy="136234"/>
            </a:xfrm>
            <a:custGeom>
              <a:avLst/>
              <a:gdLst/>
              <a:ahLst/>
              <a:cxnLst/>
              <a:rect l="l" t="t" r="r" b="b"/>
              <a:pathLst>
                <a:path w="2408" h="4251" extrusionOk="0">
                  <a:moveTo>
                    <a:pt x="2408" y="0"/>
                  </a:moveTo>
                  <a:cubicBezTo>
                    <a:pt x="1887" y="0"/>
                    <a:pt x="1382" y="312"/>
                    <a:pt x="1085" y="669"/>
                  </a:cubicBezTo>
                  <a:lnTo>
                    <a:pt x="1085" y="104"/>
                  </a:lnTo>
                  <a:lnTo>
                    <a:pt x="0" y="104"/>
                  </a:lnTo>
                  <a:lnTo>
                    <a:pt x="0" y="4250"/>
                  </a:lnTo>
                  <a:lnTo>
                    <a:pt x="1085" y="4250"/>
                  </a:lnTo>
                  <a:lnTo>
                    <a:pt x="1085" y="1516"/>
                  </a:lnTo>
                  <a:cubicBezTo>
                    <a:pt x="1263" y="1248"/>
                    <a:pt x="1739" y="1040"/>
                    <a:pt x="2110" y="1040"/>
                  </a:cubicBezTo>
                  <a:cubicBezTo>
                    <a:pt x="2229" y="1040"/>
                    <a:pt x="2333" y="1055"/>
                    <a:pt x="2408" y="1070"/>
                  </a:cubicBezTo>
                  <a:lnTo>
                    <a:pt x="2408"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2"/>
            <p:cNvSpPr/>
            <p:nvPr/>
          </p:nvSpPr>
          <p:spPr>
            <a:xfrm>
              <a:off x="2361751" y="930248"/>
              <a:ext cx="135272" cy="139567"/>
            </a:xfrm>
            <a:custGeom>
              <a:avLst/>
              <a:gdLst/>
              <a:ahLst/>
              <a:cxnLst/>
              <a:rect l="l" t="t" r="r" b="b"/>
              <a:pathLst>
                <a:path w="4221" h="4355" extrusionOk="0">
                  <a:moveTo>
                    <a:pt x="2140" y="877"/>
                  </a:moveTo>
                  <a:cubicBezTo>
                    <a:pt x="2868" y="877"/>
                    <a:pt x="3136" y="1397"/>
                    <a:pt x="3166" y="1798"/>
                  </a:cubicBezTo>
                  <a:lnTo>
                    <a:pt x="1115" y="1798"/>
                  </a:lnTo>
                  <a:cubicBezTo>
                    <a:pt x="1174" y="1382"/>
                    <a:pt x="1472" y="877"/>
                    <a:pt x="2140" y="877"/>
                  </a:cubicBezTo>
                  <a:close/>
                  <a:moveTo>
                    <a:pt x="2140" y="0"/>
                  </a:moveTo>
                  <a:cubicBezTo>
                    <a:pt x="877" y="0"/>
                    <a:pt x="0" y="981"/>
                    <a:pt x="0" y="2185"/>
                  </a:cubicBezTo>
                  <a:cubicBezTo>
                    <a:pt x="0" y="3507"/>
                    <a:pt x="951" y="4354"/>
                    <a:pt x="2215" y="4354"/>
                  </a:cubicBezTo>
                  <a:cubicBezTo>
                    <a:pt x="2854" y="4354"/>
                    <a:pt x="3507" y="4161"/>
                    <a:pt x="3924" y="3790"/>
                  </a:cubicBezTo>
                  <a:lnTo>
                    <a:pt x="3433" y="3076"/>
                  </a:lnTo>
                  <a:cubicBezTo>
                    <a:pt x="3181" y="3344"/>
                    <a:pt x="2690" y="3492"/>
                    <a:pt x="2333" y="3492"/>
                  </a:cubicBezTo>
                  <a:cubicBezTo>
                    <a:pt x="1635" y="3492"/>
                    <a:pt x="1204" y="3047"/>
                    <a:pt x="1145" y="2526"/>
                  </a:cubicBezTo>
                  <a:lnTo>
                    <a:pt x="4221" y="2526"/>
                  </a:lnTo>
                  <a:lnTo>
                    <a:pt x="4221" y="2289"/>
                  </a:lnTo>
                  <a:cubicBezTo>
                    <a:pt x="4221" y="936"/>
                    <a:pt x="3374" y="0"/>
                    <a:pt x="2140"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2"/>
            <p:cNvSpPr/>
            <p:nvPr/>
          </p:nvSpPr>
          <p:spPr>
            <a:xfrm>
              <a:off x="2510804" y="930248"/>
              <a:ext cx="135305" cy="139567"/>
            </a:xfrm>
            <a:custGeom>
              <a:avLst/>
              <a:gdLst/>
              <a:ahLst/>
              <a:cxnLst/>
              <a:rect l="l" t="t" r="r" b="b"/>
              <a:pathLst>
                <a:path w="4222" h="4355" extrusionOk="0">
                  <a:moveTo>
                    <a:pt x="2141" y="877"/>
                  </a:moveTo>
                  <a:cubicBezTo>
                    <a:pt x="2869" y="877"/>
                    <a:pt x="3136" y="1397"/>
                    <a:pt x="3166" y="1798"/>
                  </a:cubicBezTo>
                  <a:lnTo>
                    <a:pt x="1115" y="1798"/>
                  </a:lnTo>
                  <a:cubicBezTo>
                    <a:pt x="1175" y="1382"/>
                    <a:pt x="1457" y="877"/>
                    <a:pt x="2141" y="877"/>
                  </a:cubicBezTo>
                  <a:close/>
                  <a:moveTo>
                    <a:pt x="2141" y="0"/>
                  </a:moveTo>
                  <a:cubicBezTo>
                    <a:pt x="878" y="0"/>
                    <a:pt x="1" y="981"/>
                    <a:pt x="1" y="2185"/>
                  </a:cubicBezTo>
                  <a:cubicBezTo>
                    <a:pt x="1" y="3507"/>
                    <a:pt x="952" y="4354"/>
                    <a:pt x="2215" y="4354"/>
                  </a:cubicBezTo>
                  <a:cubicBezTo>
                    <a:pt x="2854" y="4354"/>
                    <a:pt x="3508" y="4161"/>
                    <a:pt x="3924" y="3790"/>
                  </a:cubicBezTo>
                  <a:lnTo>
                    <a:pt x="3434" y="3076"/>
                  </a:lnTo>
                  <a:cubicBezTo>
                    <a:pt x="3166" y="3344"/>
                    <a:pt x="2676" y="3492"/>
                    <a:pt x="2334" y="3492"/>
                  </a:cubicBezTo>
                  <a:cubicBezTo>
                    <a:pt x="1621" y="3492"/>
                    <a:pt x="1205" y="3047"/>
                    <a:pt x="1130" y="2526"/>
                  </a:cubicBezTo>
                  <a:lnTo>
                    <a:pt x="4221" y="2526"/>
                  </a:lnTo>
                  <a:lnTo>
                    <a:pt x="4221" y="2289"/>
                  </a:lnTo>
                  <a:cubicBezTo>
                    <a:pt x="4221" y="936"/>
                    <a:pt x="3374" y="0"/>
                    <a:pt x="214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2"/>
            <p:cNvSpPr/>
            <p:nvPr/>
          </p:nvSpPr>
          <p:spPr>
            <a:xfrm>
              <a:off x="2667035" y="930248"/>
              <a:ext cx="124793" cy="136234"/>
            </a:xfrm>
            <a:custGeom>
              <a:avLst/>
              <a:gdLst/>
              <a:ahLst/>
              <a:cxnLst/>
              <a:rect l="l" t="t" r="r" b="b"/>
              <a:pathLst>
                <a:path w="3894" h="4251" extrusionOk="0">
                  <a:moveTo>
                    <a:pt x="2542" y="0"/>
                  </a:moveTo>
                  <a:cubicBezTo>
                    <a:pt x="1873" y="0"/>
                    <a:pt x="1367" y="327"/>
                    <a:pt x="1100" y="654"/>
                  </a:cubicBezTo>
                  <a:lnTo>
                    <a:pt x="1100" y="104"/>
                  </a:lnTo>
                  <a:lnTo>
                    <a:pt x="0" y="104"/>
                  </a:lnTo>
                  <a:lnTo>
                    <a:pt x="0" y="4250"/>
                  </a:lnTo>
                  <a:lnTo>
                    <a:pt x="1100" y="4250"/>
                  </a:lnTo>
                  <a:lnTo>
                    <a:pt x="1100" y="1471"/>
                  </a:lnTo>
                  <a:cubicBezTo>
                    <a:pt x="1278" y="1219"/>
                    <a:pt x="1605" y="981"/>
                    <a:pt x="2036" y="981"/>
                  </a:cubicBezTo>
                  <a:cubicBezTo>
                    <a:pt x="2497" y="981"/>
                    <a:pt x="2809" y="1174"/>
                    <a:pt x="2809" y="1754"/>
                  </a:cubicBezTo>
                  <a:lnTo>
                    <a:pt x="2809" y="4250"/>
                  </a:lnTo>
                  <a:lnTo>
                    <a:pt x="3894" y="4250"/>
                  </a:lnTo>
                  <a:lnTo>
                    <a:pt x="3894" y="1323"/>
                  </a:lnTo>
                  <a:cubicBezTo>
                    <a:pt x="3894" y="520"/>
                    <a:pt x="3448" y="0"/>
                    <a:pt x="2542"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2"/>
            <p:cNvSpPr/>
            <p:nvPr/>
          </p:nvSpPr>
          <p:spPr>
            <a:xfrm>
              <a:off x="2821344" y="930248"/>
              <a:ext cx="134792" cy="187189"/>
            </a:xfrm>
            <a:custGeom>
              <a:avLst/>
              <a:gdLst/>
              <a:ahLst/>
              <a:cxnLst/>
              <a:rect l="l" t="t" r="r" b="b"/>
              <a:pathLst>
                <a:path w="4206" h="5841" extrusionOk="0">
                  <a:moveTo>
                    <a:pt x="2021" y="981"/>
                  </a:moveTo>
                  <a:cubicBezTo>
                    <a:pt x="2660" y="981"/>
                    <a:pt x="3077" y="1471"/>
                    <a:pt x="3077" y="2185"/>
                  </a:cubicBezTo>
                  <a:cubicBezTo>
                    <a:pt x="3077" y="2898"/>
                    <a:pt x="2660" y="3388"/>
                    <a:pt x="2021" y="3388"/>
                  </a:cubicBezTo>
                  <a:cubicBezTo>
                    <a:pt x="1680" y="3388"/>
                    <a:pt x="1278" y="3180"/>
                    <a:pt x="1085" y="2913"/>
                  </a:cubicBezTo>
                  <a:lnTo>
                    <a:pt x="1085" y="1442"/>
                  </a:lnTo>
                  <a:cubicBezTo>
                    <a:pt x="1278" y="1189"/>
                    <a:pt x="1680" y="981"/>
                    <a:pt x="2021" y="981"/>
                  </a:cubicBezTo>
                  <a:close/>
                  <a:moveTo>
                    <a:pt x="2378" y="0"/>
                  </a:moveTo>
                  <a:cubicBezTo>
                    <a:pt x="1858" y="0"/>
                    <a:pt x="1412" y="223"/>
                    <a:pt x="1085" y="639"/>
                  </a:cubicBezTo>
                  <a:lnTo>
                    <a:pt x="1085" y="104"/>
                  </a:lnTo>
                  <a:lnTo>
                    <a:pt x="0" y="104"/>
                  </a:lnTo>
                  <a:lnTo>
                    <a:pt x="0" y="5841"/>
                  </a:lnTo>
                  <a:lnTo>
                    <a:pt x="1085" y="5841"/>
                  </a:lnTo>
                  <a:lnTo>
                    <a:pt x="1085" y="3730"/>
                  </a:lnTo>
                  <a:cubicBezTo>
                    <a:pt x="1427" y="4146"/>
                    <a:pt x="1888" y="4354"/>
                    <a:pt x="2378" y="4354"/>
                  </a:cubicBezTo>
                  <a:cubicBezTo>
                    <a:pt x="3433" y="4354"/>
                    <a:pt x="4206" y="3567"/>
                    <a:pt x="4206" y="2185"/>
                  </a:cubicBezTo>
                  <a:cubicBezTo>
                    <a:pt x="4206" y="803"/>
                    <a:pt x="3433" y="0"/>
                    <a:pt x="237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2"/>
            <p:cNvSpPr/>
            <p:nvPr/>
          </p:nvSpPr>
          <p:spPr>
            <a:xfrm>
              <a:off x="2978985" y="883074"/>
              <a:ext cx="35284" cy="183408"/>
            </a:xfrm>
            <a:custGeom>
              <a:avLst/>
              <a:gdLst/>
              <a:ahLst/>
              <a:cxnLst/>
              <a:rect l="l" t="t" r="r" b="b"/>
              <a:pathLst>
                <a:path w="1101" h="5723" extrusionOk="0">
                  <a:moveTo>
                    <a:pt x="0" y="1"/>
                  </a:moveTo>
                  <a:lnTo>
                    <a:pt x="0" y="5722"/>
                  </a:lnTo>
                  <a:lnTo>
                    <a:pt x="1100" y="5722"/>
                  </a:lnTo>
                  <a:lnTo>
                    <a:pt x="1100"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2"/>
            <p:cNvSpPr/>
            <p:nvPr/>
          </p:nvSpPr>
          <p:spPr>
            <a:xfrm>
              <a:off x="3043273" y="933580"/>
              <a:ext cx="124825" cy="136234"/>
            </a:xfrm>
            <a:custGeom>
              <a:avLst/>
              <a:gdLst/>
              <a:ahLst/>
              <a:cxnLst/>
              <a:rect l="l" t="t" r="r" b="b"/>
              <a:pathLst>
                <a:path w="3895" h="4251" extrusionOk="0">
                  <a:moveTo>
                    <a:pt x="1" y="0"/>
                  </a:moveTo>
                  <a:lnTo>
                    <a:pt x="1" y="2943"/>
                  </a:lnTo>
                  <a:cubicBezTo>
                    <a:pt x="1" y="3760"/>
                    <a:pt x="432" y="4250"/>
                    <a:pt x="1338" y="4250"/>
                  </a:cubicBezTo>
                  <a:cubicBezTo>
                    <a:pt x="2022" y="4250"/>
                    <a:pt x="2512" y="3938"/>
                    <a:pt x="2794" y="3626"/>
                  </a:cubicBezTo>
                  <a:lnTo>
                    <a:pt x="2794" y="4146"/>
                  </a:lnTo>
                  <a:lnTo>
                    <a:pt x="3894" y="4146"/>
                  </a:lnTo>
                  <a:lnTo>
                    <a:pt x="3894" y="0"/>
                  </a:lnTo>
                  <a:lnTo>
                    <a:pt x="2794" y="0"/>
                  </a:lnTo>
                  <a:lnTo>
                    <a:pt x="2794" y="2809"/>
                  </a:lnTo>
                  <a:cubicBezTo>
                    <a:pt x="2616" y="3047"/>
                    <a:pt x="2274" y="3284"/>
                    <a:pt x="1858" y="3284"/>
                  </a:cubicBezTo>
                  <a:cubicBezTo>
                    <a:pt x="1397" y="3284"/>
                    <a:pt x="1085" y="3091"/>
                    <a:pt x="1085" y="2527"/>
                  </a:cubicBezTo>
                  <a:lnTo>
                    <a:pt x="1085"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2"/>
            <p:cNvSpPr/>
            <p:nvPr/>
          </p:nvSpPr>
          <p:spPr>
            <a:xfrm>
              <a:off x="3197581" y="930248"/>
              <a:ext cx="200073" cy="136234"/>
            </a:xfrm>
            <a:custGeom>
              <a:avLst/>
              <a:gdLst/>
              <a:ahLst/>
              <a:cxnLst/>
              <a:rect l="l" t="t" r="r" b="b"/>
              <a:pathLst>
                <a:path w="6243" h="4251" extrusionOk="0">
                  <a:moveTo>
                    <a:pt x="2453" y="0"/>
                  </a:moveTo>
                  <a:cubicBezTo>
                    <a:pt x="1814" y="0"/>
                    <a:pt x="1264" y="401"/>
                    <a:pt x="1100" y="654"/>
                  </a:cubicBezTo>
                  <a:lnTo>
                    <a:pt x="1100" y="104"/>
                  </a:lnTo>
                  <a:lnTo>
                    <a:pt x="1" y="104"/>
                  </a:lnTo>
                  <a:lnTo>
                    <a:pt x="1" y="4250"/>
                  </a:lnTo>
                  <a:lnTo>
                    <a:pt x="1100" y="4250"/>
                  </a:lnTo>
                  <a:lnTo>
                    <a:pt x="1100" y="1471"/>
                  </a:lnTo>
                  <a:cubicBezTo>
                    <a:pt x="1264" y="1234"/>
                    <a:pt x="1576" y="981"/>
                    <a:pt x="1947" y="981"/>
                  </a:cubicBezTo>
                  <a:cubicBezTo>
                    <a:pt x="2393" y="981"/>
                    <a:pt x="2572" y="1248"/>
                    <a:pt x="2572" y="1635"/>
                  </a:cubicBezTo>
                  <a:lnTo>
                    <a:pt x="2572" y="4250"/>
                  </a:lnTo>
                  <a:lnTo>
                    <a:pt x="3671" y="4250"/>
                  </a:lnTo>
                  <a:lnTo>
                    <a:pt x="3671" y="1456"/>
                  </a:lnTo>
                  <a:cubicBezTo>
                    <a:pt x="3820" y="1234"/>
                    <a:pt x="4147" y="981"/>
                    <a:pt x="4533" y="981"/>
                  </a:cubicBezTo>
                  <a:cubicBezTo>
                    <a:pt x="4979" y="981"/>
                    <a:pt x="5143" y="1248"/>
                    <a:pt x="5143" y="1635"/>
                  </a:cubicBezTo>
                  <a:lnTo>
                    <a:pt x="5143" y="4250"/>
                  </a:lnTo>
                  <a:lnTo>
                    <a:pt x="6242" y="4250"/>
                  </a:lnTo>
                  <a:lnTo>
                    <a:pt x="6242" y="1263"/>
                  </a:lnTo>
                  <a:cubicBezTo>
                    <a:pt x="6242" y="416"/>
                    <a:pt x="5796" y="0"/>
                    <a:pt x="5024" y="0"/>
                  </a:cubicBezTo>
                  <a:cubicBezTo>
                    <a:pt x="4385" y="0"/>
                    <a:pt x="3850" y="386"/>
                    <a:pt x="3597" y="758"/>
                  </a:cubicBezTo>
                  <a:cubicBezTo>
                    <a:pt x="3448" y="282"/>
                    <a:pt x="3062" y="0"/>
                    <a:pt x="2453"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2"/>
            <p:cNvSpPr/>
            <p:nvPr/>
          </p:nvSpPr>
          <p:spPr>
            <a:xfrm>
              <a:off x="3414287" y="931177"/>
              <a:ext cx="43841" cy="43873"/>
            </a:xfrm>
            <a:custGeom>
              <a:avLst/>
              <a:gdLst/>
              <a:ahLst/>
              <a:cxnLst/>
              <a:rect l="l" t="t" r="r" b="b"/>
              <a:pathLst>
                <a:path w="1368" h="1369" extrusionOk="0">
                  <a:moveTo>
                    <a:pt x="743" y="402"/>
                  </a:moveTo>
                  <a:cubicBezTo>
                    <a:pt x="803" y="402"/>
                    <a:pt x="877" y="447"/>
                    <a:pt x="877" y="536"/>
                  </a:cubicBezTo>
                  <a:cubicBezTo>
                    <a:pt x="877" y="625"/>
                    <a:pt x="803" y="670"/>
                    <a:pt x="743" y="670"/>
                  </a:cubicBezTo>
                  <a:lnTo>
                    <a:pt x="535" y="670"/>
                  </a:lnTo>
                  <a:lnTo>
                    <a:pt x="535" y="402"/>
                  </a:lnTo>
                  <a:close/>
                  <a:moveTo>
                    <a:pt x="416" y="298"/>
                  </a:moveTo>
                  <a:lnTo>
                    <a:pt x="416" y="1086"/>
                  </a:lnTo>
                  <a:lnTo>
                    <a:pt x="535" y="1086"/>
                  </a:lnTo>
                  <a:lnTo>
                    <a:pt x="535" y="774"/>
                  </a:lnTo>
                  <a:lnTo>
                    <a:pt x="669" y="774"/>
                  </a:lnTo>
                  <a:lnTo>
                    <a:pt x="877" y="1086"/>
                  </a:lnTo>
                  <a:lnTo>
                    <a:pt x="1011" y="1086"/>
                  </a:lnTo>
                  <a:lnTo>
                    <a:pt x="803" y="774"/>
                  </a:lnTo>
                  <a:cubicBezTo>
                    <a:pt x="847" y="774"/>
                    <a:pt x="996" y="714"/>
                    <a:pt x="996" y="536"/>
                  </a:cubicBezTo>
                  <a:cubicBezTo>
                    <a:pt x="996" y="387"/>
                    <a:pt x="877" y="298"/>
                    <a:pt x="743" y="298"/>
                  </a:cubicBezTo>
                  <a:close/>
                  <a:moveTo>
                    <a:pt x="684" y="105"/>
                  </a:moveTo>
                  <a:cubicBezTo>
                    <a:pt x="996" y="105"/>
                    <a:pt x="1264" y="372"/>
                    <a:pt x="1264" y="684"/>
                  </a:cubicBezTo>
                  <a:cubicBezTo>
                    <a:pt x="1264" y="1011"/>
                    <a:pt x="996" y="1264"/>
                    <a:pt x="684" y="1264"/>
                  </a:cubicBezTo>
                  <a:cubicBezTo>
                    <a:pt x="357" y="1264"/>
                    <a:pt x="104" y="1011"/>
                    <a:pt x="104" y="684"/>
                  </a:cubicBezTo>
                  <a:cubicBezTo>
                    <a:pt x="104" y="372"/>
                    <a:pt x="357" y="105"/>
                    <a:pt x="684" y="105"/>
                  </a:cubicBezTo>
                  <a:close/>
                  <a:moveTo>
                    <a:pt x="684" y="1"/>
                  </a:moveTo>
                  <a:cubicBezTo>
                    <a:pt x="312" y="1"/>
                    <a:pt x="0" y="313"/>
                    <a:pt x="0" y="684"/>
                  </a:cubicBezTo>
                  <a:cubicBezTo>
                    <a:pt x="0" y="1071"/>
                    <a:pt x="312" y="1368"/>
                    <a:pt x="684" y="1368"/>
                  </a:cubicBezTo>
                  <a:cubicBezTo>
                    <a:pt x="1070" y="1368"/>
                    <a:pt x="1368" y="1071"/>
                    <a:pt x="1368" y="684"/>
                  </a:cubicBezTo>
                  <a:cubicBezTo>
                    <a:pt x="1368" y="313"/>
                    <a:pt x="1070" y="1"/>
                    <a:pt x="684"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2"/>
            <p:cNvSpPr/>
            <p:nvPr/>
          </p:nvSpPr>
          <p:spPr>
            <a:xfrm>
              <a:off x="1348248" y="535903"/>
              <a:ext cx="617748" cy="617716"/>
            </a:xfrm>
            <a:custGeom>
              <a:avLst/>
              <a:gdLst/>
              <a:ahLst/>
              <a:cxnLst/>
              <a:rect l="l" t="t" r="r" b="b"/>
              <a:pathLst>
                <a:path w="19276" h="19275" extrusionOk="0">
                  <a:moveTo>
                    <a:pt x="9646" y="1471"/>
                  </a:moveTo>
                  <a:cubicBezTo>
                    <a:pt x="14149" y="1471"/>
                    <a:pt x="17819" y="5127"/>
                    <a:pt x="17819" y="9645"/>
                  </a:cubicBezTo>
                  <a:cubicBezTo>
                    <a:pt x="17819" y="14148"/>
                    <a:pt x="14149" y="17819"/>
                    <a:pt x="9646" y="17819"/>
                  </a:cubicBezTo>
                  <a:cubicBezTo>
                    <a:pt x="5128" y="17819"/>
                    <a:pt x="1472" y="14148"/>
                    <a:pt x="1472" y="9645"/>
                  </a:cubicBezTo>
                  <a:cubicBezTo>
                    <a:pt x="1472" y="5127"/>
                    <a:pt x="5128" y="1471"/>
                    <a:pt x="9646" y="1471"/>
                  </a:cubicBezTo>
                  <a:close/>
                  <a:moveTo>
                    <a:pt x="9646" y="0"/>
                  </a:moveTo>
                  <a:cubicBezTo>
                    <a:pt x="4310" y="0"/>
                    <a:pt x="1" y="4310"/>
                    <a:pt x="1" y="9645"/>
                  </a:cubicBezTo>
                  <a:cubicBezTo>
                    <a:pt x="1" y="14965"/>
                    <a:pt x="4310" y="19275"/>
                    <a:pt x="9646" y="19275"/>
                  </a:cubicBezTo>
                  <a:cubicBezTo>
                    <a:pt x="14966" y="19275"/>
                    <a:pt x="19276" y="14965"/>
                    <a:pt x="19276" y="9645"/>
                  </a:cubicBezTo>
                  <a:cubicBezTo>
                    <a:pt x="19276" y="4310"/>
                    <a:pt x="14966" y="0"/>
                    <a:pt x="9646" y="0"/>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2"/>
            <p:cNvSpPr/>
            <p:nvPr/>
          </p:nvSpPr>
          <p:spPr>
            <a:xfrm>
              <a:off x="1555435" y="743539"/>
              <a:ext cx="172896" cy="172928"/>
            </a:xfrm>
            <a:custGeom>
              <a:avLst/>
              <a:gdLst/>
              <a:ahLst/>
              <a:cxnLst/>
              <a:rect l="l" t="t" r="r" b="b"/>
              <a:pathLst>
                <a:path w="5395" h="5396" extrusionOk="0">
                  <a:moveTo>
                    <a:pt x="3166" y="1"/>
                  </a:moveTo>
                  <a:cubicBezTo>
                    <a:pt x="1412" y="1"/>
                    <a:pt x="0" y="1427"/>
                    <a:pt x="0" y="3166"/>
                  </a:cubicBezTo>
                  <a:cubicBezTo>
                    <a:pt x="0" y="4028"/>
                    <a:pt x="357" y="4801"/>
                    <a:pt x="907" y="5380"/>
                  </a:cubicBezTo>
                  <a:lnTo>
                    <a:pt x="951" y="5395"/>
                  </a:lnTo>
                  <a:lnTo>
                    <a:pt x="981" y="5380"/>
                  </a:lnTo>
                  <a:cubicBezTo>
                    <a:pt x="1501" y="4578"/>
                    <a:pt x="2125" y="3716"/>
                    <a:pt x="2958" y="2898"/>
                  </a:cubicBezTo>
                  <a:cubicBezTo>
                    <a:pt x="3760" y="2096"/>
                    <a:pt x="4607" y="1487"/>
                    <a:pt x="5380" y="981"/>
                  </a:cubicBezTo>
                  <a:lnTo>
                    <a:pt x="5395" y="952"/>
                  </a:lnTo>
                  <a:lnTo>
                    <a:pt x="5380" y="922"/>
                  </a:lnTo>
                  <a:cubicBezTo>
                    <a:pt x="4815" y="357"/>
                    <a:pt x="4028" y="1"/>
                    <a:pt x="3166" y="1"/>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2"/>
            <p:cNvSpPr/>
            <p:nvPr/>
          </p:nvSpPr>
          <p:spPr>
            <a:xfrm>
              <a:off x="1406351" y="616855"/>
              <a:ext cx="501063" cy="420079"/>
            </a:xfrm>
            <a:custGeom>
              <a:avLst/>
              <a:gdLst/>
              <a:ahLst/>
              <a:cxnLst/>
              <a:rect l="l" t="t" r="r" b="b"/>
              <a:pathLst>
                <a:path w="15635" h="13108" extrusionOk="0">
                  <a:moveTo>
                    <a:pt x="7818" y="937"/>
                  </a:moveTo>
                  <a:cubicBezTo>
                    <a:pt x="9467" y="937"/>
                    <a:pt x="11028" y="1576"/>
                    <a:pt x="12187" y="2750"/>
                  </a:cubicBezTo>
                  <a:cubicBezTo>
                    <a:pt x="12900" y="3448"/>
                    <a:pt x="12871" y="3716"/>
                    <a:pt x="12871" y="3731"/>
                  </a:cubicBezTo>
                  <a:cubicBezTo>
                    <a:pt x="12841" y="4013"/>
                    <a:pt x="11890" y="4607"/>
                    <a:pt x="11251" y="4994"/>
                  </a:cubicBezTo>
                  <a:cubicBezTo>
                    <a:pt x="10329" y="5573"/>
                    <a:pt x="9170" y="6287"/>
                    <a:pt x="8100" y="7342"/>
                  </a:cubicBezTo>
                  <a:cubicBezTo>
                    <a:pt x="7030" y="8412"/>
                    <a:pt x="6287" y="9586"/>
                    <a:pt x="5707" y="10537"/>
                  </a:cubicBezTo>
                  <a:cubicBezTo>
                    <a:pt x="5291" y="11191"/>
                    <a:pt x="4682" y="12172"/>
                    <a:pt x="4400" y="12172"/>
                  </a:cubicBezTo>
                  <a:cubicBezTo>
                    <a:pt x="4370" y="12172"/>
                    <a:pt x="4088" y="12157"/>
                    <a:pt x="3434" y="11503"/>
                  </a:cubicBezTo>
                  <a:cubicBezTo>
                    <a:pt x="2275" y="10329"/>
                    <a:pt x="1621" y="8769"/>
                    <a:pt x="1621" y="7119"/>
                  </a:cubicBezTo>
                  <a:cubicBezTo>
                    <a:pt x="1621" y="5469"/>
                    <a:pt x="2275" y="3909"/>
                    <a:pt x="3434" y="2750"/>
                  </a:cubicBezTo>
                  <a:cubicBezTo>
                    <a:pt x="4608" y="1576"/>
                    <a:pt x="6168" y="937"/>
                    <a:pt x="7818" y="937"/>
                  </a:cubicBezTo>
                  <a:close/>
                  <a:moveTo>
                    <a:pt x="7818" y="1"/>
                  </a:moveTo>
                  <a:cubicBezTo>
                    <a:pt x="5990" y="1"/>
                    <a:pt x="4177" y="699"/>
                    <a:pt x="2780" y="2081"/>
                  </a:cubicBezTo>
                  <a:cubicBezTo>
                    <a:pt x="1" y="4860"/>
                    <a:pt x="1" y="9378"/>
                    <a:pt x="2780" y="12157"/>
                  </a:cubicBezTo>
                  <a:cubicBezTo>
                    <a:pt x="3449" y="12826"/>
                    <a:pt x="3969" y="13108"/>
                    <a:pt x="4400" y="13108"/>
                  </a:cubicBezTo>
                  <a:cubicBezTo>
                    <a:pt x="5826" y="13108"/>
                    <a:pt x="6480" y="10270"/>
                    <a:pt x="8754" y="8011"/>
                  </a:cubicBezTo>
                  <a:cubicBezTo>
                    <a:pt x="11726" y="5053"/>
                    <a:pt x="15635" y="4860"/>
                    <a:pt x="12856" y="2081"/>
                  </a:cubicBezTo>
                  <a:cubicBezTo>
                    <a:pt x="11459" y="699"/>
                    <a:pt x="9646" y="1"/>
                    <a:pt x="7818" y="1"/>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2"/>
            <p:cNvSpPr/>
            <p:nvPr/>
          </p:nvSpPr>
          <p:spPr>
            <a:xfrm>
              <a:off x="1492078" y="680213"/>
              <a:ext cx="290575" cy="290543"/>
            </a:xfrm>
            <a:custGeom>
              <a:avLst/>
              <a:gdLst/>
              <a:ahLst/>
              <a:cxnLst/>
              <a:rect l="l" t="t" r="r" b="b"/>
              <a:pathLst>
                <a:path w="9067" h="9066" extrusionOk="0">
                  <a:moveTo>
                    <a:pt x="5143" y="0"/>
                  </a:moveTo>
                  <a:cubicBezTo>
                    <a:pt x="2304" y="0"/>
                    <a:pt x="1" y="2304"/>
                    <a:pt x="1" y="5142"/>
                  </a:cubicBezTo>
                  <a:cubicBezTo>
                    <a:pt x="1" y="6717"/>
                    <a:pt x="699" y="8114"/>
                    <a:pt x="1814" y="9065"/>
                  </a:cubicBezTo>
                  <a:lnTo>
                    <a:pt x="1844" y="9065"/>
                  </a:lnTo>
                  <a:lnTo>
                    <a:pt x="1873" y="9050"/>
                  </a:lnTo>
                  <a:cubicBezTo>
                    <a:pt x="2037" y="8813"/>
                    <a:pt x="2215" y="8545"/>
                    <a:pt x="2349" y="8337"/>
                  </a:cubicBezTo>
                  <a:lnTo>
                    <a:pt x="2349" y="8307"/>
                  </a:lnTo>
                  <a:lnTo>
                    <a:pt x="2334" y="8278"/>
                  </a:lnTo>
                  <a:cubicBezTo>
                    <a:pt x="1472" y="7505"/>
                    <a:pt x="937" y="6390"/>
                    <a:pt x="937" y="5142"/>
                  </a:cubicBezTo>
                  <a:cubicBezTo>
                    <a:pt x="937" y="2824"/>
                    <a:pt x="2824" y="936"/>
                    <a:pt x="5143" y="936"/>
                  </a:cubicBezTo>
                  <a:cubicBezTo>
                    <a:pt x="6376" y="936"/>
                    <a:pt x="7491" y="1471"/>
                    <a:pt x="8264" y="2333"/>
                  </a:cubicBezTo>
                  <a:lnTo>
                    <a:pt x="8293" y="2348"/>
                  </a:lnTo>
                  <a:lnTo>
                    <a:pt x="8338" y="2348"/>
                  </a:lnTo>
                  <a:cubicBezTo>
                    <a:pt x="8546" y="2214"/>
                    <a:pt x="8813" y="2036"/>
                    <a:pt x="9051" y="1873"/>
                  </a:cubicBezTo>
                  <a:lnTo>
                    <a:pt x="9066" y="1843"/>
                  </a:lnTo>
                  <a:lnTo>
                    <a:pt x="9066" y="1813"/>
                  </a:lnTo>
                  <a:cubicBezTo>
                    <a:pt x="8115" y="713"/>
                    <a:pt x="6718" y="0"/>
                    <a:pt x="5143" y="0"/>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4" name="Google Shape;374;p32"/>
          <p:cNvSpPr/>
          <p:nvPr/>
        </p:nvSpPr>
        <p:spPr>
          <a:xfrm>
            <a:off x="1285859" y="3209715"/>
            <a:ext cx="4639800" cy="417000"/>
          </a:xfrm>
          <a:prstGeom prst="roundRect">
            <a:avLst>
              <a:gd name="adj" fmla="val 16667"/>
            </a:avLst>
          </a:prstGeom>
          <a:noFill/>
          <a:ln w="9525" cap="rnd" cmpd="sng">
            <a:solidFill>
              <a:srgbClr val="12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B223F"/>
              </a:solidFill>
              <a:latin typeface="Proxima Nova"/>
              <a:ea typeface="Proxima Nova"/>
              <a:cs typeface="Proxima Nova"/>
              <a:sym typeface="Proxima Nova"/>
            </a:endParaRPr>
          </a:p>
        </p:txBody>
      </p:sp>
      <p:sp>
        <p:nvSpPr>
          <p:cNvPr id="375" name="Google Shape;375;p32"/>
          <p:cNvSpPr/>
          <p:nvPr/>
        </p:nvSpPr>
        <p:spPr>
          <a:xfrm>
            <a:off x="1285861" y="1393757"/>
            <a:ext cx="4639800" cy="417000"/>
          </a:xfrm>
          <a:prstGeom prst="roundRect">
            <a:avLst>
              <a:gd name="adj" fmla="val 16667"/>
            </a:avLst>
          </a:prstGeom>
          <a:noFill/>
          <a:ln w="9525" cap="rnd" cmpd="sng">
            <a:solidFill>
              <a:srgbClr val="12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B223F"/>
              </a:solidFill>
              <a:latin typeface="Proxima Nova"/>
              <a:ea typeface="Proxima Nova"/>
              <a:cs typeface="Proxima Nova"/>
              <a:sym typeface="Proxima Nova"/>
            </a:endParaRPr>
          </a:p>
        </p:txBody>
      </p:sp>
      <p:sp>
        <p:nvSpPr>
          <p:cNvPr id="376" name="Google Shape;376;p32"/>
          <p:cNvSpPr/>
          <p:nvPr/>
        </p:nvSpPr>
        <p:spPr>
          <a:xfrm>
            <a:off x="1285859" y="1880104"/>
            <a:ext cx="4639800" cy="417000"/>
          </a:xfrm>
          <a:prstGeom prst="roundRect">
            <a:avLst>
              <a:gd name="adj" fmla="val 16667"/>
            </a:avLst>
          </a:prstGeom>
          <a:noFill/>
          <a:ln w="9525" cap="rnd" cmpd="sng">
            <a:solidFill>
              <a:srgbClr val="12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B223F"/>
              </a:solidFill>
              <a:latin typeface="Proxima Nova"/>
              <a:ea typeface="Proxima Nova"/>
              <a:cs typeface="Proxima Nova"/>
              <a:sym typeface="Proxima Nova"/>
            </a:endParaRPr>
          </a:p>
        </p:txBody>
      </p:sp>
      <p:pic>
        <p:nvPicPr>
          <p:cNvPr id="377" name="Google Shape;377;p32"/>
          <p:cNvPicPr preferRelativeResize="0"/>
          <p:nvPr/>
        </p:nvPicPr>
        <p:blipFill rotWithShape="1">
          <a:blip r:embed="rId3">
            <a:alphaModFix/>
          </a:blip>
          <a:srcRect/>
          <a:stretch/>
        </p:blipFill>
        <p:spPr>
          <a:xfrm>
            <a:off x="1731747" y="4254553"/>
            <a:ext cx="484817" cy="397679"/>
          </a:xfrm>
          <a:prstGeom prst="rect">
            <a:avLst/>
          </a:prstGeom>
          <a:noFill/>
          <a:ln>
            <a:noFill/>
          </a:ln>
        </p:spPr>
      </p:pic>
      <p:sp>
        <p:nvSpPr>
          <p:cNvPr id="378" name="Google Shape;378;p32"/>
          <p:cNvSpPr/>
          <p:nvPr/>
        </p:nvSpPr>
        <p:spPr>
          <a:xfrm>
            <a:off x="237791" y="1482132"/>
            <a:ext cx="885900" cy="28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ANALYTICAL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APPLICATIONS</a:t>
            </a:r>
            <a:endParaRPr sz="800" b="0" i="0" u="none" strike="noStrike" cap="none">
              <a:solidFill>
                <a:schemeClr val="dk1"/>
              </a:solidFill>
              <a:latin typeface="Proxima Nova"/>
              <a:ea typeface="Proxima Nova"/>
              <a:cs typeface="Proxima Nova"/>
              <a:sym typeface="Proxima Nova"/>
            </a:endParaRPr>
          </a:p>
        </p:txBody>
      </p:sp>
      <p:sp>
        <p:nvSpPr>
          <p:cNvPr id="379" name="Google Shape;379;p32"/>
          <p:cNvSpPr/>
          <p:nvPr/>
        </p:nvSpPr>
        <p:spPr>
          <a:xfrm>
            <a:off x="100875" y="1985137"/>
            <a:ext cx="1159500" cy="18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NATIVE INTERFACES</a:t>
            </a:r>
            <a:endParaRPr sz="800" b="0" i="0" u="none" strike="noStrike" cap="none">
              <a:solidFill>
                <a:schemeClr val="dk1"/>
              </a:solidFill>
              <a:latin typeface="Proxima Nova"/>
              <a:ea typeface="Proxima Nova"/>
              <a:cs typeface="Proxima Nova"/>
              <a:sym typeface="Proxima Nova"/>
            </a:endParaRPr>
          </a:p>
        </p:txBody>
      </p:sp>
      <p:sp>
        <p:nvSpPr>
          <p:cNvPr id="380" name="Google Shape;380;p32"/>
          <p:cNvSpPr/>
          <p:nvPr/>
        </p:nvSpPr>
        <p:spPr>
          <a:xfrm>
            <a:off x="208026" y="2559925"/>
            <a:ext cx="852300" cy="392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AE9E"/>
                </a:solidFill>
                <a:latin typeface="Proxima Nova"/>
                <a:ea typeface="Proxima Nova"/>
                <a:cs typeface="Proxima Nova"/>
                <a:sym typeface="Proxima Nova"/>
              </a:rPr>
              <a:t>PIVOTAL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AE9E"/>
                </a:solidFill>
                <a:latin typeface="Proxima Nova"/>
                <a:ea typeface="Proxima Nova"/>
                <a:cs typeface="Proxima Nova"/>
                <a:sym typeface="Proxima Nova"/>
              </a:rPr>
              <a:t>GREENPLUM</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00AE9E"/>
                </a:solidFill>
                <a:latin typeface="Proxima Nova"/>
                <a:ea typeface="Proxima Nova"/>
                <a:cs typeface="Proxima Nova"/>
                <a:sym typeface="Proxima Nova"/>
              </a:rPr>
              <a:t>PLATFORM</a:t>
            </a:r>
            <a:endParaRPr sz="800" b="1" i="0" u="none" strike="noStrike" cap="none">
              <a:solidFill>
                <a:srgbClr val="00AE9E"/>
              </a:solidFill>
              <a:latin typeface="Proxima Nova"/>
              <a:ea typeface="Proxima Nova"/>
              <a:cs typeface="Proxima Nova"/>
              <a:sym typeface="Proxima Nova"/>
            </a:endParaRPr>
          </a:p>
        </p:txBody>
      </p:sp>
      <p:sp>
        <p:nvSpPr>
          <p:cNvPr id="381" name="Google Shape;381;p32"/>
          <p:cNvSpPr/>
          <p:nvPr/>
        </p:nvSpPr>
        <p:spPr>
          <a:xfrm>
            <a:off x="134194" y="3273163"/>
            <a:ext cx="1092900" cy="28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MULTI-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STRUCTURED DATA</a:t>
            </a:r>
            <a:endParaRPr sz="800" b="0" i="0" u="none" strike="noStrike" cap="none">
              <a:solidFill>
                <a:schemeClr val="dk1"/>
              </a:solidFill>
              <a:latin typeface="Proxima Nova"/>
              <a:ea typeface="Proxima Nova"/>
              <a:cs typeface="Proxima Nova"/>
              <a:sym typeface="Proxima Nova"/>
            </a:endParaRPr>
          </a:p>
        </p:txBody>
      </p:sp>
      <p:sp>
        <p:nvSpPr>
          <p:cNvPr id="382" name="Google Shape;382;p32"/>
          <p:cNvSpPr/>
          <p:nvPr/>
        </p:nvSpPr>
        <p:spPr>
          <a:xfrm>
            <a:off x="317449" y="3749560"/>
            <a:ext cx="726300" cy="28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SOURCES &amp;</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Proxima Nova"/>
                <a:ea typeface="Proxima Nova"/>
                <a:cs typeface="Proxima Nova"/>
                <a:sym typeface="Proxima Nova"/>
              </a:rPr>
              <a:t>PIPELINES</a:t>
            </a:r>
            <a:endParaRPr sz="800" b="0" i="0" u="none" strike="noStrike" cap="none">
              <a:solidFill>
                <a:schemeClr val="dk1"/>
              </a:solidFill>
              <a:latin typeface="Proxima Nova"/>
              <a:ea typeface="Proxima Nova"/>
              <a:cs typeface="Proxima Nova"/>
              <a:sym typeface="Proxima Nova"/>
            </a:endParaRPr>
          </a:p>
        </p:txBody>
      </p:sp>
      <p:sp>
        <p:nvSpPr>
          <p:cNvPr id="383" name="Google Shape;383;p32"/>
          <p:cNvSpPr/>
          <p:nvPr/>
        </p:nvSpPr>
        <p:spPr>
          <a:xfrm>
            <a:off x="1388124" y="3283051"/>
            <a:ext cx="21435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Structured Data</a:t>
            </a:r>
            <a:endParaRPr sz="680" b="0" i="0" u="none" strike="noStrike" cap="none">
              <a:solidFill>
                <a:srgbClr val="445A71"/>
              </a:solidFill>
              <a:latin typeface="Proxima Nova"/>
              <a:ea typeface="Proxima Nova"/>
              <a:cs typeface="Proxima Nova"/>
              <a:sym typeface="Proxima Nova"/>
            </a:endParaRPr>
          </a:p>
        </p:txBody>
      </p:sp>
      <p:sp>
        <p:nvSpPr>
          <p:cNvPr id="384" name="Google Shape;384;p32"/>
          <p:cNvSpPr/>
          <p:nvPr/>
        </p:nvSpPr>
        <p:spPr>
          <a:xfrm>
            <a:off x="1414606" y="2037052"/>
            <a:ext cx="678000" cy="2055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JDBC, ODBC</a:t>
            </a:r>
            <a:endParaRPr sz="680" b="0" i="0" u="none" strike="noStrike" cap="none">
              <a:solidFill>
                <a:srgbClr val="445A71"/>
              </a:solidFill>
              <a:latin typeface="Proxima Nova"/>
              <a:ea typeface="Proxima Nova"/>
              <a:cs typeface="Proxima Nova"/>
              <a:sym typeface="Proxima Nova"/>
            </a:endParaRPr>
          </a:p>
        </p:txBody>
      </p:sp>
      <p:sp>
        <p:nvSpPr>
          <p:cNvPr id="385" name="Google Shape;385;p32"/>
          <p:cNvSpPr/>
          <p:nvPr/>
        </p:nvSpPr>
        <p:spPr>
          <a:xfrm>
            <a:off x="1414606" y="1499700"/>
            <a:ext cx="678000" cy="205500"/>
          </a:xfrm>
          <a:prstGeom prst="roundRect">
            <a:avLst>
              <a:gd name="adj" fmla="val 13626"/>
            </a:avLst>
          </a:prstGeom>
          <a:solidFill>
            <a:srgbClr val="211E7F"/>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B5BFC9"/>
                </a:solidFill>
                <a:latin typeface="Proxima Nova"/>
                <a:ea typeface="Proxima Nova"/>
                <a:cs typeface="Proxima Nova"/>
                <a:sym typeface="Proxima Nova"/>
              </a:rPr>
              <a:t>SQL</a:t>
            </a:r>
            <a:endParaRPr sz="680" b="0" i="0" u="none" strike="noStrike" cap="none">
              <a:solidFill>
                <a:srgbClr val="B5BFC9"/>
              </a:solidFill>
              <a:latin typeface="Proxima Nova"/>
              <a:ea typeface="Proxima Nova"/>
              <a:cs typeface="Proxima Nova"/>
              <a:sym typeface="Proxima Nova"/>
            </a:endParaRPr>
          </a:p>
        </p:txBody>
      </p:sp>
      <p:sp>
        <p:nvSpPr>
          <p:cNvPr id="386" name="Google Shape;386;p32"/>
          <p:cNvSpPr/>
          <p:nvPr/>
        </p:nvSpPr>
        <p:spPr>
          <a:xfrm>
            <a:off x="1419776" y="1911056"/>
            <a:ext cx="678000" cy="1029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128CD7"/>
                </a:solidFill>
                <a:latin typeface="Proxima Nova"/>
                <a:ea typeface="Proxima Nova"/>
                <a:cs typeface="Proxima Nova"/>
                <a:sym typeface="Proxima Nova"/>
              </a:rPr>
              <a:t>ANSI SQL</a:t>
            </a:r>
            <a:endParaRPr sz="680" b="0" i="0" u="none" strike="noStrike" cap="none">
              <a:solidFill>
                <a:srgbClr val="128CD7"/>
              </a:solidFill>
              <a:latin typeface="Proxima Nova"/>
              <a:ea typeface="Proxima Nova"/>
              <a:cs typeface="Proxima Nova"/>
              <a:sym typeface="Proxima Nova"/>
            </a:endParaRPr>
          </a:p>
        </p:txBody>
      </p:sp>
      <p:sp>
        <p:nvSpPr>
          <p:cNvPr id="387" name="Google Shape;387;p32"/>
          <p:cNvSpPr/>
          <p:nvPr/>
        </p:nvSpPr>
        <p:spPr>
          <a:xfrm>
            <a:off x="1285860" y="3691991"/>
            <a:ext cx="3009600" cy="417000"/>
          </a:xfrm>
          <a:prstGeom prst="roundRect">
            <a:avLst>
              <a:gd name="adj" fmla="val 16667"/>
            </a:avLst>
          </a:prstGeom>
          <a:noFill/>
          <a:ln w="9525" cap="rnd" cmpd="sng">
            <a:solidFill>
              <a:srgbClr val="12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B223F"/>
              </a:solidFill>
              <a:latin typeface="Proxima Nova"/>
              <a:ea typeface="Proxima Nova"/>
              <a:cs typeface="Proxima Nova"/>
              <a:sym typeface="Proxima Nova"/>
            </a:endParaRPr>
          </a:p>
        </p:txBody>
      </p:sp>
      <p:sp>
        <p:nvSpPr>
          <p:cNvPr id="388" name="Google Shape;388;p32"/>
          <p:cNvSpPr/>
          <p:nvPr/>
        </p:nvSpPr>
        <p:spPr>
          <a:xfrm>
            <a:off x="4365847" y="3691991"/>
            <a:ext cx="1559700" cy="417000"/>
          </a:xfrm>
          <a:prstGeom prst="roundRect">
            <a:avLst>
              <a:gd name="adj" fmla="val 16667"/>
            </a:avLst>
          </a:prstGeom>
          <a:noFill/>
          <a:ln w="9525" cap="rnd" cmpd="sng">
            <a:solidFill>
              <a:srgbClr val="12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1" i="0" u="none" strike="noStrike" cap="none">
              <a:solidFill>
                <a:srgbClr val="0B223F"/>
              </a:solidFill>
              <a:latin typeface="Proxima Nova"/>
              <a:ea typeface="Proxima Nova"/>
              <a:cs typeface="Proxima Nova"/>
              <a:sym typeface="Proxima Nova"/>
            </a:endParaRPr>
          </a:p>
        </p:txBody>
      </p:sp>
      <p:cxnSp>
        <p:nvCxnSpPr>
          <p:cNvPr id="389" name="Google Shape;389;p32"/>
          <p:cNvCxnSpPr/>
          <p:nvPr/>
        </p:nvCxnSpPr>
        <p:spPr>
          <a:xfrm>
            <a:off x="161780" y="4192248"/>
            <a:ext cx="5842500" cy="0"/>
          </a:xfrm>
          <a:prstGeom prst="straightConnector1">
            <a:avLst/>
          </a:prstGeom>
          <a:noFill/>
          <a:ln w="9525" cap="flat" cmpd="sng">
            <a:solidFill>
              <a:srgbClr val="5B6F84"/>
            </a:solidFill>
            <a:prstDash val="lgDashDot"/>
            <a:round/>
            <a:headEnd type="none" w="sm" len="sm"/>
            <a:tailEnd type="none" w="sm" len="sm"/>
          </a:ln>
        </p:spPr>
      </p:cxnSp>
      <p:cxnSp>
        <p:nvCxnSpPr>
          <p:cNvPr id="390" name="Google Shape;390;p32"/>
          <p:cNvCxnSpPr/>
          <p:nvPr/>
        </p:nvCxnSpPr>
        <p:spPr>
          <a:xfrm rot="10800000" flipH="1">
            <a:off x="222794" y="1313075"/>
            <a:ext cx="5781900" cy="16800"/>
          </a:xfrm>
          <a:prstGeom prst="straightConnector1">
            <a:avLst/>
          </a:prstGeom>
          <a:noFill/>
          <a:ln w="9525" cap="flat" cmpd="sng">
            <a:solidFill>
              <a:srgbClr val="5B6F84"/>
            </a:solidFill>
            <a:prstDash val="lgDashDot"/>
            <a:round/>
            <a:headEnd type="none" w="sm" len="sm"/>
            <a:tailEnd type="none" w="sm" len="sm"/>
          </a:ln>
        </p:spPr>
      </p:cxnSp>
      <p:cxnSp>
        <p:nvCxnSpPr>
          <p:cNvPr id="391" name="Google Shape;391;p32"/>
          <p:cNvCxnSpPr/>
          <p:nvPr/>
        </p:nvCxnSpPr>
        <p:spPr>
          <a:xfrm>
            <a:off x="208031" y="3136024"/>
            <a:ext cx="5717400" cy="0"/>
          </a:xfrm>
          <a:prstGeom prst="straightConnector1">
            <a:avLst/>
          </a:prstGeom>
          <a:noFill/>
          <a:ln w="9525" cap="flat" cmpd="sng">
            <a:solidFill>
              <a:schemeClr val="accent2"/>
            </a:solidFill>
            <a:prstDash val="solid"/>
            <a:round/>
            <a:headEnd type="none" w="sm" len="sm"/>
            <a:tailEnd type="none" w="sm" len="sm"/>
          </a:ln>
        </p:spPr>
      </p:cxnSp>
      <p:cxnSp>
        <p:nvCxnSpPr>
          <p:cNvPr id="392" name="Google Shape;392;p32"/>
          <p:cNvCxnSpPr/>
          <p:nvPr/>
        </p:nvCxnSpPr>
        <p:spPr>
          <a:xfrm>
            <a:off x="208031" y="2370676"/>
            <a:ext cx="5717400" cy="0"/>
          </a:xfrm>
          <a:prstGeom prst="straightConnector1">
            <a:avLst/>
          </a:prstGeom>
          <a:noFill/>
          <a:ln w="9525" cap="flat" cmpd="sng">
            <a:solidFill>
              <a:schemeClr val="accent2"/>
            </a:solidFill>
            <a:prstDash val="solid"/>
            <a:round/>
            <a:headEnd type="none" w="sm" len="sm"/>
            <a:tailEnd type="none" w="sm" len="sm"/>
          </a:ln>
        </p:spPr>
      </p:cxnSp>
      <p:sp>
        <p:nvSpPr>
          <p:cNvPr id="393" name="Google Shape;393;p32"/>
          <p:cNvSpPr/>
          <p:nvPr/>
        </p:nvSpPr>
        <p:spPr>
          <a:xfrm>
            <a:off x="369051" y="1018525"/>
            <a:ext cx="552600" cy="18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445A71"/>
                </a:solidFill>
                <a:latin typeface="Proxima Nova"/>
                <a:ea typeface="Proxima Nova"/>
                <a:cs typeface="Proxima Nova"/>
                <a:sym typeface="Proxima Nova"/>
              </a:rPr>
              <a:t>USERS</a:t>
            </a:r>
            <a:endParaRPr sz="800" b="0" i="0" u="none" strike="noStrike" cap="none">
              <a:solidFill>
                <a:srgbClr val="445A71"/>
              </a:solidFill>
              <a:latin typeface="Proxima Nova"/>
              <a:ea typeface="Proxima Nova"/>
              <a:cs typeface="Proxima Nova"/>
              <a:sym typeface="Proxima Nova"/>
            </a:endParaRPr>
          </a:p>
        </p:txBody>
      </p:sp>
      <p:sp>
        <p:nvSpPr>
          <p:cNvPr id="394" name="Google Shape;394;p32"/>
          <p:cNvSpPr/>
          <p:nvPr/>
        </p:nvSpPr>
        <p:spPr>
          <a:xfrm>
            <a:off x="196675" y="4339775"/>
            <a:ext cx="885900" cy="288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445A71"/>
                </a:solidFill>
                <a:latin typeface="Proxima Nova"/>
                <a:ea typeface="Proxima Nova"/>
                <a:cs typeface="Proxima Nova"/>
                <a:sym typeface="Proxima Nova"/>
              </a:rPr>
              <a:t>FLEXIBLE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445A71"/>
                </a:solidFill>
                <a:latin typeface="Proxima Nova"/>
                <a:ea typeface="Proxima Nova"/>
                <a:cs typeface="Proxima Nova"/>
                <a:sym typeface="Proxima Nova"/>
              </a:rPr>
              <a:t>DEPLOYMENT</a:t>
            </a:r>
            <a:endParaRPr sz="800" b="0" i="0" u="none" strike="noStrike" cap="none">
              <a:solidFill>
                <a:srgbClr val="445A71"/>
              </a:solidFill>
              <a:latin typeface="Proxima Nova"/>
              <a:ea typeface="Proxima Nova"/>
              <a:cs typeface="Proxima Nova"/>
              <a:sym typeface="Proxima Nova"/>
            </a:endParaRPr>
          </a:p>
        </p:txBody>
      </p:sp>
      <p:sp>
        <p:nvSpPr>
          <p:cNvPr id="395" name="Google Shape;395;p32"/>
          <p:cNvSpPr/>
          <p:nvPr/>
        </p:nvSpPr>
        <p:spPr>
          <a:xfrm>
            <a:off x="1388124"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Local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Storage</a:t>
            </a:r>
            <a:endParaRPr sz="680" b="0" i="0" u="none" strike="noStrike" cap="none">
              <a:solidFill>
                <a:srgbClr val="445A71"/>
              </a:solidFill>
              <a:latin typeface="Proxima Nova"/>
              <a:ea typeface="Proxima Nova"/>
              <a:cs typeface="Proxima Nova"/>
              <a:sym typeface="Proxima Nova"/>
            </a:endParaRPr>
          </a:p>
        </p:txBody>
      </p:sp>
      <p:sp>
        <p:nvSpPr>
          <p:cNvPr id="396" name="Google Shape;396;p32"/>
          <p:cNvSpPr/>
          <p:nvPr/>
        </p:nvSpPr>
        <p:spPr>
          <a:xfrm>
            <a:off x="3753872"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Other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RDBMSes</a:t>
            </a:r>
            <a:endParaRPr sz="680" b="0" i="0" u="none" strike="noStrike" cap="none">
              <a:solidFill>
                <a:srgbClr val="445A71"/>
              </a:solidFill>
              <a:latin typeface="Proxima Nova"/>
              <a:ea typeface="Proxima Nova"/>
              <a:cs typeface="Proxima Nova"/>
              <a:sym typeface="Proxima Nova"/>
            </a:endParaRPr>
          </a:p>
        </p:txBody>
      </p:sp>
      <p:sp>
        <p:nvSpPr>
          <p:cNvPr id="397" name="Google Shape;397;p32"/>
          <p:cNvSpPr/>
          <p:nvPr/>
        </p:nvSpPr>
        <p:spPr>
          <a:xfrm>
            <a:off x="3280722"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Spark</a:t>
            </a:r>
            <a:endParaRPr sz="680" b="0" i="0" u="none" strike="noStrike" cap="none">
              <a:solidFill>
                <a:srgbClr val="445A71"/>
              </a:solidFill>
              <a:latin typeface="Proxima Nova"/>
              <a:ea typeface="Proxima Nova"/>
              <a:cs typeface="Proxima Nova"/>
              <a:sym typeface="Proxima Nova"/>
            </a:endParaRPr>
          </a:p>
        </p:txBody>
      </p:sp>
      <p:sp>
        <p:nvSpPr>
          <p:cNvPr id="398" name="Google Shape;398;p32"/>
          <p:cNvSpPr/>
          <p:nvPr/>
        </p:nvSpPr>
        <p:spPr>
          <a:xfrm>
            <a:off x="2807572"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GemFire</a:t>
            </a:r>
            <a:endParaRPr sz="680" b="0" i="0" u="none" strike="noStrike" cap="none">
              <a:solidFill>
                <a:srgbClr val="445A71"/>
              </a:solidFill>
              <a:latin typeface="Proxima Nova"/>
              <a:ea typeface="Proxima Nova"/>
              <a:cs typeface="Proxima Nova"/>
              <a:sym typeface="Proxima Nova"/>
            </a:endParaRPr>
          </a:p>
        </p:txBody>
      </p:sp>
      <p:sp>
        <p:nvSpPr>
          <p:cNvPr id="399" name="Google Shape;399;p32"/>
          <p:cNvSpPr/>
          <p:nvPr/>
        </p:nvSpPr>
        <p:spPr>
          <a:xfrm>
            <a:off x="2334423"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Cloud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Object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Storage</a:t>
            </a:r>
            <a:endParaRPr sz="680" b="0" i="0" u="none" strike="noStrike" cap="none">
              <a:solidFill>
                <a:srgbClr val="445A71"/>
              </a:solidFill>
              <a:latin typeface="Proxima Nova"/>
              <a:ea typeface="Proxima Nova"/>
              <a:cs typeface="Proxima Nova"/>
              <a:sym typeface="Proxima Nova"/>
            </a:endParaRPr>
          </a:p>
        </p:txBody>
      </p:sp>
      <p:sp>
        <p:nvSpPr>
          <p:cNvPr id="400" name="Google Shape;400;p32"/>
          <p:cNvSpPr/>
          <p:nvPr/>
        </p:nvSpPr>
        <p:spPr>
          <a:xfrm>
            <a:off x="1861273"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HDFS</a:t>
            </a:r>
            <a:endParaRPr sz="680" b="0" i="0" u="none" strike="noStrike" cap="none">
              <a:solidFill>
                <a:srgbClr val="445A71"/>
              </a:solidFill>
              <a:latin typeface="Proxima Nova"/>
              <a:ea typeface="Proxima Nova"/>
              <a:cs typeface="Proxima Nova"/>
              <a:sym typeface="Proxima Nova"/>
            </a:endParaRPr>
          </a:p>
        </p:txBody>
      </p:sp>
      <p:sp>
        <p:nvSpPr>
          <p:cNvPr id="401" name="Google Shape;401;p32"/>
          <p:cNvSpPr/>
          <p:nvPr/>
        </p:nvSpPr>
        <p:spPr>
          <a:xfrm>
            <a:off x="3690363" y="3283051"/>
            <a:ext cx="21435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JSON, Apache AVRO, Apache Parquet and XML</a:t>
            </a:r>
            <a:endParaRPr sz="680" b="0" i="0" u="none" strike="noStrike" cap="none">
              <a:solidFill>
                <a:srgbClr val="445A71"/>
              </a:solidFill>
              <a:latin typeface="Proxima Nova"/>
              <a:ea typeface="Proxima Nova"/>
              <a:cs typeface="Proxima Nova"/>
              <a:sym typeface="Proxima Nova"/>
            </a:endParaRPr>
          </a:p>
        </p:txBody>
      </p:sp>
      <p:sp>
        <p:nvSpPr>
          <p:cNvPr id="402" name="Google Shape;402;p32"/>
          <p:cNvSpPr/>
          <p:nvPr/>
        </p:nvSpPr>
        <p:spPr>
          <a:xfrm>
            <a:off x="2162872" y="2037052"/>
            <a:ext cx="678000" cy="2055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Teradata SQL</a:t>
            </a:r>
            <a:endParaRPr sz="680" b="0" i="0" u="none" strike="noStrike" cap="none">
              <a:solidFill>
                <a:srgbClr val="445A71"/>
              </a:solidFill>
              <a:latin typeface="Proxima Nova"/>
              <a:ea typeface="Proxima Nova"/>
              <a:cs typeface="Proxima Nova"/>
              <a:sym typeface="Proxima Nova"/>
            </a:endParaRPr>
          </a:p>
        </p:txBody>
      </p:sp>
      <p:sp>
        <p:nvSpPr>
          <p:cNvPr id="403" name="Google Shape;403;p32"/>
          <p:cNvSpPr/>
          <p:nvPr/>
        </p:nvSpPr>
        <p:spPr>
          <a:xfrm>
            <a:off x="2166363" y="1911056"/>
            <a:ext cx="678000" cy="1029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128CD7"/>
                </a:solidFill>
                <a:latin typeface="Proxima Nova"/>
                <a:ea typeface="Proxima Nova"/>
                <a:cs typeface="Proxima Nova"/>
                <a:sym typeface="Proxima Nova"/>
              </a:rPr>
              <a:t>Other DB SQL</a:t>
            </a:r>
            <a:endParaRPr sz="680" b="0" i="0" u="none" strike="noStrike" cap="none">
              <a:solidFill>
                <a:srgbClr val="128CD7"/>
              </a:solidFill>
              <a:latin typeface="Proxima Nova"/>
              <a:ea typeface="Proxima Nova"/>
              <a:cs typeface="Proxima Nova"/>
              <a:sym typeface="Proxima Nova"/>
            </a:endParaRPr>
          </a:p>
        </p:txBody>
      </p:sp>
      <p:sp>
        <p:nvSpPr>
          <p:cNvPr id="404" name="Google Shape;404;p32"/>
          <p:cNvSpPr/>
          <p:nvPr/>
        </p:nvSpPr>
        <p:spPr>
          <a:xfrm>
            <a:off x="2911138" y="2037052"/>
            <a:ext cx="678000" cy="2055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Apache MADlib</a:t>
            </a:r>
            <a:endParaRPr sz="680" b="0" i="0" u="none" strike="noStrike" cap="none">
              <a:solidFill>
                <a:srgbClr val="445A71"/>
              </a:solidFill>
              <a:latin typeface="Proxima Nova"/>
              <a:ea typeface="Proxima Nova"/>
              <a:cs typeface="Proxima Nova"/>
              <a:sym typeface="Proxima Nova"/>
            </a:endParaRPr>
          </a:p>
        </p:txBody>
      </p:sp>
      <p:sp>
        <p:nvSpPr>
          <p:cNvPr id="405" name="Google Shape;405;p32"/>
          <p:cNvSpPr/>
          <p:nvPr/>
        </p:nvSpPr>
        <p:spPr>
          <a:xfrm>
            <a:off x="2912950" y="1911056"/>
            <a:ext cx="678000" cy="1029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128CD7"/>
                </a:solidFill>
                <a:latin typeface="Proxima Nova"/>
                <a:ea typeface="Proxima Nova"/>
                <a:cs typeface="Proxima Nova"/>
                <a:sym typeface="Proxima Nova"/>
              </a:rPr>
              <a:t>ML/Stats/Graph</a:t>
            </a:r>
            <a:endParaRPr sz="680" b="0" i="0" u="none" strike="noStrike" cap="none">
              <a:solidFill>
                <a:srgbClr val="128CD7"/>
              </a:solidFill>
              <a:latin typeface="Proxima Nova"/>
              <a:ea typeface="Proxima Nova"/>
              <a:cs typeface="Proxima Nova"/>
              <a:sym typeface="Proxima Nova"/>
            </a:endParaRPr>
          </a:p>
        </p:txBody>
      </p:sp>
      <p:sp>
        <p:nvSpPr>
          <p:cNvPr id="406" name="Google Shape;406;p32"/>
          <p:cNvSpPr/>
          <p:nvPr/>
        </p:nvSpPr>
        <p:spPr>
          <a:xfrm>
            <a:off x="3659404" y="2037052"/>
            <a:ext cx="678000" cy="2055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Python. 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Java, Perl, C</a:t>
            </a:r>
            <a:endParaRPr sz="680" b="0" i="0" u="none" strike="noStrike" cap="none">
              <a:solidFill>
                <a:srgbClr val="445A71"/>
              </a:solidFill>
              <a:latin typeface="Proxima Nova"/>
              <a:ea typeface="Proxima Nova"/>
              <a:cs typeface="Proxima Nova"/>
              <a:sym typeface="Proxima Nova"/>
            </a:endParaRPr>
          </a:p>
        </p:txBody>
      </p:sp>
      <p:sp>
        <p:nvSpPr>
          <p:cNvPr id="407" name="Google Shape;407;p32"/>
          <p:cNvSpPr/>
          <p:nvPr/>
        </p:nvSpPr>
        <p:spPr>
          <a:xfrm>
            <a:off x="3659536" y="1911056"/>
            <a:ext cx="678000" cy="1029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128CD7"/>
                </a:solidFill>
                <a:latin typeface="Proxima Nova"/>
                <a:ea typeface="Proxima Nova"/>
                <a:cs typeface="Proxima Nova"/>
                <a:sym typeface="Proxima Nova"/>
              </a:rPr>
              <a:t>Programmatic</a:t>
            </a:r>
            <a:endParaRPr sz="680" b="0" i="0" u="none" strike="noStrike" cap="none">
              <a:solidFill>
                <a:srgbClr val="128CD7"/>
              </a:solidFill>
              <a:latin typeface="Proxima Nova"/>
              <a:ea typeface="Proxima Nova"/>
              <a:cs typeface="Proxima Nova"/>
              <a:sym typeface="Proxima Nova"/>
            </a:endParaRPr>
          </a:p>
        </p:txBody>
      </p:sp>
      <p:sp>
        <p:nvSpPr>
          <p:cNvPr id="408" name="Google Shape;408;p32"/>
          <p:cNvSpPr/>
          <p:nvPr/>
        </p:nvSpPr>
        <p:spPr>
          <a:xfrm>
            <a:off x="4407670" y="2037052"/>
            <a:ext cx="678000" cy="2055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Apache SOLR</a:t>
            </a:r>
            <a:endParaRPr sz="680" b="0" i="0" u="none" strike="noStrike" cap="none">
              <a:solidFill>
                <a:srgbClr val="445A71"/>
              </a:solidFill>
              <a:latin typeface="Proxima Nova"/>
              <a:ea typeface="Proxima Nova"/>
              <a:cs typeface="Proxima Nova"/>
              <a:sym typeface="Proxima Nova"/>
            </a:endParaRPr>
          </a:p>
        </p:txBody>
      </p:sp>
      <p:sp>
        <p:nvSpPr>
          <p:cNvPr id="409" name="Google Shape;409;p32"/>
          <p:cNvSpPr/>
          <p:nvPr/>
        </p:nvSpPr>
        <p:spPr>
          <a:xfrm>
            <a:off x="4406123" y="1911056"/>
            <a:ext cx="678000" cy="1029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128CD7"/>
                </a:solidFill>
                <a:latin typeface="Proxima Nova"/>
                <a:ea typeface="Proxima Nova"/>
                <a:cs typeface="Proxima Nova"/>
                <a:sym typeface="Proxima Nova"/>
              </a:rPr>
              <a:t>Text</a:t>
            </a:r>
            <a:endParaRPr sz="680" b="0" i="0" u="none" strike="noStrike" cap="none">
              <a:solidFill>
                <a:srgbClr val="128CD7"/>
              </a:solidFill>
              <a:latin typeface="Proxima Nova"/>
              <a:ea typeface="Proxima Nova"/>
              <a:cs typeface="Proxima Nova"/>
              <a:sym typeface="Proxima Nova"/>
            </a:endParaRPr>
          </a:p>
        </p:txBody>
      </p:sp>
      <p:sp>
        <p:nvSpPr>
          <p:cNvPr id="410" name="Google Shape;410;p32"/>
          <p:cNvSpPr/>
          <p:nvPr/>
        </p:nvSpPr>
        <p:spPr>
          <a:xfrm>
            <a:off x="5155937" y="2037052"/>
            <a:ext cx="678000" cy="2055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PostGIS</a:t>
            </a:r>
            <a:endParaRPr sz="680" b="0" i="0" u="none" strike="noStrike" cap="none">
              <a:solidFill>
                <a:srgbClr val="445A71"/>
              </a:solidFill>
              <a:latin typeface="Proxima Nova"/>
              <a:ea typeface="Proxima Nova"/>
              <a:cs typeface="Proxima Nova"/>
              <a:sym typeface="Proxima Nova"/>
            </a:endParaRPr>
          </a:p>
        </p:txBody>
      </p:sp>
      <p:sp>
        <p:nvSpPr>
          <p:cNvPr id="411" name="Google Shape;411;p32"/>
          <p:cNvSpPr/>
          <p:nvPr/>
        </p:nvSpPr>
        <p:spPr>
          <a:xfrm>
            <a:off x="5152709" y="1911056"/>
            <a:ext cx="678000" cy="1029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128CD7"/>
                </a:solidFill>
                <a:latin typeface="Proxima Nova"/>
                <a:ea typeface="Proxima Nova"/>
                <a:cs typeface="Proxima Nova"/>
                <a:sym typeface="Proxima Nova"/>
              </a:rPr>
              <a:t>GeoSpatial</a:t>
            </a:r>
            <a:endParaRPr sz="680" b="0" i="0" u="none" strike="noStrike" cap="none">
              <a:solidFill>
                <a:srgbClr val="128CD7"/>
              </a:solidFill>
              <a:latin typeface="Proxima Nova"/>
              <a:ea typeface="Proxima Nova"/>
              <a:cs typeface="Proxima Nova"/>
              <a:sym typeface="Proxima Nova"/>
            </a:endParaRPr>
          </a:p>
        </p:txBody>
      </p:sp>
      <p:sp>
        <p:nvSpPr>
          <p:cNvPr id="412" name="Google Shape;412;p32"/>
          <p:cNvSpPr/>
          <p:nvPr/>
        </p:nvSpPr>
        <p:spPr>
          <a:xfrm>
            <a:off x="2349939" y="1499700"/>
            <a:ext cx="678000" cy="205500"/>
          </a:xfrm>
          <a:prstGeom prst="roundRect">
            <a:avLst>
              <a:gd name="adj" fmla="val 13626"/>
            </a:avLst>
          </a:prstGeom>
          <a:solidFill>
            <a:srgbClr val="211E7F"/>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B5BFC9"/>
                </a:solidFill>
                <a:latin typeface="Proxima Nova"/>
                <a:ea typeface="Proxima Nova"/>
                <a:cs typeface="Proxima Nova"/>
                <a:sym typeface="Proxima Nova"/>
              </a:rPr>
              <a:t>Custom Apps</a:t>
            </a:r>
            <a:endParaRPr sz="1400" b="0" i="0" u="none" strike="noStrike" cap="none">
              <a:solidFill>
                <a:srgbClr val="000000"/>
              </a:solidFill>
              <a:latin typeface="Arial"/>
              <a:ea typeface="Arial"/>
              <a:cs typeface="Arial"/>
              <a:sym typeface="Arial"/>
            </a:endParaRPr>
          </a:p>
        </p:txBody>
      </p:sp>
      <p:sp>
        <p:nvSpPr>
          <p:cNvPr id="413" name="Google Shape;413;p32"/>
          <p:cNvSpPr/>
          <p:nvPr/>
        </p:nvSpPr>
        <p:spPr>
          <a:xfrm>
            <a:off x="3285272" y="1499700"/>
            <a:ext cx="678000" cy="205500"/>
          </a:xfrm>
          <a:prstGeom prst="roundRect">
            <a:avLst>
              <a:gd name="adj" fmla="val 13626"/>
            </a:avLst>
          </a:prstGeom>
          <a:solidFill>
            <a:srgbClr val="211E7F"/>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B5BFC9"/>
                </a:solidFill>
                <a:latin typeface="Proxima Nova"/>
                <a:ea typeface="Proxima Nova"/>
                <a:cs typeface="Proxima Nova"/>
                <a:sym typeface="Proxima Nova"/>
              </a:rPr>
              <a:t>BI / Reporting</a:t>
            </a:r>
            <a:endParaRPr sz="1400" b="0" i="0" u="none" strike="noStrike" cap="none">
              <a:solidFill>
                <a:srgbClr val="000000"/>
              </a:solidFill>
              <a:latin typeface="Arial"/>
              <a:ea typeface="Arial"/>
              <a:cs typeface="Arial"/>
              <a:sym typeface="Arial"/>
            </a:endParaRPr>
          </a:p>
        </p:txBody>
      </p:sp>
      <p:sp>
        <p:nvSpPr>
          <p:cNvPr id="414" name="Google Shape;414;p32"/>
          <p:cNvSpPr/>
          <p:nvPr/>
        </p:nvSpPr>
        <p:spPr>
          <a:xfrm>
            <a:off x="4220605" y="1499700"/>
            <a:ext cx="678000" cy="205500"/>
          </a:xfrm>
          <a:prstGeom prst="roundRect">
            <a:avLst>
              <a:gd name="adj" fmla="val 13626"/>
            </a:avLst>
          </a:prstGeom>
          <a:solidFill>
            <a:srgbClr val="211E7F"/>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B5BFC9"/>
                </a:solidFill>
                <a:latin typeface="Proxima Nova"/>
                <a:ea typeface="Proxima Nova"/>
                <a:cs typeface="Proxima Nova"/>
                <a:sym typeface="Proxima Nova"/>
              </a:rPr>
              <a:t>Machine Learning</a:t>
            </a:r>
            <a:endParaRPr sz="680" b="0" i="0" u="none" strike="noStrike" cap="none">
              <a:solidFill>
                <a:srgbClr val="B5BFC9"/>
              </a:solidFill>
              <a:latin typeface="Proxima Nova"/>
              <a:ea typeface="Proxima Nova"/>
              <a:cs typeface="Proxima Nova"/>
              <a:sym typeface="Proxima Nova"/>
            </a:endParaRPr>
          </a:p>
        </p:txBody>
      </p:sp>
      <p:sp>
        <p:nvSpPr>
          <p:cNvPr id="415" name="Google Shape;415;p32"/>
          <p:cNvSpPr/>
          <p:nvPr/>
        </p:nvSpPr>
        <p:spPr>
          <a:xfrm>
            <a:off x="5155937" y="1499700"/>
            <a:ext cx="678000" cy="205500"/>
          </a:xfrm>
          <a:prstGeom prst="roundRect">
            <a:avLst>
              <a:gd name="adj" fmla="val 13626"/>
            </a:avLst>
          </a:prstGeom>
          <a:solidFill>
            <a:srgbClr val="211E7F"/>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B5BFC9"/>
                </a:solidFill>
                <a:latin typeface="Proxima Nova"/>
                <a:ea typeface="Proxima Nova"/>
                <a:cs typeface="Proxima Nova"/>
                <a:sym typeface="Proxima Nova"/>
              </a:rPr>
              <a:t>AI</a:t>
            </a:r>
            <a:endParaRPr sz="680" b="0" i="0" u="none" strike="noStrike" cap="none">
              <a:solidFill>
                <a:srgbClr val="B5BFC9"/>
              </a:solidFill>
              <a:latin typeface="Proxima Nova"/>
              <a:ea typeface="Proxima Nova"/>
              <a:cs typeface="Proxima Nova"/>
              <a:sym typeface="Proxima Nova"/>
            </a:endParaRPr>
          </a:p>
        </p:txBody>
      </p:sp>
      <p:sp>
        <p:nvSpPr>
          <p:cNvPr id="416" name="Google Shape;416;p32"/>
          <p:cNvSpPr/>
          <p:nvPr/>
        </p:nvSpPr>
        <p:spPr>
          <a:xfrm>
            <a:off x="1719884" y="4353937"/>
            <a:ext cx="519900" cy="2922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On-Premises</a:t>
            </a:r>
            <a:endParaRPr sz="680" b="0" i="0" u="none" strike="noStrike" cap="none">
              <a:solidFill>
                <a:srgbClr val="445A71"/>
              </a:solidFill>
              <a:latin typeface="Proxima Nova"/>
              <a:ea typeface="Proxima Nova"/>
              <a:cs typeface="Proxima Nova"/>
              <a:sym typeface="Proxima Nova"/>
            </a:endParaRPr>
          </a:p>
        </p:txBody>
      </p:sp>
      <p:sp>
        <p:nvSpPr>
          <p:cNvPr id="417" name="Google Shape;417;p32"/>
          <p:cNvSpPr/>
          <p:nvPr/>
        </p:nvSpPr>
        <p:spPr>
          <a:xfrm>
            <a:off x="5421312"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Kafka</a:t>
            </a:r>
            <a:endParaRPr sz="680" b="0" i="0" u="none" strike="noStrike" cap="none">
              <a:solidFill>
                <a:srgbClr val="445A71"/>
              </a:solidFill>
              <a:latin typeface="Proxima Nova"/>
              <a:ea typeface="Proxima Nova"/>
              <a:cs typeface="Proxima Nova"/>
              <a:sym typeface="Proxima Nova"/>
            </a:endParaRPr>
          </a:p>
        </p:txBody>
      </p:sp>
      <p:sp>
        <p:nvSpPr>
          <p:cNvPr id="418" name="Google Shape;418;p32"/>
          <p:cNvSpPr/>
          <p:nvPr/>
        </p:nvSpPr>
        <p:spPr>
          <a:xfrm>
            <a:off x="4935569"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ETL</a:t>
            </a:r>
            <a:endParaRPr sz="680" b="0" i="0" u="none" strike="noStrike" cap="none">
              <a:solidFill>
                <a:srgbClr val="445A71"/>
              </a:solidFill>
              <a:latin typeface="Proxima Nova"/>
              <a:ea typeface="Proxima Nova"/>
              <a:cs typeface="Proxima Nova"/>
              <a:sym typeface="Proxima Nova"/>
            </a:endParaRPr>
          </a:p>
        </p:txBody>
      </p:sp>
      <p:sp>
        <p:nvSpPr>
          <p:cNvPr id="419" name="Google Shape;419;p32"/>
          <p:cNvSpPr/>
          <p:nvPr/>
        </p:nvSpPr>
        <p:spPr>
          <a:xfrm>
            <a:off x="4449826" y="3758869"/>
            <a:ext cx="420900" cy="280800"/>
          </a:xfrm>
          <a:prstGeom prst="roundRect">
            <a:avLst>
              <a:gd name="adj" fmla="val 13626"/>
            </a:avLst>
          </a:prstGeom>
          <a:solidFill>
            <a:srgbClr val="CFD5DD"/>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Spring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Cloud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Data Flow</a:t>
            </a:r>
            <a:endParaRPr sz="680" b="0" i="0" u="none" strike="noStrike" cap="none">
              <a:solidFill>
                <a:srgbClr val="445A71"/>
              </a:solidFill>
              <a:latin typeface="Proxima Nova"/>
              <a:ea typeface="Proxima Nova"/>
              <a:cs typeface="Proxima Nova"/>
              <a:sym typeface="Proxima Nova"/>
            </a:endParaRPr>
          </a:p>
        </p:txBody>
      </p:sp>
      <p:sp>
        <p:nvSpPr>
          <p:cNvPr id="420" name="Google Shape;420;p32"/>
          <p:cNvSpPr/>
          <p:nvPr/>
        </p:nvSpPr>
        <p:spPr>
          <a:xfrm>
            <a:off x="1283185" y="2437787"/>
            <a:ext cx="4642500" cy="631200"/>
          </a:xfrm>
          <a:prstGeom prst="roundRect">
            <a:avLst>
              <a:gd name="adj" fmla="val 13626"/>
            </a:avLst>
          </a:prstGeom>
          <a:solidFill>
            <a:srgbClr val="048371"/>
          </a:solid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endParaRPr sz="680" b="0" i="0" u="none" strike="noStrike" cap="none">
              <a:solidFill>
                <a:schemeClr val="lt1"/>
              </a:solidFill>
              <a:latin typeface="Proxima Nova"/>
              <a:ea typeface="Proxima Nova"/>
              <a:cs typeface="Proxima Nova"/>
              <a:sym typeface="Proxima Nova"/>
            </a:endParaRPr>
          </a:p>
        </p:txBody>
      </p:sp>
      <p:sp>
        <p:nvSpPr>
          <p:cNvPr id="421" name="Google Shape;421;p32"/>
          <p:cNvSpPr/>
          <p:nvPr/>
        </p:nvSpPr>
        <p:spPr>
          <a:xfrm>
            <a:off x="1366594"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Massively</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Parallel</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(MPP)</a:t>
            </a:r>
            <a:endParaRPr sz="680" b="0" i="0" u="none" strike="noStrike" cap="none">
              <a:solidFill>
                <a:srgbClr val="FFFFFF"/>
              </a:solidFill>
              <a:latin typeface="Proxima Nova"/>
              <a:ea typeface="Proxima Nova"/>
              <a:cs typeface="Proxima Nova"/>
              <a:sym typeface="Proxima Nova"/>
            </a:endParaRPr>
          </a:p>
        </p:txBody>
      </p:sp>
      <p:sp>
        <p:nvSpPr>
          <p:cNvPr id="422" name="Google Shape;422;p32"/>
          <p:cNvSpPr/>
          <p:nvPr/>
        </p:nvSpPr>
        <p:spPr>
          <a:xfrm>
            <a:off x="5344274"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PostgreSQL</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Kernel</a:t>
            </a:r>
            <a:endParaRPr sz="680" b="0" i="0" u="none" strike="noStrike" cap="none">
              <a:solidFill>
                <a:srgbClr val="FFFFFF"/>
              </a:solidFill>
              <a:latin typeface="Proxima Nova"/>
              <a:ea typeface="Proxima Nova"/>
              <a:cs typeface="Proxima Nova"/>
              <a:sym typeface="Proxima Nova"/>
            </a:endParaRPr>
          </a:p>
        </p:txBody>
      </p:sp>
      <p:sp>
        <p:nvSpPr>
          <p:cNvPr id="423" name="Google Shape;423;p32"/>
          <p:cNvSpPr/>
          <p:nvPr/>
        </p:nvSpPr>
        <p:spPr>
          <a:xfrm>
            <a:off x="1934833"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Petabyte</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Scale</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Loading</a:t>
            </a:r>
            <a:endParaRPr sz="680" b="0" i="0" u="none" strike="noStrike" cap="none">
              <a:solidFill>
                <a:srgbClr val="FFFFFF"/>
              </a:solidFill>
              <a:latin typeface="Proxima Nova"/>
              <a:ea typeface="Proxima Nova"/>
              <a:cs typeface="Proxima Nova"/>
              <a:sym typeface="Proxima Nova"/>
            </a:endParaRPr>
          </a:p>
        </p:txBody>
      </p:sp>
      <p:sp>
        <p:nvSpPr>
          <p:cNvPr id="424" name="Google Shape;424;p32"/>
          <p:cNvSpPr/>
          <p:nvPr/>
        </p:nvSpPr>
        <p:spPr>
          <a:xfrm>
            <a:off x="2503073"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Query</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Optimizer</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(GPORCA)</a:t>
            </a:r>
            <a:endParaRPr sz="680" b="0" i="0" u="none" strike="noStrike" cap="none">
              <a:solidFill>
                <a:srgbClr val="FFFFFF"/>
              </a:solidFill>
              <a:latin typeface="Proxima Nova"/>
              <a:ea typeface="Proxima Nova"/>
              <a:cs typeface="Proxima Nova"/>
              <a:sym typeface="Proxima Nova"/>
            </a:endParaRPr>
          </a:p>
        </p:txBody>
      </p:sp>
      <p:sp>
        <p:nvSpPr>
          <p:cNvPr id="425" name="Google Shape;425;p32"/>
          <p:cNvSpPr/>
          <p:nvPr/>
        </p:nvSpPr>
        <p:spPr>
          <a:xfrm>
            <a:off x="3071313"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Workload</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Manager</a:t>
            </a:r>
            <a:endParaRPr sz="680" b="0" i="0" u="none" strike="noStrike" cap="none">
              <a:solidFill>
                <a:srgbClr val="FFFFFF"/>
              </a:solidFill>
              <a:latin typeface="Proxima Nova"/>
              <a:ea typeface="Proxima Nova"/>
              <a:cs typeface="Proxima Nova"/>
              <a:sym typeface="Proxima Nova"/>
            </a:endParaRPr>
          </a:p>
        </p:txBody>
      </p:sp>
      <p:sp>
        <p:nvSpPr>
          <p:cNvPr id="426" name="Google Shape;426;p32"/>
          <p:cNvSpPr/>
          <p:nvPr/>
        </p:nvSpPr>
        <p:spPr>
          <a:xfrm>
            <a:off x="3639553"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Polymorphic</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Storage</a:t>
            </a:r>
            <a:endParaRPr sz="680" b="0" i="0" u="none" strike="noStrike" cap="none">
              <a:solidFill>
                <a:srgbClr val="FFFFFF"/>
              </a:solidFill>
              <a:latin typeface="Proxima Nova"/>
              <a:ea typeface="Proxima Nova"/>
              <a:cs typeface="Proxima Nova"/>
              <a:sym typeface="Proxima Nova"/>
            </a:endParaRPr>
          </a:p>
        </p:txBody>
      </p:sp>
      <p:sp>
        <p:nvSpPr>
          <p:cNvPr id="427" name="Google Shape;427;p32"/>
          <p:cNvSpPr/>
          <p:nvPr/>
        </p:nvSpPr>
        <p:spPr>
          <a:xfrm>
            <a:off x="4207793"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Command Center</a:t>
            </a:r>
            <a:endParaRPr sz="680" b="0" i="0" u="none" strike="noStrike" cap="none">
              <a:solidFill>
                <a:srgbClr val="FFFFFF"/>
              </a:solidFill>
              <a:latin typeface="Proxima Nova"/>
              <a:ea typeface="Proxima Nova"/>
              <a:cs typeface="Proxima Nova"/>
              <a:sym typeface="Proxima Nova"/>
            </a:endParaRPr>
          </a:p>
        </p:txBody>
      </p:sp>
      <p:sp>
        <p:nvSpPr>
          <p:cNvPr id="428" name="Google Shape;428;p32"/>
          <p:cNvSpPr/>
          <p:nvPr/>
        </p:nvSpPr>
        <p:spPr>
          <a:xfrm>
            <a:off x="4776032" y="2534933"/>
            <a:ext cx="509700" cy="437400"/>
          </a:xfrm>
          <a:prstGeom prst="roundRect">
            <a:avLst>
              <a:gd name="adj" fmla="val 13626"/>
            </a:avLst>
          </a:prstGeom>
          <a:solidFill>
            <a:srgbClr val="048371"/>
          </a:solidFill>
          <a:ln w="9525" cap="rnd" cmpd="sng">
            <a:solidFill>
              <a:srgbClr val="FFFFFF"/>
            </a:solidFill>
            <a:prstDash val="solid"/>
            <a:round/>
            <a:headEnd type="none" w="sm" len="sm"/>
            <a:tailEnd type="none" w="sm" len="sm"/>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SQL Compatibility</a:t>
            </a:r>
            <a:endParaRPr sz="1400" b="0"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FFFFFF"/>
                </a:solidFill>
                <a:latin typeface="Proxima Nova"/>
                <a:ea typeface="Proxima Nova"/>
                <a:cs typeface="Proxima Nova"/>
                <a:sym typeface="Proxima Nova"/>
              </a:rPr>
              <a:t>(Hyper-Q)</a:t>
            </a:r>
            <a:endParaRPr sz="680" b="0" i="0" u="none" strike="noStrike" cap="none">
              <a:solidFill>
                <a:srgbClr val="FFFFFF"/>
              </a:solidFill>
              <a:latin typeface="Proxima Nova"/>
              <a:ea typeface="Proxima Nova"/>
              <a:cs typeface="Proxima Nova"/>
              <a:sym typeface="Proxima Nova"/>
            </a:endParaRPr>
          </a:p>
        </p:txBody>
      </p:sp>
      <p:grpSp>
        <p:nvGrpSpPr>
          <p:cNvPr id="429" name="Google Shape;429;p32"/>
          <p:cNvGrpSpPr/>
          <p:nvPr/>
        </p:nvGrpSpPr>
        <p:grpSpPr>
          <a:xfrm>
            <a:off x="1749745" y="885527"/>
            <a:ext cx="230089" cy="360408"/>
            <a:chOff x="2765325" y="1205750"/>
            <a:chExt cx="2095525" cy="3365150"/>
          </a:xfrm>
        </p:grpSpPr>
        <p:sp>
          <p:nvSpPr>
            <p:cNvPr id="430" name="Google Shape;430;p32"/>
            <p:cNvSpPr/>
            <p:nvPr/>
          </p:nvSpPr>
          <p:spPr>
            <a:xfrm>
              <a:off x="2765325" y="2703400"/>
              <a:ext cx="2095525" cy="1867500"/>
            </a:xfrm>
            <a:custGeom>
              <a:avLst/>
              <a:gdLst/>
              <a:ahLst/>
              <a:cxnLst/>
              <a:rect l="l" t="t" r="r" b="b"/>
              <a:pathLst>
                <a:path w="83821" h="74700" extrusionOk="0">
                  <a:moveTo>
                    <a:pt x="20709" y="1"/>
                  </a:moveTo>
                  <a:cubicBezTo>
                    <a:pt x="8629" y="4438"/>
                    <a:pt x="0" y="15902"/>
                    <a:pt x="0" y="29461"/>
                  </a:cubicBezTo>
                  <a:lnTo>
                    <a:pt x="0" y="74699"/>
                  </a:lnTo>
                  <a:lnTo>
                    <a:pt x="83820" y="74699"/>
                  </a:lnTo>
                  <a:lnTo>
                    <a:pt x="83820" y="29461"/>
                  </a:lnTo>
                  <a:cubicBezTo>
                    <a:pt x="83820" y="15902"/>
                    <a:pt x="75192" y="4438"/>
                    <a:pt x="63112" y="1"/>
                  </a:cubicBezTo>
                  <a:cubicBezTo>
                    <a:pt x="57072" y="4192"/>
                    <a:pt x="49799" y="6657"/>
                    <a:pt x="41910" y="6657"/>
                  </a:cubicBezTo>
                  <a:cubicBezTo>
                    <a:pt x="34021" y="6657"/>
                    <a:pt x="26749" y="4192"/>
                    <a:pt x="20709"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2"/>
            <p:cNvSpPr/>
            <p:nvPr/>
          </p:nvSpPr>
          <p:spPr>
            <a:xfrm>
              <a:off x="3088900" y="1205750"/>
              <a:ext cx="1448375" cy="1451450"/>
            </a:xfrm>
            <a:custGeom>
              <a:avLst/>
              <a:gdLst/>
              <a:ahLst/>
              <a:cxnLst/>
              <a:rect l="l" t="t" r="r" b="b"/>
              <a:pathLst>
                <a:path w="57935" h="58058" extrusionOk="0">
                  <a:moveTo>
                    <a:pt x="28967" y="0"/>
                  </a:moveTo>
                  <a:cubicBezTo>
                    <a:pt x="12943" y="0"/>
                    <a:pt x="0" y="13066"/>
                    <a:pt x="0" y="29091"/>
                  </a:cubicBezTo>
                  <a:cubicBezTo>
                    <a:pt x="0" y="45115"/>
                    <a:pt x="12943" y="58058"/>
                    <a:pt x="28967" y="58058"/>
                  </a:cubicBezTo>
                  <a:cubicBezTo>
                    <a:pt x="44992" y="58058"/>
                    <a:pt x="57934" y="45115"/>
                    <a:pt x="57934" y="29091"/>
                  </a:cubicBezTo>
                  <a:cubicBezTo>
                    <a:pt x="57934" y="13066"/>
                    <a:pt x="44992" y="0"/>
                    <a:pt x="28967" y="0"/>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32"/>
          <p:cNvGrpSpPr/>
          <p:nvPr/>
        </p:nvGrpSpPr>
        <p:grpSpPr>
          <a:xfrm>
            <a:off x="2908473" y="885527"/>
            <a:ext cx="230089" cy="360408"/>
            <a:chOff x="2765325" y="1205750"/>
            <a:chExt cx="2095525" cy="3365150"/>
          </a:xfrm>
        </p:grpSpPr>
        <p:sp>
          <p:nvSpPr>
            <p:cNvPr id="433" name="Google Shape;433;p32"/>
            <p:cNvSpPr/>
            <p:nvPr/>
          </p:nvSpPr>
          <p:spPr>
            <a:xfrm>
              <a:off x="2765325" y="2703400"/>
              <a:ext cx="2095525" cy="1867500"/>
            </a:xfrm>
            <a:custGeom>
              <a:avLst/>
              <a:gdLst/>
              <a:ahLst/>
              <a:cxnLst/>
              <a:rect l="l" t="t" r="r" b="b"/>
              <a:pathLst>
                <a:path w="83821" h="74700" extrusionOk="0">
                  <a:moveTo>
                    <a:pt x="20709" y="1"/>
                  </a:moveTo>
                  <a:cubicBezTo>
                    <a:pt x="8629" y="4438"/>
                    <a:pt x="0" y="15902"/>
                    <a:pt x="0" y="29461"/>
                  </a:cubicBezTo>
                  <a:lnTo>
                    <a:pt x="0" y="74699"/>
                  </a:lnTo>
                  <a:lnTo>
                    <a:pt x="83820" y="74699"/>
                  </a:lnTo>
                  <a:lnTo>
                    <a:pt x="83820" y="29461"/>
                  </a:lnTo>
                  <a:cubicBezTo>
                    <a:pt x="83820" y="15902"/>
                    <a:pt x="75192" y="4438"/>
                    <a:pt x="63112" y="1"/>
                  </a:cubicBezTo>
                  <a:cubicBezTo>
                    <a:pt x="57072" y="4192"/>
                    <a:pt x="49799" y="6657"/>
                    <a:pt x="41910" y="6657"/>
                  </a:cubicBezTo>
                  <a:cubicBezTo>
                    <a:pt x="34021" y="6657"/>
                    <a:pt x="26749" y="4192"/>
                    <a:pt x="20709"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2"/>
            <p:cNvSpPr/>
            <p:nvPr/>
          </p:nvSpPr>
          <p:spPr>
            <a:xfrm>
              <a:off x="3088900" y="1205750"/>
              <a:ext cx="1448375" cy="1451450"/>
            </a:xfrm>
            <a:custGeom>
              <a:avLst/>
              <a:gdLst/>
              <a:ahLst/>
              <a:cxnLst/>
              <a:rect l="l" t="t" r="r" b="b"/>
              <a:pathLst>
                <a:path w="57935" h="58058" extrusionOk="0">
                  <a:moveTo>
                    <a:pt x="28967" y="0"/>
                  </a:moveTo>
                  <a:cubicBezTo>
                    <a:pt x="12943" y="0"/>
                    <a:pt x="0" y="13066"/>
                    <a:pt x="0" y="29091"/>
                  </a:cubicBezTo>
                  <a:cubicBezTo>
                    <a:pt x="0" y="45115"/>
                    <a:pt x="12943" y="58058"/>
                    <a:pt x="28967" y="58058"/>
                  </a:cubicBezTo>
                  <a:cubicBezTo>
                    <a:pt x="44992" y="58058"/>
                    <a:pt x="57934" y="45115"/>
                    <a:pt x="57934" y="29091"/>
                  </a:cubicBezTo>
                  <a:cubicBezTo>
                    <a:pt x="57934" y="13066"/>
                    <a:pt x="44992" y="0"/>
                    <a:pt x="28967" y="0"/>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5" name="Google Shape;435;p32"/>
          <p:cNvGrpSpPr/>
          <p:nvPr/>
        </p:nvGrpSpPr>
        <p:grpSpPr>
          <a:xfrm>
            <a:off x="4067180" y="885527"/>
            <a:ext cx="230089" cy="360408"/>
            <a:chOff x="2765325" y="1205750"/>
            <a:chExt cx="2095525" cy="3365150"/>
          </a:xfrm>
        </p:grpSpPr>
        <p:sp>
          <p:nvSpPr>
            <p:cNvPr id="436" name="Google Shape;436;p32"/>
            <p:cNvSpPr/>
            <p:nvPr/>
          </p:nvSpPr>
          <p:spPr>
            <a:xfrm>
              <a:off x="2765325" y="2703400"/>
              <a:ext cx="2095525" cy="1867500"/>
            </a:xfrm>
            <a:custGeom>
              <a:avLst/>
              <a:gdLst/>
              <a:ahLst/>
              <a:cxnLst/>
              <a:rect l="l" t="t" r="r" b="b"/>
              <a:pathLst>
                <a:path w="83821" h="74700" extrusionOk="0">
                  <a:moveTo>
                    <a:pt x="20709" y="1"/>
                  </a:moveTo>
                  <a:cubicBezTo>
                    <a:pt x="8629" y="4438"/>
                    <a:pt x="0" y="15902"/>
                    <a:pt x="0" y="29461"/>
                  </a:cubicBezTo>
                  <a:lnTo>
                    <a:pt x="0" y="74699"/>
                  </a:lnTo>
                  <a:lnTo>
                    <a:pt x="83820" y="74699"/>
                  </a:lnTo>
                  <a:lnTo>
                    <a:pt x="83820" y="29461"/>
                  </a:lnTo>
                  <a:cubicBezTo>
                    <a:pt x="83820" y="15902"/>
                    <a:pt x="75192" y="4438"/>
                    <a:pt x="63112" y="1"/>
                  </a:cubicBezTo>
                  <a:cubicBezTo>
                    <a:pt x="57072" y="4192"/>
                    <a:pt x="49799" y="6657"/>
                    <a:pt x="41910" y="6657"/>
                  </a:cubicBezTo>
                  <a:cubicBezTo>
                    <a:pt x="34021" y="6657"/>
                    <a:pt x="26749" y="4192"/>
                    <a:pt x="20709"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2"/>
            <p:cNvSpPr/>
            <p:nvPr/>
          </p:nvSpPr>
          <p:spPr>
            <a:xfrm>
              <a:off x="3088900" y="1205750"/>
              <a:ext cx="1448375" cy="1451450"/>
            </a:xfrm>
            <a:custGeom>
              <a:avLst/>
              <a:gdLst/>
              <a:ahLst/>
              <a:cxnLst/>
              <a:rect l="l" t="t" r="r" b="b"/>
              <a:pathLst>
                <a:path w="57935" h="58058" extrusionOk="0">
                  <a:moveTo>
                    <a:pt x="28967" y="0"/>
                  </a:moveTo>
                  <a:cubicBezTo>
                    <a:pt x="12943" y="0"/>
                    <a:pt x="0" y="13066"/>
                    <a:pt x="0" y="29091"/>
                  </a:cubicBezTo>
                  <a:cubicBezTo>
                    <a:pt x="0" y="45115"/>
                    <a:pt x="12943" y="58058"/>
                    <a:pt x="28967" y="58058"/>
                  </a:cubicBezTo>
                  <a:cubicBezTo>
                    <a:pt x="44992" y="58058"/>
                    <a:pt x="57934" y="45115"/>
                    <a:pt x="57934" y="29091"/>
                  </a:cubicBezTo>
                  <a:cubicBezTo>
                    <a:pt x="57934" y="13066"/>
                    <a:pt x="44992" y="0"/>
                    <a:pt x="28967" y="0"/>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32"/>
          <p:cNvGrpSpPr/>
          <p:nvPr/>
        </p:nvGrpSpPr>
        <p:grpSpPr>
          <a:xfrm>
            <a:off x="5225897" y="885527"/>
            <a:ext cx="230089" cy="360408"/>
            <a:chOff x="2765325" y="1205750"/>
            <a:chExt cx="2095525" cy="3365150"/>
          </a:xfrm>
        </p:grpSpPr>
        <p:sp>
          <p:nvSpPr>
            <p:cNvPr id="439" name="Google Shape;439;p32"/>
            <p:cNvSpPr/>
            <p:nvPr/>
          </p:nvSpPr>
          <p:spPr>
            <a:xfrm>
              <a:off x="2765325" y="2703400"/>
              <a:ext cx="2095525" cy="1867500"/>
            </a:xfrm>
            <a:custGeom>
              <a:avLst/>
              <a:gdLst/>
              <a:ahLst/>
              <a:cxnLst/>
              <a:rect l="l" t="t" r="r" b="b"/>
              <a:pathLst>
                <a:path w="83821" h="74700" extrusionOk="0">
                  <a:moveTo>
                    <a:pt x="20709" y="1"/>
                  </a:moveTo>
                  <a:cubicBezTo>
                    <a:pt x="8629" y="4438"/>
                    <a:pt x="0" y="15902"/>
                    <a:pt x="0" y="29461"/>
                  </a:cubicBezTo>
                  <a:lnTo>
                    <a:pt x="0" y="74699"/>
                  </a:lnTo>
                  <a:lnTo>
                    <a:pt x="83820" y="74699"/>
                  </a:lnTo>
                  <a:lnTo>
                    <a:pt x="83820" y="29461"/>
                  </a:lnTo>
                  <a:cubicBezTo>
                    <a:pt x="83820" y="15902"/>
                    <a:pt x="75192" y="4438"/>
                    <a:pt x="63112" y="1"/>
                  </a:cubicBezTo>
                  <a:cubicBezTo>
                    <a:pt x="57072" y="4192"/>
                    <a:pt x="49799" y="6657"/>
                    <a:pt x="41910" y="6657"/>
                  </a:cubicBezTo>
                  <a:cubicBezTo>
                    <a:pt x="34021" y="6657"/>
                    <a:pt x="26749" y="4192"/>
                    <a:pt x="20709"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2"/>
            <p:cNvSpPr/>
            <p:nvPr/>
          </p:nvSpPr>
          <p:spPr>
            <a:xfrm>
              <a:off x="3088900" y="1205750"/>
              <a:ext cx="1448375" cy="1451450"/>
            </a:xfrm>
            <a:custGeom>
              <a:avLst/>
              <a:gdLst/>
              <a:ahLst/>
              <a:cxnLst/>
              <a:rect l="l" t="t" r="r" b="b"/>
              <a:pathLst>
                <a:path w="57935" h="58058" extrusionOk="0">
                  <a:moveTo>
                    <a:pt x="28967" y="0"/>
                  </a:moveTo>
                  <a:cubicBezTo>
                    <a:pt x="12943" y="0"/>
                    <a:pt x="0" y="13066"/>
                    <a:pt x="0" y="29091"/>
                  </a:cubicBezTo>
                  <a:cubicBezTo>
                    <a:pt x="0" y="45115"/>
                    <a:pt x="12943" y="58058"/>
                    <a:pt x="28967" y="58058"/>
                  </a:cubicBezTo>
                  <a:cubicBezTo>
                    <a:pt x="44992" y="58058"/>
                    <a:pt x="57934" y="45115"/>
                    <a:pt x="57934" y="29091"/>
                  </a:cubicBezTo>
                  <a:cubicBezTo>
                    <a:pt x="57934" y="13066"/>
                    <a:pt x="44992" y="0"/>
                    <a:pt x="28967" y="0"/>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1" name="Google Shape;441;p32"/>
          <p:cNvSpPr/>
          <p:nvPr/>
        </p:nvSpPr>
        <p:spPr>
          <a:xfrm>
            <a:off x="2747194" y="4314692"/>
            <a:ext cx="596495" cy="340338"/>
          </a:xfrm>
          <a:custGeom>
            <a:avLst/>
            <a:gdLst/>
            <a:ahLst/>
            <a:cxnLst/>
            <a:rect l="l" t="t" r="r" b="b"/>
            <a:pathLst>
              <a:path w="225945" h="131278" extrusionOk="0">
                <a:moveTo>
                  <a:pt x="97010" y="1"/>
                </a:moveTo>
                <a:cubicBezTo>
                  <a:pt x="67303" y="1"/>
                  <a:pt x="42650" y="22065"/>
                  <a:pt x="38583" y="50663"/>
                </a:cubicBezTo>
                <a:cubicBezTo>
                  <a:pt x="16272" y="56703"/>
                  <a:pt x="1" y="76918"/>
                  <a:pt x="1" y="100955"/>
                </a:cubicBezTo>
                <a:cubicBezTo>
                  <a:pt x="1" y="112295"/>
                  <a:pt x="3576" y="122773"/>
                  <a:pt x="9739" y="131278"/>
                </a:cubicBezTo>
                <a:lnTo>
                  <a:pt x="216700" y="131278"/>
                </a:lnTo>
                <a:cubicBezTo>
                  <a:pt x="222493" y="123759"/>
                  <a:pt x="225944" y="114391"/>
                  <a:pt x="225944" y="104160"/>
                </a:cubicBezTo>
                <a:cubicBezTo>
                  <a:pt x="225944" y="83821"/>
                  <a:pt x="212262" y="66810"/>
                  <a:pt x="193526" y="61633"/>
                </a:cubicBezTo>
                <a:cubicBezTo>
                  <a:pt x="193772" y="60154"/>
                  <a:pt x="193896" y="58798"/>
                  <a:pt x="193896" y="57319"/>
                </a:cubicBezTo>
                <a:cubicBezTo>
                  <a:pt x="193896" y="38213"/>
                  <a:pt x="178364" y="22682"/>
                  <a:pt x="159135" y="22682"/>
                </a:cubicBezTo>
                <a:cubicBezTo>
                  <a:pt x="154328" y="22682"/>
                  <a:pt x="149767" y="23668"/>
                  <a:pt x="145576" y="25394"/>
                </a:cubicBezTo>
                <a:cubicBezTo>
                  <a:pt x="134852" y="10109"/>
                  <a:pt x="117102" y="1"/>
                  <a:pt x="97010"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2"/>
          <p:cNvSpPr/>
          <p:nvPr/>
        </p:nvSpPr>
        <p:spPr>
          <a:xfrm>
            <a:off x="3857521" y="4314692"/>
            <a:ext cx="596495" cy="340338"/>
          </a:xfrm>
          <a:custGeom>
            <a:avLst/>
            <a:gdLst/>
            <a:ahLst/>
            <a:cxnLst/>
            <a:rect l="l" t="t" r="r" b="b"/>
            <a:pathLst>
              <a:path w="225945" h="131278" extrusionOk="0">
                <a:moveTo>
                  <a:pt x="97010" y="1"/>
                </a:moveTo>
                <a:cubicBezTo>
                  <a:pt x="67303" y="1"/>
                  <a:pt x="42650" y="22065"/>
                  <a:pt x="38583" y="50663"/>
                </a:cubicBezTo>
                <a:cubicBezTo>
                  <a:pt x="16272" y="56703"/>
                  <a:pt x="1" y="76918"/>
                  <a:pt x="1" y="100955"/>
                </a:cubicBezTo>
                <a:cubicBezTo>
                  <a:pt x="1" y="112295"/>
                  <a:pt x="3576" y="122773"/>
                  <a:pt x="9739" y="131278"/>
                </a:cubicBezTo>
                <a:lnTo>
                  <a:pt x="216700" y="131278"/>
                </a:lnTo>
                <a:cubicBezTo>
                  <a:pt x="222493" y="123759"/>
                  <a:pt x="225944" y="114391"/>
                  <a:pt x="225944" y="104160"/>
                </a:cubicBezTo>
                <a:cubicBezTo>
                  <a:pt x="225944" y="83821"/>
                  <a:pt x="212262" y="66810"/>
                  <a:pt x="193526" y="61633"/>
                </a:cubicBezTo>
                <a:cubicBezTo>
                  <a:pt x="193772" y="60154"/>
                  <a:pt x="193896" y="58798"/>
                  <a:pt x="193896" y="57319"/>
                </a:cubicBezTo>
                <a:cubicBezTo>
                  <a:pt x="193896" y="38213"/>
                  <a:pt x="178364" y="22682"/>
                  <a:pt x="159135" y="22682"/>
                </a:cubicBezTo>
                <a:cubicBezTo>
                  <a:pt x="154328" y="22682"/>
                  <a:pt x="149767" y="23668"/>
                  <a:pt x="145576" y="25394"/>
                </a:cubicBezTo>
                <a:cubicBezTo>
                  <a:pt x="134852" y="10109"/>
                  <a:pt x="117102" y="1"/>
                  <a:pt x="97010"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2"/>
          <p:cNvSpPr/>
          <p:nvPr/>
        </p:nvSpPr>
        <p:spPr>
          <a:xfrm>
            <a:off x="4967847" y="4314692"/>
            <a:ext cx="596495" cy="340338"/>
          </a:xfrm>
          <a:custGeom>
            <a:avLst/>
            <a:gdLst/>
            <a:ahLst/>
            <a:cxnLst/>
            <a:rect l="l" t="t" r="r" b="b"/>
            <a:pathLst>
              <a:path w="225945" h="131278" extrusionOk="0">
                <a:moveTo>
                  <a:pt x="97010" y="1"/>
                </a:moveTo>
                <a:cubicBezTo>
                  <a:pt x="67303" y="1"/>
                  <a:pt x="42650" y="22065"/>
                  <a:pt x="38583" y="50663"/>
                </a:cubicBezTo>
                <a:cubicBezTo>
                  <a:pt x="16272" y="56703"/>
                  <a:pt x="1" y="76918"/>
                  <a:pt x="1" y="100955"/>
                </a:cubicBezTo>
                <a:cubicBezTo>
                  <a:pt x="1" y="112295"/>
                  <a:pt x="3576" y="122773"/>
                  <a:pt x="9739" y="131278"/>
                </a:cubicBezTo>
                <a:lnTo>
                  <a:pt x="216700" y="131278"/>
                </a:lnTo>
                <a:cubicBezTo>
                  <a:pt x="222493" y="123759"/>
                  <a:pt x="225944" y="114391"/>
                  <a:pt x="225944" y="104160"/>
                </a:cubicBezTo>
                <a:cubicBezTo>
                  <a:pt x="225944" y="83821"/>
                  <a:pt x="212262" y="66810"/>
                  <a:pt x="193526" y="61633"/>
                </a:cubicBezTo>
                <a:cubicBezTo>
                  <a:pt x="193772" y="60154"/>
                  <a:pt x="193896" y="58798"/>
                  <a:pt x="193896" y="57319"/>
                </a:cubicBezTo>
                <a:cubicBezTo>
                  <a:pt x="193896" y="38213"/>
                  <a:pt x="178364" y="22682"/>
                  <a:pt x="159135" y="22682"/>
                </a:cubicBezTo>
                <a:cubicBezTo>
                  <a:pt x="154328" y="22682"/>
                  <a:pt x="149767" y="23668"/>
                  <a:pt x="145576" y="25394"/>
                </a:cubicBezTo>
                <a:cubicBezTo>
                  <a:pt x="134852" y="10109"/>
                  <a:pt x="117102" y="1"/>
                  <a:pt x="97010" y="1"/>
                </a:cubicBezTo>
                <a:close/>
              </a:path>
            </a:pathLst>
          </a:custGeom>
          <a:solidFill>
            <a:srgbClr val="CFD5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2"/>
          <p:cNvSpPr/>
          <p:nvPr/>
        </p:nvSpPr>
        <p:spPr>
          <a:xfrm>
            <a:off x="1604492" y="1024699"/>
            <a:ext cx="519900" cy="2055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IT</a:t>
            </a:r>
            <a:endParaRPr sz="680" b="0" i="0" u="none" strike="noStrike" cap="none">
              <a:solidFill>
                <a:srgbClr val="445A71"/>
              </a:solidFill>
              <a:latin typeface="Proxima Nova"/>
              <a:ea typeface="Proxima Nova"/>
              <a:cs typeface="Proxima Nova"/>
              <a:sym typeface="Proxima Nova"/>
            </a:endParaRPr>
          </a:p>
        </p:txBody>
      </p:sp>
      <p:sp>
        <p:nvSpPr>
          <p:cNvPr id="445" name="Google Shape;445;p32"/>
          <p:cNvSpPr/>
          <p:nvPr/>
        </p:nvSpPr>
        <p:spPr>
          <a:xfrm>
            <a:off x="2763220" y="1024699"/>
            <a:ext cx="519900" cy="2055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Dev</a:t>
            </a:r>
            <a:endParaRPr sz="680" b="0" i="0" u="none" strike="noStrike" cap="none">
              <a:solidFill>
                <a:srgbClr val="445A71"/>
              </a:solidFill>
              <a:latin typeface="Proxima Nova"/>
              <a:ea typeface="Proxima Nova"/>
              <a:cs typeface="Proxima Nova"/>
              <a:sym typeface="Proxima Nova"/>
            </a:endParaRPr>
          </a:p>
        </p:txBody>
      </p:sp>
      <p:sp>
        <p:nvSpPr>
          <p:cNvPr id="446" name="Google Shape;446;p32"/>
          <p:cNvSpPr/>
          <p:nvPr/>
        </p:nvSpPr>
        <p:spPr>
          <a:xfrm>
            <a:off x="3921948" y="987463"/>
            <a:ext cx="519900" cy="2055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Business</a:t>
            </a:r>
            <a:endParaRPr sz="1400" b="0" i="0" u="none" strike="noStrike" cap="none">
              <a:solidFill>
                <a:srgbClr val="445A7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Analysts</a:t>
            </a:r>
            <a:endParaRPr sz="680" b="0" i="0" u="none" strike="noStrike" cap="none">
              <a:solidFill>
                <a:srgbClr val="445A71"/>
              </a:solidFill>
              <a:latin typeface="Proxima Nova"/>
              <a:ea typeface="Proxima Nova"/>
              <a:cs typeface="Proxima Nova"/>
              <a:sym typeface="Proxima Nova"/>
            </a:endParaRPr>
          </a:p>
        </p:txBody>
      </p:sp>
      <p:sp>
        <p:nvSpPr>
          <p:cNvPr id="447" name="Google Shape;447;p32"/>
          <p:cNvSpPr/>
          <p:nvPr/>
        </p:nvSpPr>
        <p:spPr>
          <a:xfrm>
            <a:off x="5080675" y="987463"/>
            <a:ext cx="519900" cy="2055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Data</a:t>
            </a:r>
            <a:endParaRPr sz="1400" b="0" i="0" u="none" strike="noStrike" cap="none">
              <a:solidFill>
                <a:srgbClr val="445A7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Scientists</a:t>
            </a:r>
            <a:endParaRPr sz="680" b="0" i="0" u="none" strike="noStrike" cap="none">
              <a:solidFill>
                <a:srgbClr val="445A71"/>
              </a:solidFill>
              <a:latin typeface="Proxima Nova"/>
              <a:ea typeface="Proxima Nova"/>
              <a:cs typeface="Proxima Nova"/>
              <a:sym typeface="Proxima Nova"/>
            </a:endParaRPr>
          </a:p>
        </p:txBody>
      </p:sp>
      <p:sp>
        <p:nvSpPr>
          <p:cNvPr id="448" name="Google Shape;448;p32"/>
          <p:cNvSpPr/>
          <p:nvPr/>
        </p:nvSpPr>
        <p:spPr>
          <a:xfrm>
            <a:off x="2784857" y="4362577"/>
            <a:ext cx="519900" cy="2922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Public</a:t>
            </a:r>
            <a:endParaRPr sz="1400" b="0" i="0" u="none" strike="noStrike" cap="none">
              <a:solidFill>
                <a:srgbClr val="445A7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Clouds</a:t>
            </a:r>
            <a:endParaRPr sz="680" b="0" i="0" u="none" strike="noStrike" cap="none">
              <a:solidFill>
                <a:srgbClr val="445A71"/>
              </a:solidFill>
              <a:latin typeface="Proxima Nova"/>
              <a:ea typeface="Proxima Nova"/>
              <a:cs typeface="Proxima Nova"/>
              <a:sym typeface="Proxima Nova"/>
            </a:endParaRPr>
          </a:p>
        </p:txBody>
      </p:sp>
      <p:sp>
        <p:nvSpPr>
          <p:cNvPr id="449" name="Google Shape;449;p32"/>
          <p:cNvSpPr/>
          <p:nvPr/>
        </p:nvSpPr>
        <p:spPr>
          <a:xfrm>
            <a:off x="3885603" y="4362577"/>
            <a:ext cx="519900" cy="2922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Private</a:t>
            </a:r>
            <a:endParaRPr sz="1400" b="0" i="0" u="none" strike="noStrike" cap="none">
              <a:solidFill>
                <a:srgbClr val="445A7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Clouds</a:t>
            </a:r>
            <a:endParaRPr sz="680" b="0" i="0" u="none" strike="noStrike" cap="none">
              <a:solidFill>
                <a:srgbClr val="445A71"/>
              </a:solidFill>
              <a:latin typeface="Proxima Nova"/>
              <a:ea typeface="Proxima Nova"/>
              <a:cs typeface="Proxima Nova"/>
              <a:sym typeface="Proxima Nova"/>
            </a:endParaRPr>
          </a:p>
        </p:txBody>
      </p:sp>
      <p:sp>
        <p:nvSpPr>
          <p:cNvPr id="450" name="Google Shape;450;p32"/>
          <p:cNvSpPr/>
          <p:nvPr/>
        </p:nvSpPr>
        <p:spPr>
          <a:xfrm>
            <a:off x="4987529" y="4353268"/>
            <a:ext cx="519900" cy="292200"/>
          </a:xfrm>
          <a:prstGeom prst="roundRect">
            <a:avLst>
              <a:gd name="adj" fmla="val 13626"/>
            </a:avLst>
          </a:prstGeom>
          <a:noFill/>
          <a:ln>
            <a:noFill/>
          </a:ln>
        </p:spPr>
        <p:txBody>
          <a:bodyPr spcFirstLastPara="1" wrap="square" lIns="0" tIns="0" rIns="0" bIns="9125" anchor="ctr" anchorCtr="0">
            <a:noAutofit/>
          </a:bodyPr>
          <a:lstStyle/>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Fully</a:t>
            </a:r>
            <a:endParaRPr sz="1400" b="0" i="0" u="none" strike="noStrike" cap="none">
              <a:solidFill>
                <a:srgbClr val="445A7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Managed</a:t>
            </a:r>
            <a:endParaRPr sz="1400" b="0" i="0" u="none" strike="noStrike" cap="none">
              <a:solidFill>
                <a:srgbClr val="445A7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80"/>
              <a:buFont typeface="Arial"/>
              <a:buNone/>
            </a:pPr>
            <a:r>
              <a:rPr lang="en" sz="680" b="0" i="0" u="none" strike="noStrike" cap="none">
                <a:solidFill>
                  <a:srgbClr val="445A71"/>
                </a:solidFill>
                <a:latin typeface="Proxima Nova"/>
                <a:ea typeface="Proxima Nova"/>
                <a:cs typeface="Proxima Nova"/>
                <a:sym typeface="Proxima Nova"/>
              </a:rPr>
              <a:t>Clouds</a:t>
            </a:r>
            <a:endParaRPr sz="680" b="0" i="0" u="none" strike="noStrike" cap="none">
              <a:solidFill>
                <a:srgbClr val="445A7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3"/>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Modern Enterprise : heterogeneous data formats</a:t>
            </a:r>
            <a:endParaRPr/>
          </a:p>
        </p:txBody>
      </p:sp>
      <p:pic>
        <p:nvPicPr>
          <p:cNvPr id="456" name="Google Shape;456;p33"/>
          <p:cNvPicPr preferRelativeResize="0"/>
          <p:nvPr/>
        </p:nvPicPr>
        <p:blipFill rotWithShape="1">
          <a:blip r:embed="rId3">
            <a:alphaModFix/>
          </a:blip>
          <a:srcRect/>
          <a:stretch/>
        </p:blipFill>
        <p:spPr>
          <a:xfrm>
            <a:off x="553025" y="1244774"/>
            <a:ext cx="2106070" cy="560125"/>
          </a:xfrm>
          <a:prstGeom prst="rect">
            <a:avLst/>
          </a:prstGeom>
          <a:noFill/>
          <a:ln>
            <a:noFill/>
          </a:ln>
        </p:spPr>
      </p:pic>
      <p:pic>
        <p:nvPicPr>
          <p:cNvPr id="457" name="Google Shape;457;p33"/>
          <p:cNvPicPr preferRelativeResize="0"/>
          <p:nvPr/>
        </p:nvPicPr>
        <p:blipFill rotWithShape="1">
          <a:blip r:embed="rId4">
            <a:alphaModFix/>
          </a:blip>
          <a:srcRect/>
          <a:stretch/>
        </p:blipFill>
        <p:spPr>
          <a:xfrm>
            <a:off x="3056226" y="3814641"/>
            <a:ext cx="1700451" cy="560132"/>
          </a:xfrm>
          <a:prstGeom prst="rect">
            <a:avLst/>
          </a:prstGeom>
          <a:noFill/>
          <a:ln>
            <a:noFill/>
          </a:ln>
        </p:spPr>
      </p:pic>
      <p:pic>
        <p:nvPicPr>
          <p:cNvPr id="458" name="Google Shape;458;p33" descr="logo-json.png"/>
          <p:cNvPicPr preferRelativeResize="0"/>
          <p:nvPr/>
        </p:nvPicPr>
        <p:blipFill rotWithShape="1">
          <a:blip r:embed="rId5">
            <a:alphaModFix/>
          </a:blip>
          <a:srcRect/>
          <a:stretch/>
        </p:blipFill>
        <p:spPr>
          <a:xfrm>
            <a:off x="3056225" y="2424450"/>
            <a:ext cx="1038500" cy="1038500"/>
          </a:xfrm>
          <a:prstGeom prst="rect">
            <a:avLst/>
          </a:prstGeom>
          <a:noFill/>
          <a:ln>
            <a:noFill/>
          </a:ln>
        </p:spPr>
      </p:pic>
      <p:pic>
        <p:nvPicPr>
          <p:cNvPr id="459" name="Google Shape;459;p33" descr="orc.png"/>
          <p:cNvPicPr preferRelativeResize="0"/>
          <p:nvPr/>
        </p:nvPicPr>
        <p:blipFill rotWithShape="1">
          <a:blip r:embed="rId6">
            <a:alphaModFix/>
          </a:blip>
          <a:srcRect/>
          <a:stretch/>
        </p:blipFill>
        <p:spPr>
          <a:xfrm>
            <a:off x="6782637" y="3762126"/>
            <a:ext cx="1381289" cy="560125"/>
          </a:xfrm>
          <a:prstGeom prst="rect">
            <a:avLst/>
          </a:prstGeom>
          <a:noFill/>
          <a:ln>
            <a:noFill/>
          </a:ln>
        </p:spPr>
      </p:pic>
      <p:pic>
        <p:nvPicPr>
          <p:cNvPr id="460" name="Google Shape;460;p33"/>
          <p:cNvPicPr preferRelativeResize="0"/>
          <p:nvPr/>
        </p:nvPicPr>
        <p:blipFill rotWithShape="1">
          <a:blip r:embed="rId7">
            <a:alphaModFix/>
          </a:blip>
          <a:srcRect/>
          <a:stretch/>
        </p:blipFill>
        <p:spPr>
          <a:xfrm>
            <a:off x="704539" y="3928350"/>
            <a:ext cx="1538571" cy="393900"/>
          </a:xfrm>
          <a:prstGeom prst="rect">
            <a:avLst/>
          </a:prstGeom>
          <a:noFill/>
          <a:ln>
            <a:noFill/>
          </a:ln>
        </p:spPr>
      </p:pic>
      <p:pic>
        <p:nvPicPr>
          <p:cNvPr id="461" name="Google Shape;461;p33"/>
          <p:cNvPicPr preferRelativeResize="0"/>
          <p:nvPr/>
        </p:nvPicPr>
        <p:blipFill rotWithShape="1">
          <a:blip r:embed="rId8">
            <a:alphaModFix/>
          </a:blip>
          <a:srcRect/>
          <a:stretch/>
        </p:blipFill>
        <p:spPr>
          <a:xfrm>
            <a:off x="7758100" y="2792125"/>
            <a:ext cx="699275" cy="699275"/>
          </a:xfrm>
          <a:prstGeom prst="rect">
            <a:avLst/>
          </a:prstGeom>
          <a:noFill/>
          <a:ln>
            <a:noFill/>
          </a:ln>
        </p:spPr>
      </p:pic>
      <p:sp>
        <p:nvSpPr>
          <p:cNvPr id="462" name="Google Shape;462;p33"/>
          <p:cNvSpPr/>
          <p:nvPr/>
        </p:nvSpPr>
        <p:spPr>
          <a:xfrm>
            <a:off x="610400" y="2199588"/>
            <a:ext cx="2214000" cy="1149000"/>
          </a:xfrm>
          <a:prstGeom prst="ellipse">
            <a:avLst/>
          </a:prstGeom>
          <a:gradFill>
            <a:gsLst>
              <a:gs pos="0">
                <a:srgbClr val="DBD4EB"/>
              </a:gs>
              <a:gs pos="100000">
                <a:srgbClr val="9180BB"/>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semi-structured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data }</a:t>
            </a:r>
            <a:endParaRPr sz="1400" b="0" i="0" u="none" strike="noStrike" cap="none">
              <a:solidFill>
                <a:srgbClr val="000000"/>
              </a:solidFill>
              <a:latin typeface="Arial"/>
              <a:ea typeface="Arial"/>
              <a:cs typeface="Arial"/>
              <a:sym typeface="Arial"/>
            </a:endParaRPr>
          </a:p>
        </p:txBody>
      </p:sp>
      <p:sp>
        <p:nvSpPr>
          <p:cNvPr id="463" name="Google Shape;463;p33"/>
          <p:cNvSpPr/>
          <p:nvPr/>
        </p:nvSpPr>
        <p:spPr>
          <a:xfrm>
            <a:off x="6415150" y="1372400"/>
            <a:ext cx="1840860" cy="1149012"/>
          </a:xfrm>
          <a:prstGeom prst="cloud">
            <a:avLst/>
          </a:prstGeom>
          <a:gradFill>
            <a:gsLst>
              <a:gs pos="0">
                <a:srgbClr val="D4E5F5"/>
              </a:gs>
              <a:gs pos="100000">
                <a:srgbClr val="70A4D5"/>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unstructured data</a:t>
            </a:r>
            <a:endParaRPr sz="1400" b="0" i="0" u="none" strike="noStrike" cap="none">
              <a:solidFill>
                <a:srgbClr val="000000"/>
              </a:solidFill>
              <a:latin typeface="Arial"/>
              <a:ea typeface="Arial"/>
              <a:cs typeface="Arial"/>
              <a:sym typeface="Arial"/>
            </a:endParaRPr>
          </a:p>
        </p:txBody>
      </p:sp>
      <p:sp>
        <p:nvSpPr>
          <p:cNvPr id="464" name="Google Shape;464;p33"/>
          <p:cNvSpPr/>
          <p:nvPr/>
        </p:nvSpPr>
        <p:spPr>
          <a:xfrm>
            <a:off x="4990900" y="3037475"/>
            <a:ext cx="1149000" cy="1149000"/>
          </a:xfrm>
          <a:prstGeom prst="plaque">
            <a:avLst>
              <a:gd name="adj" fmla="val 16667"/>
            </a:avLst>
          </a:prstGeom>
          <a:gradFill>
            <a:gsLst>
              <a:gs pos="0">
                <a:srgbClr val="FDECDB"/>
              </a:gs>
              <a:gs pos="100000">
                <a:srgbClr val="F0A963"/>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raw data</a:t>
            </a:r>
            <a:endParaRPr sz="1400" b="0" i="0" u="none" strike="noStrike" cap="none">
              <a:solidFill>
                <a:srgbClr val="000000"/>
              </a:solidFill>
              <a:latin typeface="Arial"/>
              <a:ea typeface="Arial"/>
              <a:cs typeface="Arial"/>
              <a:sym typeface="Arial"/>
            </a:endParaRPr>
          </a:p>
        </p:txBody>
      </p:sp>
      <p:sp>
        <p:nvSpPr>
          <p:cNvPr id="465" name="Google Shape;465;p33"/>
          <p:cNvSpPr/>
          <p:nvPr/>
        </p:nvSpPr>
        <p:spPr>
          <a:xfrm>
            <a:off x="3782100" y="1294088"/>
            <a:ext cx="2214000" cy="1305625"/>
          </a:xfrm>
          <a:prstGeom prst="flowChartPredefinedProcess">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structured 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4"/>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folHlink"/>
              </a:buClr>
              <a:buSzPts val="1100"/>
              <a:buFont typeface="Arial"/>
              <a:buNone/>
            </a:pPr>
            <a:r>
              <a:rPr lang="en"/>
              <a:t>Modern Enterprise : wide variety of data engines</a:t>
            </a:r>
            <a:endParaRPr/>
          </a:p>
          <a:p>
            <a:pPr marL="0" lvl="0" indent="0" algn="l" rtl="0">
              <a:lnSpc>
                <a:spcPct val="100000"/>
              </a:lnSpc>
              <a:spcBef>
                <a:spcPts val="0"/>
              </a:spcBef>
              <a:spcAft>
                <a:spcPts val="0"/>
              </a:spcAft>
              <a:buSzPts val="2500"/>
              <a:buNone/>
            </a:pPr>
            <a:endParaRPr/>
          </a:p>
        </p:txBody>
      </p:sp>
      <p:grpSp>
        <p:nvGrpSpPr>
          <p:cNvPr id="471" name="Google Shape;471;p34"/>
          <p:cNvGrpSpPr/>
          <p:nvPr/>
        </p:nvGrpSpPr>
        <p:grpSpPr>
          <a:xfrm>
            <a:off x="3177048" y="2440903"/>
            <a:ext cx="2109880" cy="617716"/>
            <a:chOff x="1348248" y="535903"/>
            <a:chExt cx="2109880" cy="617716"/>
          </a:xfrm>
        </p:grpSpPr>
        <p:sp>
          <p:nvSpPr>
            <p:cNvPr id="472" name="Google Shape;472;p34"/>
            <p:cNvSpPr/>
            <p:nvPr/>
          </p:nvSpPr>
          <p:spPr>
            <a:xfrm>
              <a:off x="2084091" y="621630"/>
              <a:ext cx="131010" cy="183857"/>
            </a:xfrm>
            <a:custGeom>
              <a:avLst/>
              <a:gdLst/>
              <a:ahLst/>
              <a:cxnLst/>
              <a:rect l="l" t="t" r="r" b="b"/>
              <a:pathLst>
                <a:path w="4088" h="5737" extrusionOk="0">
                  <a:moveTo>
                    <a:pt x="2215" y="639"/>
                  </a:moveTo>
                  <a:cubicBezTo>
                    <a:pt x="2883" y="639"/>
                    <a:pt x="3359" y="1085"/>
                    <a:pt x="3359" y="1724"/>
                  </a:cubicBezTo>
                  <a:cubicBezTo>
                    <a:pt x="3359" y="2378"/>
                    <a:pt x="2883" y="2824"/>
                    <a:pt x="2215" y="2824"/>
                  </a:cubicBezTo>
                  <a:lnTo>
                    <a:pt x="714" y="2824"/>
                  </a:lnTo>
                  <a:lnTo>
                    <a:pt x="714" y="639"/>
                  </a:lnTo>
                  <a:close/>
                  <a:moveTo>
                    <a:pt x="0" y="0"/>
                  </a:moveTo>
                  <a:lnTo>
                    <a:pt x="0" y="5737"/>
                  </a:lnTo>
                  <a:lnTo>
                    <a:pt x="714" y="5737"/>
                  </a:lnTo>
                  <a:lnTo>
                    <a:pt x="714" y="3448"/>
                  </a:lnTo>
                  <a:lnTo>
                    <a:pt x="2304" y="3448"/>
                  </a:lnTo>
                  <a:cubicBezTo>
                    <a:pt x="3433" y="3448"/>
                    <a:pt x="4087" y="2660"/>
                    <a:pt x="4087" y="1724"/>
                  </a:cubicBezTo>
                  <a:cubicBezTo>
                    <a:pt x="4087" y="788"/>
                    <a:pt x="3448" y="0"/>
                    <a:pt x="2304"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4"/>
            <p:cNvSpPr/>
            <p:nvPr/>
          </p:nvSpPr>
          <p:spPr>
            <a:xfrm>
              <a:off x="2235996" y="625444"/>
              <a:ext cx="27657" cy="180043"/>
            </a:xfrm>
            <a:custGeom>
              <a:avLst/>
              <a:gdLst/>
              <a:ahLst/>
              <a:cxnLst/>
              <a:rect l="l" t="t" r="r" b="b"/>
              <a:pathLst>
                <a:path w="863" h="5618" extrusionOk="0">
                  <a:moveTo>
                    <a:pt x="417" y="0"/>
                  </a:moveTo>
                  <a:cubicBezTo>
                    <a:pt x="194" y="0"/>
                    <a:pt x="1" y="208"/>
                    <a:pt x="1" y="446"/>
                  </a:cubicBezTo>
                  <a:cubicBezTo>
                    <a:pt x="1" y="684"/>
                    <a:pt x="194" y="877"/>
                    <a:pt x="417" y="877"/>
                  </a:cubicBezTo>
                  <a:cubicBezTo>
                    <a:pt x="670" y="877"/>
                    <a:pt x="863" y="684"/>
                    <a:pt x="863" y="446"/>
                  </a:cubicBezTo>
                  <a:cubicBezTo>
                    <a:pt x="863" y="208"/>
                    <a:pt x="670" y="0"/>
                    <a:pt x="417" y="0"/>
                  </a:cubicBezTo>
                  <a:close/>
                  <a:moveTo>
                    <a:pt x="105" y="1471"/>
                  </a:moveTo>
                  <a:lnTo>
                    <a:pt x="105" y="5618"/>
                  </a:lnTo>
                  <a:lnTo>
                    <a:pt x="744" y="5618"/>
                  </a:lnTo>
                  <a:lnTo>
                    <a:pt x="744" y="147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4"/>
            <p:cNvSpPr/>
            <p:nvPr/>
          </p:nvSpPr>
          <p:spPr>
            <a:xfrm>
              <a:off x="2279837" y="672586"/>
              <a:ext cx="132901" cy="132901"/>
            </a:xfrm>
            <a:custGeom>
              <a:avLst/>
              <a:gdLst/>
              <a:ahLst/>
              <a:cxnLst/>
              <a:rect l="l" t="t" r="r" b="b"/>
              <a:pathLst>
                <a:path w="4147" h="4147" extrusionOk="0">
                  <a:moveTo>
                    <a:pt x="0" y="0"/>
                  </a:moveTo>
                  <a:lnTo>
                    <a:pt x="1724" y="4147"/>
                  </a:lnTo>
                  <a:lnTo>
                    <a:pt x="2423" y="4147"/>
                  </a:lnTo>
                  <a:lnTo>
                    <a:pt x="4146" y="0"/>
                  </a:lnTo>
                  <a:lnTo>
                    <a:pt x="3448" y="0"/>
                  </a:lnTo>
                  <a:lnTo>
                    <a:pt x="2066" y="3389"/>
                  </a:lnTo>
                  <a:lnTo>
                    <a:pt x="684"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4"/>
            <p:cNvSpPr/>
            <p:nvPr/>
          </p:nvSpPr>
          <p:spPr>
            <a:xfrm>
              <a:off x="2419372" y="669253"/>
              <a:ext cx="131491" cy="139086"/>
            </a:xfrm>
            <a:custGeom>
              <a:avLst/>
              <a:gdLst/>
              <a:ahLst/>
              <a:cxnLst/>
              <a:rect l="l" t="t" r="r" b="b"/>
              <a:pathLst>
                <a:path w="4103" h="4340" extrusionOk="0">
                  <a:moveTo>
                    <a:pt x="2051" y="565"/>
                  </a:moveTo>
                  <a:cubicBezTo>
                    <a:pt x="2943" y="565"/>
                    <a:pt x="3433" y="1323"/>
                    <a:pt x="3433" y="2170"/>
                  </a:cubicBezTo>
                  <a:cubicBezTo>
                    <a:pt x="3433" y="3017"/>
                    <a:pt x="2943" y="3775"/>
                    <a:pt x="2051" y="3775"/>
                  </a:cubicBezTo>
                  <a:cubicBezTo>
                    <a:pt x="1174" y="3775"/>
                    <a:pt x="669" y="3017"/>
                    <a:pt x="669" y="2170"/>
                  </a:cubicBezTo>
                  <a:cubicBezTo>
                    <a:pt x="669" y="1323"/>
                    <a:pt x="1174" y="565"/>
                    <a:pt x="2051" y="565"/>
                  </a:cubicBezTo>
                  <a:close/>
                  <a:moveTo>
                    <a:pt x="2051" y="0"/>
                  </a:moveTo>
                  <a:cubicBezTo>
                    <a:pt x="788" y="0"/>
                    <a:pt x="0" y="966"/>
                    <a:pt x="0" y="2170"/>
                  </a:cubicBezTo>
                  <a:cubicBezTo>
                    <a:pt x="0" y="3374"/>
                    <a:pt x="788" y="4340"/>
                    <a:pt x="2051" y="4340"/>
                  </a:cubicBezTo>
                  <a:cubicBezTo>
                    <a:pt x="3314" y="4340"/>
                    <a:pt x="4102" y="3374"/>
                    <a:pt x="4102" y="2170"/>
                  </a:cubicBezTo>
                  <a:cubicBezTo>
                    <a:pt x="4102" y="966"/>
                    <a:pt x="3314" y="0"/>
                    <a:pt x="205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4"/>
            <p:cNvSpPr/>
            <p:nvPr/>
          </p:nvSpPr>
          <p:spPr>
            <a:xfrm>
              <a:off x="2561310" y="635891"/>
              <a:ext cx="76209" cy="172448"/>
            </a:xfrm>
            <a:custGeom>
              <a:avLst/>
              <a:gdLst/>
              <a:ahLst/>
              <a:cxnLst/>
              <a:rect l="l" t="t" r="r" b="b"/>
              <a:pathLst>
                <a:path w="2378" h="5381" extrusionOk="0">
                  <a:moveTo>
                    <a:pt x="699" y="1"/>
                  </a:moveTo>
                  <a:lnTo>
                    <a:pt x="699" y="1145"/>
                  </a:lnTo>
                  <a:lnTo>
                    <a:pt x="0" y="1145"/>
                  </a:lnTo>
                  <a:lnTo>
                    <a:pt x="0" y="1710"/>
                  </a:lnTo>
                  <a:lnTo>
                    <a:pt x="699" y="1710"/>
                  </a:lnTo>
                  <a:lnTo>
                    <a:pt x="699" y="4415"/>
                  </a:lnTo>
                  <a:cubicBezTo>
                    <a:pt x="699" y="5039"/>
                    <a:pt x="996" y="5381"/>
                    <a:pt x="1605" y="5381"/>
                  </a:cubicBezTo>
                  <a:cubicBezTo>
                    <a:pt x="1991" y="5381"/>
                    <a:pt x="2214" y="5277"/>
                    <a:pt x="2378" y="5128"/>
                  </a:cubicBezTo>
                  <a:lnTo>
                    <a:pt x="2200" y="4638"/>
                  </a:lnTo>
                  <a:cubicBezTo>
                    <a:pt x="2110" y="4742"/>
                    <a:pt x="1932" y="4816"/>
                    <a:pt x="1754" y="4816"/>
                  </a:cubicBezTo>
                  <a:cubicBezTo>
                    <a:pt x="1471" y="4816"/>
                    <a:pt x="1338" y="4593"/>
                    <a:pt x="1338" y="4281"/>
                  </a:cubicBezTo>
                  <a:lnTo>
                    <a:pt x="1338" y="1710"/>
                  </a:lnTo>
                  <a:lnTo>
                    <a:pt x="2170" y="1710"/>
                  </a:lnTo>
                  <a:lnTo>
                    <a:pt x="2170" y="1145"/>
                  </a:lnTo>
                  <a:lnTo>
                    <a:pt x="1338" y="1145"/>
                  </a:lnTo>
                  <a:lnTo>
                    <a:pt x="1338"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4"/>
            <p:cNvSpPr/>
            <p:nvPr/>
          </p:nvSpPr>
          <p:spPr>
            <a:xfrm>
              <a:off x="2650370" y="669253"/>
              <a:ext cx="110980" cy="139086"/>
            </a:xfrm>
            <a:custGeom>
              <a:avLst/>
              <a:gdLst/>
              <a:ahLst/>
              <a:cxnLst/>
              <a:rect l="l" t="t" r="r" b="b"/>
              <a:pathLst>
                <a:path w="3463" h="4340" extrusionOk="0">
                  <a:moveTo>
                    <a:pt x="1679" y="2066"/>
                  </a:moveTo>
                  <a:cubicBezTo>
                    <a:pt x="2125" y="2066"/>
                    <a:pt x="2571" y="2244"/>
                    <a:pt x="2824" y="2586"/>
                  </a:cubicBezTo>
                  <a:lnTo>
                    <a:pt x="2824" y="3374"/>
                  </a:lnTo>
                  <a:cubicBezTo>
                    <a:pt x="2571" y="3716"/>
                    <a:pt x="2125" y="3879"/>
                    <a:pt x="1679" y="3879"/>
                  </a:cubicBezTo>
                  <a:cubicBezTo>
                    <a:pt x="1070" y="3879"/>
                    <a:pt x="654" y="3507"/>
                    <a:pt x="654" y="2987"/>
                  </a:cubicBezTo>
                  <a:cubicBezTo>
                    <a:pt x="654" y="2452"/>
                    <a:pt x="1070" y="2066"/>
                    <a:pt x="1679" y="2066"/>
                  </a:cubicBezTo>
                  <a:close/>
                  <a:moveTo>
                    <a:pt x="1858" y="0"/>
                  </a:moveTo>
                  <a:cubicBezTo>
                    <a:pt x="1174" y="0"/>
                    <a:pt x="639" y="223"/>
                    <a:pt x="193" y="684"/>
                  </a:cubicBezTo>
                  <a:lnTo>
                    <a:pt x="505" y="1130"/>
                  </a:lnTo>
                  <a:cubicBezTo>
                    <a:pt x="862" y="728"/>
                    <a:pt x="1278" y="550"/>
                    <a:pt x="1769" y="550"/>
                  </a:cubicBezTo>
                  <a:cubicBezTo>
                    <a:pt x="2363" y="550"/>
                    <a:pt x="2824" y="877"/>
                    <a:pt x="2824" y="1427"/>
                  </a:cubicBezTo>
                  <a:lnTo>
                    <a:pt x="2824" y="2170"/>
                  </a:lnTo>
                  <a:cubicBezTo>
                    <a:pt x="2482" y="1784"/>
                    <a:pt x="2006" y="1605"/>
                    <a:pt x="1442" y="1605"/>
                  </a:cubicBezTo>
                  <a:cubicBezTo>
                    <a:pt x="743" y="1605"/>
                    <a:pt x="0" y="2051"/>
                    <a:pt x="0" y="2972"/>
                  </a:cubicBezTo>
                  <a:cubicBezTo>
                    <a:pt x="0" y="3879"/>
                    <a:pt x="743" y="4340"/>
                    <a:pt x="1442" y="4340"/>
                  </a:cubicBezTo>
                  <a:cubicBezTo>
                    <a:pt x="2006" y="4340"/>
                    <a:pt x="2467" y="4146"/>
                    <a:pt x="2824" y="3775"/>
                  </a:cubicBezTo>
                  <a:lnTo>
                    <a:pt x="2824" y="4251"/>
                  </a:lnTo>
                  <a:lnTo>
                    <a:pt x="3463" y="4251"/>
                  </a:lnTo>
                  <a:lnTo>
                    <a:pt x="3463" y="1397"/>
                  </a:lnTo>
                  <a:cubicBezTo>
                    <a:pt x="3463" y="387"/>
                    <a:pt x="2735" y="0"/>
                    <a:pt x="185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4"/>
            <p:cNvSpPr/>
            <p:nvPr/>
          </p:nvSpPr>
          <p:spPr>
            <a:xfrm>
              <a:off x="2798013" y="621630"/>
              <a:ext cx="20510" cy="183857"/>
            </a:xfrm>
            <a:custGeom>
              <a:avLst/>
              <a:gdLst/>
              <a:ahLst/>
              <a:cxnLst/>
              <a:rect l="l" t="t" r="r" b="b"/>
              <a:pathLst>
                <a:path w="640" h="5737" extrusionOk="0">
                  <a:moveTo>
                    <a:pt x="0" y="0"/>
                  </a:moveTo>
                  <a:lnTo>
                    <a:pt x="0" y="5737"/>
                  </a:lnTo>
                  <a:lnTo>
                    <a:pt x="639" y="5737"/>
                  </a:lnTo>
                  <a:lnTo>
                    <a:pt x="639"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4"/>
            <p:cNvSpPr/>
            <p:nvPr/>
          </p:nvSpPr>
          <p:spPr>
            <a:xfrm>
              <a:off x="2071689" y="880221"/>
              <a:ext cx="175781" cy="190074"/>
            </a:xfrm>
            <a:custGeom>
              <a:avLst/>
              <a:gdLst/>
              <a:ahLst/>
              <a:cxnLst/>
              <a:rect l="l" t="t" r="r" b="b"/>
              <a:pathLst>
                <a:path w="5485" h="5931" extrusionOk="0">
                  <a:moveTo>
                    <a:pt x="3047" y="1"/>
                  </a:moveTo>
                  <a:cubicBezTo>
                    <a:pt x="1383" y="1"/>
                    <a:pt x="1" y="1145"/>
                    <a:pt x="1" y="2958"/>
                  </a:cubicBezTo>
                  <a:cubicBezTo>
                    <a:pt x="1" y="4756"/>
                    <a:pt x="1383" y="5930"/>
                    <a:pt x="3047" y="5930"/>
                  </a:cubicBezTo>
                  <a:cubicBezTo>
                    <a:pt x="4088" y="5930"/>
                    <a:pt x="4905" y="5499"/>
                    <a:pt x="5485" y="4845"/>
                  </a:cubicBezTo>
                  <a:lnTo>
                    <a:pt x="5485" y="2646"/>
                  </a:lnTo>
                  <a:lnTo>
                    <a:pt x="2765" y="2646"/>
                  </a:lnTo>
                  <a:lnTo>
                    <a:pt x="2765" y="3716"/>
                  </a:lnTo>
                  <a:lnTo>
                    <a:pt x="4266" y="3716"/>
                  </a:lnTo>
                  <a:lnTo>
                    <a:pt x="4266" y="4400"/>
                  </a:lnTo>
                  <a:cubicBezTo>
                    <a:pt x="4043" y="4608"/>
                    <a:pt x="3553" y="4831"/>
                    <a:pt x="3047" y="4831"/>
                  </a:cubicBezTo>
                  <a:cubicBezTo>
                    <a:pt x="2007" y="4831"/>
                    <a:pt x="1264" y="4043"/>
                    <a:pt x="1264" y="2958"/>
                  </a:cubicBezTo>
                  <a:cubicBezTo>
                    <a:pt x="1264" y="1873"/>
                    <a:pt x="2007" y="1086"/>
                    <a:pt x="3047" y="1086"/>
                  </a:cubicBezTo>
                  <a:cubicBezTo>
                    <a:pt x="3657" y="1086"/>
                    <a:pt x="4147" y="1427"/>
                    <a:pt x="4415" y="1829"/>
                  </a:cubicBezTo>
                  <a:lnTo>
                    <a:pt x="5425" y="1279"/>
                  </a:lnTo>
                  <a:cubicBezTo>
                    <a:pt x="4994" y="595"/>
                    <a:pt x="4251" y="1"/>
                    <a:pt x="3047"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4"/>
            <p:cNvSpPr/>
            <p:nvPr/>
          </p:nvSpPr>
          <p:spPr>
            <a:xfrm>
              <a:off x="2276504" y="930248"/>
              <a:ext cx="77170" cy="136234"/>
            </a:xfrm>
            <a:custGeom>
              <a:avLst/>
              <a:gdLst/>
              <a:ahLst/>
              <a:cxnLst/>
              <a:rect l="l" t="t" r="r" b="b"/>
              <a:pathLst>
                <a:path w="2408" h="4251" extrusionOk="0">
                  <a:moveTo>
                    <a:pt x="2408" y="0"/>
                  </a:moveTo>
                  <a:cubicBezTo>
                    <a:pt x="1887" y="0"/>
                    <a:pt x="1382" y="312"/>
                    <a:pt x="1085" y="669"/>
                  </a:cubicBezTo>
                  <a:lnTo>
                    <a:pt x="1085" y="104"/>
                  </a:lnTo>
                  <a:lnTo>
                    <a:pt x="0" y="104"/>
                  </a:lnTo>
                  <a:lnTo>
                    <a:pt x="0" y="4250"/>
                  </a:lnTo>
                  <a:lnTo>
                    <a:pt x="1085" y="4250"/>
                  </a:lnTo>
                  <a:lnTo>
                    <a:pt x="1085" y="1516"/>
                  </a:lnTo>
                  <a:cubicBezTo>
                    <a:pt x="1263" y="1248"/>
                    <a:pt x="1739" y="1040"/>
                    <a:pt x="2110" y="1040"/>
                  </a:cubicBezTo>
                  <a:cubicBezTo>
                    <a:pt x="2229" y="1040"/>
                    <a:pt x="2333" y="1055"/>
                    <a:pt x="2408" y="1070"/>
                  </a:cubicBezTo>
                  <a:lnTo>
                    <a:pt x="2408"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4"/>
            <p:cNvSpPr/>
            <p:nvPr/>
          </p:nvSpPr>
          <p:spPr>
            <a:xfrm>
              <a:off x="2361751" y="930248"/>
              <a:ext cx="135272" cy="139567"/>
            </a:xfrm>
            <a:custGeom>
              <a:avLst/>
              <a:gdLst/>
              <a:ahLst/>
              <a:cxnLst/>
              <a:rect l="l" t="t" r="r" b="b"/>
              <a:pathLst>
                <a:path w="4221" h="4355" extrusionOk="0">
                  <a:moveTo>
                    <a:pt x="2140" y="877"/>
                  </a:moveTo>
                  <a:cubicBezTo>
                    <a:pt x="2868" y="877"/>
                    <a:pt x="3136" y="1397"/>
                    <a:pt x="3166" y="1798"/>
                  </a:cubicBezTo>
                  <a:lnTo>
                    <a:pt x="1115" y="1798"/>
                  </a:lnTo>
                  <a:cubicBezTo>
                    <a:pt x="1174" y="1382"/>
                    <a:pt x="1472" y="877"/>
                    <a:pt x="2140" y="877"/>
                  </a:cubicBezTo>
                  <a:close/>
                  <a:moveTo>
                    <a:pt x="2140" y="0"/>
                  </a:moveTo>
                  <a:cubicBezTo>
                    <a:pt x="877" y="0"/>
                    <a:pt x="0" y="981"/>
                    <a:pt x="0" y="2185"/>
                  </a:cubicBezTo>
                  <a:cubicBezTo>
                    <a:pt x="0" y="3507"/>
                    <a:pt x="951" y="4354"/>
                    <a:pt x="2215" y="4354"/>
                  </a:cubicBezTo>
                  <a:cubicBezTo>
                    <a:pt x="2854" y="4354"/>
                    <a:pt x="3507" y="4161"/>
                    <a:pt x="3924" y="3790"/>
                  </a:cubicBezTo>
                  <a:lnTo>
                    <a:pt x="3433" y="3076"/>
                  </a:lnTo>
                  <a:cubicBezTo>
                    <a:pt x="3181" y="3344"/>
                    <a:pt x="2690" y="3492"/>
                    <a:pt x="2333" y="3492"/>
                  </a:cubicBezTo>
                  <a:cubicBezTo>
                    <a:pt x="1635" y="3492"/>
                    <a:pt x="1204" y="3047"/>
                    <a:pt x="1145" y="2526"/>
                  </a:cubicBezTo>
                  <a:lnTo>
                    <a:pt x="4221" y="2526"/>
                  </a:lnTo>
                  <a:lnTo>
                    <a:pt x="4221" y="2289"/>
                  </a:lnTo>
                  <a:cubicBezTo>
                    <a:pt x="4221" y="936"/>
                    <a:pt x="3374" y="0"/>
                    <a:pt x="2140"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4"/>
            <p:cNvSpPr/>
            <p:nvPr/>
          </p:nvSpPr>
          <p:spPr>
            <a:xfrm>
              <a:off x="2510804" y="930248"/>
              <a:ext cx="135305" cy="139567"/>
            </a:xfrm>
            <a:custGeom>
              <a:avLst/>
              <a:gdLst/>
              <a:ahLst/>
              <a:cxnLst/>
              <a:rect l="l" t="t" r="r" b="b"/>
              <a:pathLst>
                <a:path w="4222" h="4355" extrusionOk="0">
                  <a:moveTo>
                    <a:pt x="2141" y="877"/>
                  </a:moveTo>
                  <a:cubicBezTo>
                    <a:pt x="2869" y="877"/>
                    <a:pt x="3136" y="1397"/>
                    <a:pt x="3166" y="1798"/>
                  </a:cubicBezTo>
                  <a:lnTo>
                    <a:pt x="1115" y="1798"/>
                  </a:lnTo>
                  <a:cubicBezTo>
                    <a:pt x="1175" y="1382"/>
                    <a:pt x="1457" y="877"/>
                    <a:pt x="2141" y="877"/>
                  </a:cubicBezTo>
                  <a:close/>
                  <a:moveTo>
                    <a:pt x="2141" y="0"/>
                  </a:moveTo>
                  <a:cubicBezTo>
                    <a:pt x="878" y="0"/>
                    <a:pt x="1" y="981"/>
                    <a:pt x="1" y="2185"/>
                  </a:cubicBezTo>
                  <a:cubicBezTo>
                    <a:pt x="1" y="3507"/>
                    <a:pt x="952" y="4354"/>
                    <a:pt x="2215" y="4354"/>
                  </a:cubicBezTo>
                  <a:cubicBezTo>
                    <a:pt x="2854" y="4354"/>
                    <a:pt x="3508" y="4161"/>
                    <a:pt x="3924" y="3790"/>
                  </a:cubicBezTo>
                  <a:lnTo>
                    <a:pt x="3434" y="3076"/>
                  </a:lnTo>
                  <a:cubicBezTo>
                    <a:pt x="3166" y="3344"/>
                    <a:pt x="2676" y="3492"/>
                    <a:pt x="2334" y="3492"/>
                  </a:cubicBezTo>
                  <a:cubicBezTo>
                    <a:pt x="1621" y="3492"/>
                    <a:pt x="1205" y="3047"/>
                    <a:pt x="1130" y="2526"/>
                  </a:cubicBezTo>
                  <a:lnTo>
                    <a:pt x="4221" y="2526"/>
                  </a:lnTo>
                  <a:lnTo>
                    <a:pt x="4221" y="2289"/>
                  </a:lnTo>
                  <a:cubicBezTo>
                    <a:pt x="4221" y="936"/>
                    <a:pt x="3374" y="0"/>
                    <a:pt x="214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4"/>
            <p:cNvSpPr/>
            <p:nvPr/>
          </p:nvSpPr>
          <p:spPr>
            <a:xfrm>
              <a:off x="2667035" y="930248"/>
              <a:ext cx="124793" cy="136234"/>
            </a:xfrm>
            <a:custGeom>
              <a:avLst/>
              <a:gdLst/>
              <a:ahLst/>
              <a:cxnLst/>
              <a:rect l="l" t="t" r="r" b="b"/>
              <a:pathLst>
                <a:path w="3894" h="4251" extrusionOk="0">
                  <a:moveTo>
                    <a:pt x="2542" y="0"/>
                  </a:moveTo>
                  <a:cubicBezTo>
                    <a:pt x="1873" y="0"/>
                    <a:pt x="1367" y="327"/>
                    <a:pt x="1100" y="654"/>
                  </a:cubicBezTo>
                  <a:lnTo>
                    <a:pt x="1100" y="104"/>
                  </a:lnTo>
                  <a:lnTo>
                    <a:pt x="0" y="104"/>
                  </a:lnTo>
                  <a:lnTo>
                    <a:pt x="0" y="4250"/>
                  </a:lnTo>
                  <a:lnTo>
                    <a:pt x="1100" y="4250"/>
                  </a:lnTo>
                  <a:lnTo>
                    <a:pt x="1100" y="1471"/>
                  </a:lnTo>
                  <a:cubicBezTo>
                    <a:pt x="1278" y="1219"/>
                    <a:pt x="1605" y="981"/>
                    <a:pt x="2036" y="981"/>
                  </a:cubicBezTo>
                  <a:cubicBezTo>
                    <a:pt x="2497" y="981"/>
                    <a:pt x="2809" y="1174"/>
                    <a:pt x="2809" y="1754"/>
                  </a:cubicBezTo>
                  <a:lnTo>
                    <a:pt x="2809" y="4250"/>
                  </a:lnTo>
                  <a:lnTo>
                    <a:pt x="3894" y="4250"/>
                  </a:lnTo>
                  <a:lnTo>
                    <a:pt x="3894" y="1323"/>
                  </a:lnTo>
                  <a:cubicBezTo>
                    <a:pt x="3894" y="520"/>
                    <a:pt x="3448" y="0"/>
                    <a:pt x="2542"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4"/>
            <p:cNvSpPr/>
            <p:nvPr/>
          </p:nvSpPr>
          <p:spPr>
            <a:xfrm>
              <a:off x="2821344" y="930248"/>
              <a:ext cx="134792" cy="187189"/>
            </a:xfrm>
            <a:custGeom>
              <a:avLst/>
              <a:gdLst/>
              <a:ahLst/>
              <a:cxnLst/>
              <a:rect l="l" t="t" r="r" b="b"/>
              <a:pathLst>
                <a:path w="4206" h="5841" extrusionOk="0">
                  <a:moveTo>
                    <a:pt x="2021" y="981"/>
                  </a:moveTo>
                  <a:cubicBezTo>
                    <a:pt x="2660" y="981"/>
                    <a:pt x="3077" y="1471"/>
                    <a:pt x="3077" y="2185"/>
                  </a:cubicBezTo>
                  <a:cubicBezTo>
                    <a:pt x="3077" y="2898"/>
                    <a:pt x="2660" y="3388"/>
                    <a:pt x="2021" y="3388"/>
                  </a:cubicBezTo>
                  <a:cubicBezTo>
                    <a:pt x="1680" y="3388"/>
                    <a:pt x="1278" y="3180"/>
                    <a:pt x="1085" y="2913"/>
                  </a:cubicBezTo>
                  <a:lnTo>
                    <a:pt x="1085" y="1442"/>
                  </a:lnTo>
                  <a:cubicBezTo>
                    <a:pt x="1278" y="1189"/>
                    <a:pt x="1680" y="981"/>
                    <a:pt x="2021" y="981"/>
                  </a:cubicBezTo>
                  <a:close/>
                  <a:moveTo>
                    <a:pt x="2378" y="0"/>
                  </a:moveTo>
                  <a:cubicBezTo>
                    <a:pt x="1858" y="0"/>
                    <a:pt x="1412" y="223"/>
                    <a:pt x="1085" y="639"/>
                  </a:cubicBezTo>
                  <a:lnTo>
                    <a:pt x="1085" y="104"/>
                  </a:lnTo>
                  <a:lnTo>
                    <a:pt x="0" y="104"/>
                  </a:lnTo>
                  <a:lnTo>
                    <a:pt x="0" y="5841"/>
                  </a:lnTo>
                  <a:lnTo>
                    <a:pt x="1085" y="5841"/>
                  </a:lnTo>
                  <a:lnTo>
                    <a:pt x="1085" y="3730"/>
                  </a:lnTo>
                  <a:cubicBezTo>
                    <a:pt x="1427" y="4146"/>
                    <a:pt x="1888" y="4354"/>
                    <a:pt x="2378" y="4354"/>
                  </a:cubicBezTo>
                  <a:cubicBezTo>
                    <a:pt x="3433" y="4354"/>
                    <a:pt x="4206" y="3567"/>
                    <a:pt x="4206" y="2185"/>
                  </a:cubicBezTo>
                  <a:cubicBezTo>
                    <a:pt x="4206" y="803"/>
                    <a:pt x="3433" y="0"/>
                    <a:pt x="237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4"/>
            <p:cNvSpPr/>
            <p:nvPr/>
          </p:nvSpPr>
          <p:spPr>
            <a:xfrm>
              <a:off x="2978985" y="883074"/>
              <a:ext cx="35284" cy="183408"/>
            </a:xfrm>
            <a:custGeom>
              <a:avLst/>
              <a:gdLst/>
              <a:ahLst/>
              <a:cxnLst/>
              <a:rect l="l" t="t" r="r" b="b"/>
              <a:pathLst>
                <a:path w="1101" h="5723" extrusionOk="0">
                  <a:moveTo>
                    <a:pt x="0" y="1"/>
                  </a:moveTo>
                  <a:lnTo>
                    <a:pt x="0" y="5722"/>
                  </a:lnTo>
                  <a:lnTo>
                    <a:pt x="1100" y="5722"/>
                  </a:lnTo>
                  <a:lnTo>
                    <a:pt x="1100"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4"/>
            <p:cNvSpPr/>
            <p:nvPr/>
          </p:nvSpPr>
          <p:spPr>
            <a:xfrm>
              <a:off x="3043273" y="933580"/>
              <a:ext cx="124825" cy="136234"/>
            </a:xfrm>
            <a:custGeom>
              <a:avLst/>
              <a:gdLst/>
              <a:ahLst/>
              <a:cxnLst/>
              <a:rect l="l" t="t" r="r" b="b"/>
              <a:pathLst>
                <a:path w="3895" h="4251" extrusionOk="0">
                  <a:moveTo>
                    <a:pt x="1" y="0"/>
                  </a:moveTo>
                  <a:lnTo>
                    <a:pt x="1" y="2943"/>
                  </a:lnTo>
                  <a:cubicBezTo>
                    <a:pt x="1" y="3760"/>
                    <a:pt x="432" y="4250"/>
                    <a:pt x="1338" y="4250"/>
                  </a:cubicBezTo>
                  <a:cubicBezTo>
                    <a:pt x="2022" y="4250"/>
                    <a:pt x="2512" y="3938"/>
                    <a:pt x="2794" y="3626"/>
                  </a:cubicBezTo>
                  <a:lnTo>
                    <a:pt x="2794" y="4146"/>
                  </a:lnTo>
                  <a:lnTo>
                    <a:pt x="3894" y="4146"/>
                  </a:lnTo>
                  <a:lnTo>
                    <a:pt x="3894" y="0"/>
                  </a:lnTo>
                  <a:lnTo>
                    <a:pt x="2794" y="0"/>
                  </a:lnTo>
                  <a:lnTo>
                    <a:pt x="2794" y="2809"/>
                  </a:lnTo>
                  <a:cubicBezTo>
                    <a:pt x="2616" y="3047"/>
                    <a:pt x="2274" y="3284"/>
                    <a:pt x="1858" y="3284"/>
                  </a:cubicBezTo>
                  <a:cubicBezTo>
                    <a:pt x="1397" y="3284"/>
                    <a:pt x="1085" y="3091"/>
                    <a:pt x="1085" y="2527"/>
                  </a:cubicBezTo>
                  <a:lnTo>
                    <a:pt x="1085"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4"/>
            <p:cNvSpPr/>
            <p:nvPr/>
          </p:nvSpPr>
          <p:spPr>
            <a:xfrm>
              <a:off x="3197581" y="930248"/>
              <a:ext cx="200073" cy="136234"/>
            </a:xfrm>
            <a:custGeom>
              <a:avLst/>
              <a:gdLst/>
              <a:ahLst/>
              <a:cxnLst/>
              <a:rect l="l" t="t" r="r" b="b"/>
              <a:pathLst>
                <a:path w="6243" h="4251" extrusionOk="0">
                  <a:moveTo>
                    <a:pt x="2453" y="0"/>
                  </a:moveTo>
                  <a:cubicBezTo>
                    <a:pt x="1814" y="0"/>
                    <a:pt x="1264" y="401"/>
                    <a:pt x="1100" y="654"/>
                  </a:cubicBezTo>
                  <a:lnTo>
                    <a:pt x="1100" y="104"/>
                  </a:lnTo>
                  <a:lnTo>
                    <a:pt x="1" y="104"/>
                  </a:lnTo>
                  <a:lnTo>
                    <a:pt x="1" y="4250"/>
                  </a:lnTo>
                  <a:lnTo>
                    <a:pt x="1100" y="4250"/>
                  </a:lnTo>
                  <a:lnTo>
                    <a:pt x="1100" y="1471"/>
                  </a:lnTo>
                  <a:cubicBezTo>
                    <a:pt x="1264" y="1234"/>
                    <a:pt x="1576" y="981"/>
                    <a:pt x="1947" y="981"/>
                  </a:cubicBezTo>
                  <a:cubicBezTo>
                    <a:pt x="2393" y="981"/>
                    <a:pt x="2572" y="1248"/>
                    <a:pt x="2572" y="1635"/>
                  </a:cubicBezTo>
                  <a:lnTo>
                    <a:pt x="2572" y="4250"/>
                  </a:lnTo>
                  <a:lnTo>
                    <a:pt x="3671" y="4250"/>
                  </a:lnTo>
                  <a:lnTo>
                    <a:pt x="3671" y="1456"/>
                  </a:lnTo>
                  <a:cubicBezTo>
                    <a:pt x="3820" y="1234"/>
                    <a:pt x="4147" y="981"/>
                    <a:pt x="4533" y="981"/>
                  </a:cubicBezTo>
                  <a:cubicBezTo>
                    <a:pt x="4979" y="981"/>
                    <a:pt x="5143" y="1248"/>
                    <a:pt x="5143" y="1635"/>
                  </a:cubicBezTo>
                  <a:lnTo>
                    <a:pt x="5143" y="4250"/>
                  </a:lnTo>
                  <a:lnTo>
                    <a:pt x="6242" y="4250"/>
                  </a:lnTo>
                  <a:lnTo>
                    <a:pt x="6242" y="1263"/>
                  </a:lnTo>
                  <a:cubicBezTo>
                    <a:pt x="6242" y="416"/>
                    <a:pt x="5796" y="0"/>
                    <a:pt x="5024" y="0"/>
                  </a:cubicBezTo>
                  <a:cubicBezTo>
                    <a:pt x="4385" y="0"/>
                    <a:pt x="3850" y="386"/>
                    <a:pt x="3597" y="758"/>
                  </a:cubicBezTo>
                  <a:cubicBezTo>
                    <a:pt x="3448" y="282"/>
                    <a:pt x="3062" y="0"/>
                    <a:pt x="2453"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34"/>
            <p:cNvSpPr/>
            <p:nvPr/>
          </p:nvSpPr>
          <p:spPr>
            <a:xfrm>
              <a:off x="3414287" y="931177"/>
              <a:ext cx="43841" cy="43873"/>
            </a:xfrm>
            <a:custGeom>
              <a:avLst/>
              <a:gdLst/>
              <a:ahLst/>
              <a:cxnLst/>
              <a:rect l="l" t="t" r="r" b="b"/>
              <a:pathLst>
                <a:path w="1368" h="1369" extrusionOk="0">
                  <a:moveTo>
                    <a:pt x="743" y="402"/>
                  </a:moveTo>
                  <a:cubicBezTo>
                    <a:pt x="803" y="402"/>
                    <a:pt x="877" y="447"/>
                    <a:pt x="877" y="536"/>
                  </a:cubicBezTo>
                  <a:cubicBezTo>
                    <a:pt x="877" y="625"/>
                    <a:pt x="803" y="670"/>
                    <a:pt x="743" y="670"/>
                  </a:cubicBezTo>
                  <a:lnTo>
                    <a:pt x="535" y="670"/>
                  </a:lnTo>
                  <a:lnTo>
                    <a:pt x="535" y="402"/>
                  </a:lnTo>
                  <a:close/>
                  <a:moveTo>
                    <a:pt x="416" y="298"/>
                  </a:moveTo>
                  <a:lnTo>
                    <a:pt x="416" y="1086"/>
                  </a:lnTo>
                  <a:lnTo>
                    <a:pt x="535" y="1086"/>
                  </a:lnTo>
                  <a:lnTo>
                    <a:pt x="535" y="774"/>
                  </a:lnTo>
                  <a:lnTo>
                    <a:pt x="669" y="774"/>
                  </a:lnTo>
                  <a:lnTo>
                    <a:pt x="877" y="1086"/>
                  </a:lnTo>
                  <a:lnTo>
                    <a:pt x="1011" y="1086"/>
                  </a:lnTo>
                  <a:lnTo>
                    <a:pt x="803" y="774"/>
                  </a:lnTo>
                  <a:cubicBezTo>
                    <a:pt x="847" y="774"/>
                    <a:pt x="996" y="714"/>
                    <a:pt x="996" y="536"/>
                  </a:cubicBezTo>
                  <a:cubicBezTo>
                    <a:pt x="996" y="387"/>
                    <a:pt x="877" y="298"/>
                    <a:pt x="743" y="298"/>
                  </a:cubicBezTo>
                  <a:close/>
                  <a:moveTo>
                    <a:pt x="684" y="105"/>
                  </a:moveTo>
                  <a:cubicBezTo>
                    <a:pt x="996" y="105"/>
                    <a:pt x="1264" y="372"/>
                    <a:pt x="1264" y="684"/>
                  </a:cubicBezTo>
                  <a:cubicBezTo>
                    <a:pt x="1264" y="1011"/>
                    <a:pt x="996" y="1264"/>
                    <a:pt x="684" y="1264"/>
                  </a:cubicBezTo>
                  <a:cubicBezTo>
                    <a:pt x="357" y="1264"/>
                    <a:pt x="104" y="1011"/>
                    <a:pt x="104" y="684"/>
                  </a:cubicBezTo>
                  <a:cubicBezTo>
                    <a:pt x="104" y="372"/>
                    <a:pt x="357" y="105"/>
                    <a:pt x="684" y="105"/>
                  </a:cubicBezTo>
                  <a:close/>
                  <a:moveTo>
                    <a:pt x="684" y="1"/>
                  </a:moveTo>
                  <a:cubicBezTo>
                    <a:pt x="312" y="1"/>
                    <a:pt x="0" y="313"/>
                    <a:pt x="0" y="684"/>
                  </a:cubicBezTo>
                  <a:cubicBezTo>
                    <a:pt x="0" y="1071"/>
                    <a:pt x="312" y="1368"/>
                    <a:pt x="684" y="1368"/>
                  </a:cubicBezTo>
                  <a:cubicBezTo>
                    <a:pt x="1070" y="1368"/>
                    <a:pt x="1368" y="1071"/>
                    <a:pt x="1368" y="684"/>
                  </a:cubicBezTo>
                  <a:cubicBezTo>
                    <a:pt x="1368" y="313"/>
                    <a:pt x="1070" y="1"/>
                    <a:pt x="684"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4"/>
            <p:cNvSpPr/>
            <p:nvPr/>
          </p:nvSpPr>
          <p:spPr>
            <a:xfrm>
              <a:off x="1348248" y="535903"/>
              <a:ext cx="617748" cy="617716"/>
            </a:xfrm>
            <a:custGeom>
              <a:avLst/>
              <a:gdLst/>
              <a:ahLst/>
              <a:cxnLst/>
              <a:rect l="l" t="t" r="r" b="b"/>
              <a:pathLst>
                <a:path w="19276" h="19275" extrusionOk="0">
                  <a:moveTo>
                    <a:pt x="9646" y="1471"/>
                  </a:moveTo>
                  <a:cubicBezTo>
                    <a:pt x="14149" y="1471"/>
                    <a:pt x="17819" y="5127"/>
                    <a:pt x="17819" y="9645"/>
                  </a:cubicBezTo>
                  <a:cubicBezTo>
                    <a:pt x="17819" y="14148"/>
                    <a:pt x="14149" y="17819"/>
                    <a:pt x="9646" y="17819"/>
                  </a:cubicBezTo>
                  <a:cubicBezTo>
                    <a:pt x="5128" y="17819"/>
                    <a:pt x="1472" y="14148"/>
                    <a:pt x="1472" y="9645"/>
                  </a:cubicBezTo>
                  <a:cubicBezTo>
                    <a:pt x="1472" y="5127"/>
                    <a:pt x="5128" y="1471"/>
                    <a:pt x="9646" y="1471"/>
                  </a:cubicBezTo>
                  <a:close/>
                  <a:moveTo>
                    <a:pt x="9646" y="0"/>
                  </a:moveTo>
                  <a:cubicBezTo>
                    <a:pt x="4310" y="0"/>
                    <a:pt x="1" y="4310"/>
                    <a:pt x="1" y="9645"/>
                  </a:cubicBezTo>
                  <a:cubicBezTo>
                    <a:pt x="1" y="14965"/>
                    <a:pt x="4310" y="19275"/>
                    <a:pt x="9646" y="19275"/>
                  </a:cubicBezTo>
                  <a:cubicBezTo>
                    <a:pt x="14966" y="19275"/>
                    <a:pt x="19276" y="14965"/>
                    <a:pt x="19276" y="9645"/>
                  </a:cubicBezTo>
                  <a:cubicBezTo>
                    <a:pt x="19276" y="4310"/>
                    <a:pt x="14966" y="0"/>
                    <a:pt x="9646" y="0"/>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4"/>
            <p:cNvSpPr/>
            <p:nvPr/>
          </p:nvSpPr>
          <p:spPr>
            <a:xfrm>
              <a:off x="1555435" y="743539"/>
              <a:ext cx="172896" cy="172928"/>
            </a:xfrm>
            <a:custGeom>
              <a:avLst/>
              <a:gdLst/>
              <a:ahLst/>
              <a:cxnLst/>
              <a:rect l="l" t="t" r="r" b="b"/>
              <a:pathLst>
                <a:path w="5395" h="5396" extrusionOk="0">
                  <a:moveTo>
                    <a:pt x="3166" y="1"/>
                  </a:moveTo>
                  <a:cubicBezTo>
                    <a:pt x="1412" y="1"/>
                    <a:pt x="0" y="1427"/>
                    <a:pt x="0" y="3166"/>
                  </a:cubicBezTo>
                  <a:cubicBezTo>
                    <a:pt x="0" y="4028"/>
                    <a:pt x="357" y="4801"/>
                    <a:pt x="907" y="5380"/>
                  </a:cubicBezTo>
                  <a:lnTo>
                    <a:pt x="951" y="5395"/>
                  </a:lnTo>
                  <a:lnTo>
                    <a:pt x="981" y="5380"/>
                  </a:lnTo>
                  <a:cubicBezTo>
                    <a:pt x="1501" y="4578"/>
                    <a:pt x="2125" y="3716"/>
                    <a:pt x="2958" y="2898"/>
                  </a:cubicBezTo>
                  <a:cubicBezTo>
                    <a:pt x="3760" y="2096"/>
                    <a:pt x="4607" y="1487"/>
                    <a:pt x="5380" y="981"/>
                  </a:cubicBezTo>
                  <a:lnTo>
                    <a:pt x="5395" y="952"/>
                  </a:lnTo>
                  <a:lnTo>
                    <a:pt x="5380" y="922"/>
                  </a:lnTo>
                  <a:cubicBezTo>
                    <a:pt x="4815" y="357"/>
                    <a:pt x="4028" y="1"/>
                    <a:pt x="3166" y="1"/>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4"/>
            <p:cNvSpPr/>
            <p:nvPr/>
          </p:nvSpPr>
          <p:spPr>
            <a:xfrm>
              <a:off x="1406351" y="616855"/>
              <a:ext cx="501063" cy="420079"/>
            </a:xfrm>
            <a:custGeom>
              <a:avLst/>
              <a:gdLst/>
              <a:ahLst/>
              <a:cxnLst/>
              <a:rect l="l" t="t" r="r" b="b"/>
              <a:pathLst>
                <a:path w="15635" h="13108" extrusionOk="0">
                  <a:moveTo>
                    <a:pt x="7818" y="937"/>
                  </a:moveTo>
                  <a:cubicBezTo>
                    <a:pt x="9467" y="937"/>
                    <a:pt x="11028" y="1576"/>
                    <a:pt x="12187" y="2750"/>
                  </a:cubicBezTo>
                  <a:cubicBezTo>
                    <a:pt x="12900" y="3448"/>
                    <a:pt x="12871" y="3716"/>
                    <a:pt x="12871" y="3731"/>
                  </a:cubicBezTo>
                  <a:cubicBezTo>
                    <a:pt x="12841" y="4013"/>
                    <a:pt x="11890" y="4607"/>
                    <a:pt x="11251" y="4994"/>
                  </a:cubicBezTo>
                  <a:cubicBezTo>
                    <a:pt x="10329" y="5573"/>
                    <a:pt x="9170" y="6287"/>
                    <a:pt x="8100" y="7342"/>
                  </a:cubicBezTo>
                  <a:cubicBezTo>
                    <a:pt x="7030" y="8412"/>
                    <a:pt x="6287" y="9586"/>
                    <a:pt x="5707" y="10537"/>
                  </a:cubicBezTo>
                  <a:cubicBezTo>
                    <a:pt x="5291" y="11191"/>
                    <a:pt x="4682" y="12172"/>
                    <a:pt x="4400" y="12172"/>
                  </a:cubicBezTo>
                  <a:cubicBezTo>
                    <a:pt x="4370" y="12172"/>
                    <a:pt x="4088" y="12157"/>
                    <a:pt x="3434" y="11503"/>
                  </a:cubicBezTo>
                  <a:cubicBezTo>
                    <a:pt x="2275" y="10329"/>
                    <a:pt x="1621" y="8769"/>
                    <a:pt x="1621" y="7119"/>
                  </a:cubicBezTo>
                  <a:cubicBezTo>
                    <a:pt x="1621" y="5469"/>
                    <a:pt x="2275" y="3909"/>
                    <a:pt x="3434" y="2750"/>
                  </a:cubicBezTo>
                  <a:cubicBezTo>
                    <a:pt x="4608" y="1576"/>
                    <a:pt x="6168" y="937"/>
                    <a:pt x="7818" y="937"/>
                  </a:cubicBezTo>
                  <a:close/>
                  <a:moveTo>
                    <a:pt x="7818" y="1"/>
                  </a:moveTo>
                  <a:cubicBezTo>
                    <a:pt x="5990" y="1"/>
                    <a:pt x="4177" y="699"/>
                    <a:pt x="2780" y="2081"/>
                  </a:cubicBezTo>
                  <a:cubicBezTo>
                    <a:pt x="1" y="4860"/>
                    <a:pt x="1" y="9378"/>
                    <a:pt x="2780" y="12157"/>
                  </a:cubicBezTo>
                  <a:cubicBezTo>
                    <a:pt x="3449" y="12826"/>
                    <a:pt x="3969" y="13108"/>
                    <a:pt x="4400" y="13108"/>
                  </a:cubicBezTo>
                  <a:cubicBezTo>
                    <a:pt x="5826" y="13108"/>
                    <a:pt x="6480" y="10270"/>
                    <a:pt x="8754" y="8011"/>
                  </a:cubicBezTo>
                  <a:cubicBezTo>
                    <a:pt x="11726" y="5053"/>
                    <a:pt x="15635" y="4860"/>
                    <a:pt x="12856" y="2081"/>
                  </a:cubicBezTo>
                  <a:cubicBezTo>
                    <a:pt x="11459" y="699"/>
                    <a:pt x="9646" y="1"/>
                    <a:pt x="7818" y="1"/>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4"/>
            <p:cNvSpPr/>
            <p:nvPr/>
          </p:nvSpPr>
          <p:spPr>
            <a:xfrm>
              <a:off x="1492078" y="680213"/>
              <a:ext cx="290575" cy="290543"/>
            </a:xfrm>
            <a:custGeom>
              <a:avLst/>
              <a:gdLst/>
              <a:ahLst/>
              <a:cxnLst/>
              <a:rect l="l" t="t" r="r" b="b"/>
              <a:pathLst>
                <a:path w="9067" h="9066" extrusionOk="0">
                  <a:moveTo>
                    <a:pt x="5143" y="0"/>
                  </a:moveTo>
                  <a:cubicBezTo>
                    <a:pt x="2304" y="0"/>
                    <a:pt x="1" y="2304"/>
                    <a:pt x="1" y="5142"/>
                  </a:cubicBezTo>
                  <a:cubicBezTo>
                    <a:pt x="1" y="6717"/>
                    <a:pt x="699" y="8114"/>
                    <a:pt x="1814" y="9065"/>
                  </a:cubicBezTo>
                  <a:lnTo>
                    <a:pt x="1844" y="9065"/>
                  </a:lnTo>
                  <a:lnTo>
                    <a:pt x="1873" y="9050"/>
                  </a:lnTo>
                  <a:cubicBezTo>
                    <a:pt x="2037" y="8813"/>
                    <a:pt x="2215" y="8545"/>
                    <a:pt x="2349" y="8337"/>
                  </a:cubicBezTo>
                  <a:lnTo>
                    <a:pt x="2349" y="8307"/>
                  </a:lnTo>
                  <a:lnTo>
                    <a:pt x="2334" y="8278"/>
                  </a:lnTo>
                  <a:cubicBezTo>
                    <a:pt x="1472" y="7505"/>
                    <a:pt x="937" y="6390"/>
                    <a:pt x="937" y="5142"/>
                  </a:cubicBezTo>
                  <a:cubicBezTo>
                    <a:pt x="937" y="2824"/>
                    <a:pt x="2824" y="936"/>
                    <a:pt x="5143" y="936"/>
                  </a:cubicBezTo>
                  <a:cubicBezTo>
                    <a:pt x="6376" y="936"/>
                    <a:pt x="7491" y="1471"/>
                    <a:pt x="8264" y="2333"/>
                  </a:cubicBezTo>
                  <a:lnTo>
                    <a:pt x="8293" y="2348"/>
                  </a:lnTo>
                  <a:lnTo>
                    <a:pt x="8338" y="2348"/>
                  </a:lnTo>
                  <a:cubicBezTo>
                    <a:pt x="8546" y="2214"/>
                    <a:pt x="8813" y="2036"/>
                    <a:pt x="9051" y="1873"/>
                  </a:cubicBezTo>
                  <a:lnTo>
                    <a:pt x="9066" y="1843"/>
                  </a:lnTo>
                  <a:lnTo>
                    <a:pt x="9066" y="1813"/>
                  </a:lnTo>
                  <a:cubicBezTo>
                    <a:pt x="8115" y="713"/>
                    <a:pt x="6718" y="0"/>
                    <a:pt x="5143" y="0"/>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93" name="Google Shape;493;p34"/>
          <p:cNvPicPr preferRelativeResize="0"/>
          <p:nvPr/>
        </p:nvPicPr>
        <p:blipFill rotWithShape="1">
          <a:blip r:embed="rId3">
            <a:alphaModFix/>
          </a:blip>
          <a:srcRect/>
          <a:stretch/>
        </p:blipFill>
        <p:spPr>
          <a:xfrm>
            <a:off x="6221950" y="1310925"/>
            <a:ext cx="1399199" cy="362400"/>
          </a:xfrm>
          <a:prstGeom prst="rect">
            <a:avLst/>
          </a:prstGeom>
          <a:noFill/>
          <a:ln>
            <a:noFill/>
          </a:ln>
        </p:spPr>
      </p:pic>
      <p:pic>
        <p:nvPicPr>
          <p:cNvPr id="494" name="Google Shape;494;p34"/>
          <p:cNvPicPr preferRelativeResize="0"/>
          <p:nvPr/>
        </p:nvPicPr>
        <p:blipFill rotWithShape="1">
          <a:blip r:embed="rId4">
            <a:alphaModFix/>
          </a:blip>
          <a:srcRect/>
          <a:stretch/>
        </p:blipFill>
        <p:spPr>
          <a:xfrm>
            <a:off x="6686062" y="2002450"/>
            <a:ext cx="558449" cy="558449"/>
          </a:xfrm>
          <a:prstGeom prst="rect">
            <a:avLst/>
          </a:prstGeom>
          <a:noFill/>
          <a:ln>
            <a:noFill/>
          </a:ln>
        </p:spPr>
      </p:pic>
      <p:pic>
        <p:nvPicPr>
          <p:cNvPr id="495" name="Google Shape;495;p34"/>
          <p:cNvPicPr preferRelativeResize="0"/>
          <p:nvPr/>
        </p:nvPicPr>
        <p:blipFill rotWithShape="1">
          <a:blip r:embed="rId5">
            <a:alphaModFix/>
          </a:blip>
          <a:srcRect/>
          <a:stretch/>
        </p:blipFill>
        <p:spPr>
          <a:xfrm>
            <a:off x="6083425" y="2685075"/>
            <a:ext cx="2014974" cy="513375"/>
          </a:xfrm>
          <a:prstGeom prst="rect">
            <a:avLst/>
          </a:prstGeom>
          <a:noFill/>
          <a:ln>
            <a:noFill/>
          </a:ln>
        </p:spPr>
      </p:pic>
      <p:pic>
        <p:nvPicPr>
          <p:cNvPr id="496" name="Google Shape;496;p34"/>
          <p:cNvPicPr preferRelativeResize="0"/>
          <p:nvPr/>
        </p:nvPicPr>
        <p:blipFill rotWithShape="1">
          <a:blip r:embed="rId6">
            <a:alphaModFix/>
          </a:blip>
          <a:srcRect/>
          <a:stretch/>
        </p:blipFill>
        <p:spPr>
          <a:xfrm>
            <a:off x="593975" y="1115900"/>
            <a:ext cx="1859100" cy="1043999"/>
          </a:xfrm>
          <a:prstGeom prst="rect">
            <a:avLst/>
          </a:prstGeom>
          <a:noFill/>
          <a:ln>
            <a:noFill/>
          </a:ln>
        </p:spPr>
      </p:pic>
      <p:pic>
        <p:nvPicPr>
          <p:cNvPr id="497" name="Google Shape;497;p34"/>
          <p:cNvPicPr preferRelativeResize="0"/>
          <p:nvPr/>
        </p:nvPicPr>
        <p:blipFill rotWithShape="1">
          <a:blip r:embed="rId7">
            <a:alphaModFix/>
          </a:blip>
          <a:srcRect/>
          <a:stretch/>
        </p:blipFill>
        <p:spPr>
          <a:xfrm>
            <a:off x="593975" y="2177960"/>
            <a:ext cx="1786575" cy="787575"/>
          </a:xfrm>
          <a:prstGeom prst="rect">
            <a:avLst/>
          </a:prstGeom>
          <a:noFill/>
          <a:ln>
            <a:noFill/>
          </a:ln>
        </p:spPr>
      </p:pic>
      <p:grpSp>
        <p:nvGrpSpPr>
          <p:cNvPr id="498" name="Google Shape;498;p34"/>
          <p:cNvGrpSpPr/>
          <p:nvPr/>
        </p:nvGrpSpPr>
        <p:grpSpPr>
          <a:xfrm>
            <a:off x="3178004" y="1264738"/>
            <a:ext cx="1803153" cy="746321"/>
            <a:chOff x="1340291" y="462488"/>
            <a:chExt cx="1803153" cy="746321"/>
          </a:xfrm>
        </p:grpSpPr>
        <p:sp>
          <p:nvSpPr>
            <p:cNvPr id="499" name="Google Shape;499;p34"/>
            <p:cNvSpPr/>
            <p:nvPr/>
          </p:nvSpPr>
          <p:spPr>
            <a:xfrm>
              <a:off x="1340291" y="717586"/>
              <a:ext cx="167192" cy="237376"/>
            </a:xfrm>
            <a:custGeom>
              <a:avLst/>
              <a:gdLst/>
              <a:ahLst/>
              <a:cxnLst/>
              <a:rect l="l" t="t" r="r" b="b"/>
              <a:pathLst>
                <a:path w="5217" h="7407" extrusionOk="0">
                  <a:moveTo>
                    <a:pt x="874" y="0"/>
                  </a:moveTo>
                  <a:cubicBezTo>
                    <a:pt x="816" y="0"/>
                    <a:pt x="759" y="30"/>
                    <a:pt x="728" y="81"/>
                  </a:cubicBezTo>
                  <a:lnTo>
                    <a:pt x="45" y="1284"/>
                  </a:lnTo>
                  <a:cubicBezTo>
                    <a:pt x="0" y="1359"/>
                    <a:pt x="15" y="1463"/>
                    <a:pt x="104" y="1507"/>
                  </a:cubicBezTo>
                  <a:lnTo>
                    <a:pt x="3314" y="3365"/>
                  </a:lnTo>
                  <a:cubicBezTo>
                    <a:pt x="3284" y="3588"/>
                    <a:pt x="3270" y="3826"/>
                    <a:pt x="3270" y="4048"/>
                  </a:cubicBezTo>
                  <a:cubicBezTo>
                    <a:pt x="3270" y="4286"/>
                    <a:pt x="3284" y="4509"/>
                    <a:pt x="3314" y="4747"/>
                  </a:cubicBezTo>
                  <a:lnTo>
                    <a:pt x="1308" y="5906"/>
                  </a:lnTo>
                  <a:cubicBezTo>
                    <a:pt x="1234" y="5951"/>
                    <a:pt x="1204" y="6040"/>
                    <a:pt x="1248" y="6129"/>
                  </a:cubicBezTo>
                  <a:lnTo>
                    <a:pt x="1947" y="7333"/>
                  </a:lnTo>
                  <a:cubicBezTo>
                    <a:pt x="1977" y="7383"/>
                    <a:pt x="2036" y="7407"/>
                    <a:pt x="2093" y="7407"/>
                  </a:cubicBezTo>
                  <a:cubicBezTo>
                    <a:pt x="2120" y="7407"/>
                    <a:pt x="2146" y="7402"/>
                    <a:pt x="2170" y="7392"/>
                  </a:cubicBezTo>
                  <a:lnTo>
                    <a:pt x="5216" y="5624"/>
                  </a:lnTo>
                  <a:cubicBezTo>
                    <a:pt x="5038" y="5133"/>
                    <a:pt x="4949" y="4598"/>
                    <a:pt x="4949" y="4048"/>
                  </a:cubicBezTo>
                  <a:cubicBezTo>
                    <a:pt x="4949" y="3499"/>
                    <a:pt x="5038" y="2964"/>
                    <a:pt x="5216" y="2473"/>
                  </a:cubicBezTo>
                  <a:lnTo>
                    <a:pt x="951" y="21"/>
                  </a:lnTo>
                  <a:cubicBezTo>
                    <a:pt x="927" y="7"/>
                    <a:pt x="901" y="0"/>
                    <a:pt x="874" y="0"/>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4"/>
            <p:cNvSpPr/>
            <p:nvPr/>
          </p:nvSpPr>
          <p:spPr>
            <a:xfrm>
              <a:off x="1378844" y="945411"/>
              <a:ext cx="243401" cy="148636"/>
            </a:xfrm>
            <a:custGeom>
              <a:avLst/>
              <a:gdLst/>
              <a:ahLst/>
              <a:cxnLst/>
              <a:rect l="l" t="t" r="r" b="b"/>
              <a:pathLst>
                <a:path w="7595" h="4638" extrusionOk="0">
                  <a:moveTo>
                    <a:pt x="4875" y="1"/>
                  </a:moveTo>
                  <a:lnTo>
                    <a:pt x="105" y="2750"/>
                  </a:lnTo>
                  <a:cubicBezTo>
                    <a:pt x="31" y="2795"/>
                    <a:pt x="1" y="2884"/>
                    <a:pt x="45" y="2973"/>
                  </a:cubicBezTo>
                  <a:lnTo>
                    <a:pt x="744" y="4162"/>
                  </a:lnTo>
                  <a:cubicBezTo>
                    <a:pt x="773" y="4219"/>
                    <a:pt x="826" y="4246"/>
                    <a:pt x="879" y="4246"/>
                  </a:cubicBezTo>
                  <a:cubicBezTo>
                    <a:pt x="910" y="4246"/>
                    <a:pt x="940" y="4237"/>
                    <a:pt x="967" y="4221"/>
                  </a:cubicBezTo>
                  <a:lnTo>
                    <a:pt x="4682" y="2081"/>
                  </a:lnTo>
                  <a:cubicBezTo>
                    <a:pt x="5054" y="2364"/>
                    <a:pt x="5455" y="2587"/>
                    <a:pt x="5886" y="2780"/>
                  </a:cubicBezTo>
                  <a:lnTo>
                    <a:pt x="5886" y="4474"/>
                  </a:lnTo>
                  <a:cubicBezTo>
                    <a:pt x="5886" y="4563"/>
                    <a:pt x="5960" y="4637"/>
                    <a:pt x="6049" y="4637"/>
                  </a:cubicBezTo>
                  <a:lnTo>
                    <a:pt x="7431" y="4637"/>
                  </a:lnTo>
                  <a:cubicBezTo>
                    <a:pt x="7521" y="4637"/>
                    <a:pt x="7595" y="4563"/>
                    <a:pt x="7595" y="4474"/>
                  </a:cubicBezTo>
                  <a:lnTo>
                    <a:pt x="7595" y="1576"/>
                  </a:lnTo>
                  <a:lnTo>
                    <a:pt x="7595" y="1561"/>
                  </a:lnTo>
                  <a:cubicBezTo>
                    <a:pt x="6510" y="1368"/>
                    <a:pt x="5559" y="803"/>
                    <a:pt x="4875" y="1"/>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4"/>
            <p:cNvSpPr/>
            <p:nvPr/>
          </p:nvSpPr>
          <p:spPr>
            <a:xfrm>
              <a:off x="1676982" y="945411"/>
              <a:ext cx="172928" cy="263398"/>
            </a:xfrm>
            <a:custGeom>
              <a:avLst/>
              <a:gdLst/>
              <a:ahLst/>
              <a:cxnLst/>
              <a:rect l="l" t="t" r="r" b="b"/>
              <a:pathLst>
                <a:path w="5396" h="8219" extrusionOk="0">
                  <a:moveTo>
                    <a:pt x="2721" y="1"/>
                  </a:moveTo>
                  <a:cubicBezTo>
                    <a:pt x="2037" y="803"/>
                    <a:pt x="1086" y="1368"/>
                    <a:pt x="1" y="1561"/>
                  </a:cubicBezTo>
                  <a:lnTo>
                    <a:pt x="1" y="1576"/>
                  </a:lnTo>
                  <a:lnTo>
                    <a:pt x="1" y="8055"/>
                  </a:lnTo>
                  <a:cubicBezTo>
                    <a:pt x="1" y="8145"/>
                    <a:pt x="75" y="8219"/>
                    <a:pt x="164" y="8219"/>
                  </a:cubicBezTo>
                  <a:lnTo>
                    <a:pt x="1546" y="8219"/>
                  </a:lnTo>
                  <a:cubicBezTo>
                    <a:pt x="1636" y="8219"/>
                    <a:pt x="1710" y="8145"/>
                    <a:pt x="1710" y="8055"/>
                  </a:cubicBezTo>
                  <a:lnTo>
                    <a:pt x="1710" y="2780"/>
                  </a:lnTo>
                  <a:cubicBezTo>
                    <a:pt x="2141" y="2587"/>
                    <a:pt x="2542" y="2364"/>
                    <a:pt x="2914" y="2081"/>
                  </a:cubicBezTo>
                  <a:lnTo>
                    <a:pt x="4444" y="2958"/>
                  </a:lnTo>
                  <a:cubicBezTo>
                    <a:pt x="4471" y="2974"/>
                    <a:pt x="4500" y="2982"/>
                    <a:pt x="4527" y="2982"/>
                  </a:cubicBezTo>
                  <a:cubicBezTo>
                    <a:pt x="4577" y="2982"/>
                    <a:pt x="4624" y="2956"/>
                    <a:pt x="4652" y="2899"/>
                  </a:cubicBezTo>
                  <a:lnTo>
                    <a:pt x="5351" y="1710"/>
                  </a:lnTo>
                  <a:cubicBezTo>
                    <a:pt x="5396" y="1621"/>
                    <a:pt x="5366" y="1531"/>
                    <a:pt x="5292" y="1487"/>
                  </a:cubicBezTo>
                  <a:lnTo>
                    <a:pt x="2721" y="1"/>
                  </a:ln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4"/>
            <p:cNvSpPr/>
            <p:nvPr/>
          </p:nvSpPr>
          <p:spPr>
            <a:xfrm>
              <a:off x="1791776" y="705664"/>
              <a:ext cx="187670" cy="279999"/>
            </a:xfrm>
            <a:custGeom>
              <a:avLst/>
              <a:gdLst/>
              <a:ahLst/>
              <a:cxnLst/>
              <a:rect l="l" t="t" r="r" b="b"/>
              <a:pathLst>
                <a:path w="5856" h="8737" extrusionOk="0">
                  <a:moveTo>
                    <a:pt x="4979" y="1"/>
                  </a:moveTo>
                  <a:cubicBezTo>
                    <a:pt x="4954" y="1"/>
                    <a:pt x="4928" y="7"/>
                    <a:pt x="4905" y="22"/>
                  </a:cubicBezTo>
                  <a:lnTo>
                    <a:pt x="0" y="2845"/>
                  </a:lnTo>
                  <a:cubicBezTo>
                    <a:pt x="179" y="3336"/>
                    <a:pt x="268" y="3871"/>
                    <a:pt x="268" y="4420"/>
                  </a:cubicBezTo>
                  <a:cubicBezTo>
                    <a:pt x="268" y="4970"/>
                    <a:pt x="179" y="5505"/>
                    <a:pt x="0" y="5996"/>
                  </a:cubicBezTo>
                  <a:lnTo>
                    <a:pt x="4697" y="8715"/>
                  </a:lnTo>
                  <a:cubicBezTo>
                    <a:pt x="4720" y="8730"/>
                    <a:pt x="4747" y="8736"/>
                    <a:pt x="4774" y="8736"/>
                  </a:cubicBezTo>
                  <a:cubicBezTo>
                    <a:pt x="4831" y="8736"/>
                    <a:pt x="4889" y="8706"/>
                    <a:pt x="4920" y="8656"/>
                  </a:cubicBezTo>
                  <a:lnTo>
                    <a:pt x="5603" y="7452"/>
                  </a:lnTo>
                  <a:cubicBezTo>
                    <a:pt x="5648" y="7363"/>
                    <a:pt x="5633" y="7274"/>
                    <a:pt x="5544" y="7229"/>
                  </a:cubicBezTo>
                  <a:lnTo>
                    <a:pt x="1903" y="5119"/>
                  </a:lnTo>
                  <a:cubicBezTo>
                    <a:pt x="1932" y="4896"/>
                    <a:pt x="1932" y="4658"/>
                    <a:pt x="1932" y="4420"/>
                  </a:cubicBezTo>
                  <a:cubicBezTo>
                    <a:pt x="1932" y="4198"/>
                    <a:pt x="1932" y="3960"/>
                    <a:pt x="1903" y="3737"/>
                  </a:cubicBezTo>
                  <a:lnTo>
                    <a:pt x="5752" y="1508"/>
                  </a:lnTo>
                  <a:cubicBezTo>
                    <a:pt x="5826" y="1463"/>
                    <a:pt x="5856" y="1359"/>
                    <a:pt x="5811" y="1285"/>
                  </a:cubicBezTo>
                  <a:lnTo>
                    <a:pt x="5113" y="81"/>
                  </a:lnTo>
                  <a:cubicBezTo>
                    <a:pt x="5082" y="31"/>
                    <a:pt x="5032" y="1"/>
                    <a:pt x="4979" y="1"/>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4"/>
            <p:cNvSpPr/>
            <p:nvPr/>
          </p:nvSpPr>
          <p:spPr>
            <a:xfrm>
              <a:off x="1676982" y="462488"/>
              <a:ext cx="195778" cy="287210"/>
            </a:xfrm>
            <a:custGeom>
              <a:avLst/>
              <a:gdLst/>
              <a:ahLst/>
              <a:cxnLst/>
              <a:rect l="l" t="t" r="r" b="b"/>
              <a:pathLst>
                <a:path w="6109" h="8962" extrusionOk="0">
                  <a:moveTo>
                    <a:pt x="164" y="1"/>
                  </a:moveTo>
                  <a:cubicBezTo>
                    <a:pt x="75" y="1"/>
                    <a:pt x="1" y="75"/>
                    <a:pt x="1" y="164"/>
                  </a:cubicBezTo>
                  <a:lnTo>
                    <a:pt x="1" y="7372"/>
                  </a:lnTo>
                  <a:cubicBezTo>
                    <a:pt x="1086" y="7580"/>
                    <a:pt x="2037" y="8145"/>
                    <a:pt x="2735" y="8962"/>
                  </a:cubicBezTo>
                  <a:lnTo>
                    <a:pt x="6005" y="7075"/>
                  </a:lnTo>
                  <a:cubicBezTo>
                    <a:pt x="6079" y="7030"/>
                    <a:pt x="6109" y="6926"/>
                    <a:pt x="6064" y="6852"/>
                  </a:cubicBezTo>
                  <a:lnTo>
                    <a:pt x="5366" y="5648"/>
                  </a:lnTo>
                  <a:cubicBezTo>
                    <a:pt x="5336" y="5597"/>
                    <a:pt x="5278" y="5567"/>
                    <a:pt x="5221" y="5567"/>
                  </a:cubicBezTo>
                  <a:cubicBezTo>
                    <a:pt x="5194" y="5567"/>
                    <a:pt x="5167" y="5574"/>
                    <a:pt x="5143" y="5588"/>
                  </a:cubicBezTo>
                  <a:lnTo>
                    <a:pt x="2914" y="6881"/>
                  </a:lnTo>
                  <a:cubicBezTo>
                    <a:pt x="2542" y="6599"/>
                    <a:pt x="2141" y="6361"/>
                    <a:pt x="1710" y="6183"/>
                  </a:cubicBezTo>
                  <a:lnTo>
                    <a:pt x="1710" y="164"/>
                  </a:lnTo>
                  <a:cubicBezTo>
                    <a:pt x="1710" y="75"/>
                    <a:pt x="1636" y="1"/>
                    <a:pt x="1546" y="1"/>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4"/>
            <p:cNvSpPr/>
            <p:nvPr/>
          </p:nvSpPr>
          <p:spPr>
            <a:xfrm>
              <a:off x="1340291" y="589171"/>
              <a:ext cx="281954" cy="160526"/>
            </a:xfrm>
            <a:custGeom>
              <a:avLst/>
              <a:gdLst/>
              <a:ahLst/>
              <a:cxnLst/>
              <a:rect l="l" t="t" r="r" b="b"/>
              <a:pathLst>
                <a:path w="8798" h="5009" extrusionOk="0">
                  <a:moveTo>
                    <a:pt x="7252" y="1"/>
                  </a:moveTo>
                  <a:cubicBezTo>
                    <a:pt x="7163" y="1"/>
                    <a:pt x="7089" y="75"/>
                    <a:pt x="7089" y="164"/>
                  </a:cubicBezTo>
                  <a:lnTo>
                    <a:pt x="7089" y="2230"/>
                  </a:lnTo>
                  <a:cubicBezTo>
                    <a:pt x="6658" y="2408"/>
                    <a:pt x="6257" y="2646"/>
                    <a:pt x="5885" y="2928"/>
                  </a:cubicBezTo>
                  <a:lnTo>
                    <a:pt x="951" y="75"/>
                  </a:lnTo>
                  <a:cubicBezTo>
                    <a:pt x="927" y="61"/>
                    <a:pt x="901" y="54"/>
                    <a:pt x="874" y="54"/>
                  </a:cubicBezTo>
                  <a:cubicBezTo>
                    <a:pt x="816" y="54"/>
                    <a:pt x="759" y="84"/>
                    <a:pt x="728" y="134"/>
                  </a:cubicBezTo>
                  <a:lnTo>
                    <a:pt x="45" y="1338"/>
                  </a:lnTo>
                  <a:cubicBezTo>
                    <a:pt x="0" y="1413"/>
                    <a:pt x="15" y="1517"/>
                    <a:pt x="104" y="1561"/>
                  </a:cubicBezTo>
                  <a:lnTo>
                    <a:pt x="3923" y="3761"/>
                  </a:lnTo>
                  <a:lnTo>
                    <a:pt x="6063" y="5009"/>
                  </a:lnTo>
                  <a:cubicBezTo>
                    <a:pt x="6762" y="4192"/>
                    <a:pt x="7713" y="3627"/>
                    <a:pt x="8798" y="3419"/>
                  </a:cubicBezTo>
                  <a:lnTo>
                    <a:pt x="8798" y="164"/>
                  </a:lnTo>
                  <a:cubicBezTo>
                    <a:pt x="8798" y="75"/>
                    <a:pt x="8724" y="1"/>
                    <a:pt x="8634" y="1"/>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4"/>
            <p:cNvSpPr/>
            <p:nvPr/>
          </p:nvSpPr>
          <p:spPr>
            <a:xfrm>
              <a:off x="2084210" y="622052"/>
              <a:ext cx="131010" cy="183857"/>
            </a:xfrm>
            <a:custGeom>
              <a:avLst/>
              <a:gdLst/>
              <a:ahLst/>
              <a:cxnLst/>
              <a:rect l="l" t="t" r="r" b="b"/>
              <a:pathLst>
                <a:path w="4088" h="5737" extrusionOk="0">
                  <a:moveTo>
                    <a:pt x="2215" y="639"/>
                  </a:moveTo>
                  <a:cubicBezTo>
                    <a:pt x="2883" y="639"/>
                    <a:pt x="3359" y="1085"/>
                    <a:pt x="3359" y="1724"/>
                  </a:cubicBezTo>
                  <a:cubicBezTo>
                    <a:pt x="3359" y="2378"/>
                    <a:pt x="2883" y="2824"/>
                    <a:pt x="2215" y="2824"/>
                  </a:cubicBezTo>
                  <a:lnTo>
                    <a:pt x="714" y="2824"/>
                  </a:lnTo>
                  <a:lnTo>
                    <a:pt x="714" y="639"/>
                  </a:lnTo>
                  <a:close/>
                  <a:moveTo>
                    <a:pt x="0" y="0"/>
                  </a:moveTo>
                  <a:lnTo>
                    <a:pt x="0" y="5737"/>
                  </a:lnTo>
                  <a:lnTo>
                    <a:pt x="714" y="5737"/>
                  </a:lnTo>
                  <a:lnTo>
                    <a:pt x="714" y="3448"/>
                  </a:lnTo>
                  <a:lnTo>
                    <a:pt x="2304" y="3448"/>
                  </a:lnTo>
                  <a:cubicBezTo>
                    <a:pt x="3433" y="3448"/>
                    <a:pt x="4087" y="2660"/>
                    <a:pt x="4087" y="1724"/>
                  </a:cubicBezTo>
                  <a:cubicBezTo>
                    <a:pt x="4087" y="788"/>
                    <a:pt x="3448" y="0"/>
                    <a:pt x="2304"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34"/>
            <p:cNvSpPr/>
            <p:nvPr/>
          </p:nvSpPr>
          <p:spPr>
            <a:xfrm>
              <a:off x="2236115" y="625866"/>
              <a:ext cx="27657" cy="180043"/>
            </a:xfrm>
            <a:custGeom>
              <a:avLst/>
              <a:gdLst/>
              <a:ahLst/>
              <a:cxnLst/>
              <a:rect l="l" t="t" r="r" b="b"/>
              <a:pathLst>
                <a:path w="863" h="5618" extrusionOk="0">
                  <a:moveTo>
                    <a:pt x="417" y="0"/>
                  </a:moveTo>
                  <a:cubicBezTo>
                    <a:pt x="194" y="0"/>
                    <a:pt x="1" y="208"/>
                    <a:pt x="1" y="446"/>
                  </a:cubicBezTo>
                  <a:cubicBezTo>
                    <a:pt x="1" y="684"/>
                    <a:pt x="194" y="877"/>
                    <a:pt x="417" y="877"/>
                  </a:cubicBezTo>
                  <a:cubicBezTo>
                    <a:pt x="670" y="877"/>
                    <a:pt x="863" y="684"/>
                    <a:pt x="863" y="446"/>
                  </a:cubicBezTo>
                  <a:cubicBezTo>
                    <a:pt x="863" y="208"/>
                    <a:pt x="670" y="0"/>
                    <a:pt x="417" y="0"/>
                  </a:cubicBezTo>
                  <a:close/>
                  <a:moveTo>
                    <a:pt x="105" y="1471"/>
                  </a:moveTo>
                  <a:lnTo>
                    <a:pt x="105" y="5618"/>
                  </a:lnTo>
                  <a:lnTo>
                    <a:pt x="744" y="5618"/>
                  </a:lnTo>
                  <a:lnTo>
                    <a:pt x="744" y="147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4"/>
            <p:cNvSpPr/>
            <p:nvPr/>
          </p:nvSpPr>
          <p:spPr>
            <a:xfrm>
              <a:off x="2279956" y="673008"/>
              <a:ext cx="132901" cy="132901"/>
            </a:xfrm>
            <a:custGeom>
              <a:avLst/>
              <a:gdLst/>
              <a:ahLst/>
              <a:cxnLst/>
              <a:rect l="l" t="t" r="r" b="b"/>
              <a:pathLst>
                <a:path w="4147" h="4147" extrusionOk="0">
                  <a:moveTo>
                    <a:pt x="0" y="0"/>
                  </a:moveTo>
                  <a:lnTo>
                    <a:pt x="1724" y="4147"/>
                  </a:lnTo>
                  <a:lnTo>
                    <a:pt x="2423" y="4147"/>
                  </a:lnTo>
                  <a:lnTo>
                    <a:pt x="4146" y="0"/>
                  </a:lnTo>
                  <a:lnTo>
                    <a:pt x="3448" y="0"/>
                  </a:lnTo>
                  <a:lnTo>
                    <a:pt x="2066" y="3389"/>
                  </a:lnTo>
                  <a:lnTo>
                    <a:pt x="684"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4"/>
            <p:cNvSpPr/>
            <p:nvPr/>
          </p:nvSpPr>
          <p:spPr>
            <a:xfrm>
              <a:off x="2419490" y="669675"/>
              <a:ext cx="131491" cy="139086"/>
            </a:xfrm>
            <a:custGeom>
              <a:avLst/>
              <a:gdLst/>
              <a:ahLst/>
              <a:cxnLst/>
              <a:rect l="l" t="t" r="r" b="b"/>
              <a:pathLst>
                <a:path w="4103" h="4340" extrusionOk="0">
                  <a:moveTo>
                    <a:pt x="2051" y="565"/>
                  </a:moveTo>
                  <a:cubicBezTo>
                    <a:pt x="2943" y="565"/>
                    <a:pt x="3433" y="1323"/>
                    <a:pt x="3433" y="2170"/>
                  </a:cubicBezTo>
                  <a:cubicBezTo>
                    <a:pt x="3433" y="3017"/>
                    <a:pt x="2943" y="3775"/>
                    <a:pt x="2051" y="3775"/>
                  </a:cubicBezTo>
                  <a:cubicBezTo>
                    <a:pt x="1174" y="3775"/>
                    <a:pt x="669" y="3017"/>
                    <a:pt x="669" y="2170"/>
                  </a:cubicBezTo>
                  <a:cubicBezTo>
                    <a:pt x="669" y="1323"/>
                    <a:pt x="1174" y="565"/>
                    <a:pt x="2051" y="565"/>
                  </a:cubicBezTo>
                  <a:close/>
                  <a:moveTo>
                    <a:pt x="2051" y="0"/>
                  </a:moveTo>
                  <a:cubicBezTo>
                    <a:pt x="788" y="0"/>
                    <a:pt x="0" y="966"/>
                    <a:pt x="0" y="2170"/>
                  </a:cubicBezTo>
                  <a:cubicBezTo>
                    <a:pt x="0" y="3374"/>
                    <a:pt x="788" y="4340"/>
                    <a:pt x="2051" y="4340"/>
                  </a:cubicBezTo>
                  <a:cubicBezTo>
                    <a:pt x="3314" y="4340"/>
                    <a:pt x="4102" y="3374"/>
                    <a:pt x="4102" y="2170"/>
                  </a:cubicBezTo>
                  <a:cubicBezTo>
                    <a:pt x="4102" y="966"/>
                    <a:pt x="3314" y="0"/>
                    <a:pt x="205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4"/>
            <p:cNvSpPr/>
            <p:nvPr/>
          </p:nvSpPr>
          <p:spPr>
            <a:xfrm>
              <a:off x="2561429" y="636313"/>
              <a:ext cx="76209" cy="172448"/>
            </a:xfrm>
            <a:custGeom>
              <a:avLst/>
              <a:gdLst/>
              <a:ahLst/>
              <a:cxnLst/>
              <a:rect l="l" t="t" r="r" b="b"/>
              <a:pathLst>
                <a:path w="2378" h="5381" extrusionOk="0">
                  <a:moveTo>
                    <a:pt x="699" y="1"/>
                  </a:moveTo>
                  <a:lnTo>
                    <a:pt x="699" y="1145"/>
                  </a:lnTo>
                  <a:lnTo>
                    <a:pt x="0" y="1145"/>
                  </a:lnTo>
                  <a:lnTo>
                    <a:pt x="0" y="1710"/>
                  </a:lnTo>
                  <a:lnTo>
                    <a:pt x="699" y="1710"/>
                  </a:lnTo>
                  <a:lnTo>
                    <a:pt x="699" y="4415"/>
                  </a:lnTo>
                  <a:cubicBezTo>
                    <a:pt x="699" y="5039"/>
                    <a:pt x="996" y="5381"/>
                    <a:pt x="1605" y="5381"/>
                  </a:cubicBezTo>
                  <a:cubicBezTo>
                    <a:pt x="1991" y="5381"/>
                    <a:pt x="2214" y="5277"/>
                    <a:pt x="2378" y="5128"/>
                  </a:cubicBezTo>
                  <a:lnTo>
                    <a:pt x="2200" y="4638"/>
                  </a:lnTo>
                  <a:cubicBezTo>
                    <a:pt x="2110" y="4742"/>
                    <a:pt x="1932" y="4816"/>
                    <a:pt x="1754" y="4816"/>
                  </a:cubicBezTo>
                  <a:cubicBezTo>
                    <a:pt x="1471" y="4816"/>
                    <a:pt x="1338" y="4593"/>
                    <a:pt x="1338" y="4281"/>
                  </a:cubicBezTo>
                  <a:lnTo>
                    <a:pt x="1338" y="1710"/>
                  </a:lnTo>
                  <a:lnTo>
                    <a:pt x="2170" y="1710"/>
                  </a:lnTo>
                  <a:lnTo>
                    <a:pt x="2170" y="1145"/>
                  </a:lnTo>
                  <a:lnTo>
                    <a:pt x="1338" y="1145"/>
                  </a:lnTo>
                  <a:lnTo>
                    <a:pt x="1338"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4"/>
            <p:cNvSpPr/>
            <p:nvPr/>
          </p:nvSpPr>
          <p:spPr>
            <a:xfrm>
              <a:off x="2650489" y="669675"/>
              <a:ext cx="110980" cy="139086"/>
            </a:xfrm>
            <a:custGeom>
              <a:avLst/>
              <a:gdLst/>
              <a:ahLst/>
              <a:cxnLst/>
              <a:rect l="l" t="t" r="r" b="b"/>
              <a:pathLst>
                <a:path w="3463" h="4340" extrusionOk="0">
                  <a:moveTo>
                    <a:pt x="1679" y="2066"/>
                  </a:moveTo>
                  <a:cubicBezTo>
                    <a:pt x="2125" y="2066"/>
                    <a:pt x="2571" y="2244"/>
                    <a:pt x="2824" y="2586"/>
                  </a:cubicBezTo>
                  <a:lnTo>
                    <a:pt x="2824" y="3374"/>
                  </a:lnTo>
                  <a:cubicBezTo>
                    <a:pt x="2571" y="3716"/>
                    <a:pt x="2125" y="3879"/>
                    <a:pt x="1679" y="3879"/>
                  </a:cubicBezTo>
                  <a:cubicBezTo>
                    <a:pt x="1070" y="3879"/>
                    <a:pt x="654" y="3507"/>
                    <a:pt x="654" y="2987"/>
                  </a:cubicBezTo>
                  <a:cubicBezTo>
                    <a:pt x="654" y="2452"/>
                    <a:pt x="1070" y="2066"/>
                    <a:pt x="1679" y="2066"/>
                  </a:cubicBezTo>
                  <a:close/>
                  <a:moveTo>
                    <a:pt x="1858" y="0"/>
                  </a:moveTo>
                  <a:cubicBezTo>
                    <a:pt x="1174" y="0"/>
                    <a:pt x="639" y="223"/>
                    <a:pt x="193" y="684"/>
                  </a:cubicBezTo>
                  <a:lnTo>
                    <a:pt x="505" y="1130"/>
                  </a:lnTo>
                  <a:cubicBezTo>
                    <a:pt x="862" y="728"/>
                    <a:pt x="1278" y="550"/>
                    <a:pt x="1769" y="550"/>
                  </a:cubicBezTo>
                  <a:cubicBezTo>
                    <a:pt x="2363" y="550"/>
                    <a:pt x="2824" y="877"/>
                    <a:pt x="2824" y="1427"/>
                  </a:cubicBezTo>
                  <a:lnTo>
                    <a:pt x="2824" y="2170"/>
                  </a:lnTo>
                  <a:cubicBezTo>
                    <a:pt x="2482" y="1784"/>
                    <a:pt x="2006" y="1605"/>
                    <a:pt x="1442" y="1605"/>
                  </a:cubicBezTo>
                  <a:cubicBezTo>
                    <a:pt x="743" y="1605"/>
                    <a:pt x="0" y="2051"/>
                    <a:pt x="0" y="2972"/>
                  </a:cubicBezTo>
                  <a:cubicBezTo>
                    <a:pt x="0" y="3879"/>
                    <a:pt x="743" y="4340"/>
                    <a:pt x="1442" y="4340"/>
                  </a:cubicBezTo>
                  <a:cubicBezTo>
                    <a:pt x="2006" y="4340"/>
                    <a:pt x="2467" y="4146"/>
                    <a:pt x="2824" y="3775"/>
                  </a:cubicBezTo>
                  <a:lnTo>
                    <a:pt x="2824" y="4251"/>
                  </a:lnTo>
                  <a:lnTo>
                    <a:pt x="3463" y="4251"/>
                  </a:lnTo>
                  <a:lnTo>
                    <a:pt x="3463" y="1397"/>
                  </a:lnTo>
                  <a:cubicBezTo>
                    <a:pt x="3463" y="387"/>
                    <a:pt x="2735" y="0"/>
                    <a:pt x="185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4"/>
            <p:cNvSpPr/>
            <p:nvPr/>
          </p:nvSpPr>
          <p:spPr>
            <a:xfrm>
              <a:off x="2798132" y="622052"/>
              <a:ext cx="20510" cy="183857"/>
            </a:xfrm>
            <a:custGeom>
              <a:avLst/>
              <a:gdLst/>
              <a:ahLst/>
              <a:cxnLst/>
              <a:rect l="l" t="t" r="r" b="b"/>
              <a:pathLst>
                <a:path w="640" h="5737" extrusionOk="0">
                  <a:moveTo>
                    <a:pt x="0" y="0"/>
                  </a:moveTo>
                  <a:lnTo>
                    <a:pt x="0" y="5737"/>
                  </a:lnTo>
                  <a:lnTo>
                    <a:pt x="639" y="5737"/>
                  </a:lnTo>
                  <a:lnTo>
                    <a:pt x="639"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4"/>
            <p:cNvSpPr/>
            <p:nvPr/>
          </p:nvSpPr>
          <p:spPr>
            <a:xfrm>
              <a:off x="2071807" y="880643"/>
              <a:ext cx="175781" cy="190074"/>
            </a:xfrm>
            <a:custGeom>
              <a:avLst/>
              <a:gdLst/>
              <a:ahLst/>
              <a:cxnLst/>
              <a:rect l="l" t="t" r="r" b="b"/>
              <a:pathLst>
                <a:path w="5485" h="5931" extrusionOk="0">
                  <a:moveTo>
                    <a:pt x="3047" y="1"/>
                  </a:moveTo>
                  <a:cubicBezTo>
                    <a:pt x="1383" y="1"/>
                    <a:pt x="1" y="1145"/>
                    <a:pt x="1" y="2958"/>
                  </a:cubicBezTo>
                  <a:cubicBezTo>
                    <a:pt x="1" y="4756"/>
                    <a:pt x="1383" y="5930"/>
                    <a:pt x="3047" y="5930"/>
                  </a:cubicBezTo>
                  <a:cubicBezTo>
                    <a:pt x="4088" y="5930"/>
                    <a:pt x="4905" y="5499"/>
                    <a:pt x="5485" y="4845"/>
                  </a:cubicBezTo>
                  <a:lnTo>
                    <a:pt x="5485" y="2646"/>
                  </a:lnTo>
                  <a:lnTo>
                    <a:pt x="2765" y="2646"/>
                  </a:lnTo>
                  <a:lnTo>
                    <a:pt x="2765" y="3716"/>
                  </a:lnTo>
                  <a:lnTo>
                    <a:pt x="4266" y="3716"/>
                  </a:lnTo>
                  <a:lnTo>
                    <a:pt x="4266" y="4400"/>
                  </a:lnTo>
                  <a:cubicBezTo>
                    <a:pt x="4043" y="4608"/>
                    <a:pt x="3553" y="4831"/>
                    <a:pt x="3047" y="4831"/>
                  </a:cubicBezTo>
                  <a:cubicBezTo>
                    <a:pt x="2007" y="4831"/>
                    <a:pt x="1264" y="4043"/>
                    <a:pt x="1264" y="2958"/>
                  </a:cubicBezTo>
                  <a:cubicBezTo>
                    <a:pt x="1264" y="1873"/>
                    <a:pt x="2007" y="1071"/>
                    <a:pt x="3047" y="1071"/>
                  </a:cubicBezTo>
                  <a:cubicBezTo>
                    <a:pt x="3657" y="1071"/>
                    <a:pt x="4147" y="1427"/>
                    <a:pt x="4415" y="1829"/>
                  </a:cubicBezTo>
                  <a:lnTo>
                    <a:pt x="5425" y="1279"/>
                  </a:lnTo>
                  <a:cubicBezTo>
                    <a:pt x="4994" y="595"/>
                    <a:pt x="4251" y="1"/>
                    <a:pt x="3047"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4"/>
            <p:cNvSpPr/>
            <p:nvPr/>
          </p:nvSpPr>
          <p:spPr>
            <a:xfrm>
              <a:off x="2267553" y="930669"/>
              <a:ext cx="135785" cy="139567"/>
            </a:xfrm>
            <a:custGeom>
              <a:avLst/>
              <a:gdLst/>
              <a:ahLst/>
              <a:cxnLst/>
              <a:rect l="l" t="t" r="r" b="b"/>
              <a:pathLst>
                <a:path w="4237" h="4355" extrusionOk="0">
                  <a:moveTo>
                    <a:pt x="2156" y="877"/>
                  </a:moveTo>
                  <a:cubicBezTo>
                    <a:pt x="2869" y="877"/>
                    <a:pt x="3151" y="1397"/>
                    <a:pt x="3181" y="1798"/>
                  </a:cubicBezTo>
                  <a:lnTo>
                    <a:pt x="1130" y="1798"/>
                  </a:lnTo>
                  <a:cubicBezTo>
                    <a:pt x="1190" y="1382"/>
                    <a:pt x="1472" y="877"/>
                    <a:pt x="2156" y="877"/>
                  </a:cubicBezTo>
                  <a:close/>
                  <a:moveTo>
                    <a:pt x="2156" y="0"/>
                  </a:moveTo>
                  <a:cubicBezTo>
                    <a:pt x="892" y="0"/>
                    <a:pt x="1" y="981"/>
                    <a:pt x="1" y="2185"/>
                  </a:cubicBezTo>
                  <a:cubicBezTo>
                    <a:pt x="1" y="3507"/>
                    <a:pt x="967" y="4354"/>
                    <a:pt x="2215" y="4354"/>
                  </a:cubicBezTo>
                  <a:cubicBezTo>
                    <a:pt x="2869" y="4354"/>
                    <a:pt x="3523" y="4161"/>
                    <a:pt x="3924" y="3790"/>
                  </a:cubicBezTo>
                  <a:lnTo>
                    <a:pt x="3449" y="3076"/>
                  </a:lnTo>
                  <a:cubicBezTo>
                    <a:pt x="3181" y="3344"/>
                    <a:pt x="2691" y="3492"/>
                    <a:pt x="2349" y="3492"/>
                  </a:cubicBezTo>
                  <a:cubicBezTo>
                    <a:pt x="1635" y="3492"/>
                    <a:pt x="1219" y="3047"/>
                    <a:pt x="1145" y="2526"/>
                  </a:cubicBezTo>
                  <a:lnTo>
                    <a:pt x="4236" y="2526"/>
                  </a:lnTo>
                  <a:lnTo>
                    <a:pt x="4236" y="2289"/>
                  </a:lnTo>
                  <a:cubicBezTo>
                    <a:pt x="4236" y="936"/>
                    <a:pt x="3389" y="0"/>
                    <a:pt x="2156"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4"/>
            <p:cNvSpPr/>
            <p:nvPr/>
          </p:nvSpPr>
          <p:spPr>
            <a:xfrm>
              <a:off x="2424266" y="930669"/>
              <a:ext cx="200040" cy="136234"/>
            </a:xfrm>
            <a:custGeom>
              <a:avLst/>
              <a:gdLst/>
              <a:ahLst/>
              <a:cxnLst/>
              <a:rect l="l" t="t" r="r" b="b"/>
              <a:pathLst>
                <a:path w="6242" h="4251" extrusionOk="0">
                  <a:moveTo>
                    <a:pt x="2452" y="0"/>
                  </a:moveTo>
                  <a:cubicBezTo>
                    <a:pt x="1813" y="0"/>
                    <a:pt x="1263" y="401"/>
                    <a:pt x="1085" y="654"/>
                  </a:cubicBezTo>
                  <a:lnTo>
                    <a:pt x="1085" y="104"/>
                  </a:lnTo>
                  <a:lnTo>
                    <a:pt x="0" y="104"/>
                  </a:lnTo>
                  <a:lnTo>
                    <a:pt x="0" y="4250"/>
                  </a:lnTo>
                  <a:lnTo>
                    <a:pt x="1085" y="4250"/>
                  </a:lnTo>
                  <a:lnTo>
                    <a:pt x="1085" y="1471"/>
                  </a:lnTo>
                  <a:cubicBezTo>
                    <a:pt x="1248" y="1234"/>
                    <a:pt x="1575" y="981"/>
                    <a:pt x="1947" y="981"/>
                  </a:cubicBezTo>
                  <a:cubicBezTo>
                    <a:pt x="2393" y="981"/>
                    <a:pt x="2571" y="1248"/>
                    <a:pt x="2571" y="1635"/>
                  </a:cubicBezTo>
                  <a:lnTo>
                    <a:pt x="2571" y="4250"/>
                  </a:lnTo>
                  <a:lnTo>
                    <a:pt x="3671" y="4250"/>
                  </a:lnTo>
                  <a:lnTo>
                    <a:pt x="3671" y="1456"/>
                  </a:lnTo>
                  <a:cubicBezTo>
                    <a:pt x="3819" y="1234"/>
                    <a:pt x="4131" y="981"/>
                    <a:pt x="4518" y="981"/>
                  </a:cubicBezTo>
                  <a:cubicBezTo>
                    <a:pt x="4964" y="981"/>
                    <a:pt x="5142" y="1248"/>
                    <a:pt x="5142" y="1635"/>
                  </a:cubicBezTo>
                  <a:lnTo>
                    <a:pt x="5142" y="4250"/>
                  </a:lnTo>
                  <a:lnTo>
                    <a:pt x="6242" y="4250"/>
                  </a:lnTo>
                  <a:lnTo>
                    <a:pt x="6242" y="1263"/>
                  </a:lnTo>
                  <a:cubicBezTo>
                    <a:pt x="6242" y="416"/>
                    <a:pt x="5781" y="0"/>
                    <a:pt x="5023" y="0"/>
                  </a:cubicBezTo>
                  <a:cubicBezTo>
                    <a:pt x="4384" y="0"/>
                    <a:pt x="3834" y="386"/>
                    <a:pt x="3596" y="758"/>
                  </a:cubicBezTo>
                  <a:cubicBezTo>
                    <a:pt x="3448" y="282"/>
                    <a:pt x="3061" y="0"/>
                    <a:pt x="2452"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4"/>
            <p:cNvSpPr/>
            <p:nvPr/>
          </p:nvSpPr>
          <p:spPr>
            <a:xfrm>
              <a:off x="2656674" y="883496"/>
              <a:ext cx="129568" cy="183408"/>
            </a:xfrm>
            <a:custGeom>
              <a:avLst/>
              <a:gdLst/>
              <a:ahLst/>
              <a:cxnLst/>
              <a:rect l="l" t="t" r="r" b="b"/>
              <a:pathLst>
                <a:path w="4043" h="5723" extrusionOk="0">
                  <a:moveTo>
                    <a:pt x="0" y="1"/>
                  </a:moveTo>
                  <a:lnTo>
                    <a:pt x="0" y="5722"/>
                  </a:lnTo>
                  <a:lnTo>
                    <a:pt x="1219" y="5722"/>
                  </a:lnTo>
                  <a:lnTo>
                    <a:pt x="1219" y="3359"/>
                  </a:lnTo>
                  <a:lnTo>
                    <a:pt x="3983" y="3359"/>
                  </a:lnTo>
                  <a:lnTo>
                    <a:pt x="3983" y="2289"/>
                  </a:lnTo>
                  <a:lnTo>
                    <a:pt x="1219" y="2289"/>
                  </a:lnTo>
                  <a:lnTo>
                    <a:pt x="1219" y="1071"/>
                  </a:lnTo>
                  <a:lnTo>
                    <a:pt x="4043" y="1071"/>
                  </a:lnTo>
                  <a:lnTo>
                    <a:pt x="4043"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4"/>
            <p:cNvSpPr/>
            <p:nvPr/>
          </p:nvSpPr>
          <p:spPr>
            <a:xfrm>
              <a:off x="2803355" y="878272"/>
              <a:ext cx="41469" cy="188632"/>
            </a:xfrm>
            <a:custGeom>
              <a:avLst/>
              <a:gdLst/>
              <a:ahLst/>
              <a:cxnLst/>
              <a:rect l="l" t="t" r="r" b="b"/>
              <a:pathLst>
                <a:path w="1294" h="5886" extrusionOk="0">
                  <a:moveTo>
                    <a:pt x="640" y="0"/>
                  </a:moveTo>
                  <a:cubicBezTo>
                    <a:pt x="298" y="0"/>
                    <a:pt x="1" y="283"/>
                    <a:pt x="1" y="639"/>
                  </a:cubicBezTo>
                  <a:cubicBezTo>
                    <a:pt x="1" y="1011"/>
                    <a:pt x="298" y="1293"/>
                    <a:pt x="640" y="1293"/>
                  </a:cubicBezTo>
                  <a:cubicBezTo>
                    <a:pt x="1011" y="1293"/>
                    <a:pt x="1293" y="1011"/>
                    <a:pt x="1293" y="639"/>
                  </a:cubicBezTo>
                  <a:cubicBezTo>
                    <a:pt x="1293" y="283"/>
                    <a:pt x="1011" y="0"/>
                    <a:pt x="640" y="0"/>
                  </a:cubicBezTo>
                  <a:close/>
                  <a:moveTo>
                    <a:pt x="105" y="1739"/>
                  </a:moveTo>
                  <a:lnTo>
                    <a:pt x="105" y="5885"/>
                  </a:lnTo>
                  <a:lnTo>
                    <a:pt x="1189" y="5885"/>
                  </a:lnTo>
                  <a:lnTo>
                    <a:pt x="1189" y="1739"/>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4"/>
            <p:cNvSpPr/>
            <p:nvPr/>
          </p:nvSpPr>
          <p:spPr>
            <a:xfrm>
              <a:off x="2871456" y="930669"/>
              <a:ext cx="77202" cy="136234"/>
            </a:xfrm>
            <a:custGeom>
              <a:avLst/>
              <a:gdLst/>
              <a:ahLst/>
              <a:cxnLst/>
              <a:rect l="l" t="t" r="r" b="b"/>
              <a:pathLst>
                <a:path w="2409" h="4251" extrusionOk="0">
                  <a:moveTo>
                    <a:pt x="2408" y="0"/>
                  </a:moveTo>
                  <a:cubicBezTo>
                    <a:pt x="1903" y="0"/>
                    <a:pt x="1383" y="312"/>
                    <a:pt x="1086" y="669"/>
                  </a:cubicBezTo>
                  <a:lnTo>
                    <a:pt x="1086" y="104"/>
                  </a:lnTo>
                  <a:lnTo>
                    <a:pt x="1" y="104"/>
                  </a:lnTo>
                  <a:lnTo>
                    <a:pt x="1" y="4250"/>
                  </a:lnTo>
                  <a:lnTo>
                    <a:pt x="1086" y="4250"/>
                  </a:lnTo>
                  <a:lnTo>
                    <a:pt x="1086" y="1516"/>
                  </a:lnTo>
                  <a:cubicBezTo>
                    <a:pt x="1264" y="1248"/>
                    <a:pt x="1754" y="1040"/>
                    <a:pt x="2111" y="1040"/>
                  </a:cubicBezTo>
                  <a:cubicBezTo>
                    <a:pt x="2230" y="1040"/>
                    <a:pt x="2334" y="1055"/>
                    <a:pt x="2408" y="1070"/>
                  </a:cubicBezTo>
                  <a:lnTo>
                    <a:pt x="2408"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4"/>
            <p:cNvSpPr/>
            <p:nvPr/>
          </p:nvSpPr>
          <p:spPr>
            <a:xfrm>
              <a:off x="2956703" y="930669"/>
              <a:ext cx="135305" cy="139567"/>
            </a:xfrm>
            <a:custGeom>
              <a:avLst/>
              <a:gdLst/>
              <a:ahLst/>
              <a:cxnLst/>
              <a:rect l="l" t="t" r="r" b="b"/>
              <a:pathLst>
                <a:path w="4222" h="4355" extrusionOk="0">
                  <a:moveTo>
                    <a:pt x="2156" y="877"/>
                  </a:moveTo>
                  <a:cubicBezTo>
                    <a:pt x="2869" y="877"/>
                    <a:pt x="3151" y="1397"/>
                    <a:pt x="3166" y="1798"/>
                  </a:cubicBezTo>
                  <a:lnTo>
                    <a:pt x="1130" y="1798"/>
                  </a:lnTo>
                  <a:cubicBezTo>
                    <a:pt x="1175" y="1382"/>
                    <a:pt x="1472" y="877"/>
                    <a:pt x="2156" y="877"/>
                  </a:cubicBezTo>
                  <a:close/>
                  <a:moveTo>
                    <a:pt x="2156" y="0"/>
                  </a:moveTo>
                  <a:cubicBezTo>
                    <a:pt x="892" y="0"/>
                    <a:pt x="1" y="981"/>
                    <a:pt x="1" y="2185"/>
                  </a:cubicBezTo>
                  <a:cubicBezTo>
                    <a:pt x="1" y="3507"/>
                    <a:pt x="952" y="4354"/>
                    <a:pt x="2215" y="4354"/>
                  </a:cubicBezTo>
                  <a:cubicBezTo>
                    <a:pt x="2854" y="4354"/>
                    <a:pt x="3508" y="4161"/>
                    <a:pt x="3924" y="3790"/>
                  </a:cubicBezTo>
                  <a:lnTo>
                    <a:pt x="3449" y="3076"/>
                  </a:lnTo>
                  <a:cubicBezTo>
                    <a:pt x="3181" y="3344"/>
                    <a:pt x="2691" y="3492"/>
                    <a:pt x="2334" y="3492"/>
                  </a:cubicBezTo>
                  <a:cubicBezTo>
                    <a:pt x="1636" y="3492"/>
                    <a:pt x="1219" y="3047"/>
                    <a:pt x="1145" y="2526"/>
                  </a:cubicBezTo>
                  <a:lnTo>
                    <a:pt x="4221" y="2526"/>
                  </a:lnTo>
                  <a:lnTo>
                    <a:pt x="4221" y="2289"/>
                  </a:lnTo>
                  <a:cubicBezTo>
                    <a:pt x="4221" y="936"/>
                    <a:pt x="3389" y="0"/>
                    <a:pt x="2156"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4"/>
            <p:cNvSpPr/>
            <p:nvPr/>
          </p:nvSpPr>
          <p:spPr>
            <a:xfrm>
              <a:off x="3099603" y="931599"/>
              <a:ext cx="43841" cy="43873"/>
            </a:xfrm>
            <a:custGeom>
              <a:avLst/>
              <a:gdLst/>
              <a:ahLst/>
              <a:cxnLst/>
              <a:rect l="l" t="t" r="r" b="b"/>
              <a:pathLst>
                <a:path w="1368" h="1369" extrusionOk="0">
                  <a:moveTo>
                    <a:pt x="743" y="402"/>
                  </a:moveTo>
                  <a:cubicBezTo>
                    <a:pt x="803" y="402"/>
                    <a:pt x="877" y="447"/>
                    <a:pt x="877" y="536"/>
                  </a:cubicBezTo>
                  <a:cubicBezTo>
                    <a:pt x="877" y="625"/>
                    <a:pt x="803" y="670"/>
                    <a:pt x="743" y="670"/>
                  </a:cubicBezTo>
                  <a:lnTo>
                    <a:pt x="535" y="670"/>
                  </a:lnTo>
                  <a:lnTo>
                    <a:pt x="535" y="402"/>
                  </a:lnTo>
                  <a:close/>
                  <a:moveTo>
                    <a:pt x="416" y="298"/>
                  </a:moveTo>
                  <a:lnTo>
                    <a:pt x="416" y="1086"/>
                  </a:lnTo>
                  <a:lnTo>
                    <a:pt x="535" y="1086"/>
                  </a:lnTo>
                  <a:lnTo>
                    <a:pt x="535" y="774"/>
                  </a:lnTo>
                  <a:lnTo>
                    <a:pt x="669" y="774"/>
                  </a:lnTo>
                  <a:lnTo>
                    <a:pt x="862" y="1086"/>
                  </a:lnTo>
                  <a:lnTo>
                    <a:pt x="1011" y="1086"/>
                  </a:lnTo>
                  <a:lnTo>
                    <a:pt x="788" y="774"/>
                  </a:lnTo>
                  <a:cubicBezTo>
                    <a:pt x="847" y="774"/>
                    <a:pt x="996" y="714"/>
                    <a:pt x="996" y="536"/>
                  </a:cubicBezTo>
                  <a:cubicBezTo>
                    <a:pt x="996" y="387"/>
                    <a:pt x="877" y="298"/>
                    <a:pt x="743" y="298"/>
                  </a:cubicBezTo>
                  <a:close/>
                  <a:moveTo>
                    <a:pt x="684" y="105"/>
                  </a:moveTo>
                  <a:cubicBezTo>
                    <a:pt x="996" y="105"/>
                    <a:pt x="1263" y="372"/>
                    <a:pt x="1263" y="684"/>
                  </a:cubicBezTo>
                  <a:cubicBezTo>
                    <a:pt x="1263" y="1011"/>
                    <a:pt x="996" y="1264"/>
                    <a:pt x="684" y="1264"/>
                  </a:cubicBezTo>
                  <a:cubicBezTo>
                    <a:pt x="357" y="1264"/>
                    <a:pt x="104" y="1011"/>
                    <a:pt x="104" y="684"/>
                  </a:cubicBezTo>
                  <a:cubicBezTo>
                    <a:pt x="104" y="372"/>
                    <a:pt x="357" y="105"/>
                    <a:pt x="684" y="105"/>
                  </a:cubicBezTo>
                  <a:close/>
                  <a:moveTo>
                    <a:pt x="684" y="1"/>
                  </a:moveTo>
                  <a:cubicBezTo>
                    <a:pt x="312" y="1"/>
                    <a:pt x="0" y="313"/>
                    <a:pt x="0" y="684"/>
                  </a:cubicBezTo>
                  <a:cubicBezTo>
                    <a:pt x="0" y="1071"/>
                    <a:pt x="312" y="1368"/>
                    <a:pt x="684" y="1368"/>
                  </a:cubicBezTo>
                  <a:cubicBezTo>
                    <a:pt x="1055" y="1368"/>
                    <a:pt x="1367" y="1071"/>
                    <a:pt x="1367" y="684"/>
                  </a:cubicBezTo>
                  <a:cubicBezTo>
                    <a:pt x="1367" y="313"/>
                    <a:pt x="1055" y="1"/>
                    <a:pt x="684"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0" name="Google Shape;520;p34"/>
          <p:cNvGrpSpPr/>
          <p:nvPr/>
        </p:nvGrpSpPr>
        <p:grpSpPr>
          <a:xfrm>
            <a:off x="779200" y="3236348"/>
            <a:ext cx="1269000" cy="1255202"/>
            <a:chOff x="472525" y="1095798"/>
            <a:chExt cx="1269000" cy="1255202"/>
          </a:xfrm>
        </p:grpSpPr>
        <p:pic>
          <p:nvPicPr>
            <p:cNvPr id="521" name="Google Shape;521;p34"/>
            <p:cNvPicPr preferRelativeResize="0"/>
            <p:nvPr/>
          </p:nvPicPr>
          <p:blipFill rotWithShape="1">
            <a:blip r:embed="rId8">
              <a:alphaModFix/>
            </a:blip>
            <a:srcRect/>
            <a:stretch/>
          </p:blipFill>
          <p:spPr>
            <a:xfrm>
              <a:off x="707282" y="1095798"/>
              <a:ext cx="799499" cy="799499"/>
            </a:xfrm>
            <a:prstGeom prst="rect">
              <a:avLst/>
            </a:prstGeom>
            <a:noFill/>
            <a:ln>
              <a:noFill/>
            </a:ln>
          </p:spPr>
        </p:pic>
        <p:sp>
          <p:nvSpPr>
            <p:cNvPr id="522" name="Google Shape;522;p34"/>
            <p:cNvSpPr txBox="1"/>
            <p:nvPr/>
          </p:nvSpPr>
          <p:spPr>
            <a:xfrm>
              <a:off x="472525" y="2033600"/>
              <a:ext cx="1269000" cy="31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RDBMS</a:t>
              </a:r>
              <a:endParaRPr sz="1400" b="0" i="0" u="none" strike="noStrike" cap="none">
                <a:solidFill>
                  <a:srgbClr val="000000"/>
                </a:solidFill>
                <a:latin typeface="Arial"/>
                <a:ea typeface="Arial"/>
                <a:cs typeface="Arial"/>
                <a:sym typeface="Arial"/>
              </a:endParaRPr>
            </a:p>
          </p:txBody>
        </p:sp>
      </p:grpSp>
      <p:pic>
        <p:nvPicPr>
          <p:cNvPr id="523" name="Google Shape;523;p34"/>
          <p:cNvPicPr preferRelativeResize="0"/>
          <p:nvPr/>
        </p:nvPicPr>
        <p:blipFill rotWithShape="1">
          <a:blip r:embed="rId9">
            <a:alphaModFix/>
          </a:blip>
          <a:srcRect/>
          <a:stretch/>
        </p:blipFill>
        <p:spPr>
          <a:xfrm>
            <a:off x="3379975" y="3488475"/>
            <a:ext cx="1399200" cy="744256"/>
          </a:xfrm>
          <a:prstGeom prst="rect">
            <a:avLst/>
          </a:prstGeom>
          <a:noFill/>
          <a:ln>
            <a:noFill/>
          </a:ln>
        </p:spPr>
      </p:pic>
      <p:pic>
        <p:nvPicPr>
          <p:cNvPr id="524" name="Google Shape;524;p34"/>
          <p:cNvPicPr preferRelativeResize="0"/>
          <p:nvPr/>
        </p:nvPicPr>
        <p:blipFill rotWithShape="1">
          <a:blip r:embed="rId10">
            <a:alphaModFix/>
          </a:blip>
          <a:srcRect/>
          <a:stretch/>
        </p:blipFill>
        <p:spPr>
          <a:xfrm>
            <a:off x="6311163" y="3169000"/>
            <a:ext cx="1559500" cy="155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5"/>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Greenplum External Table</a:t>
            </a:r>
            <a:endParaRPr/>
          </a:p>
        </p:txBody>
      </p:sp>
      <p:sp>
        <p:nvSpPr>
          <p:cNvPr id="530" name="Google Shape;530;p35"/>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r>
              <a:rPr lang="en" sz="1400"/>
              <a:t>Provides the definitions for:</a:t>
            </a:r>
            <a:endParaRPr sz="1400"/>
          </a:p>
          <a:p>
            <a:pPr marL="0" lvl="0" indent="0" algn="l" rtl="0">
              <a:lnSpc>
                <a:spcPct val="110000"/>
              </a:lnSpc>
              <a:spcBef>
                <a:spcPts val="0"/>
              </a:spcBef>
              <a:spcAft>
                <a:spcPts val="0"/>
              </a:spcAft>
              <a:buSzPts val="1600"/>
              <a:buNone/>
            </a:pPr>
            <a:endParaRPr sz="1400"/>
          </a:p>
          <a:p>
            <a:pPr marL="457200" lvl="0" indent="-317500" algn="l" rtl="0">
              <a:lnSpc>
                <a:spcPct val="110000"/>
              </a:lnSpc>
              <a:spcBef>
                <a:spcPts val="0"/>
              </a:spcBef>
              <a:spcAft>
                <a:spcPts val="0"/>
              </a:spcAft>
              <a:buSzPts val="1400"/>
              <a:buChar char="●"/>
            </a:pPr>
            <a:r>
              <a:rPr lang="en" sz="1400"/>
              <a:t>the </a:t>
            </a:r>
            <a:r>
              <a:rPr lang="en" sz="1400" b="1" i="1">
                <a:solidFill>
                  <a:srgbClr val="FF0000"/>
                </a:solidFill>
              </a:rPr>
              <a:t>schema</a:t>
            </a:r>
            <a:r>
              <a:rPr lang="en" sz="1400"/>
              <a:t> of the external data</a:t>
            </a:r>
            <a:endParaRPr sz="1400"/>
          </a:p>
          <a:p>
            <a:pPr marL="0" lvl="0" indent="0" algn="l" rtl="0">
              <a:lnSpc>
                <a:spcPct val="110000"/>
              </a:lnSpc>
              <a:spcBef>
                <a:spcPts val="0"/>
              </a:spcBef>
              <a:spcAft>
                <a:spcPts val="0"/>
              </a:spcAft>
              <a:buClr>
                <a:schemeClr val="folHlink"/>
              </a:buClr>
              <a:buSzPts val="1100"/>
              <a:buFont typeface="Arial"/>
              <a:buNone/>
            </a:pPr>
            <a:endParaRPr sz="1400"/>
          </a:p>
          <a:p>
            <a:pPr marL="457200" lvl="0" indent="-317500" algn="l" rtl="0">
              <a:lnSpc>
                <a:spcPct val="110000"/>
              </a:lnSpc>
              <a:spcBef>
                <a:spcPts val="0"/>
              </a:spcBef>
              <a:spcAft>
                <a:spcPts val="0"/>
              </a:spcAft>
              <a:buSzPts val="1400"/>
              <a:buChar char="●"/>
            </a:pPr>
            <a:r>
              <a:rPr lang="en" sz="1400"/>
              <a:t>the </a:t>
            </a:r>
            <a:r>
              <a:rPr lang="en" sz="1400" b="1" i="1">
                <a:solidFill>
                  <a:srgbClr val="38761D"/>
                </a:solidFill>
              </a:rPr>
              <a:t>protocol</a:t>
            </a:r>
            <a:r>
              <a:rPr lang="en" sz="1400"/>
              <a:t> used to access the data</a:t>
            </a:r>
            <a:endParaRPr sz="1400"/>
          </a:p>
          <a:p>
            <a:pPr marL="0" lvl="0" indent="0" algn="l" rtl="0">
              <a:lnSpc>
                <a:spcPct val="110000"/>
              </a:lnSpc>
              <a:spcBef>
                <a:spcPts val="0"/>
              </a:spcBef>
              <a:spcAft>
                <a:spcPts val="0"/>
              </a:spcAft>
              <a:buClr>
                <a:schemeClr val="folHlink"/>
              </a:buClr>
              <a:buSzPts val="1100"/>
              <a:buFont typeface="Arial"/>
              <a:buNone/>
            </a:pPr>
            <a:endParaRPr sz="1400"/>
          </a:p>
          <a:p>
            <a:pPr marL="457200" lvl="0" indent="-317500" algn="l" rtl="0">
              <a:lnSpc>
                <a:spcPct val="110000"/>
              </a:lnSpc>
              <a:spcBef>
                <a:spcPts val="0"/>
              </a:spcBef>
              <a:spcAft>
                <a:spcPts val="0"/>
              </a:spcAft>
              <a:buSzPts val="1400"/>
              <a:buChar char="●"/>
            </a:pPr>
            <a:r>
              <a:rPr lang="en" sz="1400"/>
              <a:t>the </a:t>
            </a:r>
            <a:r>
              <a:rPr lang="en" sz="1400" b="1" i="1">
                <a:solidFill>
                  <a:srgbClr val="FF00FF"/>
                </a:solidFill>
              </a:rPr>
              <a:t>location</a:t>
            </a:r>
            <a:r>
              <a:rPr lang="en" sz="1400"/>
              <a:t> of the data in an external system </a:t>
            </a:r>
            <a:endParaRPr sz="1400"/>
          </a:p>
          <a:p>
            <a:pPr marL="0" lvl="0" indent="0" algn="l" rtl="0">
              <a:lnSpc>
                <a:spcPct val="110000"/>
              </a:lnSpc>
              <a:spcBef>
                <a:spcPts val="0"/>
              </a:spcBef>
              <a:spcAft>
                <a:spcPts val="0"/>
              </a:spcAft>
              <a:buClr>
                <a:schemeClr val="folHlink"/>
              </a:buClr>
              <a:buSzPts val="1100"/>
              <a:buFont typeface="Arial"/>
              <a:buNone/>
            </a:pPr>
            <a:endParaRPr sz="1400"/>
          </a:p>
          <a:p>
            <a:pPr marL="457200" lvl="0" indent="-317500" algn="l" rtl="0">
              <a:lnSpc>
                <a:spcPct val="110000"/>
              </a:lnSpc>
              <a:spcBef>
                <a:spcPts val="0"/>
              </a:spcBef>
              <a:spcAft>
                <a:spcPts val="0"/>
              </a:spcAft>
              <a:buSzPts val="1400"/>
              <a:buChar char="●"/>
            </a:pPr>
            <a:r>
              <a:rPr lang="en" sz="1400"/>
              <a:t>the </a:t>
            </a:r>
            <a:r>
              <a:rPr lang="en" sz="1400" b="1" i="1">
                <a:solidFill>
                  <a:srgbClr val="3C78D8"/>
                </a:solidFill>
              </a:rPr>
              <a:t>format</a:t>
            </a:r>
            <a:r>
              <a:rPr lang="en" sz="1400"/>
              <a:t> of the external data</a:t>
            </a:r>
            <a:endParaRPr sz="1400"/>
          </a:p>
          <a:p>
            <a:pPr marL="0" lvl="0" indent="0" algn="l" rtl="0">
              <a:lnSpc>
                <a:spcPct val="110000"/>
              </a:lnSpc>
              <a:spcBef>
                <a:spcPts val="0"/>
              </a:spcBef>
              <a:spcAft>
                <a:spcPts val="0"/>
              </a:spcAft>
              <a:buClr>
                <a:schemeClr val="folHlink"/>
              </a:buClr>
              <a:buSzPts val="1100"/>
              <a:buFont typeface="Arial"/>
              <a:buNone/>
            </a:pPr>
            <a:endParaRPr sz="1400"/>
          </a:p>
          <a:p>
            <a:pPr marL="0" lvl="0" indent="0" algn="l" rtl="0">
              <a:lnSpc>
                <a:spcPct val="110000"/>
              </a:lnSpc>
              <a:spcBef>
                <a:spcPts val="0"/>
              </a:spcBef>
              <a:spcAft>
                <a:spcPts val="0"/>
              </a:spcAft>
              <a:buClr>
                <a:schemeClr val="folHlink"/>
              </a:buClr>
              <a:buSzPts val="1100"/>
              <a:buFont typeface="Arial"/>
              <a:buNone/>
            </a:pPr>
            <a:endParaRPr sz="1400"/>
          </a:p>
          <a:p>
            <a:pPr marL="0" lvl="0" indent="0" algn="l" rtl="0">
              <a:lnSpc>
                <a:spcPct val="110000"/>
              </a:lnSpc>
              <a:spcBef>
                <a:spcPts val="0"/>
              </a:spcBef>
              <a:spcAft>
                <a:spcPts val="0"/>
              </a:spcAft>
              <a:buSzPts val="1600"/>
              <a:buNone/>
            </a:pPr>
            <a:r>
              <a:rPr lang="en" sz="1400"/>
              <a:t>Participates in query execution and allows plug-in connectors to external data for different protocols.</a:t>
            </a:r>
            <a:endParaRPr sz="1400"/>
          </a:p>
          <a:p>
            <a:pPr marL="0" lvl="0" indent="0" algn="l" rtl="0">
              <a:lnSpc>
                <a:spcPct val="110000"/>
              </a:lnSpc>
              <a:spcBef>
                <a:spcPts val="0"/>
              </a:spcBef>
              <a:spcAft>
                <a:spcPts val="0"/>
              </a:spcAft>
              <a:buClr>
                <a:schemeClr val="folHlink"/>
              </a:buClr>
              <a:buSzPts val="1100"/>
              <a:buFont typeface="Arial"/>
              <a:buNone/>
            </a:pPr>
            <a:endParaRPr sz="1300"/>
          </a:p>
          <a:p>
            <a:pPr marL="0" lvl="0" indent="0" algn="l" rtl="0">
              <a:lnSpc>
                <a:spcPct val="110000"/>
              </a:lnSpc>
              <a:spcBef>
                <a:spcPts val="0"/>
              </a:spcBef>
              <a:spcAft>
                <a:spcPts val="0"/>
              </a:spcAft>
              <a:buSzPts val="1600"/>
              <a:buNone/>
            </a:pPr>
            <a:endParaRPr/>
          </a:p>
        </p:txBody>
      </p:sp>
      <p:sp>
        <p:nvSpPr>
          <p:cNvPr id="531" name="Google Shape;531;p35"/>
          <p:cNvSpPr txBox="1"/>
          <p:nvPr/>
        </p:nvSpPr>
        <p:spPr>
          <a:xfrm>
            <a:off x="4754475" y="203850"/>
            <a:ext cx="4281300" cy="4744500"/>
          </a:xfrm>
          <a:prstGeom prst="rect">
            <a:avLst/>
          </a:prstGeom>
          <a:solidFill>
            <a:srgbClr val="00253E"/>
          </a:solidFill>
          <a:ln>
            <a:noFill/>
          </a:ln>
        </p:spPr>
        <p:txBody>
          <a:bodyPr spcFirstLastPara="1" wrap="square" lIns="91425" tIns="91425" rIns="91425" bIns="91425" anchor="t" anchorCtr="0">
            <a:noAutofit/>
          </a:bodyPr>
          <a:lstStyle/>
          <a:p>
            <a:pPr marL="139700" marR="139700" lvl="0" indent="0" algn="l" rtl="0">
              <a:lnSpc>
                <a:spcPct val="115000"/>
              </a:lnSpc>
              <a:spcBef>
                <a:spcPts val="0"/>
              </a:spcBef>
              <a:spcAft>
                <a:spcPts val="0"/>
              </a:spcAft>
              <a:buClr>
                <a:schemeClr val="folHlink"/>
              </a:buClr>
              <a:buSzPts val="1100"/>
              <a:buFont typeface="Arial"/>
              <a:buNone/>
            </a:pPr>
            <a:endParaRPr sz="1100" b="0" i="0" u="none" strike="noStrike" cap="none">
              <a:solidFill>
                <a:schemeClr val="accent1"/>
              </a:solidFill>
              <a:highlight>
                <a:srgbClr val="F0F0F0"/>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CREATE [READABLE] EXTERNAL TABLE table_name     </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 </a:t>
            </a:r>
            <a:r>
              <a:rPr lang="en" sz="1200" b="1" i="0" u="none" strike="noStrike" cap="none">
                <a:solidFill>
                  <a:srgbClr val="FF0000"/>
                </a:solidFill>
                <a:latin typeface="Consolas"/>
                <a:ea typeface="Consolas"/>
                <a:cs typeface="Consolas"/>
                <a:sym typeface="Consolas"/>
              </a:rPr>
              <a:t>col_name data_type [,...] | LIKE other_table</a:t>
            </a:r>
            <a:r>
              <a:rPr lang="en" sz="1200" b="1" i="0" u="none" strike="noStrike" cap="none">
                <a:solidFill>
                  <a:schemeClr val="accent1"/>
                </a:solidFill>
                <a:latin typeface="Consolas"/>
                <a:ea typeface="Consolas"/>
                <a:cs typeface="Consolas"/>
                <a:sym typeface="Consolas"/>
              </a:rPr>
              <a:t> )</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LOCATION ('</a:t>
            </a:r>
            <a:r>
              <a:rPr lang="en" sz="1200" b="1" i="0" u="none" strike="noStrike" cap="none">
                <a:solidFill>
                  <a:srgbClr val="00FF00"/>
                </a:solidFill>
                <a:latin typeface="Consolas"/>
                <a:ea typeface="Consolas"/>
                <a:cs typeface="Consolas"/>
                <a:sym typeface="Consolas"/>
              </a:rPr>
              <a:t>&lt;protocol&gt;://</a:t>
            </a:r>
            <a:r>
              <a:rPr lang="en" sz="1200" b="1" i="0" u="none" strike="noStrike" cap="none">
                <a:solidFill>
                  <a:srgbClr val="FF00FF"/>
                </a:solidFill>
                <a:latin typeface="Consolas"/>
                <a:ea typeface="Consolas"/>
                <a:cs typeface="Consolas"/>
                <a:sym typeface="Consolas"/>
              </a:rPr>
              <a:t>&lt;path to data&gt;</a:t>
            </a:r>
            <a:r>
              <a:rPr lang="en" sz="1200" b="1" i="0" u="none" strike="noStrike" cap="none">
                <a:solidFill>
                  <a:schemeClr val="accent1"/>
                </a:solidFill>
                <a:latin typeface="Consolas"/>
                <a:ea typeface="Consolas"/>
                <a:cs typeface="Consolas"/>
                <a:sym typeface="Consolas"/>
              </a:rPr>
              <a:t>...)</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FORMAT </a:t>
            </a:r>
            <a:r>
              <a:rPr lang="en" sz="1200" b="1" i="0" u="none" strike="noStrike" cap="none">
                <a:solidFill>
                  <a:srgbClr val="00FFFF"/>
                </a:solidFill>
                <a:latin typeface="Consolas"/>
                <a:ea typeface="Consolas"/>
                <a:cs typeface="Consolas"/>
                <a:sym typeface="Consolas"/>
              </a:rPr>
              <a:t>'TEXT'</a:t>
            </a:r>
            <a:r>
              <a:rPr lang="en" sz="1200" b="1" i="0" u="none" strike="noStrike" cap="none">
                <a:solidFill>
                  <a:schemeClr val="accent1"/>
                </a:solidFill>
                <a:latin typeface="Consolas"/>
                <a:ea typeface="Consolas"/>
                <a:cs typeface="Consolas"/>
                <a:sym typeface="Consolas"/>
              </a:rPr>
              <a:t> </a:t>
            </a:r>
            <a:br>
              <a:rPr lang="en" sz="1200" b="1" i="0" u="none" strike="noStrike" cap="none">
                <a:solidFill>
                  <a:schemeClr val="accent1"/>
                </a:solidFill>
                <a:latin typeface="Consolas"/>
                <a:ea typeface="Consolas"/>
                <a:cs typeface="Consolas"/>
                <a:sym typeface="Consolas"/>
              </a:rPr>
            </a:b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CREATE WRITABLE EXTERNAL TABLE table_name     </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 col_name data_type [,...] | LIKE other_table )</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LOCATION ('&lt;protocol&gt;://&lt;path to data&gt;...)</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FORMAT 'CUSTOM' </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  (Formatter=&lt;formatter_specifications&gt;)</a:t>
            </a:r>
            <a:br>
              <a:rPr lang="en" sz="1200" b="1" i="0" u="none" strike="noStrike" cap="none">
                <a:solidFill>
                  <a:schemeClr val="accent1"/>
                </a:solidFill>
                <a:latin typeface="Consolas"/>
                <a:ea typeface="Consolas"/>
                <a:cs typeface="Consolas"/>
                <a:sym typeface="Consolas"/>
              </a:rPr>
            </a:br>
            <a:r>
              <a:rPr lang="en" sz="1200" b="1" i="0" u="none" strike="noStrike" cap="none">
                <a:solidFill>
                  <a:schemeClr val="accent1"/>
                </a:solidFill>
                <a:latin typeface="Consolas"/>
                <a:ea typeface="Consolas"/>
                <a:cs typeface="Consolas"/>
                <a:sym typeface="Consolas"/>
              </a:rPr>
              <a:t>[ ENCODING 'encoding' ]</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CREATE [READABLE] EXTERNAL WEB TABLE table_name ...</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CREATE WRITABLE EXTERNAL WEB TABLE table_name</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chemeClr val="folHlink"/>
              </a:buClr>
              <a:buSzPts val="1100"/>
              <a:buFont typeface="Arial"/>
              <a:buNone/>
            </a:pPr>
            <a:r>
              <a:rPr lang="en" sz="1200" b="1" i="0" u="none" strike="noStrike" cap="none">
                <a:solidFill>
                  <a:schemeClr val="accent1"/>
                </a:solidFill>
                <a:latin typeface="Consolas"/>
                <a:ea typeface="Consolas"/>
                <a:cs typeface="Consolas"/>
                <a:sym typeface="Consolas"/>
              </a:rPr>
              <a:t>...    </a:t>
            </a:r>
            <a:endParaRPr sz="1200" b="1" i="0" u="none" strike="noStrike" cap="none">
              <a:solidFill>
                <a:schemeClr val="accen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6"/>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External Protocol Handler</a:t>
            </a:r>
            <a:endParaRPr/>
          </a:p>
        </p:txBody>
      </p:sp>
      <p:sp>
        <p:nvSpPr>
          <p:cNvPr id="537" name="Google Shape;537;p36"/>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endParaRPr sz="1400"/>
          </a:p>
          <a:p>
            <a:pPr marL="457200" lvl="0" indent="-317500" algn="l" rtl="0">
              <a:lnSpc>
                <a:spcPct val="110000"/>
              </a:lnSpc>
              <a:spcBef>
                <a:spcPts val="0"/>
              </a:spcBef>
              <a:spcAft>
                <a:spcPts val="0"/>
              </a:spcAft>
              <a:buSzPts val="1400"/>
              <a:buChar char="●"/>
            </a:pPr>
            <a:r>
              <a:rPr lang="en" sz="1400"/>
              <a:t>Provides </a:t>
            </a:r>
            <a:r>
              <a:rPr lang="en" sz="1400" b="1" i="1"/>
              <a:t>connectivity</a:t>
            </a:r>
            <a:r>
              <a:rPr lang="en" sz="1400"/>
              <a:t> to an external system </a:t>
            </a:r>
            <a:endParaRPr sz="1400"/>
          </a:p>
          <a:p>
            <a:pPr marL="0" lvl="0" indent="0" algn="l" rtl="0">
              <a:lnSpc>
                <a:spcPct val="110000"/>
              </a:lnSpc>
              <a:spcBef>
                <a:spcPts val="0"/>
              </a:spcBef>
              <a:spcAft>
                <a:spcPts val="0"/>
              </a:spcAft>
              <a:buClr>
                <a:srgbClr val="000000"/>
              </a:buClr>
              <a:buSzPts val="1100"/>
              <a:buFont typeface="Arial"/>
              <a:buNone/>
            </a:pPr>
            <a:endParaRPr sz="1400"/>
          </a:p>
          <a:p>
            <a:pPr marL="0" lvl="0" indent="0" algn="l" rtl="0">
              <a:lnSpc>
                <a:spcPct val="110000"/>
              </a:lnSpc>
              <a:spcBef>
                <a:spcPts val="0"/>
              </a:spcBef>
              <a:spcAft>
                <a:spcPts val="0"/>
              </a:spcAft>
              <a:buClr>
                <a:srgbClr val="000000"/>
              </a:buClr>
              <a:buSzPts val="1100"/>
              <a:buFont typeface="Arial"/>
              <a:buNone/>
            </a:pPr>
            <a:endParaRPr sz="1400"/>
          </a:p>
          <a:p>
            <a:pPr marL="457200" lvl="0" indent="-317500" algn="l" rtl="0">
              <a:lnSpc>
                <a:spcPct val="110000"/>
              </a:lnSpc>
              <a:spcBef>
                <a:spcPts val="0"/>
              </a:spcBef>
              <a:spcAft>
                <a:spcPts val="0"/>
              </a:spcAft>
              <a:buSzPts val="1400"/>
              <a:buChar char="●"/>
            </a:pPr>
            <a:r>
              <a:rPr lang="en" sz="1400"/>
              <a:t>Implements methods to </a:t>
            </a:r>
            <a:r>
              <a:rPr lang="en" sz="1400" b="1" i="1"/>
              <a:t>read data</a:t>
            </a:r>
            <a:r>
              <a:rPr lang="en" sz="1400"/>
              <a:t> from the external system and </a:t>
            </a:r>
            <a:r>
              <a:rPr lang="en" sz="1400" b="1" i="1"/>
              <a:t>write data</a:t>
            </a:r>
            <a:r>
              <a:rPr lang="en" sz="1400"/>
              <a:t> into it</a:t>
            </a:r>
            <a:endParaRPr sz="1400"/>
          </a:p>
          <a:p>
            <a:pPr marL="0" lvl="0" indent="0" algn="l" rtl="0">
              <a:lnSpc>
                <a:spcPct val="110000"/>
              </a:lnSpc>
              <a:spcBef>
                <a:spcPts val="0"/>
              </a:spcBef>
              <a:spcAft>
                <a:spcPts val="0"/>
              </a:spcAft>
              <a:buClr>
                <a:srgbClr val="000000"/>
              </a:buClr>
              <a:buSzPts val="1100"/>
              <a:buFont typeface="Arial"/>
              <a:buNone/>
            </a:pPr>
            <a:endParaRPr sz="1400"/>
          </a:p>
          <a:p>
            <a:pPr marL="0" lvl="0" indent="0" algn="l" rtl="0">
              <a:lnSpc>
                <a:spcPct val="110000"/>
              </a:lnSpc>
              <a:spcBef>
                <a:spcPts val="0"/>
              </a:spcBef>
              <a:spcAft>
                <a:spcPts val="0"/>
              </a:spcAft>
              <a:buClr>
                <a:srgbClr val="000000"/>
              </a:buClr>
              <a:buSzPts val="1100"/>
              <a:buFont typeface="Arial"/>
              <a:buNone/>
            </a:pPr>
            <a:endParaRPr sz="1400"/>
          </a:p>
          <a:p>
            <a:pPr marL="457200" lvl="0" indent="-317500" algn="l" rtl="0">
              <a:lnSpc>
                <a:spcPct val="110000"/>
              </a:lnSpc>
              <a:spcBef>
                <a:spcPts val="0"/>
              </a:spcBef>
              <a:spcAft>
                <a:spcPts val="0"/>
              </a:spcAft>
              <a:buSzPts val="1400"/>
              <a:buChar char="●"/>
            </a:pPr>
            <a:r>
              <a:rPr lang="en" sz="1400"/>
              <a:t>Defines the </a:t>
            </a:r>
            <a:r>
              <a:rPr lang="en" sz="1400" b="1" i="1"/>
              <a:t>validation logic</a:t>
            </a:r>
            <a:r>
              <a:rPr lang="en" sz="1400"/>
              <a:t> for external table specifications</a:t>
            </a:r>
            <a:endParaRPr sz="1400"/>
          </a:p>
          <a:p>
            <a:pPr marL="0" lvl="0" indent="0" algn="l" rtl="0">
              <a:lnSpc>
                <a:spcPct val="110000"/>
              </a:lnSpc>
              <a:spcBef>
                <a:spcPts val="0"/>
              </a:spcBef>
              <a:spcAft>
                <a:spcPts val="0"/>
              </a:spcAft>
              <a:buClr>
                <a:srgbClr val="000000"/>
              </a:buClr>
              <a:buSzPts val="1100"/>
              <a:buFont typeface="Arial"/>
              <a:buNone/>
            </a:pPr>
            <a:endParaRPr sz="1400"/>
          </a:p>
          <a:p>
            <a:pPr marL="0" lvl="0" indent="0" algn="l" rtl="0">
              <a:lnSpc>
                <a:spcPct val="110000"/>
              </a:lnSpc>
              <a:spcBef>
                <a:spcPts val="0"/>
              </a:spcBef>
              <a:spcAft>
                <a:spcPts val="0"/>
              </a:spcAft>
              <a:buClr>
                <a:srgbClr val="000000"/>
              </a:buClr>
              <a:buSzPts val="1100"/>
              <a:buFont typeface="Arial"/>
              <a:buNone/>
            </a:pPr>
            <a:endParaRPr sz="1400"/>
          </a:p>
          <a:p>
            <a:pPr marL="457200" lvl="0" indent="-317500" algn="l" rtl="0">
              <a:lnSpc>
                <a:spcPct val="110000"/>
              </a:lnSpc>
              <a:spcBef>
                <a:spcPts val="0"/>
              </a:spcBef>
              <a:spcAft>
                <a:spcPts val="0"/>
              </a:spcAft>
              <a:buSzPts val="1400"/>
              <a:buChar char="●"/>
            </a:pPr>
            <a:r>
              <a:rPr lang="en" sz="1400"/>
              <a:t>Can be packaged as a </a:t>
            </a:r>
            <a:r>
              <a:rPr lang="en" sz="1400" b="1" i="1"/>
              <a:t>shared library</a:t>
            </a:r>
            <a:r>
              <a:rPr lang="en" sz="1400"/>
              <a:t> file (</a:t>
            </a:r>
            <a:r>
              <a:rPr lang="en" sz="1400">
                <a:latin typeface="Courier New"/>
                <a:ea typeface="Courier New"/>
                <a:cs typeface="Courier New"/>
                <a:sym typeface="Courier New"/>
              </a:rPr>
              <a:t>.so</a:t>
            </a:r>
            <a:r>
              <a:rPr lang="en" sz="1400"/>
              <a:t>) and loaded dynamically</a:t>
            </a:r>
            <a:endParaRPr sz="1400"/>
          </a:p>
          <a:p>
            <a:pPr marL="0" lvl="0" indent="0" algn="l" rtl="0">
              <a:lnSpc>
                <a:spcPct val="110000"/>
              </a:lnSpc>
              <a:spcBef>
                <a:spcPts val="0"/>
              </a:spcBef>
              <a:spcAft>
                <a:spcPts val="0"/>
              </a:spcAft>
              <a:buSzPts val="1600"/>
              <a:buNone/>
            </a:pPr>
            <a:endParaRPr sz="1300"/>
          </a:p>
          <a:p>
            <a:pPr marL="0" lvl="0" indent="0" algn="l" rtl="0">
              <a:lnSpc>
                <a:spcPct val="110000"/>
              </a:lnSpc>
              <a:spcBef>
                <a:spcPts val="0"/>
              </a:spcBef>
              <a:spcAft>
                <a:spcPts val="0"/>
              </a:spcAft>
              <a:buSzPts val="1600"/>
              <a:buNone/>
            </a:pPr>
            <a:endParaRPr/>
          </a:p>
        </p:txBody>
      </p:sp>
      <p:sp>
        <p:nvSpPr>
          <p:cNvPr id="538" name="Google Shape;538;p36"/>
          <p:cNvSpPr txBox="1"/>
          <p:nvPr/>
        </p:nvSpPr>
        <p:spPr>
          <a:xfrm>
            <a:off x="4754475" y="203850"/>
            <a:ext cx="4281300" cy="4744500"/>
          </a:xfrm>
          <a:prstGeom prst="rect">
            <a:avLst/>
          </a:prstGeom>
          <a:solidFill>
            <a:srgbClr val="00253E"/>
          </a:solidFill>
          <a:ln>
            <a:noFill/>
          </a:ln>
        </p:spPr>
        <p:txBody>
          <a:bodyPr spcFirstLastPara="1" wrap="square" lIns="91425" tIns="91425" rIns="91425" bIns="91425" anchor="t" anchorCtr="0">
            <a:noAutofit/>
          </a:bodyPr>
          <a:lstStyle/>
          <a:p>
            <a:pPr marL="139700" marR="139700" lvl="0" indent="0" algn="l" rtl="0">
              <a:lnSpc>
                <a:spcPct val="115000"/>
              </a:lnSpc>
              <a:spcBef>
                <a:spcPts val="0"/>
              </a:spcBef>
              <a:spcAft>
                <a:spcPts val="0"/>
              </a:spcAft>
              <a:buClr>
                <a:srgbClr val="000000"/>
              </a:buClr>
              <a:buSzPts val="1100"/>
              <a:buFont typeface="Arial"/>
              <a:buNone/>
            </a:pPr>
            <a:endParaRPr sz="1100" b="0" i="0" u="none" strike="noStrike" cap="none">
              <a:solidFill>
                <a:schemeClr val="accent1"/>
              </a:solidFill>
              <a:highlight>
                <a:srgbClr val="F0F0F0"/>
              </a:highlight>
              <a:latin typeface="Verdana"/>
              <a:ea typeface="Verdana"/>
              <a:cs typeface="Verdana"/>
              <a:sym typeface="Verdana"/>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AVAILABLE PROTOCOLS</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file://    -- for files on Greenplum segments</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gpfdist:// -- for files on remote hosts</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s3://      -- for files in AWS S3 bucket</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gphdfs://  -- for files in Hadoop HDFS</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a:solidFill>
                  <a:schemeClr val="accent1"/>
                </a:solidFill>
                <a:latin typeface="Consolas"/>
                <a:ea typeface="Consolas"/>
                <a:cs typeface="Consolas"/>
                <a:sym typeface="Consolas"/>
              </a:rPr>
              <a:t>              (depreciated: use pxf instead)</a:t>
            </a:r>
            <a:endParaRPr sz="1200" b="1">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http://    -- for WEB tables</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1"/>
                </a:solidFill>
                <a:latin typeface="Consolas"/>
                <a:ea typeface="Consolas"/>
                <a:cs typeface="Consolas"/>
                <a:sym typeface="Consolas"/>
              </a:rPr>
              <a:t>pxf://     -- for data sources with JAVA APIs :</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files in Hadoop HDFS</a:t>
            </a: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data in Apache Hive  tables</a:t>
            </a: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data in Apache HBase tables</a:t>
            </a: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rows in RDBMS tables via JDBC</a:t>
            </a: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objects in in-memory grids</a:t>
            </a: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messages in queues</a:t>
            </a:r>
            <a:endParaRPr sz="1200" b="1" i="0" u="none" strike="noStrike" cap="none">
              <a:solidFill>
                <a:schemeClr val="accent1"/>
              </a:solidFill>
              <a:latin typeface="Consolas"/>
              <a:ea typeface="Consolas"/>
              <a:cs typeface="Consolas"/>
              <a:sym typeface="Consolas"/>
            </a:endParaRPr>
          </a:p>
          <a:p>
            <a:pPr marL="1371600" marR="0" lvl="0" indent="-304800" algn="l" rtl="0">
              <a:lnSpc>
                <a:spcPct val="100000"/>
              </a:lnSpc>
              <a:spcBef>
                <a:spcPts val="0"/>
              </a:spcBef>
              <a:spcAft>
                <a:spcPts val="0"/>
              </a:spcAft>
              <a:buClr>
                <a:schemeClr val="accent1"/>
              </a:buClr>
              <a:buSzPts val="1200"/>
              <a:buFont typeface="Consolas"/>
              <a:buChar char="●"/>
            </a:pPr>
            <a:r>
              <a:rPr lang="en" sz="1200" b="1" i="0" u="none" strike="noStrike" cap="none">
                <a:solidFill>
                  <a:schemeClr val="accent1"/>
                </a:solidFill>
                <a:latin typeface="Consolas"/>
                <a:ea typeface="Consolas"/>
                <a:cs typeface="Consolas"/>
                <a:sym typeface="Consolas"/>
              </a:rPr>
              <a:t>... build your own adapter ... </a:t>
            </a: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7"/>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Platform Extension Framework (PXF)</a:t>
            </a:r>
            <a:endParaRPr/>
          </a:p>
        </p:txBody>
      </p:sp>
      <p:sp>
        <p:nvSpPr>
          <p:cNvPr id="544" name="Google Shape;544;p37"/>
          <p:cNvSpPr txBox="1">
            <a:spLocks noGrp="1"/>
          </p:cNvSpPr>
          <p:nvPr>
            <p:ph type="body" idx="1"/>
          </p:nvPr>
        </p:nvSpPr>
        <p:spPr>
          <a:xfrm>
            <a:off x="192475" y="900400"/>
            <a:ext cx="56187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
              <a:t>The Platform Extension Framework (PXF) provides:</a:t>
            </a:r>
            <a:endParaRPr/>
          </a:p>
          <a:p>
            <a:pPr marL="0" lvl="0" indent="0" algn="l" rtl="0">
              <a:lnSpc>
                <a:spcPct val="110000"/>
              </a:lnSpc>
              <a:spcBef>
                <a:spcPts val="0"/>
              </a:spcBef>
              <a:spcAft>
                <a:spcPts val="0"/>
              </a:spcAft>
              <a:buSzPts val="1400"/>
              <a:buNone/>
            </a:pPr>
            <a:endParaRPr/>
          </a:p>
          <a:p>
            <a:pPr marL="457200" lvl="0" indent="-317500" algn="l" rtl="0">
              <a:lnSpc>
                <a:spcPct val="110000"/>
              </a:lnSpc>
              <a:spcBef>
                <a:spcPts val="0"/>
              </a:spcBef>
              <a:spcAft>
                <a:spcPts val="0"/>
              </a:spcAft>
              <a:buSzPts val="1400"/>
              <a:buChar char="❖"/>
            </a:pPr>
            <a:r>
              <a:rPr lang="en"/>
              <a:t>parallel, high throughput data access</a:t>
            </a:r>
            <a:endParaRPr/>
          </a:p>
          <a:p>
            <a:pPr marL="0" lvl="0" indent="0" algn="l" rtl="0">
              <a:lnSpc>
                <a:spcPct val="110000"/>
              </a:lnSpc>
              <a:spcBef>
                <a:spcPts val="0"/>
              </a:spcBef>
              <a:spcAft>
                <a:spcPts val="0"/>
              </a:spcAft>
              <a:buSzPts val="1400"/>
              <a:buNone/>
            </a:pPr>
            <a:endParaRPr/>
          </a:p>
          <a:p>
            <a:pPr marL="457200" lvl="0" indent="-317500" algn="l" rtl="0">
              <a:lnSpc>
                <a:spcPct val="110000"/>
              </a:lnSpc>
              <a:spcBef>
                <a:spcPts val="0"/>
              </a:spcBef>
              <a:spcAft>
                <a:spcPts val="0"/>
              </a:spcAft>
              <a:buSzPts val="1400"/>
              <a:buChar char="❖"/>
            </a:pPr>
            <a:r>
              <a:rPr lang="en"/>
              <a:t>federated queries across heterogeneous data sources</a:t>
            </a:r>
            <a:endParaRPr/>
          </a:p>
          <a:p>
            <a:pPr marL="0" lvl="0" indent="0" algn="l" rtl="0">
              <a:lnSpc>
                <a:spcPct val="110000"/>
              </a:lnSpc>
              <a:spcBef>
                <a:spcPts val="0"/>
              </a:spcBef>
              <a:spcAft>
                <a:spcPts val="0"/>
              </a:spcAft>
              <a:buSzPts val="1400"/>
              <a:buNone/>
            </a:pPr>
            <a:endParaRPr/>
          </a:p>
          <a:p>
            <a:pPr marL="457200" lvl="0" indent="-317500" algn="l" rtl="0">
              <a:lnSpc>
                <a:spcPct val="110000"/>
              </a:lnSpc>
              <a:spcBef>
                <a:spcPts val="0"/>
              </a:spcBef>
              <a:spcAft>
                <a:spcPts val="0"/>
              </a:spcAft>
              <a:buSzPts val="1400"/>
              <a:buChar char="❖"/>
            </a:pPr>
            <a:r>
              <a:rPr lang="en"/>
              <a:t>built-in connectors that map a Greenplum Database external table definition to an external data source.</a:t>
            </a:r>
            <a:endParaRPr/>
          </a:p>
          <a:p>
            <a:pPr marL="0" lvl="0" indent="0" algn="l" rtl="0">
              <a:lnSpc>
                <a:spcPct val="110000"/>
              </a:lnSpc>
              <a:spcBef>
                <a:spcPts val="0"/>
              </a:spcBef>
              <a:spcAft>
                <a:spcPts val="0"/>
              </a:spcAft>
              <a:buSzPts val="1400"/>
              <a:buNone/>
            </a:pPr>
            <a:endParaRPr/>
          </a:p>
          <a:p>
            <a:pPr marL="0" lvl="0" indent="0" algn="l" rtl="0">
              <a:lnSpc>
                <a:spcPct val="110000"/>
              </a:lnSpc>
              <a:spcBef>
                <a:spcPts val="0"/>
              </a:spcBef>
              <a:spcAft>
                <a:spcPts val="0"/>
              </a:spcAft>
              <a:buSzPts val="1400"/>
              <a:buNone/>
            </a:pPr>
            <a:endParaRPr/>
          </a:p>
          <a:p>
            <a:pPr marL="0" lvl="0" indent="0" algn="l" rtl="0">
              <a:lnSpc>
                <a:spcPct val="110000"/>
              </a:lnSpc>
              <a:spcBef>
                <a:spcPts val="0"/>
              </a:spcBef>
              <a:spcAft>
                <a:spcPts val="0"/>
              </a:spcAft>
              <a:buSzPts val="1400"/>
              <a:buNone/>
            </a:pPr>
            <a:endParaRPr/>
          </a:p>
          <a:p>
            <a:pPr marL="0" lvl="0" indent="0" algn="l" rtl="0">
              <a:lnSpc>
                <a:spcPct val="110000"/>
              </a:lnSpc>
              <a:spcBef>
                <a:spcPts val="0"/>
              </a:spcBef>
              <a:spcAft>
                <a:spcPts val="0"/>
              </a:spcAft>
              <a:buSzPts val="1400"/>
              <a:buNone/>
            </a:pPr>
            <a:endParaRPr/>
          </a:p>
          <a:p>
            <a:pPr marL="0" lvl="0" indent="0" algn="l" rtl="0">
              <a:lnSpc>
                <a:spcPct val="110000"/>
              </a:lnSpc>
              <a:spcBef>
                <a:spcPts val="0"/>
              </a:spcBef>
              <a:spcAft>
                <a:spcPts val="0"/>
              </a:spcAft>
              <a:buSzPts val="1400"/>
              <a:buNone/>
            </a:pPr>
            <a:r>
              <a:rPr lang="en"/>
              <a:t>Available in                                                      since 2017 (5.1 release)</a:t>
            </a:r>
            <a:endParaRPr/>
          </a:p>
        </p:txBody>
      </p:sp>
      <p:sp>
        <p:nvSpPr>
          <p:cNvPr id="545" name="Google Shape;545;p37"/>
          <p:cNvSpPr txBox="1">
            <a:spLocks noGrp="1"/>
          </p:cNvSpPr>
          <p:nvPr>
            <p:ph type="body" idx="2"/>
          </p:nvPr>
        </p:nvSpPr>
        <p:spPr>
          <a:xfrm>
            <a:off x="6222125" y="900400"/>
            <a:ext cx="27294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300"/>
              <a:buNone/>
            </a:pPr>
            <a:endParaRPr/>
          </a:p>
          <a:p>
            <a:pPr marL="457200" lvl="0" indent="-311150" algn="l" rtl="0">
              <a:lnSpc>
                <a:spcPct val="110000"/>
              </a:lnSpc>
              <a:spcBef>
                <a:spcPts val="0"/>
              </a:spcBef>
              <a:spcAft>
                <a:spcPts val="0"/>
              </a:spcAft>
              <a:buSzPts val="1300"/>
              <a:buChar char="●"/>
            </a:pPr>
            <a:r>
              <a:rPr lang="en"/>
              <a:t>Apache HAWQ (incubating) launched in 2012 and was open-sourced in 2015</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endParaRPr/>
          </a:p>
          <a:p>
            <a:pPr marL="457200" lvl="0" indent="-311150" algn="l" rtl="0">
              <a:lnSpc>
                <a:spcPct val="110000"/>
              </a:lnSpc>
              <a:spcBef>
                <a:spcPts val="0"/>
              </a:spcBef>
              <a:spcAft>
                <a:spcPts val="0"/>
              </a:spcAft>
              <a:buSzPts val="1300"/>
              <a:buChar char="●"/>
            </a:pPr>
            <a:r>
              <a:rPr lang="en"/>
              <a:t>Based on Greenplum and modified to work natively with data stored in HDFS</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endParaRPr/>
          </a:p>
          <a:p>
            <a:pPr marL="457200" lvl="0" indent="-311150" algn="l" rtl="0">
              <a:lnSpc>
                <a:spcPct val="110000"/>
              </a:lnSpc>
              <a:spcBef>
                <a:spcPts val="0"/>
              </a:spcBef>
              <a:spcAft>
                <a:spcPts val="0"/>
              </a:spcAft>
              <a:buSzPts val="1300"/>
              <a:buChar char="●"/>
            </a:pPr>
            <a:r>
              <a:rPr lang="en"/>
              <a:t>PXF is used to connect to data in Hadoop ecosystem</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endParaRPr/>
          </a:p>
          <a:p>
            <a:pPr marL="457200" lvl="0" indent="-311150" algn="l" rtl="0">
              <a:lnSpc>
                <a:spcPct val="110000"/>
              </a:lnSpc>
              <a:spcBef>
                <a:spcPts val="0"/>
              </a:spcBef>
              <a:spcAft>
                <a:spcPts val="0"/>
              </a:spcAft>
              <a:buSzPts val="1300"/>
              <a:buChar char="●"/>
            </a:pPr>
            <a:r>
              <a:rPr lang="en"/>
              <a:t>PXF is open-sourced under Apache license</a:t>
            </a:r>
            <a:endParaRPr/>
          </a:p>
        </p:txBody>
      </p:sp>
      <p:pic>
        <p:nvPicPr>
          <p:cNvPr id="546" name="Google Shape;546;p37"/>
          <p:cNvPicPr preferRelativeResize="0"/>
          <p:nvPr/>
        </p:nvPicPr>
        <p:blipFill rotWithShape="1">
          <a:blip r:embed="rId3">
            <a:alphaModFix/>
          </a:blip>
          <a:srcRect/>
          <a:stretch/>
        </p:blipFill>
        <p:spPr>
          <a:xfrm>
            <a:off x="7277963" y="282675"/>
            <a:ext cx="617725" cy="617725"/>
          </a:xfrm>
          <a:prstGeom prst="rect">
            <a:avLst/>
          </a:prstGeom>
          <a:noFill/>
          <a:ln>
            <a:noFill/>
          </a:ln>
        </p:spPr>
      </p:pic>
      <p:grpSp>
        <p:nvGrpSpPr>
          <p:cNvPr id="547" name="Google Shape;547;p37"/>
          <p:cNvGrpSpPr/>
          <p:nvPr/>
        </p:nvGrpSpPr>
        <p:grpSpPr>
          <a:xfrm>
            <a:off x="1348248" y="3660103"/>
            <a:ext cx="2109880" cy="617716"/>
            <a:chOff x="1348248" y="535903"/>
            <a:chExt cx="2109880" cy="617716"/>
          </a:xfrm>
        </p:grpSpPr>
        <p:sp>
          <p:nvSpPr>
            <p:cNvPr id="548" name="Google Shape;548;p37"/>
            <p:cNvSpPr/>
            <p:nvPr/>
          </p:nvSpPr>
          <p:spPr>
            <a:xfrm>
              <a:off x="2084091" y="621630"/>
              <a:ext cx="131010" cy="183857"/>
            </a:xfrm>
            <a:custGeom>
              <a:avLst/>
              <a:gdLst/>
              <a:ahLst/>
              <a:cxnLst/>
              <a:rect l="l" t="t" r="r" b="b"/>
              <a:pathLst>
                <a:path w="4088" h="5737" extrusionOk="0">
                  <a:moveTo>
                    <a:pt x="2215" y="639"/>
                  </a:moveTo>
                  <a:cubicBezTo>
                    <a:pt x="2883" y="639"/>
                    <a:pt x="3359" y="1085"/>
                    <a:pt x="3359" y="1724"/>
                  </a:cubicBezTo>
                  <a:cubicBezTo>
                    <a:pt x="3359" y="2378"/>
                    <a:pt x="2883" y="2824"/>
                    <a:pt x="2215" y="2824"/>
                  </a:cubicBezTo>
                  <a:lnTo>
                    <a:pt x="714" y="2824"/>
                  </a:lnTo>
                  <a:lnTo>
                    <a:pt x="714" y="639"/>
                  </a:lnTo>
                  <a:close/>
                  <a:moveTo>
                    <a:pt x="0" y="0"/>
                  </a:moveTo>
                  <a:lnTo>
                    <a:pt x="0" y="5737"/>
                  </a:lnTo>
                  <a:lnTo>
                    <a:pt x="714" y="5737"/>
                  </a:lnTo>
                  <a:lnTo>
                    <a:pt x="714" y="3448"/>
                  </a:lnTo>
                  <a:lnTo>
                    <a:pt x="2304" y="3448"/>
                  </a:lnTo>
                  <a:cubicBezTo>
                    <a:pt x="3433" y="3448"/>
                    <a:pt x="4087" y="2660"/>
                    <a:pt x="4087" y="1724"/>
                  </a:cubicBezTo>
                  <a:cubicBezTo>
                    <a:pt x="4087" y="788"/>
                    <a:pt x="3448" y="0"/>
                    <a:pt x="2304"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7"/>
            <p:cNvSpPr/>
            <p:nvPr/>
          </p:nvSpPr>
          <p:spPr>
            <a:xfrm>
              <a:off x="2235996" y="625444"/>
              <a:ext cx="27657" cy="180043"/>
            </a:xfrm>
            <a:custGeom>
              <a:avLst/>
              <a:gdLst/>
              <a:ahLst/>
              <a:cxnLst/>
              <a:rect l="l" t="t" r="r" b="b"/>
              <a:pathLst>
                <a:path w="863" h="5618" extrusionOk="0">
                  <a:moveTo>
                    <a:pt x="417" y="0"/>
                  </a:moveTo>
                  <a:cubicBezTo>
                    <a:pt x="194" y="0"/>
                    <a:pt x="1" y="208"/>
                    <a:pt x="1" y="446"/>
                  </a:cubicBezTo>
                  <a:cubicBezTo>
                    <a:pt x="1" y="684"/>
                    <a:pt x="194" y="877"/>
                    <a:pt x="417" y="877"/>
                  </a:cubicBezTo>
                  <a:cubicBezTo>
                    <a:pt x="670" y="877"/>
                    <a:pt x="863" y="684"/>
                    <a:pt x="863" y="446"/>
                  </a:cubicBezTo>
                  <a:cubicBezTo>
                    <a:pt x="863" y="208"/>
                    <a:pt x="670" y="0"/>
                    <a:pt x="417" y="0"/>
                  </a:cubicBezTo>
                  <a:close/>
                  <a:moveTo>
                    <a:pt x="105" y="1471"/>
                  </a:moveTo>
                  <a:lnTo>
                    <a:pt x="105" y="5618"/>
                  </a:lnTo>
                  <a:lnTo>
                    <a:pt x="744" y="5618"/>
                  </a:lnTo>
                  <a:lnTo>
                    <a:pt x="744" y="147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7"/>
            <p:cNvSpPr/>
            <p:nvPr/>
          </p:nvSpPr>
          <p:spPr>
            <a:xfrm>
              <a:off x="2279837" y="672586"/>
              <a:ext cx="132901" cy="132901"/>
            </a:xfrm>
            <a:custGeom>
              <a:avLst/>
              <a:gdLst/>
              <a:ahLst/>
              <a:cxnLst/>
              <a:rect l="l" t="t" r="r" b="b"/>
              <a:pathLst>
                <a:path w="4147" h="4147" extrusionOk="0">
                  <a:moveTo>
                    <a:pt x="0" y="0"/>
                  </a:moveTo>
                  <a:lnTo>
                    <a:pt x="1724" y="4147"/>
                  </a:lnTo>
                  <a:lnTo>
                    <a:pt x="2423" y="4147"/>
                  </a:lnTo>
                  <a:lnTo>
                    <a:pt x="4146" y="0"/>
                  </a:lnTo>
                  <a:lnTo>
                    <a:pt x="3448" y="0"/>
                  </a:lnTo>
                  <a:lnTo>
                    <a:pt x="2066" y="3389"/>
                  </a:lnTo>
                  <a:lnTo>
                    <a:pt x="684"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7"/>
            <p:cNvSpPr/>
            <p:nvPr/>
          </p:nvSpPr>
          <p:spPr>
            <a:xfrm>
              <a:off x="2419372" y="669253"/>
              <a:ext cx="131491" cy="139086"/>
            </a:xfrm>
            <a:custGeom>
              <a:avLst/>
              <a:gdLst/>
              <a:ahLst/>
              <a:cxnLst/>
              <a:rect l="l" t="t" r="r" b="b"/>
              <a:pathLst>
                <a:path w="4103" h="4340" extrusionOk="0">
                  <a:moveTo>
                    <a:pt x="2051" y="565"/>
                  </a:moveTo>
                  <a:cubicBezTo>
                    <a:pt x="2943" y="565"/>
                    <a:pt x="3433" y="1323"/>
                    <a:pt x="3433" y="2170"/>
                  </a:cubicBezTo>
                  <a:cubicBezTo>
                    <a:pt x="3433" y="3017"/>
                    <a:pt x="2943" y="3775"/>
                    <a:pt x="2051" y="3775"/>
                  </a:cubicBezTo>
                  <a:cubicBezTo>
                    <a:pt x="1174" y="3775"/>
                    <a:pt x="669" y="3017"/>
                    <a:pt x="669" y="2170"/>
                  </a:cubicBezTo>
                  <a:cubicBezTo>
                    <a:pt x="669" y="1323"/>
                    <a:pt x="1174" y="565"/>
                    <a:pt x="2051" y="565"/>
                  </a:cubicBezTo>
                  <a:close/>
                  <a:moveTo>
                    <a:pt x="2051" y="0"/>
                  </a:moveTo>
                  <a:cubicBezTo>
                    <a:pt x="788" y="0"/>
                    <a:pt x="0" y="966"/>
                    <a:pt x="0" y="2170"/>
                  </a:cubicBezTo>
                  <a:cubicBezTo>
                    <a:pt x="0" y="3374"/>
                    <a:pt x="788" y="4340"/>
                    <a:pt x="2051" y="4340"/>
                  </a:cubicBezTo>
                  <a:cubicBezTo>
                    <a:pt x="3314" y="4340"/>
                    <a:pt x="4102" y="3374"/>
                    <a:pt x="4102" y="2170"/>
                  </a:cubicBezTo>
                  <a:cubicBezTo>
                    <a:pt x="4102" y="966"/>
                    <a:pt x="3314" y="0"/>
                    <a:pt x="205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7"/>
            <p:cNvSpPr/>
            <p:nvPr/>
          </p:nvSpPr>
          <p:spPr>
            <a:xfrm>
              <a:off x="2561310" y="635891"/>
              <a:ext cx="76209" cy="172448"/>
            </a:xfrm>
            <a:custGeom>
              <a:avLst/>
              <a:gdLst/>
              <a:ahLst/>
              <a:cxnLst/>
              <a:rect l="l" t="t" r="r" b="b"/>
              <a:pathLst>
                <a:path w="2378" h="5381" extrusionOk="0">
                  <a:moveTo>
                    <a:pt x="699" y="1"/>
                  </a:moveTo>
                  <a:lnTo>
                    <a:pt x="699" y="1145"/>
                  </a:lnTo>
                  <a:lnTo>
                    <a:pt x="0" y="1145"/>
                  </a:lnTo>
                  <a:lnTo>
                    <a:pt x="0" y="1710"/>
                  </a:lnTo>
                  <a:lnTo>
                    <a:pt x="699" y="1710"/>
                  </a:lnTo>
                  <a:lnTo>
                    <a:pt x="699" y="4415"/>
                  </a:lnTo>
                  <a:cubicBezTo>
                    <a:pt x="699" y="5039"/>
                    <a:pt x="996" y="5381"/>
                    <a:pt x="1605" y="5381"/>
                  </a:cubicBezTo>
                  <a:cubicBezTo>
                    <a:pt x="1991" y="5381"/>
                    <a:pt x="2214" y="5277"/>
                    <a:pt x="2378" y="5128"/>
                  </a:cubicBezTo>
                  <a:lnTo>
                    <a:pt x="2200" y="4638"/>
                  </a:lnTo>
                  <a:cubicBezTo>
                    <a:pt x="2110" y="4742"/>
                    <a:pt x="1932" y="4816"/>
                    <a:pt x="1754" y="4816"/>
                  </a:cubicBezTo>
                  <a:cubicBezTo>
                    <a:pt x="1471" y="4816"/>
                    <a:pt x="1338" y="4593"/>
                    <a:pt x="1338" y="4281"/>
                  </a:cubicBezTo>
                  <a:lnTo>
                    <a:pt x="1338" y="1710"/>
                  </a:lnTo>
                  <a:lnTo>
                    <a:pt x="2170" y="1710"/>
                  </a:lnTo>
                  <a:lnTo>
                    <a:pt x="2170" y="1145"/>
                  </a:lnTo>
                  <a:lnTo>
                    <a:pt x="1338" y="1145"/>
                  </a:lnTo>
                  <a:lnTo>
                    <a:pt x="1338"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7"/>
            <p:cNvSpPr/>
            <p:nvPr/>
          </p:nvSpPr>
          <p:spPr>
            <a:xfrm>
              <a:off x="2650370" y="669253"/>
              <a:ext cx="110980" cy="139086"/>
            </a:xfrm>
            <a:custGeom>
              <a:avLst/>
              <a:gdLst/>
              <a:ahLst/>
              <a:cxnLst/>
              <a:rect l="l" t="t" r="r" b="b"/>
              <a:pathLst>
                <a:path w="3463" h="4340" extrusionOk="0">
                  <a:moveTo>
                    <a:pt x="1679" y="2066"/>
                  </a:moveTo>
                  <a:cubicBezTo>
                    <a:pt x="2125" y="2066"/>
                    <a:pt x="2571" y="2244"/>
                    <a:pt x="2824" y="2586"/>
                  </a:cubicBezTo>
                  <a:lnTo>
                    <a:pt x="2824" y="3374"/>
                  </a:lnTo>
                  <a:cubicBezTo>
                    <a:pt x="2571" y="3716"/>
                    <a:pt x="2125" y="3879"/>
                    <a:pt x="1679" y="3879"/>
                  </a:cubicBezTo>
                  <a:cubicBezTo>
                    <a:pt x="1070" y="3879"/>
                    <a:pt x="654" y="3507"/>
                    <a:pt x="654" y="2987"/>
                  </a:cubicBezTo>
                  <a:cubicBezTo>
                    <a:pt x="654" y="2452"/>
                    <a:pt x="1070" y="2066"/>
                    <a:pt x="1679" y="2066"/>
                  </a:cubicBezTo>
                  <a:close/>
                  <a:moveTo>
                    <a:pt x="1858" y="0"/>
                  </a:moveTo>
                  <a:cubicBezTo>
                    <a:pt x="1174" y="0"/>
                    <a:pt x="639" y="223"/>
                    <a:pt x="193" y="684"/>
                  </a:cubicBezTo>
                  <a:lnTo>
                    <a:pt x="505" y="1130"/>
                  </a:lnTo>
                  <a:cubicBezTo>
                    <a:pt x="862" y="728"/>
                    <a:pt x="1278" y="550"/>
                    <a:pt x="1769" y="550"/>
                  </a:cubicBezTo>
                  <a:cubicBezTo>
                    <a:pt x="2363" y="550"/>
                    <a:pt x="2824" y="877"/>
                    <a:pt x="2824" y="1427"/>
                  </a:cubicBezTo>
                  <a:lnTo>
                    <a:pt x="2824" y="2170"/>
                  </a:lnTo>
                  <a:cubicBezTo>
                    <a:pt x="2482" y="1784"/>
                    <a:pt x="2006" y="1605"/>
                    <a:pt x="1442" y="1605"/>
                  </a:cubicBezTo>
                  <a:cubicBezTo>
                    <a:pt x="743" y="1605"/>
                    <a:pt x="0" y="2051"/>
                    <a:pt x="0" y="2972"/>
                  </a:cubicBezTo>
                  <a:cubicBezTo>
                    <a:pt x="0" y="3879"/>
                    <a:pt x="743" y="4340"/>
                    <a:pt x="1442" y="4340"/>
                  </a:cubicBezTo>
                  <a:cubicBezTo>
                    <a:pt x="2006" y="4340"/>
                    <a:pt x="2467" y="4146"/>
                    <a:pt x="2824" y="3775"/>
                  </a:cubicBezTo>
                  <a:lnTo>
                    <a:pt x="2824" y="4251"/>
                  </a:lnTo>
                  <a:lnTo>
                    <a:pt x="3463" y="4251"/>
                  </a:lnTo>
                  <a:lnTo>
                    <a:pt x="3463" y="1397"/>
                  </a:lnTo>
                  <a:cubicBezTo>
                    <a:pt x="3463" y="387"/>
                    <a:pt x="2735" y="0"/>
                    <a:pt x="185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7"/>
            <p:cNvSpPr/>
            <p:nvPr/>
          </p:nvSpPr>
          <p:spPr>
            <a:xfrm>
              <a:off x="2798013" y="621630"/>
              <a:ext cx="20510" cy="183857"/>
            </a:xfrm>
            <a:custGeom>
              <a:avLst/>
              <a:gdLst/>
              <a:ahLst/>
              <a:cxnLst/>
              <a:rect l="l" t="t" r="r" b="b"/>
              <a:pathLst>
                <a:path w="640" h="5737" extrusionOk="0">
                  <a:moveTo>
                    <a:pt x="0" y="0"/>
                  </a:moveTo>
                  <a:lnTo>
                    <a:pt x="0" y="5737"/>
                  </a:lnTo>
                  <a:lnTo>
                    <a:pt x="639" y="5737"/>
                  </a:lnTo>
                  <a:lnTo>
                    <a:pt x="639"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7"/>
            <p:cNvSpPr/>
            <p:nvPr/>
          </p:nvSpPr>
          <p:spPr>
            <a:xfrm>
              <a:off x="2071689" y="880221"/>
              <a:ext cx="175781" cy="190074"/>
            </a:xfrm>
            <a:custGeom>
              <a:avLst/>
              <a:gdLst/>
              <a:ahLst/>
              <a:cxnLst/>
              <a:rect l="l" t="t" r="r" b="b"/>
              <a:pathLst>
                <a:path w="5485" h="5931" extrusionOk="0">
                  <a:moveTo>
                    <a:pt x="3047" y="1"/>
                  </a:moveTo>
                  <a:cubicBezTo>
                    <a:pt x="1383" y="1"/>
                    <a:pt x="1" y="1145"/>
                    <a:pt x="1" y="2958"/>
                  </a:cubicBezTo>
                  <a:cubicBezTo>
                    <a:pt x="1" y="4756"/>
                    <a:pt x="1383" y="5930"/>
                    <a:pt x="3047" y="5930"/>
                  </a:cubicBezTo>
                  <a:cubicBezTo>
                    <a:pt x="4088" y="5930"/>
                    <a:pt x="4905" y="5499"/>
                    <a:pt x="5485" y="4845"/>
                  </a:cubicBezTo>
                  <a:lnTo>
                    <a:pt x="5485" y="2646"/>
                  </a:lnTo>
                  <a:lnTo>
                    <a:pt x="2765" y="2646"/>
                  </a:lnTo>
                  <a:lnTo>
                    <a:pt x="2765" y="3716"/>
                  </a:lnTo>
                  <a:lnTo>
                    <a:pt x="4266" y="3716"/>
                  </a:lnTo>
                  <a:lnTo>
                    <a:pt x="4266" y="4400"/>
                  </a:lnTo>
                  <a:cubicBezTo>
                    <a:pt x="4043" y="4608"/>
                    <a:pt x="3553" y="4831"/>
                    <a:pt x="3047" y="4831"/>
                  </a:cubicBezTo>
                  <a:cubicBezTo>
                    <a:pt x="2007" y="4831"/>
                    <a:pt x="1264" y="4043"/>
                    <a:pt x="1264" y="2958"/>
                  </a:cubicBezTo>
                  <a:cubicBezTo>
                    <a:pt x="1264" y="1873"/>
                    <a:pt x="2007" y="1086"/>
                    <a:pt x="3047" y="1086"/>
                  </a:cubicBezTo>
                  <a:cubicBezTo>
                    <a:pt x="3657" y="1086"/>
                    <a:pt x="4147" y="1427"/>
                    <a:pt x="4415" y="1829"/>
                  </a:cubicBezTo>
                  <a:lnTo>
                    <a:pt x="5425" y="1279"/>
                  </a:lnTo>
                  <a:cubicBezTo>
                    <a:pt x="4994" y="595"/>
                    <a:pt x="4251" y="1"/>
                    <a:pt x="3047"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7"/>
            <p:cNvSpPr/>
            <p:nvPr/>
          </p:nvSpPr>
          <p:spPr>
            <a:xfrm>
              <a:off x="2276504" y="930248"/>
              <a:ext cx="77170" cy="136234"/>
            </a:xfrm>
            <a:custGeom>
              <a:avLst/>
              <a:gdLst/>
              <a:ahLst/>
              <a:cxnLst/>
              <a:rect l="l" t="t" r="r" b="b"/>
              <a:pathLst>
                <a:path w="2408" h="4251" extrusionOk="0">
                  <a:moveTo>
                    <a:pt x="2408" y="0"/>
                  </a:moveTo>
                  <a:cubicBezTo>
                    <a:pt x="1887" y="0"/>
                    <a:pt x="1382" y="312"/>
                    <a:pt x="1085" y="669"/>
                  </a:cubicBezTo>
                  <a:lnTo>
                    <a:pt x="1085" y="104"/>
                  </a:lnTo>
                  <a:lnTo>
                    <a:pt x="0" y="104"/>
                  </a:lnTo>
                  <a:lnTo>
                    <a:pt x="0" y="4250"/>
                  </a:lnTo>
                  <a:lnTo>
                    <a:pt x="1085" y="4250"/>
                  </a:lnTo>
                  <a:lnTo>
                    <a:pt x="1085" y="1516"/>
                  </a:lnTo>
                  <a:cubicBezTo>
                    <a:pt x="1263" y="1248"/>
                    <a:pt x="1739" y="1040"/>
                    <a:pt x="2110" y="1040"/>
                  </a:cubicBezTo>
                  <a:cubicBezTo>
                    <a:pt x="2229" y="1040"/>
                    <a:pt x="2333" y="1055"/>
                    <a:pt x="2408" y="1070"/>
                  </a:cubicBezTo>
                  <a:lnTo>
                    <a:pt x="2408"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7"/>
            <p:cNvSpPr/>
            <p:nvPr/>
          </p:nvSpPr>
          <p:spPr>
            <a:xfrm>
              <a:off x="2361751" y="930248"/>
              <a:ext cx="135272" cy="139567"/>
            </a:xfrm>
            <a:custGeom>
              <a:avLst/>
              <a:gdLst/>
              <a:ahLst/>
              <a:cxnLst/>
              <a:rect l="l" t="t" r="r" b="b"/>
              <a:pathLst>
                <a:path w="4221" h="4355" extrusionOk="0">
                  <a:moveTo>
                    <a:pt x="2140" y="877"/>
                  </a:moveTo>
                  <a:cubicBezTo>
                    <a:pt x="2868" y="877"/>
                    <a:pt x="3136" y="1397"/>
                    <a:pt x="3166" y="1798"/>
                  </a:cubicBezTo>
                  <a:lnTo>
                    <a:pt x="1115" y="1798"/>
                  </a:lnTo>
                  <a:cubicBezTo>
                    <a:pt x="1174" y="1382"/>
                    <a:pt x="1472" y="877"/>
                    <a:pt x="2140" y="877"/>
                  </a:cubicBezTo>
                  <a:close/>
                  <a:moveTo>
                    <a:pt x="2140" y="0"/>
                  </a:moveTo>
                  <a:cubicBezTo>
                    <a:pt x="877" y="0"/>
                    <a:pt x="0" y="981"/>
                    <a:pt x="0" y="2185"/>
                  </a:cubicBezTo>
                  <a:cubicBezTo>
                    <a:pt x="0" y="3507"/>
                    <a:pt x="951" y="4354"/>
                    <a:pt x="2215" y="4354"/>
                  </a:cubicBezTo>
                  <a:cubicBezTo>
                    <a:pt x="2854" y="4354"/>
                    <a:pt x="3507" y="4161"/>
                    <a:pt x="3924" y="3790"/>
                  </a:cubicBezTo>
                  <a:lnTo>
                    <a:pt x="3433" y="3076"/>
                  </a:lnTo>
                  <a:cubicBezTo>
                    <a:pt x="3181" y="3344"/>
                    <a:pt x="2690" y="3492"/>
                    <a:pt x="2333" y="3492"/>
                  </a:cubicBezTo>
                  <a:cubicBezTo>
                    <a:pt x="1635" y="3492"/>
                    <a:pt x="1204" y="3047"/>
                    <a:pt x="1145" y="2526"/>
                  </a:cubicBezTo>
                  <a:lnTo>
                    <a:pt x="4221" y="2526"/>
                  </a:lnTo>
                  <a:lnTo>
                    <a:pt x="4221" y="2289"/>
                  </a:lnTo>
                  <a:cubicBezTo>
                    <a:pt x="4221" y="936"/>
                    <a:pt x="3374" y="0"/>
                    <a:pt x="2140"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7"/>
            <p:cNvSpPr/>
            <p:nvPr/>
          </p:nvSpPr>
          <p:spPr>
            <a:xfrm>
              <a:off x="2510804" y="930248"/>
              <a:ext cx="135305" cy="139567"/>
            </a:xfrm>
            <a:custGeom>
              <a:avLst/>
              <a:gdLst/>
              <a:ahLst/>
              <a:cxnLst/>
              <a:rect l="l" t="t" r="r" b="b"/>
              <a:pathLst>
                <a:path w="4222" h="4355" extrusionOk="0">
                  <a:moveTo>
                    <a:pt x="2141" y="877"/>
                  </a:moveTo>
                  <a:cubicBezTo>
                    <a:pt x="2869" y="877"/>
                    <a:pt x="3136" y="1397"/>
                    <a:pt x="3166" y="1798"/>
                  </a:cubicBezTo>
                  <a:lnTo>
                    <a:pt x="1115" y="1798"/>
                  </a:lnTo>
                  <a:cubicBezTo>
                    <a:pt x="1175" y="1382"/>
                    <a:pt x="1457" y="877"/>
                    <a:pt x="2141" y="877"/>
                  </a:cubicBezTo>
                  <a:close/>
                  <a:moveTo>
                    <a:pt x="2141" y="0"/>
                  </a:moveTo>
                  <a:cubicBezTo>
                    <a:pt x="878" y="0"/>
                    <a:pt x="1" y="981"/>
                    <a:pt x="1" y="2185"/>
                  </a:cubicBezTo>
                  <a:cubicBezTo>
                    <a:pt x="1" y="3507"/>
                    <a:pt x="952" y="4354"/>
                    <a:pt x="2215" y="4354"/>
                  </a:cubicBezTo>
                  <a:cubicBezTo>
                    <a:pt x="2854" y="4354"/>
                    <a:pt x="3508" y="4161"/>
                    <a:pt x="3924" y="3790"/>
                  </a:cubicBezTo>
                  <a:lnTo>
                    <a:pt x="3434" y="3076"/>
                  </a:lnTo>
                  <a:cubicBezTo>
                    <a:pt x="3166" y="3344"/>
                    <a:pt x="2676" y="3492"/>
                    <a:pt x="2334" y="3492"/>
                  </a:cubicBezTo>
                  <a:cubicBezTo>
                    <a:pt x="1621" y="3492"/>
                    <a:pt x="1205" y="3047"/>
                    <a:pt x="1130" y="2526"/>
                  </a:cubicBezTo>
                  <a:lnTo>
                    <a:pt x="4221" y="2526"/>
                  </a:lnTo>
                  <a:lnTo>
                    <a:pt x="4221" y="2289"/>
                  </a:lnTo>
                  <a:cubicBezTo>
                    <a:pt x="4221" y="936"/>
                    <a:pt x="3374" y="0"/>
                    <a:pt x="2141"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7"/>
            <p:cNvSpPr/>
            <p:nvPr/>
          </p:nvSpPr>
          <p:spPr>
            <a:xfrm>
              <a:off x="2667035" y="930248"/>
              <a:ext cx="124793" cy="136234"/>
            </a:xfrm>
            <a:custGeom>
              <a:avLst/>
              <a:gdLst/>
              <a:ahLst/>
              <a:cxnLst/>
              <a:rect l="l" t="t" r="r" b="b"/>
              <a:pathLst>
                <a:path w="3894" h="4251" extrusionOk="0">
                  <a:moveTo>
                    <a:pt x="2542" y="0"/>
                  </a:moveTo>
                  <a:cubicBezTo>
                    <a:pt x="1873" y="0"/>
                    <a:pt x="1367" y="327"/>
                    <a:pt x="1100" y="654"/>
                  </a:cubicBezTo>
                  <a:lnTo>
                    <a:pt x="1100" y="104"/>
                  </a:lnTo>
                  <a:lnTo>
                    <a:pt x="0" y="104"/>
                  </a:lnTo>
                  <a:lnTo>
                    <a:pt x="0" y="4250"/>
                  </a:lnTo>
                  <a:lnTo>
                    <a:pt x="1100" y="4250"/>
                  </a:lnTo>
                  <a:lnTo>
                    <a:pt x="1100" y="1471"/>
                  </a:lnTo>
                  <a:cubicBezTo>
                    <a:pt x="1278" y="1219"/>
                    <a:pt x="1605" y="981"/>
                    <a:pt x="2036" y="981"/>
                  </a:cubicBezTo>
                  <a:cubicBezTo>
                    <a:pt x="2497" y="981"/>
                    <a:pt x="2809" y="1174"/>
                    <a:pt x="2809" y="1754"/>
                  </a:cubicBezTo>
                  <a:lnTo>
                    <a:pt x="2809" y="4250"/>
                  </a:lnTo>
                  <a:lnTo>
                    <a:pt x="3894" y="4250"/>
                  </a:lnTo>
                  <a:lnTo>
                    <a:pt x="3894" y="1323"/>
                  </a:lnTo>
                  <a:cubicBezTo>
                    <a:pt x="3894" y="520"/>
                    <a:pt x="3448" y="0"/>
                    <a:pt x="2542"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7"/>
            <p:cNvSpPr/>
            <p:nvPr/>
          </p:nvSpPr>
          <p:spPr>
            <a:xfrm>
              <a:off x="2821344" y="930248"/>
              <a:ext cx="134792" cy="187189"/>
            </a:xfrm>
            <a:custGeom>
              <a:avLst/>
              <a:gdLst/>
              <a:ahLst/>
              <a:cxnLst/>
              <a:rect l="l" t="t" r="r" b="b"/>
              <a:pathLst>
                <a:path w="4206" h="5841" extrusionOk="0">
                  <a:moveTo>
                    <a:pt x="2021" y="981"/>
                  </a:moveTo>
                  <a:cubicBezTo>
                    <a:pt x="2660" y="981"/>
                    <a:pt x="3077" y="1471"/>
                    <a:pt x="3077" y="2185"/>
                  </a:cubicBezTo>
                  <a:cubicBezTo>
                    <a:pt x="3077" y="2898"/>
                    <a:pt x="2660" y="3388"/>
                    <a:pt x="2021" y="3388"/>
                  </a:cubicBezTo>
                  <a:cubicBezTo>
                    <a:pt x="1680" y="3388"/>
                    <a:pt x="1278" y="3180"/>
                    <a:pt x="1085" y="2913"/>
                  </a:cubicBezTo>
                  <a:lnTo>
                    <a:pt x="1085" y="1442"/>
                  </a:lnTo>
                  <a:cubicBezTo>
                    <a:pt x="1278" y="1189"/>
                    <a:pt x="1680" y="981"/>
                    <a:pt x="2021" y="981"/>
                  </a:cubicBezTo>
                  <a:close/>
                  <a:moveTo>
                    <a:pt x="2378" y="0"/>
                  </a:moveTo>
                  <a:cubicBezTo>
                    <a:pt x="1858" y="0"/>
                    <a:pt x="1412" y="223"/>
                    <a:pt x="1085" y="639"/>
                  </a:cubicBezTo>
                  <a:lnTo>
                    <a:pt x="1085" y="104"/>
                  </a:lnTo>
                  <a:lnTo>
                    <a:pt x="0" y="104"/>
                  </a:lnTo>
                  <a:lnTo>
                    <a:pt x="0" y="5841"/>
                  </a:lnTo>
                  <a:lnTo>
                    <a:pt x="1085" y="5841"/>
                  </a:lnTo>
                  <a:lnTo>
                    <a:pt x="1085" y="3730"/>
                  </a:lnTo>
                  <a:cubicBezTo>
                    <a:pt x="1427" y="4146"/>
                    <a:pt x="1888" y="4354"/>
                    <a:pt x="2378" y="4354"/>
                  </a:cubicBezTo>
                  <a:cubicBezTo>
                    <a:pt x="3433" y="4354"/>
                    <a:pt x="4206" y="3567"/>
                    <a:pt x="4206" y="2185"/>
                  </a:cubicBezTo>
                  <a:cubicBezTo>
                    <a:pt x="4206" y="803"/>
                    <a:pt x="3433" y="0"/>
                    <a:pt x="2378"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7"/>
            <p:cNvSpPr/>
            <p:nvPr/>
          </p:nvSpPr>
          <p:spPr>
            <a:xfrm>
              <a:off x="2978985" y="883074"/>
              <a:ext cx="35284" cy="183408"/>
            </a:xfrm>
            <a:custGeom>
              <a:avLst/>
              <a:gdLst/>
              <a:ahLst/>
              <a:cxnLst/>
              <a:rect l="l" t="t" r="r" b="b"/>
              <a:pathLst>
                <a:path w="1101" h="5723" extrusionOk="0">
                  <a:moveTo>
                    <a:pt x="0" y="1"/>
                  </a:moveTo>
                  <a:lnTo>
                    <a:pt x="0" y="5722"/>
                  </a:lnTo>
                  <a:lnTo>
                    <a:pt x="1100" y="5722"/>
                  </a:lnTo>
                  <a:lnTo>
                    <a:pt x="1100" y="1"/>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7"/>
            <p:cNvSpPr/>
            <p:nvPr/>
          </p:nvSpPr>
          <p:spPr>
            <a:xfrm>
              <a:off x="3043273" y="933580"/>
              <a:ext cx="124825" cy="136234"/>
            </a:xfrm>
            <a:custGeom>
              <a:avLst/>
              <a:gdLst/>
              <a:ahLst/>
              <a:cxnLst/>
              <a:rect l="l" t="t" r="r" b="b"/>
              <a:pathLst>
                <a:path w="3895" h="4251" extrusionOk="0">
                  <a:moveTo>
                    <a:pt x="1" y="0"/>
                  </a:moveTo>
                  <a:lnTo>
                    <a:pt x="1" y="2943"/>
                  </a:lnTo>
                  <a:cubicBezTo>
                    <a:pt x="1" y="3760"/>
                    <a:pt x="432" y="4250"/>
                    <a:pt x="1338" y="4250"/>
                  </a:cubicBezTo>
                  <a:cubicBezTo>
                    <a:pt x="2022" y="4250"/>
                    <a:pt x="2512" y="3938"/>
                    <a:pt x="2794" y="3626"/>
                  </a:cubicBezTo>
                  <a:lnTo>
                    <a:pt x="2794" y="4146"/>
                  </a:lnTo>
                  <a:lnTo>
                    <a:pt x="3894" y="4146"/>
                  </a:lnTo>
                  <a:lnTo>
                    <a:pt x="3894" y="0"/>
                  </a:lnTo>
                  <a:lnTo>
                    <a:pt x="2794" y="0"/>
                  </a:lnTo>
                  <a:lnTo>
                    <a:pt x="2794" y="2809"/>
                  </a:lnTo>
                  <a:cubicBezTo>
                    <a:pt x="2616" y="3047"/>
                    <a:pt x="2274" y="3284"/>
                    <a:pt x="1858" y="3284"/>
                  </a:cubicBezTo>
                  <a:cubicBezTo>
                    <a:pt x="1397" y="3284"/>
                    <a:pt x="1085" y="3091"/>
                    <a:pt x="1085" y="2527"/>
                  </a:cubicBezTo>
                  <a:lnTo>
                    <a:pt x="1085" y="0"/>
                  </a:ln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7"/>
            <p:cNvSpPr/>
            <p:nvPr/>
          </p:nvSpPr>
          <p:spPr>
            <a:xfrm>
              <a:off x="3197581" y="930248"/>
              <a:ext cx="200073" cy="136234"/>
            </a:xfrm>
            <a:custGeom>
              <a:avLst/>
              <a:gdLst/>
              <a:ahLst/>
              <a:cxnLst/>
              <a:rect l="l" t="t" r="r" b="b"/>
              <a:pathLst>
                <a:path w="6243" h="4251" extrusionOk="0">
                  <a:moveTo>
                    <a:pt x="2453" y="0"/>
                  </a:moveTo>
                  <a:cubicBezTo>
                    <a:pt x="1814" y="0"/>
                    <a:pt x="1264" y="401"/>
                    <a:pt x="1100" y="654"/>
                  </a:cubicBezTo>
                  <a:lnTo>
                    <a:pt x="1100" y="104"/>
                  </a:lnTo>
                  <a:lnTo>
                    <a:pt x="1" y="104"/>
                  </a:lnTo>
                  <a:lnTo>
                    <a:pt x="1" y="4250"/>
                  </a:lnTo>
                  <a:lnTo>
                    <a:pt x="1100" y="4250"/>
                  </a:lnTo>
                  <a:lnTo>
                    <a:pt x="1100" y="1471"/>
                  </a:lnTo>
                  <a:cubicBezTo>
                    <a:pt x="1264" y="1234"/>
                    <a:pt x="1576" y="981"/>
                    <a:pt x="1947" y="981"/>
                  </a:cubicBezTo>
                  <a:cubicBezTo>
                    <a:pt x="2393" y="981"/>
                    <a:pt x="2572" y="1248"/>
                    <a:pt x="2572" y="1635"/>
                  </a:cubicBezTo>
                  <a:lnTo>
                    <a:pt x="2572" y="4250"/>
                  </a:lnTo>
                  <a:lnTo>
                    <a:pt x="3671" y="4250"/>
                  </a:lnTo>
                  <a:lnTo>
                    <a:pt x="3671" y="1456"/>
                  </a:lnTo>
                  <a:cubicBezTo>
                    <a:pt x="3820" y="1234"/>
                    <a:pt x="4147" y="981"/>
                    <a:pt x="4533" y="981"/>
                  </a:cubicBezTo>
                  <a:cubicBezTo>
                    <a:pt x="4979" y="981"/>
                    <a:pt x="5143" y="1248"/>
                    <a:pt x="5143" y="1635"/>
                  </a:cubicBezTo>
                  <a:lnTo>
                    <a:pt x="5143" y="4250"/>
                  </a:lnTo>
                  <a:lnTo>
                    <a:pt x="6242" y="4250"/>
                  </a:lnTo>
                  <a:lnTo>
                    <a:pt x="6242" y="1263"/>
                  </a:lnTo>
                  <a:cubicBezTo>
                    <a:pt x="6242" y="416"/>
                    <a:pt x="5796" y="0"/>
                    <a:pt x="5024" y="0"/>
                  </a:cubicBezTo>
                  <a:cubicBezTo>
                    <a:pt x="4385" y="0"/>
                    <a:pt x="3850" y="386"/>
                    <a:pt x="3597" y="758"/>
                  </a:cubicBezTo>
                  <a:cubicBezTo>
                    <a:pt x="3448" y="282"/>
                    <a:pt x="3062" y="0"/>
                    <a:pt x="2453" y="0"/>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7"/>
            <p:cNvSpPr/>
            <p:nvPr/>
          </p:nvSpPr>
          <p:spPr>
            <a:xfrm>
              <a:off x="3414287" y="931177"/>
              <a:ext cx="43841" cy="43873"/>
            </a:xfrm>
            <a:custGeom>
              <a:avLst/>
              <a:gdLst/>
              <a:ahLst/>
              <a:cxnLst/>
              <a:rect l="l" t="t" r="r" b="b"/>
              <a:pathLst>
                <a:path w="1368" h="1369" extrusionOk="0">
                  <a:moveTo>
                    <a:pt x="743" y="402"/>
                  </a:moveTo>
                  <a:cubicBezTo>
                    <a:pt x="803" y="402"/>
                    <a:pt x="877" y="447"/>
                    <a:pt x="877" y="536"/>
                  </a:cubicBezTo>
                  <a:cubicBezTo>
                    <a:pt x="877" y="625"/>
                    <a:pt x="803" y="670"/>
                    <a:pt x="743" y="670"/>
                  </a:cubicBezTo>
                  <a:lnTo>
                    <a:pt x="535" y="670"/>
                  </a:lnTo>
                  <a:lnTo>
                    <a:pt x="535" y="402"/>
                  </a:lnTo>
                  <a:close/>
                  <a:moveTo>
                    <a:pt x="416" y="298"/>
                  </a:moveTo>
                  <a:lnTo>
                    <a:pt x="416" y="1086"/>
                  </a:lnTo>
                  <a:lnTo>
                    <a:pt x="535" y="1086"/>
                  </a:lnTo>
                  <a:lnTo>
                    <a:pt x="535" y="774"/>
                  </a:lnTo>
                  <a:lnTo>
                    <a:pt x="669" y="774"/>
                  </a:lnTo>
                  <a:lnTo>
                    <a:pt x="877" y="1086"/>
                  </a:lnTo>
                  <a:lnTo>
                    <a:pt x="1011" y="1086"/>
                  </a:lnTo>
                  <a:lnTo>
                    <a:pt x="803" y="774"/>
                  </a:lnTo>
                  <a:cubicBezTo>
                    <a:pt x="847" y="774"/>
                    <a:pt x="996" y="714"/>
                    <a:pt x="996" y="536"/>
                  </a:cubicBezTo>
                  <a:cubicBezTo>
                    <a:pt x="996" y="387"/>
                    <a:pt x="877" y="298"/>
                    <a:pt x="743" y="298"/>
                  </a:cubicBezTo>
                  <a:close/>
                  <a:moveTo>
                    <a:pt x="684" y="105"/>
                  </a:moveTo>
                  <a:cubicBezTo>
                    <a:pt x="996" y="105"/>
                    <a:pt x="1264" y="372"/>
                    <a:pt x="1264" y="684"/>
                  </a:cubicBezTo>
                  <a:cubicBezTo>
                    <a:pt x="1264" y="1011"/>
                    <a:pt x="996" y="1264"/>
                    <a:pt x="684" y="1264"/>
                  </a:cubicBezTo>
                  <a:cubicBezTo>
                    <a:pt x="357" y="1264"/>
                    <a:pt x="104" y="1011"/>
                    <a:pt x="104" y="684"/>
                  </a:cubicBezTo>
                  <a:cubicBezTo>
                    <a:pt x="104" y="372"/>
                    <a:pt x="357" y="105"/>
                    <a:pt x="684" y="105"/>
                  </a:cubicBezTo>
                  <a:close/>
                  <a:moveTo>
                    <a:pt x="684" y="1"/>
                  </a:moveTo>
                  <a:cubicBezTo>
                    <a:pt x="312" y="1"/>
                    <a:pt x="0" y="313"/>
                    <a:pt x="0" y="684"/>
                  </a:cubicBezTo>
                  <a:cubicBezTo>
                    <a:pt x="0" y="1071"/>
                    <a:pt x="312" y="1368"/>
                    <a:pt x="684" y="1368"/>
                  </a:cubicBezTo>
                  <a:cubicBezTo>
                    <a:pt x="1070" y="1368"/>
                    <a:pt x="1368" y="1071"/>
                    <a:pt x="1368" y="684"/>
                  </a:cubicBezTo>
                  <a:cubicBezTo>
                    <a:pt x="1368" y="313"/>
                    <a:pt x="1070" y="1"/>
                    <a:pt x="684" y="1"/>
                  </a:cubicBezTo>
                  <a:close/>
                </a:path>
              </a:pathLst>
            </a:custGeom>
            <a:solidFill>
              <a:srgbClr val="100F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7"/>
            <p:cNvSpPr/>
            <p:nvPr/>
          </p:nvSpPr>
          <p:spPr>
            <a:xfrm>
              <a:off x="1348248" y="535903"/>
              <a:ext cx="617748" cy="617716"/>
            </a:xfrm>
            <a:custGeom>
              <a:avLst/>
              <a:gdLst/>
              <a:ahLst/>
              <a:cxnLst/>
              <a:rect l="l" t="t" r="r" b="b"/>
              <a:pathLst>
                <a:path w="19276" h="19275" extrusionOk="0">
                  <a:moveTo>
                    <a:pt x="9646" y="1471"/>
                  </a:moveTo>
                  <a:cubicBezTo>
                    <a:pt x="14149" y="1471"/>
                    <a:pt x="17819" y="5127"/>
                    <a:pt x="17819" y="9645"/>
                  </a:cubicBezTo>
                  <a:cubicBezTo>
                    <a:pt x="17819" y="14148"/>
                    <a:pt x="14149" y="17819"/>
                    <a:pt x="9646" y="17819"/>
                  </a:cubicBezTo>
                  <a:cubicBezTo>
                    <a:pt x="5128" y="17819"/>
                    <a:pt x="1472" y="14148"/>
                    <a:pt x="1472" y="9645"/>
                  </a:cubicBezTo>
                  <a:cubicBezTo>
                    <a:pt x="1472" y="5127"/>
                    <a:pt x="5128" y="1471"/>
                    <a:pt x="9646" y="1471"/>
                  </a:cubicBezTo>
                  <a:close/>
                  <a:moveTo>
                    <a:pt x="9646" y="0"/>
                  </a:moveTo>
                  <a:cubicBezTo>
                    <a:pt x="4310" y="0"/>
                    <a:pt x="1" y="4310"/>
                    <a:pt x="1" y="9645"/>
                  </a:cubicBezTo>
                  <a:cubicBezTo>
                    <a:pt x="1" y="14965"/>
                    <a:pt x="4310" y="19275"/>
                    <a:pt x="9646" y="19275"/>
                  </a:cubicBezTo>
                  <a:cubicBezTo>
                    <a:pt x="14966" y="19275"/>
                    <a:pt x="19276" y="14965"/>
                    <a:pt x="19276" y="9645"/>
                  </a:cubicBezTo>
                  <a:cubicBezTo>
                    <a:pt x="19276" y="4310"/>
                    <a:pt x="14966" y="0"/>
                    <a:pt x="9646" y="0"/>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7"/>
            <p:cNvSpPr/>
            <p:nvPr/>
          </p:nvSpPr>
          <p:spPr>
            <a:xfrm>
              <a:off x="1555435" y="743539"/>
              <a:ext cx="172896" cy="172928"/>
            </a:xfrm>
            <a:custGeom>
              <a:avLst/>
              <a:gdLst/>
              <a:ahLst/>
              <a:cxnLst/>
              <a:rect l="l" t="t" r="r" b="b"/>
              <a:pathLst>
                <a:path w="5395" h="5396" extrusionOk="0">
                  <a:moveTo>
                    <a:pt x="3166" y="1"/>
                  </a:moveTo>
                  <a:cubicBezTo>
                    <a:pt x="1412" y="1"/>
                    <a:pt x="0" y="1427"/>
                    <a:pt x="0" y="3166"/>
                  </a:cubicBezTo>
                  <a:cubicBezTo>
                    <a:pt x="0" y="4028"/>
                    <a:pt x="357" y="4801"/>
                    <a:pt x="907" y="5380"/>
                  </a:cubicBezTo>
                  <a:lnTo>
                    <a:pt x="951" y="5395"/>
                  </a:lnTo>
                  <a:lnTo>
                    <a:pt x="981" y="5380"/>
                  </a:lnTo>
                  <a:cubicBezTo>
                    <a:pt x="1501" y="4578"/>
                    <a:pt x="2125" y="3716"/>
                    <a:pt x="2958" y="2898"/>
                  </a:cubicBezTo>
                  <a:cubicBezTo>
                    <a:pt x="3760" y="2096"/>
                    <a:pt x="4607" y="1487"/>
                    <a:pt x="5380" y="981"/>
                  </a:cubicBezTo>
                  <a:lnTo>
                    <a:pt x="5395" y="952"/>
                  </a:lnTo>
                  <a:lnTo>
                    <a:pt x="5380" y="922"/>
                  </a:lnTo>
                  <a:cubicBezTo>
                    <a:pt x="4815" y="357"/>
                    <a:pt x="4028" y="1"/>
                    <a:pt x="3166" y="1"/>
                  </a:cubicBezTo>
                  <a:close/>
                </a:path>
              </a:pathLst>
            </a:custGeom>
            <a:solidFill>
              <a:srgbClr val="0483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7"/>
            <p:cNvSpPr/>
            <p:nvPr/>
          </p:nvSpPr>
          <p:spPr>
            <a:xfrm>
              <a:off x="1406351" y="616855"/>
              <a:ext cx="501063" cy="420079"/>
            </a:xfrm>
            <a:custGeom>
              <a:avLst/>
              <a:gdLst/>
              <a:ahLst/>
              <a:cxnLst/>
              <a:rect l="l" t="t" r="r" b="b"/>
              <a:pathLst>
                <a:path w="15635" h="13108" extrusionOk="0">
                  <a:moveTo>
                    <a:pt x="7818" y="937"/>
                  </a:moveTo>
                  <a:cubicBezTo>
                    <a:pt x="9467" y="937"/>
                    <a:pt x="11028" y="1576"/>
                    <a:pt x="12187" y="2750"/>
                  </a:cubicBezTo>
                  <a:cubicBezTo>
                    <a:pt x="12900" y="3448"/>
                    <a:pt x="12871" y="3716"/>
                    <a:pt x="12871" y="3731"/>
                  </a:cubicBezTo>
                  <a:cubicBezTo>
                    <a:pt x="12841" y="4013"/>
                    <a:pt x="11890" y="4607"/>
                    <a:pt x="11251" y="4994"/>
                  </a:cubicBezTo>
                  <a:cubicBezTo>
                    <a:pt x="10329" y="5573"/>
                    <a:pt x="9170" y="6287"/>
                    <a:pt x="8100" y="7342"/>
                  </a:cubicBezTo>
                  <a:cubicBezTo>
                    <a:pt x="7030" y="8412"/>
                    <a:pt x="6287" y="9586"/>
                    <a:pt x="5707" y="10537"/>
                  </a:cubicBezTo>
                  <a:cubicBezTo>
                    <a:pt x="5291" y="11191"/>
                    <a:pt x="4682" y="12172"/>
                    <a:pt x="4400" y="12172"/>
                  </a:cubicBezTo>
                  <a:cubicBezTo>
                    <a:pt x="4370" y="12172"/>
                    <a:pt x="4088" y="12157"/>
                    <a:pt x="3434" y="11503"/>
                  </a:cubicBezTo>
                  <a:cubicBezTo>
                    <a:pt x="2275" y="10329"/>
                    <a:pt x="1621" y="8769"/>
                    <a:pt x="1621" y="7119"/>
                  </a:cubicBezTo>
                  <a:cubicBezTo>
                    <a:pt x="1621" y="5469"/>
                    <a:pt x="2275" y="3909"/>
                    <a:pt x="3434" y="2750"/>
                  </a:cubicBezTo>
                  <a:cubicBezTo>
                    <a:pt x="4608" y="1576"/>
                    <a:pt x="6168" y="937"/>
                    <a:pt x="7818" y="937"/>
                  </a:cubicBezTo>
                  <a:close/>
                  <a:moveTo>
                    <a:pt x="7818" y="1"/>
                  </a:moveTo>
                  <a:cubicBezTo>
                    <a:pt x="5990" y="1"/>
                    <a:pt x="4177" y="699"/>
                    <a:pt x="2780" y="2081"/>
                  </a:cubicBezTo>
                  <a:cubicBezTo>
                    <a:pt x="1" y="4860"/>
                    <a:pt x="1" y="9378"/>
                    <a:pt x="2780" y="12157"/>
                  </a:cubicBezTo>
                  <a:cubicBezTo>
                    <a:pt x="3449" y="12826"/>
                    <a:pt x="3969" y="13108"/>
                    <a:pt x="4400" y="13108"/>
                  </a:cubicBezTo>
                  <a:cubicBezTo>
                    <a:pt x="5826" y="13108"/>
                    <a:pt x="6480" y="10270"/>
                    <a:pt x="8754" y="8011"/>
                  </a:cubicBezTo>
                  <a:cubicBezTo>
                    <a:pt x="11726" y="5053"/>
                    <a:pt x="15635" y="4860"/>
                    <a:pt x="12856" y="2081"/>
                  </a:cubicBezTo>
                  <a:cubicBezTo>
                    <a:pt x="11459" y="699"/>
                    <a:pt x="9646" y="1"/>
                    <a:pt x="7818" y="1"/>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7"/>
            <p:cNvSpPr/>
            <p:nvPr/>
          </p:nvSpPr>
          <p:spPr>
            <a:xfrm>
              <a:off x="1492078" y="680213"/>
              <a:ext cx="290575" cy="290543"/>
            </a:xfrm>
            <a:custGeom>
              <a:avLst/>
              <a:gdLst/>
              <a:ahLst/>
              <a:cxnLst/>
              <a:rect l="l" t="t" r="r" b="b"/>
              <a:pathLst>
                <a:path w="9067" h="9066" extrusionOk="0">
                  <a:moveTo>
                    <a:pt x="5143" y="0"/>
                  </a:moveTo>
                  <a:cubicBezTo>
                    <a:pt x="2304" y="0"/>
                    <a:pt x="1" y="2304"/>
                    <a:pt x="1" y="5142"/>
                  </a:cubicBezTo>
                  <a:cubicBezTo>
                    <a:pt x="1" y="6717"/>
                    <a:pt x="699" y="8114"/>
                    <a:pt x="1814" y="9065"/>
                  </a:cubicBezTo>
                  <a:lnTo>
                    <a:pt x="1844" y="9065"/>
                  </a:lnTo>
                  <a:lnTo>
                    <a:pt x="1873" y="9050"/>
                  </a:lnTo>
                  <a:cubicBezTo>
                    <a:pt x="2037" y="8813"/>
                    <a:pt x="2215" y="8545"/>
                    <a:pt x="2349" y="8337"/>
                  </a:cubicBezTo>
                  <a:lnTo>
                    <a:pt x="2349" y="8307"/>
                  </a:lnTo>
                  <a:lnTo>
                    <a:pt x="2334" y="8278"/>
                  </a:lnTo>
                  <a:cubicBezTo>
                    <a:pt x="1472" y="7505"/>
                    <a:pt x="937" y="6390"/>
                    <a:pt x="937" y="5142"/>
                  </a:cubicBezTo>
                  <a:cubicBezTo>
                    <a:pt x="937" y="2824"/>
                    <a:pt x="2824" y="936"/>
                    <a:pt x="5143" y="936"/>
                  </a:cubicBezTo>
                  <a:cubicBezTo>
                    <a:pt x="6376" y="936"/>
                    <a:pt x="7491" y="1471"/>
                    <a:pt x="8264" y="2333"/>
                  </a:cubicBezTo>
                  <a:lnTo>
                    <a:pt x="8293" y="2348"/>
                  </a:lnTo>
                  <a:lnTo>
                    <a:pt x="8338" y="2348"/>
                  </a:lnTo>
                  <a:cubicBezTo>
                    <a:pt x="8546" y="2214"/>
                    <a:pt x="8813" y="2036"/>
                    <a:pt x="9051" y="1873"/>
                  </a:cubicBezTo>
                  <a:lnTo>
                    <a:pt x="9066" y="1843"/>
                  </a:lnTo>
                  <a:lnTo>
                    <a:pt x="9066" y="1813"/>
                  </a:lnTo>
                  <a:cubicBezTo>
                    <a:pt x="8115" y="713"/>
                    <a:pt x="6718" y="0"/>
                    <a:pt x="5143" y="0"/>
                  </a:cubicBezTo>
                  <a:close/>
                </a:path>
              </a:pathLst>
            </a:custGeom>
            <a:solidFill>
              <a:srgbClr val="1AB1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pic>
        <p:nvPicPr>
          <p:cNvPr id="573" name="Google Shape;573;p38"/>
          <p:cNvPicPr preferRelativeResize="0"/>
          <p:nvPr/>
        </p:nvPicPr>
        <p:blipFill rotWithShape="1">
          <a:blip r:embed="rId3">
            <a:alphaModFix/>
          </a:blip>
          <a:srcRect/>
          <a:stretch/>
        </p:blipFill>
        <p:spPr>
          <a:xfrm>
            <a:off x="152400" y="697575"/>
            <a:ext cx="5556326" cy="4293524"/>
          </a:xfrm>
          <a:prstGeom prst="rect">
            <a:avLst/>
          </a:prstGeom>
          <a:noFill/>
          <a:ln>
            <a:noFill/>
          </a:ln>
        </p:spPr>
      </p:pic>
      <p:sp>
        <p:nvSpPr>
          <p:cNvPr id="574" name="Google Shape;574;p38"/>
          <p:cNvSpPr txBox="1">
            <a:spLocks noGrp="1"/>
          </p:cNvSpPr>
          <p:nvPr>
            <p:ph type="title"/>
          </p:nvPr>
        </p:nvSpPr>
        <p:spPr>
          <a:xfrm>
            <a:off x="192475" y="151275"/>
            <a:ext cx="86631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&gt; HDFS Data Import Flow</a:t>
            </a:r>
            <a:endParaRPr/>
          </a:p>
        </p:txBody>
      </p:sp>
      <p:sp>
        <p:nvSpPr>
          <p:cNvPr id="575" name="Google Shape;575;p38"/>
          <p:cNvSpPr txBox="1">
            <a:spLocks noGrp="1"/>
          </p:cNvSpPr>
          <p:nvPr>
            <p:ph type="body" idx="2"/>
          </p:nvPr>
        </p:nvSpPr>
        <p:spPr>
          <a:xfrm>
            <a:off x="6196650" y="687000"/>
            <a:ext cx="27294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300"/>
              <a:buNone/>
            </a:pPr>
            <a:r>
              <a:rPr lang="en"/>
              <a:t>1. Master submits a query and segments start parallel execution</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2. Each segment query execution slice gets a thread in PXF JVM</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3. PXF asks HDFS Namenode for the information on file fragments</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4. PXF decides on a workload distribution among threads</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5. PXF reads data fragments via HDFS APIs from Datanodes and passes it to segments</a:t>
            </a:r>
            <a:endParaRPr/>
          </a:p>
          <a:p>
            <a:pPr marL="0" lvl="0" indent="0" algn="l" rtl="0">
              <a:lnSpc>
                <a:spcPct val="110000"/>
              </a:lnSpc>
              <a:spcBef>
                <a:spcPts val="0"/>
              </a:spcBef>
              <a:spcAft>
                <a:spcPts val="0"/>
              </a:spcAft>
              <a:buSzPts val="1300"/>
              <a:buNone/>
            </a:pPr>
            <a:endParaRPr/>
          </a:p>
          <a:p>
            <a:pPr marL="0" lvl="0" indent="0" algn="l" rtl="0">
              <a:lnSpc>
                <a:spcPct val="110000"/>
              </a:lnSpc>
              <a:spcBef>
                <a:spcPts val="0"/>
              </a:spcBef>
              <a:spcAft>
                <a:spcPts val="0"/>
              </a:spcAft>
              <a:buSzPts val="1300"/>
              <a:buNone/>
            </a:pPr>
            <a:r>
              <a:rPr lang="en"/>
              <a:t>6. Segments convert data into tuples and return them to Master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9"/>
          <p:cNvSpPr/>
          <p:nvPr/>
        </p:nvSpPr>
        <p:spPr>
          <a:xfrm>
            <a:off x="4739550" y="151275"/>
            <a:ext cx="4254600" cy="4823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9"/>
          <p:cNvSpPr txBox="1">
            <a:spLocks noGrp="1"/>
          </p:cNvSpPr>
          <p:nvPr>
            <p:ph type="title"/>
          </p:nvPr>
        </p:nvSpPr>
        <p:spPr>
          <a:xfrm>
            <a:off x="192475" y="151275"/>
            <a:ext cx="4281300" cy="39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a:t>PXF Profile</a:t>
            </a:r>
            <a:endParaRPr/>
          </a:p>
        </p:txBody>
      </p:sp>
      <p:sp>
        <p:nvSpPr>
          <p:cNvPr id="582" name="Google Shape;582;p39"/>
          <p:cNvSpPr txBox="1">
            <a:spLocks noGrp="1"/>
          </p:cNvSpPr>
          <p:nvPr>
            <p:ph type="body" idx="1"/>
          </p:nvPr>
        </p:nvSpPr>
        <p:spPr>
          <a:xfrm>
            <a:off x="192475" y="900400"/>
            <a:ext cx="4254600" cy="376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600"/>
              <a:buNone/>
            </a:pPr>
            <a:r>
              <a:rPr lang="en"/>
              <a:t>A profile is a simple </a:t>
            </a:r>
            <a:r>
              <a:rPr lang="en" b="1"/>
              <a:t>name mapping</a:t>
            </a:r>
            <a:r>
              <a:rPr lang="en"/>
              <a:t> to</a:t>
            </a:r>
            <a:endParaRPr/>
          </a:p>
          <a:p>
            <a:pPr marL="0" lvl="0" indent="0" algn="l" rtl="0">
              <a:lnSpc>
                <a:spcPct val="110000"/>
              </a:lnSpc>
              <a:spcBef>
                <a:spcPts val="0"/>
              </a:spcBef>
              <a:spcAft>
                <a:spcPts val="0"/>
              </a:spcAft>
              <a:buSzPts val="1600"/>
              <a:buNone/>
            </a:pPr>
            <a:r>
              <a:rPr lang="en"/>
              <a:t>a set of connector plug-in class names</a:t>
            </a:r>
            <a:endParaRPr/>
          </a:p>
          <a:p>
            <a:pPr marL="0" lvl="0" indent="0" algn="l" rtl="0">
              <a:lnSpc>
                <a:spcPct val="110000"/>
              </a:lnSpc>
              <a:spcBef>
                <a:spcPts val="0"/>
              </a:spcBef>
              <a:spcAft>
                <a:spcPts val="0"/>
              </a:spcAft>
              <a:buSzPts val="1600"/>
              <a:buNone/>
            </a:pPr>
            <a:r>
              <a:rPr lang="en"/>
              <a:t>Implementing </a:t>
            </a:r>
            <a:r>
              <a:rPr lang="en" b="1" i="1"/>
              <a:t>Fragmenter, Accessor and Resolver</a:t>
            </a:r>
            <a:r>
              <a:rPr lang="en"/>
              <a:t> functional interfaces.</a:t>
            </a:r>
            <a:endParaRPr/>
          </a:p>
          <a:p>
            <a:pPr marL="0" lvl="0" indent="0" algn="ctr" rtl="0">
              <a:lnSpc>
                <a:spcPct val="110000"/>
              </a:lnSpc>
              <a:spcBef>
                <a:spcPts val="0"/>
              </a:spcBef>
              <a:spcAft>
                <a:spcPts val="0"/>
              </a:spcAft>
              <a:buSzPts val="1600"/>
              <a:buNone/>
            </a:pPr>
            <a:endParaRPr/>
          </a:p>
          <a:p>
            <a:pPr marL="0" lvl="0" indent="0" algn="ctr" rtl="0">
              <a:lnSpc>
                <a:spcPct val="110000"/>
              </a:lnSpc>
              <a:spcBef>
                <a:spcPts val="0"/>
              </a:spcBef>
              <a:spcAft>
                <a:spcPts val="0"/>
              </a:spcAft>
              <a:buSzPts val="1600"/>
              <a:buNone/>
            </a:pPr>
            <a:endParaRPr/>
          </a:p>
          <a:p>
            <a:pPr marL="0" lvl="0" indent="0" algn="ctr" rtl="0">
              <a:lnSpc>
                <a:spcPct val="110000"/>
              </a:lnSpc>
              <a:spcBef>
                <a:spcPts val="0"/>
              </a:spcBef>
              <a:spcAft>
                <a:spcPts val="0"/>
              </a:spcAft>
              <a:buSzPts val="1600"/>
              <a:buNone/>
            </a:pPr>
            <a:r>
              <a:rPr lang="en"/>
              <a:t>Profiles are useful when defining PXF external tables in Greenplum</a:t>
            </a:r>
            <a:endParaRPr/>
          </a:p>
        </p:txBody>
      </p:sp>
      <p:sp>
        <p:nvSpPr>
          <p:cNvPr id="583" name="Google Shape;583;p39"/>
          <p:cNvSpPr/>
          <p:nvPr/>
        </p:nvSpPr>
        <p:spPr>
          <a:xfrm>
            <a:off x="5528850" y="1078575"/>
            <a:ext cx="2824500" cy="2525400"/>
          </a:xfrm>
          <a:prstGeom prst="roundRect">
            <a:avLst>
              <a:gd name="adj" fmla="val 16667"/>
            </a:avLst>
          </a:prstGeom>
          <a:solidFill>
            <a:srgbClr val="CFE7E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9"/>
          <p:cNvSpPr txBox="1"/>
          <p:nvPr/>
        </p:nvSpPr>
        <p:spPr>
          <a:xfrm>
            <a:off x="5768850" y="1338100"/>
            <a:ext cx="2344500" cy="335100"/>
          </a:xfrm>
          <a:prstGeom prst="rect">
            <a:avLst/>
          </a:prstGeom>
          <a:gradFill>
            <a:gsLst>
              <a:gs pos="0">
                <a:srgbClr val="FAE99E"/>
              </a:gs>
              <a:gs pos="100000">
                <a:srgbClr val="EDC928"/>
              </a:gs>
            </a:gsLst>
            <a:path path="circle">
              <a:fillToRect l="50000" t="50000" r="50000" b="50000"/>
            </a:path>
            <a:tileRect/>
          </a:gradFill>
          <a:ln w="9525" cap="flat" cmpd="sng">
            <a:solidFill>
              <a:srgbClr val="04837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HdfsDataFragmenter</a:t>
            </a:r>
            <a:endParaRPr sz="1400" b="0" i="0" u="none" strike="noStrike" cap="none">
              <a:solidFill>
                <a:srgbClr val="000000"/>
              </a:solidFill>
              <a:latin typeface="Consolas"/>
              <a:ea typeface="Consolas"/>
              <a:cs typeface="Consolas"/>
              <a:sym typeface="Consolas"/>
            </a:endParaRPr>
          </a:p>
        </p:txBody>
      </p:sp>
      <p:sp>
        <p:nvSpPr>
          <p:cNvPr id="585" name="Google Shape;585;p39"/>
          <p:cNvSpPr txBox="1"/>
          <p:nvPr/>
        </p:nvSpPr>
        <p:spPr>
          <a:xfrm>
            <a:off x="5768850" y="1871500"/>
            <a:ext cx="2344500" cy="335100"/>
          </a:xfrm>
          <a:prstGeom prst="rect">
            <a:avLst/>
          </a:prstGeom>
          <a:gradFill>
            <a:gsLst>
              <a:gs pos="0">
                <a:srgbClr val="FAE99E"/>
              </a:gs>
              <a:gs pos="100000">
                <a:srgbClr val="EDC928"/>
              </a:gs>
            </a:gsLst>
            <a:path path="circle">
              <a:fillToRect l="50000" t="50000" r="50000" b="50000"/>
            </a:path>
            <a:tileRect/>
          </a:gradFill>
          <a:ln w="9525" cap="flat" cmpd="sng">
            <a:solidFill>
              <a:srgbClr val="04837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LineBreakAccessor</a:t>
            </a:r>
            <a:endParaRPr sz="1400" b="0" i="0" u="none" strike="noStrike" cap="none">
              <a:solidFill>
                <a:srgbClr val="000000"/>
              </a:solidFill>
              <a:latin typeface="Consolas"/>
              <a:ea typeface="Consolas"/>
              <a:cs typeface="Consolas"/>
              <a:sym typeface="Consolas"/>
            </a:endParaRPr>
          </a:p>
        </p:txBody>
      </p:sp>
      <p:sp>
        <p:nvSpPr>
          <p:cNvPr id="586" name="Google Shape;586;p39"/>
          <p:cNvSpPr txBox="1"/>
          <p:nvPr/>
        </p:nvSpPr>
        <p:spPr>
          <a:xfrm>
            <a:off x="5768850" y="2404900"/>
            <a:ext cx="2344500" cy="335100"/>
          </a:xfrm>
          <a:prstGeom prst="rect">
            <a:avLst/>
          </a:prstGeom>
          <a:gradFill>
            <a:gsLst>
              <a:gs pos="0">
                <a:srgbClr val="FAE99E"/>
              </a:gs>
              <a:gs pos="100000">
                <a:srgbClr val="EDC928"/>
              </a:gs>
            </a:gsLst>
            <a:path path="circle">
              <a:fillToRect l="50000" t="50000" r="50000" b="50000"/>
            </a:path>
            <a:tileRect/>
          </a:gradFill>
          <a:ln w="9525" cap="flat" cmpd="sng">
            <a:solidFill>
              <a:srgbClr val="04837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StringPassResolver</a:t>
            </a:r>
            <a:endParaRPr sz="1400" b="0" i="0" u="none" strike="noStrike" cap="none">
              <a:solidFill>
                <a:srgbClr val="000000"/>
              </a:solidFill>
              <a:latin typeface="Consolas"/>
              <a:ea typeface="Consolas"/>
              <a:cs typeface="Consolas"/>
              <a:sym typeface="Consolas"/>
            </a:endParaRPr>
          </a:p>
        </p:txBody>
      </p:sp>
      <p:sp>
        <p:nvSpPr>
          <p:cNvPr id="587" name="Google Shape;587;p39"/>
          <p:cNvSpPr txBox="1"/>
          <p:nvPr/>
        </p:nvSpPr>
        <p:spPr>
          <a:xfrm>
            <a:off x="5768850" y="3166900"/>
            <a:ext cx="2344500" cy="335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Consolas"/>
                <a:ea typeface="Consolas"/>
                <a:cs typeface="Consolas"/>
                <a:sym typeface="Consolas"/>
              </a:rPr>
              <a:t>HdfsTextSimple</a:t>
            </a:r>
            <a:endParaRPr sz="1400" b="0" i="0" u="none" strike="noStrike" cap="none">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Presentation Theme v1">
  <a:themeElements>
    <a:clrScheme name="Custom 8">
      <a:dk1>
        <a:srgbClr val="00253E"/>
      </a:dk1>
      <a:lt1>
        <a:srgbClr val="434343"/>
      </a:lt1>
      <a:dk2>
        <a:srgbClr val="999999"/>
      </a:dk2>
      <a:lt2>
        <a:srgbClr val="1AB9A5"/>
      </a:lt2>
      <a:accent1>
        <a:srgbClr val="D5EDEA"/>
      </a:accent1>
      <a:accent2>
        <a:srgbClr val="009FDF"/>
      </a:accent2>
      <a:accent3>
        <a:srgbClr val="0066AB"/>
      </a:accent3>
      <a:accent4>
        <a:srgbClr val="2E3092"/>
      </a:accent4>
      <a:accent5>
        <a:srgbClr val="F27062"/>
      </a:accent5>
      <a:accent6>
        <a:srgbClr val="F7DC5F"/>
      </a:accent6>
      <a:hlink>
        <a:srgbClr val="009FD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2539</Words>
  <Application>Microsoft Macintosh PowerPoint</Application>
  <PresentationFormat>On-screen Show (16:9)</PresentationFormat>
  <Paragraphs>436</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Proxima Nova</vt:lpstr>
      <vt:lpstr>Calibri</vt:lpstr>
      <vt:lpstr>Arial</vt:lpstr>
      <vt:lpstr>Verdana</vt:lpstr>
      <vt:lpstr>Courier New</vt:lpstr>
      <vt:lpstr>Consolas</vt:lpstr>
      <vt:lpstr>Pivotal Presentation Theme v1</vt:lpstr>
      <vt:lpstr>Pivotal Presentation Theme v1</vt:lpstr>
      <vt:lpstr>Greenplum Workshop Integrating Greenplum with Other Data Sources </vt:lpstr>
      <vt:lpstr>Data Platform for Analytics </vt:lpstr>
      <vt:lpstr>Modern Enterprise : heterogeneous data formats</vt:lpstr>
      <vt:lpstr>Modern Enterprise : wide variety of data engines </vt:lpstr>
      <vt:lpstr>Greenplum External Table</vt:lpstr>
      <vt:lpstr>External Protocol Handler</vt:lpstr>
      <vt:lpstr>Platform Extension Framework (PXF)</vt:lpstr>
      <vt:lpstr>PXF &gt; HDFS Data Import Flow</vt:lpstr>
      <vt:lpstr>PXF Profile</vt:lpstr>
      <vt:lpstr>PXF External Table</vt:lpstr>
      <vt:lpstr>PXF &gt; HDFS Connector</vt:lpstr>
      <vt:lpstr>PXF &gt; Hive Connector</vt:lpstr>
      <vt:lpstr>PXF &gt; Other Connectors </vt:lpstr>
      <vt:lpstr>Appendix</vt:lpstr>
      <vt:lpstr>PXF Fragmenter</vt:lpstr>
      <vt:lpstr>PXF Accessor</vt:lpstr>
      <vt:lpstr>PXF Resolver</vt:lpstr>
      <vt:lpstr>PXF &gt; Data Flows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Greenplum Workshop Integrating GP with Other Data Sources </dc:title>
  <cp:lastModifiedBy>Leonard Walstad</cp:lastModifiedBy>
  <cp:revision>2</cp:revision>
  <dcterms:modified xsi:type="dcterms:W3CDTF">2019-08-14T12:39:46Z</dcterms:modified>
</cp:coreProperties>
</file>