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7"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72" d="100"/>
          <a:sy n="172" d="100"/>
        </p:scale>
        <p:origin x="464"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6" name="Google Shape;436;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 sz="1200" b="0" i="0" u="none" strike="noStrike" cap="none">
                <a:solidFill>
                  <a:schemeClr val="dk1"/>
                </a:solidFill>
                <a:latin typeface="Calibri"/>
                <a:ea typeface="Calibri"/>
                <a:cs typeface="Calibri"/>
                <a:sym typeface="Calibri"/>
              </a:rPr>
              <a:t>A table can only be partitioned at creation time using the </a:t>
            </a:r>
            <a:r>
              <a:rPr lang="en" sz="1200" b="0" i="0" u="none" strike="noStrike" cap="none">
                <a:solidFill>
                  <a:schemeClr val="dk1"/>
                </a:solidFill>
                <a:latin typeface="Courier New"/>
                <a:ea typeface="Courier New"/>
                <a:cs typeface="Courier New"/>
                <a:sym typeface="Courier New"/>
              </a:rPr>
              <a:t>CREATE TABLE</a:t>
            </a:r>
            <a:r>
              <a:rPr lang="en" sz="1200" b="0" i="0" u="none" strike="noStrike" cap="none">
                <a:solidFill>
                  <a:schemeClr val="dk1"/>
                </a:solidFill>
                <a:latin typeface="Calibri"/>
                <a:ea typeface="Calibri"/>
                <a:cs typeface="Calibri"/>
                <a:sym typeface="Calibri"/>
              </a:rPr>
              <a:t> command.</a:t>
            </a:r>
            <a:endParaRPr/>
          </a:p>
          <a:p>
            <a:pPr marL="0" marR="0" lvl="0" indent="0" algn="l" rtl="0">
              <a:lnSpc>
                <a:spcPct val="100000"/>
              </a:lnSpc>
              <a:spcBef>
                <a:spcPts val="360"/>
              </a:spcBef>
              <a:spcAft>
                <a:spcPts val="0"/>
              </a:spcAft>
              <a:buSzPts val="1400"/>
              <a:buNone/>
            </a:pPr>
            <a:r>
              <a:rPr lang="en" sz="1200" b="0" i="0" u="none" strike="noStrike" cap="none">
                <a:solidFill>
                  <a:schemeClr val="dk1"/>
                </a:solidFill>
                <a:latin typeface="Calibri"/>
                <a:ea typeface="Calibri"/>
                <a:cs typeface="Calibri"/>
                <a:sym typeface="Calibri"/>
              </a:rPr>
              <a:t>The first step in partitioning a table is to decide on the partition design (date range, numeric range, or list of values) and choose the column on which to partition the table.</a:t>
            </a:r>
            <a:endParaRPr/>
          </a:p>
          <a:p>
            <a:pPr marL="0" marR="0" lvl="0" indent="0" algn="l" rtl="0">
              <a:lnSpc>
                <a:spcPct val="100000"/>
              </a:lnSpc>
              <a:spcBef>
                <a:spcPts val="360"/>
              </a:spcBef>
              <a:spcAft>
                <a:spcPts val="0"/>
              </a:spcAft>
              <a:buSzPts val="1400"/>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360"/>
              </a:spcBef>
              <a:spcAft>
                <a:spcPts val="0"/>
              </a:spcAft>
              <a:buSzPts val="1400"/>
              <a:buNone/>
            </a:pPr>
            <a:r>
              <a:rPr lang="en" sz="1200" b="0" i="0" u="none" strike="noStrike" cap="none">
                <a:solidFill>
                  <a:schemeClr val="dk1"/>
                </a:solidFill>
                <a:latin typeface="Calibri"/>
                <a:ea typeface="Calibri"/>
                <a:cs typeface="Calibri"/>
                <a:sym typeface="Calibri"/>
              </a:rPr>
              <a:t>You can partition a table using:</a:t>
            </a:r>
            <a:endParaRPr/>
          </a:p>
          <a:p>
            <a:pPr marL="171450" marR="0" lvl="0" indent="-171450" algn="l" rtl="0">
              <a:lnSpc>
                <a:spcPct val="100000"/>
              </a:lnSpc>
              <a:spcBef>
                <a:spcPts val="360"/>
              </a:spcBef>
              <a:spcAft>
                <a:spcPts val="0"/>
              </a:spcAft>
              <a:buClr>
                <a:schemeClr val="dk1"/>
              </a:buClr>
              <a:buSzPts val="1200"/>
              <a:buFont typeface="Arial"/>
              <a:buChar char="•"/>
            </a:pPr>
            <a:r>
              <a:rPr lang="en" sz="1200" b="0" i="0" u="none" strike="noStrike" cap="none">
                <a:solidFill>
                  <a:schemeClr val="dk1"/>
                </a:solidFill>
                <a:latin typeface="Calibri"/>
                <a:ea typeface="Calibri"/>
                <a:cs typeface="Calibri"/>
                <a:sym typeface="Calibri"/>
              </a:rPr>
              <a:t>A date range</a:t>
            </a:r>
            <a:endParaRPr/>
          </a:p>
          <a:p>
            <a:pPr marL="171450" marR="0" lvl="0" indent="-171450" algn="l" rtl="0">
              <a:lnSpc>
                <a:spcPct val="100000"/>
              </a:lnSpc>
              <a:spcBef>
                <a:spcPts val="360"/>
              </a:spcBef>
              <a:spcAft>
                <a:spcPts val="0"/>
              </a:spcAft>
              <a:buClr>
                <a:schemeClr val="dk1"/>
              </a:buClr>
              <a:buSzPts val="1200"/>
              <a:buFont typeface="Arial"/>
              <a:buChar char="•"/>
            </a:pPr>
            <a:r>
              <a:rPr lang="en" sz="1200" b="0" i="0" u="none" strike="noStrike" cap="none">
                <a:solidFill>
                  <a:schemeClr val="dk1"/>
                </a:solidFill>
                <a:latin typeface="Calibri"/>
                <a:ea typeface="Calibri"/>
                <a:cs typeface="Calibri"/>
                <a:sym typeface="Calibri"/>
              </a:rPr>
              <a:t>A numeric range</a:t>
            </a:r>
            <a:endParaRPr/>
          </a:p>
          <a:p>
            <a:pPr marL="171450" marR="0" lvl="0" indent="-171450" algn="l" rtl="0">
              <a:lnSpc>
                <a:spcPct val="100000"/>
              </a:lnSpc>
              <a:spcBef>
                <a:spcPts val="360"/>
              </a:spcBef>
              <a:spcAft>
                <a:spcPts val="0"/>
              </a:spcAft>
              <a:buClr>
                <a:schemeClr val="dk1"/>
              </a:buClr>
              <a:buSzPts val="1200"/>
              <a:buFont typeface="Arial"/>
              <a:buChar char="•"/>
            </a:pPr>
            <a:r>
              <a:rPr lang="en" sz="1200" b="0" i="0" u="none" strike="noStrike" cap="none">
                <a:solidFill>
                  <a:schemeClr val="dk1"/>
                </a:solidFill>
                <a:latin typeface="Calibri"/>
                <a:ea typeface="Calibri"/>
                <a:cs typeface="Calibri"/>
                <a:sym typeface="Calibri"/>
              </a:rPr>
              <a:t>A list</a:t>
            </a:r>
            <a:endParaRPr/>
          </a:p>
        </p:txBody>
      </p:sp>
      <p:sp>
        <p:nvSpPr>
          <p:cNvPr id="437" name="Google Shape;437;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3" name="Google Shape;443;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 sz="1200" b="0" i="0" u="none" strike="noStrike" cap="none">
                <a:solidFill>
                  <a:schemeClr val="dk1"/>
                </a:solidFill>
                <a:latin typeface="Calibri"/>
                <a:ea typeface="Calibri"/>
                <a:cs typeface="Calibri"/>
                <a:sym typeface="Calibri"/>
              </a:rPr>
              <a:t>You can define a date range or a numeric range for a partitioned table:</a:t>
            </a:r>
            <a:endParaRPr/>
          </a:p>
          <a:p>
            <a:pPr marL="171450" marR="0" lvl="0" indent="-171450" algn="l" rtl="0">
              <a:lnSpc>
                <a:spcPct val="100000"/>
              </a:lnSpc>
              <a:spcBef>
                <a:spcPts val="360"/>
              </a:spcBef>
              <a:spcAft>
                <a:spcPts val="0"/>
              </a:spcAft>
              <a:buClr>
                <a:schemeClr val="dk1"/>
              </a:buClr>
              <a:buSzPts val="1200"/>
              <a:buFont typeface="Arial"/>
              <a:buChar char="•"/>
            </a:pPr>
            <a:r>
              <a:rPr lang="en" sz="1200" b="0" i="0" u="none" strike="noStrike" cap="none">
                <a:solidFill>
                  <a:schemeClr val="dk1"/>
                </a:solidFill>
                <a:latin typeface="Calibri"/>
                <a:ea typeface="Calibri"/>
                <a:cs typeface="Calibri"/>
                <a:sym typeface="Calibri"/>
              </a:rPr>
              <a:t>A date range uses a single date or timestamp column as the partition key column.</a:t>
            </a:r>
            <a:endParaRPr/>
          </a:p>
          <a:p>
            <a:pPr marL="171450" marR="0" lvl="0" indent="-171450" algn="l" rtl="0">
              <a:lnSpc>
                <a:spcPct val="100000"/>
              </a:lnSpc>
              <a:spcBef>
                <a:spcPts val="360"/>
              </a:spcBef>
              <a:spcAft>
                <a:spcPts val="0"/>
              </a:spcAft>
              <a:buClr>
                <a:schemeClr val="dk1"/>
              </a:buClr>
              <a:buSzPts val="1200"/>
              <a:buFont typeface="Arial"/>
              <a:buChar char="•"/>
            </a:pPr>
            <a:r>
              <a:rPr lang="en" sz="1200" b="0" i="0" u="none" strike="noStrike" cap="none">
                <a:solidFill>
                  <a:schemeClr val="dk1"/>
                </a:solidFill>
                <a:latin typeface="Calibri"/>
                <a:ea typeface="Calibri"/>
                <a:cs typeface="Calibri"/>
                <a:sym typeface="Calibri"/>
              </a:rPr>
              <a:t>When date partitioning a table, consider partitioning by the most granular level you are interested in. For example, partition by day and have 365 daily partitions, rather than partitioning by year, then subpartitioning by month, then subpartitioning by day.</a:t>
            </a:r>
            <a:endParaRPr/>
          </a:p>
          <a:p>
            <a:pPr marL="171450" marR="0" lvl="0" indent="-171450" algn="l" rtl="0">
              <a:lnSpc>
                <a:spcPct val="100000"/>
              </a:lnSpc>
              <a:spcBef>
                <a:spcPts val="360"/>
              </a:spcBef>
              <a:spcAft>
                <a:spcPts val="0"/>
              </a:spcAft>
              <a:buClr>
                <a:schemeClr val="dk1"/>
              </a:buClr>
              <a:buSzPts val="1200"/>
              <a:buFont typeface="Arial"/>
              <a:buChar char="•"/>
            </a:pPr>
            <a:r>
              <a:rPr lang="en" sz="1200" b="0" i="0" u="none" strike="noStrike" cap="none">
                <a:solidFill>
                  <a:schemeClr val="dk1"/>
                </a:solidFill>
                <a:latin typeface="Calibri"/>
                <a:ea typeface="Calibri"/>
                <a:cs typeface="Calibri"/>
                <a:sym typeface="Calibri"/>
              </a:rPr>
              <a:t>You can have Greenplum Database automatically generate partitions by giving a </a:t>
            </a:r>
            <a:r>
              <a:rPr lang="en" sz="1200" b="0" i="0" u="none" strike="noStrike" cap="none">
                <a:solidFill>
                  <a:schemeClr val="dk1"/>
                </a:solidFill>
                <a:latin typeface="Courier New"/>
                <a:ea typeface="Courier New"/>
                <a:cs typeface="Courier New"/>
                <a:sym typeface="Courier New"/>
              </a:rPr>
              <a:t>START</a:t>
            </a:r>
            <a:r>
              <a:rPr lang="en" sz="1200" b="0" i="0" u="none" strike="noStrike" cap="none">
                <a:solidFill>
                  <a:schemeClr val="dk1"/>
                </a:solidFill>
                <a:latin typeface="Calibri"/>
                <a:ea typeface="Calibri"/>
                <a:cs typeface="Calibri"/>
                <a:sym typeface="Calibri"/>
              </a:rPr>
              <a:t> value, an </a:t>
            </a:r>
            <a:r>
              <a:rPr lang="en" sz="1200" b="0" i="0" u="none" strike="noStrike" cap="none">
                <a:solidFill>
                  <a:schemeClr val="dk1"/>
                </a:solidFill>
                <a:latin typeface="Courier New"/>
                <a:ea typeface="Courier New"/>
                <a:cs typeface="Courier New"/>
                <a:sym typeface="Courier New"/>
              </a:rPr>
              <a:t>END</a:t>
            </a:r>
            <a:r>
              <a:rPr lang="en" sz="1200" b="0" i="0" u="none" strike="noStrike" cap="none">
                <a:solidFill>
                  <a:schemeClr val="dk1"/>
                </a:solidFill>
                <a:latin typeface="Calibri"/>
                <a:ea typeface="Calibri"/>
                <a:cs typeface="Calibri"/>
                <a:sym typeface="Calibri"/>
              </a:rPr>
              <a:t> value, and an </a:t>
            </a:r>
            <a:r>
              <a:rPr lang="en" sz="1200" b="0" i="0" u="none" strike="noStrike" cap="none">
                <a:solidFill>
                  <a:schemeClr val="dk1"/>
                </a:solidFill>
                <a:latin typeface="Courier New"/>
                <a:ea typeface="Courier New"/>
                <a:cs typeface="Courier New"/>
                <a:sym typeface="Courier New"/>
              </a:rPr>
              <a:t>EVERY</a:t>
            </a:r>
            <a:r>
              <a:rPr lang="en" sz="1200" b="0" i="0" u="none" strike="noStrike" cap="none">
                <a:solidFill>
                  <a:schemeClr val="dk1"/>
                </a:solidFill>
                <a:latin typeface="Calibri"/>
                <a:ea typeface="Calibri"/>
                <a:cs typeface="Calibri"/>
                <a:sym typeface="Calibri"/>
              </a:rPr>
              <a:t> clause that defines the partition increment value.</a:t>
            </a:r>
            <a:br>
              <a:rPr lang="en" sz="1200" b="0" i="0" u="none" strike="noStrike" cap="none">
                <a:solidFill>
                  <a:schemeClr val="dk1"/>
                </a:solidFill>
                <a:latin typeface="Calibri"/>
                <a:ea typeface="Calibri"/>
                <a:cs typeface="Calibri"/>
                <a:sym typeface="Calibri"/>
              </a:rPr>
            </a:br>
            <a:r>
              <a:rPr lang="en" sz="1200" b="0" i="0" u="none" strike="noStrike" cap="none">
                <a:solidFill>
                  <a:schemeClr val="dk1"/>
                </a:solidFill>
                <a:latin typeface="Calibri"/>
                <a:ea typeface="Calibri"/>
                <a:cs typeface="Calibri"/>
                <a:sym typeface="Calibri"/>
              </a:rPr>
              <a:t>By default, START values are always inclusive and END values are always exclusive.</a:t>
            </a:r>
            <a:br>
              <a:rPr lang="en" sz="1200" b="0" i="0" u="none" strike="noStrike" cap="none">
                <a:solidFill>
                  <a:schemeClr val="dk1"/>
                </a:solidFill>
                <a:latin typeface="Calibri"/>
                <a:ea typeface="Calibri"/>
                <a:cs typeface="Calibri"/>
                <a:sym typeface="Calibri"/>
              </a:rPr>
            </a:br>
            <a:r>
              <a:rPr lang="en" sz="1200" b="1" i="0" u="none" strike="noStrike" cap="none">
                <a:solidFill>
                  <a:schemeClr val="dk1"/>
                </a:solidFill>
                <a:latin typeface="Calibri"/>
                <a:ea typeface="Calibri"/>
                <a:cs typeface="Calibri"/>
                <a:sym typeface="Calibri"/>
              </a:rPr>
              <a:t>Note: </a:t>
            </a:r>
            <a:r>
              <a:rPr lang="en" sz="1200" b="0" i="0" u="none" strike="noStrike" cap="none">
                <a:solidFill>
                  <a:schemeClr val="dk1"/>
                </a:solidFill>
                <a:latin typeface="Calibri"/>
                <a:ea typeface="Calibri"/>
                <a:cs typeface="Calibri"/>
                <a:sym typeface="Calibri"/>
              </a:rPr>
              <a:t>You can declare and name each partition individually.</a:t>
            </a:r>
            <a:endParaRPr/>
          </a:p>
        </p:txBody>
      </p:sp>
      <p:sp>
        <p:nvSpPr>
          <p:cNvPr id="444" name="Google Shape;444;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11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1" name="Google Shape;451;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dk1"/>
              </a:buClr>
              <a:buSzPts val="1200"/>
              <a:buFont typeface="Arial"/>
              <a:buChar char="•"/>
            </a:pPr>
            <a:r>
              <a:rPr lang="en" sz="1200" b="0" i="0" u="none" strike="noStrike" cap="none">
                <a:solidFill>
                  <a:schemeClr val="dk1"/>
                </a:solidFill>
                <a:latin typeface="Calibri"/>
                <a:ea typeface="Calibri"/>
                <a:cs typeface="Calibri"/>
                <a:sym typeface="Calibri"/>
              </a:rPr>
              <a:t>A numeric range uses a single numeric data type column as the partition key column</a:t>
            </a:r>
            <a:endParaRPr/>
          </a:p>
          <a:p>
            <a:pPr marL="171450" marR="0" lvl="0" indent="-95250" algn="l" rtl="0">
              <a:lnSpc>
                <a:spcPct val="100000"/>
              </a:lnSpc>
              <a:spcBef>
                <a:spcPts val="360"/>
              </a:spcBef>
              <a:spcAft>
                <a:spcPts val="0"/>
              </a:spcAft>
              <a:buClr>
                <a:schemeClr val="dk1"/>
              </a:buClr>
              <a:buSzPts val="1200"/>
              <a:buFont typeface="Arial"/>
              <a:buNone/>
            </a:pPr>
            <a:endParaRPr sz="1200" b="0" i="0" u="none" strike="noStrike" cap="none">
              <a:solidFill>
                <a:schemeClr val="dk1"/>
              </a:solidFill>
              <a:latin typeface="Calibri"/>
              <a:ea typeface="Calibri"/>
              <a:cs typeface="Calibri"/>
              <a:sym typeface="Calibri"/>
            </a:endParaRPr>
          </a:p>
          <a:p>
            <a:pPr marL="171450" marR="0" lvl="0" indent="-171450" algn="l" rtl="0">
              <a:lnSpc>
                <a:spcPct val="100000"/>
              </a:lnSpc>
              <a:spcBef>
                <a:spcPts val="360"/>
              </a:spcBef>
              <a:spcAft>
                <a:spcPts val="0"/>
              </a:spcAft>
              <a:buClr>
                <a:schemeClr val="dk1"/>
              </a:buClr>
              <a:buSzPts val="1200"/>
              <a:buFont typeface="Arial"/>
              <a:buChar char="•"/>
            </a:pPr>
            <a:r>
              <a:rPr lang="en" sz="1200" b="1" i="0" u="none" strike="noStrike" cap="none">
                <a:solidFill>
                  <a:schemeClr val="dk1"/>
                </a:solidFill>
                <a:latin typeface="Calibri"/>
                <a:ea typeface="Calibri"/>
                <a:cs typeface="Calibri"/>
                <a:sym typeface="Calibri"/>
              </a:rPr>
              <a:t>Caveat</a:t>
            </a:r>
            <a:r>
              <a:rPr lang="en" sz="1200" b="0" i="0" u="none" strike="noStrike" cap="none">
                <a:solidFill>
                  <a:schemeClr val="dk1"/>
                </a:solidFill>
                <a:latin typeface="Calibri"/>
                <a:ea typeface="Calibri"/>
                <a:cs typeface="Calibri"/>
                <a:sym typeface="Calibri"/>
              </a:rPr>
              <a:t>: avoid using DEFAULT PARTITION, because it is always scanned, and in certain cases can contain far more data than expected.</a:t>
            </a:r>
            <a:endParaRPr sz="1200" b="0" i="0" u="none" strike="noStrike" cap="none">
              <a:solidFill>
                <a:schemeClr val="dk1"/>
              </a:solidFill>
              <a:latin typeface="Calibri"/>
              <a:ea typeface="Calibri"/>
              <a:cs typeface="Calibri"/>
              <a:sym typeface="Calibri"/>
            </a:endParaRPr>
          </a:p>
        </p:txBody>
      </p:sp>
      <p:sp>
        <p:nvSpPr>
          <p:cNvPr id="452" name="Google Shape;452;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12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0" name="Google Shape;460;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 sz="1200" b="0" i="0" u="none" strike="noStrike" cap="none">
                <a:solidFill>
                  <a:schemeClr val="dk1"/>
                </a:solidFill>
                <a:latin typeface="Calibri"/>
                <a:ea typeface="Calibri"/>
                <a:cs typeface="Calibri"/>
                <a:sym typeface="Calibri"/>
              </a:rPr>
              <a:t>You can define a date range or a numeric range for a partitioned table:</a:t>
            </a:r>
            <a:endParaRPr/>
          </a:p>
          <a:p>
            <a:pPr marL="171450" marR="0" lvl="0" indent="-171450" algn="l" rtl="0">
              <a:lnSpc>
                <a:spcPct val="100000"/>
              </a:lnSpc>
              <a:spcBef>
                <a:spcPts val="360"/>
              </a:spcBef>
              <a:spcAft>
                <a:spcPts val="0"/>
              </a:spcAft>
              <a:buClr>
                <a:schemeClr val="dk1"/>
              </a:buClr>
              <a:buSzPts val="1200"/>
              <a:buFont typeface="Arial"/>
              <a:buChar char="•"/>
            </a:pPr>
            <a:r>
              <a:rPr lang="en" sz="1200" b="0" i="0" u="none" strike="noStrike" cap="none">
                <a:solidFill>
                  <a:schemeClr val="dk1"/>
                </a:solidFill>
                <a:latin typeface="Calibri"/>
                <a:ea typeface="Calibri"/>
                <a:cs typeface="Calibri"/>
                <a:sym typeface="Calibri"/>
              </a:rPr>
              <a:t>A date range uses a single date or timestamp column as the partition key column.</a:t>
            </a:r>
            <a:endParaRPr/>
          </a:p>
          <a:p>
            <a:pPr marL="171450" marR="0" lvl="0" indent="-171450" algn="l" rtl="0">
              <a:lnSpc>
                <a:spcPct val="100000"/>
              </a:lnSpc>
              <a:spcBef>
                <a:spcPts val="360"/>
              </a:spcBef>
              <a:spcAft>
                <a:spcPts val="0"/>
              </a:spcAft>
              <a:buClr>
                <a:schemeClr val="dk1"/>
              </a:buClr>
              <a:buSzPts val="1200"/>
              <a:buFont typeface="Arial"/>
              <a:buChar char="•"/>
            </a:pPr>
            <a:r>
              <a:rPr lang="en" sz="1200" b="0" i="0" u="none" strike="noStrike" cap="none">
                <a:solidFill>
                  <a:schemeClr val="dk1"/>
                </a:solidFill>
                <a:latin typeface="Calibri"/>
                <a:ea typeface="Calibri"/>
                <a:cs typeface="Calibri"/>
                <a:sym typeface="Calibri"/>
              </a:rPr>
              <a:t>When date partitioning a table, consider partitioning by the most granular level you are interested in. For example, partition by day and have 365 daily partitions, rather than partitioning by year, then subpartitioning by month, then subpartitioning by day.</a:t>
            </a:r>
            <a:endParaRPr/>
          </a:p>
          <a:p>
            <a:pPr marL="171450" marR="0" lvl="0" indent="-171450" algn="l" rtl="0">
              <a:lnSpc>
                <a:spcPct val="100000"/>
              </a:lnSpc>
              <a:spcBef>
                <a:spcPts val="360"/>
              </a:spcBef>
              <a:spcAft>
                <a:spcPts val="0"/>
              </a:spcAft>
              <a:buClr>
                <a:schemeClr val="dk1"/>
              </a:buClr>
              <a:buSzPts val="1200"/>
              <a:buFont typeface="Arial"/>
              <a:buChar char="•"/>
            </a:pPr>
            <a:r>
              <a:rPr lang="en" sz="1200" b="0" i="0" u="none" strike="noStrike" cap="none">
                <a:solidFill>
                  <a:schemeClr val="dk1"/>
                </a:solidFill>
                <a:latin typeface="Calibri"/>
                <a:ea typeface="Calibri"/>
                <a:cs typeface="Calibri"/>
                <a:sym typeface="Calibri"/>
              </a:rPr>
              <a:t>You can have Greenplum Database automatically generate partitions by giving a </a:t>
            </a:r>
            <a:r>
              <a:rPr lang="en" sz="1200" b="0" i="0" u="none" strike="noStrike" cap="none">
                <a:solidFill>
                  <a:schemeClr val="dk1"/>
                </a:solidFill>
                <a:latin typeface="Courier New"/>
                <a:ea typeface="Courier New"/>
                <a:cs typeface="Courier New"/>
                <a:sym typeface="Courier New"/>
              </a:rPr>
              <a:t>START</a:t>
            </a:r>
            <a:r>
              <a:rPr lang="en" sz="1200" b="0" i="0" u="none" strike="noStrike" cap="none">
                <a:solidFill>
                  <a:schemeClr val="dk1"/>
                </a:solidFill>
                <a:latin typeface="Calibri"/>
                <a:ea typeface="Calibri"/>
                <a:cs typeface="Calibri"/>
                <a:sym typeface="Calibri"/>
              </a:rPr>
              <a:t> value, an </a:t>
            </a:r>
            <a:r>
              <a:rPr lang="en" sz="1200" b="0" i="0" u="none" strike="noStrike" cap="none">
                <a:solidFill>
                  <a:schemeClr val="dk1"/>
                </a:solidFill>
                <a:latin typeface="Courier New"/>
                <a:ea typeface="Courier New"/>
                <a:cs typeface="Courier New"/>
                <a:sym typeface="Courier New"/>
              </a:rPr>
              <a:t>END</a:t>
            </a:r>
            <a:r>
              <a:rPr lang="en" sz="1200" b="0" i="0" u="none" strike="noStrike" cap="none">
                <a:solidFill>
                  <a:schemeClr val="dk1"/>
                </a:solidFill>
                <a:latin typeface="Calibri"/>
                <a:ea typeface="Calibri"/>
                <a:cs typeface="Calibri"/>
                <a:sym typeface="Calibri"/>
              </a:rPr>
              <a:t> value, and an </a:t>
            </a:r>
            <a:r>
              <a:rPr lang="en" sz="1200" b="0" i="0" u="none" strike="noStrike" cap="none">
                <a:solidFill>
                  <a:schemeClr val="dk1"/>
                </a:solidFill>
                <a:latin typeface="Courier New"/>
                <a:ea typeface="Courier New"/>
                <a:cs typeface="Courier New"/>
                <a:sym typeface="Courier New"/>
              </a:rPr>
              <a:t>EVERY</a:t>
            </a:r>
            <a:r>
              <a:rPr lang="en" sz="1200" b="0" i="0" u="none" strike="noStrike" cap="none">
                <a:solidFill>
                  <a:schemeClr val="dk1"/>
                </a:solidFill>
                <a:latin typeface="Calibri"/>
                <a:ea typeface="Calibri"/>
                <a:cs typeface="Calibri"/>
                <a:sym typeface="Calibri"/>
              </a:rPr>
              <a:t> clause that defines the partition increment value.</a:t>
            </a:r>
            <a:br>
              <a:rPr lang="en" sz="1200" b="0" i="0" u="none" strike="noStrike" cap="none">
                <a:solidFill>
                  <a:schemeClr val="dk1"/>
                </a:solidFill>
                <a:latin typeface="Calibri"/>
                <a:ea typeface="Calibri"/>
                <a:cs typeface="Calibri"/>
                <a:sym typeface="Calibri"/>
              </a:rPr>
            </a:br>
            <a:r>
              <a:rPr lang="en" sz="1200" b="0" i="0" u="none" strike="noStrike" cap="none">
                <a:solidFill>
                  <a:schemeClr val="dk1"/>
                </a:solidFill>
                <a:latin typeface="Calibri"/>
                <a:ea typeface="Calibri"/>
                <a:cs typeface="Calibri"/>
                <a:sym typeface="Calibri"/>
              </a:rPr>
              <a:t>By default, START values are always inclusive and END values are always exclusive.</a:t>
            </a:r>
            <a:br>
              <a:rPr lang="en" sz="1200" b="0" i="0" u="none" strike="noStrike" cap="none">
                <a:solidFill>
                  <a:schemeClr val="dk1"/>
                </a:solidFill>
                <a:latin typeface="Calibri"/>
                <a:ea typeface="Calibri"/>
                <a:cs typeface="Calibri"/>
                <a:sym typeface="Calibri"/>
              </a:rPr>
            </a:br>
            <a:r>
              <a:rPr lang="en" sz="1200" b="1" i="0" u="none" strike="noStrike" cap="none">
                <a:solidFill>
                  <a:schemeClr val="dk1"/>
                </a:solidFill>
                <a:latin typeface="Calibri"/>
                <a:ea typeface="Calibri"/>
                <a:cs typeface="Calibri"/>
                <a:sym typeface="Calibri"/>
              </a:rPr>
              <a:t>Note: </a:t>
            </a:r>
            <a:r>
              <a:rPr lang="en" sz="1200" b="0" i="0" u="none" strike="noStrike" cap="none">
                <a:solidFill>
                  <a:schemeClr val="dk1"/>
                </a:solidFill>
                <a:latin typeface="Calibri"/>
                <a:ea typeface="Calibri"/>
                <a:cs typeface="Calibri"/>
                <a:sym typeface="Calibri"/>
              </a:rPr>
              <a:t>You can declare and name each partition individually.</a:t>
            </a:r>
            <a:endParaRPr/>
          </a:p>
        </p:txBody>
      </p:sp>
      <p:sp>
        <p:nvSpPr>
          <p:cNvPr id="461" name="Google Shape;461;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13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9" name="Google Shape;469;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 sz="1200" b="0" i="0" u="none" strike="noStrike" cap="none">
                <a:solidFill>
                  <a:schemeClr val="dk1"/>
                </a:solidFill>
                <a:latin typeface="Calibri"/>
                <a:ea typeface="Calibri"/>
                <a:cs typeface="Calibri"/>
                <a:sym typeface="Calibri"/>
              </a:rPr>
              <a:t>It is not possible to partition a table that has already been created. Tables can only be partitioned at </a:t>
            </a:r>
            <a:r>
              <a:rPr lang="en" sz="1200" b="0" i="0" u="none" strike="noStrike" cap="none">
                <a:solidFill>
                  <a:schemeClr val="dk1"/>
                </a:solidFill>
                <a:latin typeface="Courier New"/>
                <a:ea typeface="Courier New"/>
                <a:cs typeface="Courier New"/>
                <a:sym typeface="Courier New"/>
              </a:rPr>
              <a:t>CREATE TABLE</a:t>
            </a:r>
            <a:r>
              <a:rPr lang="en" sz="1200" b="0" i="0" u="none" strike="noStrike" cap="none">
                <a:solidFill>
                  <a:schemeClr val="dk1"/>
                </a:solidFill>
                <a:latin typeface="Calibri"/>
                <a:ea typeface="Calibri"/>
                <a:cs typeface="Calibri"/>
                <a:sym typeface="Calibri"/>
              </a:rPr>
              <a:t> time.</a:t>
            </a:r>
            <a:endParaRPr/>
          </a:p>
          <a:p>
            <a:pPr marL="0" marR="0" lvl="0" indent="0" algn="l" rtl="0">
              <a:lnSpc>
                <a:spcPct val="100000"/>
              </a:lnSpc>
              <a:spcBef>
                <a:spcPts val="360"/>
              </a:spcBef>
              <a:spcAft>
                <a:spcPts val="0"/>
              </a:spcAft>
              <a:buSzPts val="1400"/>
              <a:buNone/>
            </a:pPr>
            <a:r>
              <a:rPr lang="en" sz="1200" b="0" i="0" u="none" strike="noStrike" cap="none">
                <a:solidFill>
                  <a:schemeClr val="dk1"/>
                </a:solidFill>
                <a:latin typeface="Calibri"/>
                <a:ea typeface="Calibri"/>
                <a:cs typeface="Calibri"/>
                <a:sym typeface="Calibri"/>
              </a:rPr>
              <a:t>To partition an existing table, you must:</a:t>
            </a:r>
            <a:endParaRPr/>
          </a:p>
          <a:p>
            <a:pPr marL="228600" marR="0" lvl="0" indent="-228600" algn="l" rtl="0">
              <a:lnSpc>
                <a:spcPct val="100000"/>
              </a:lnSpc>
              <a:spcBef>
                <a:spcPts val="360"/>
              </a:spcBef>
              <a:spcAft>
                <a:spcPts val="0"/>
              </a:spcAft>
              <a:buClr>
                <a:schemeClr val="dk1"/>
              </a:buClr>
              <a:buSzPts val="1200"/>
              <a:buFont typeface="Calibri"/>
              <a:buAutoNum type="arabicPeriod"/>
            </a:pPr>
            <a:r>
              <a:rPr lang="en" sz="1200" b="0" i="0" u="none" strike="noStrike" cap="none">
                <a:solidFill>
                  <a:schemeClr val="dk1"/>
                </a:solidFill>
                <a:latin typeface="Calibri"/>
                <a:ea typeface="Calibri"/>
                <a:cs typeface="Calibri"/>
                <a:sym typeface="Calibri"/>
              </a:rPr>
              <a:t>Recreate the table as a partitioned table.</a:t>
            </a:r>
            <a:endParaRPr/>
          </a:p>
          <a:p>
            <a:pPr marL="228600" marR="0" lvl="0" indent="-228600" algn="l" rtl="0">
              <a:lnSpc>
                <a:spcPct val="100000"/>
              </a:lnSpc>
              <a:spcBef>
                <a:spcPts val="360"/>
              </a:spcBef>
              <a:spcAft>
                <a:spcPts val="0"/>
              </a:spcAft>
              <a:buClr>
                <a:schemeClr val="dk1"/>
              </a:buClr>
              <a:buSzPts val="1200"/>
              <a:buFont typeface="Calibri"/>
              <a:buAutoNum type="arabicPeriod"/>
            </a:pPr>
            <a:r>
              <a:rPr lang="en" sz="1200" b="0" i="0" u="none" strike="noStrike" cap="none">
                <a:solidFill>
                  <a:schemeClr val="dk1"/>
                </a:solidFill>
                <a:latin typeface="Calibri"/>
                <a:ea typeface="Calibri"/>
                <a:cs typeface="Calibri"/>
                <a:sym typeface="Calibri"/>
              </a:rPr>
              <a:t>Reload the data into the newly partitioned table.</a:t>
            </a:r>
            <a:endParaRPr/>
          </a:p>
          <a:p>
            <a:pPr marL="228600" marR="0" lvl="0" indent="-228600" algn="l" rtl="0">
              <a:lnSpc>
                <a:spcPct val="100000"/>
              </a:lnSpc>
              <a:spcBef>
                <a:spcPts val="360"/>
              </a:spcBef>
              <a:spcAft>
                <a:spcPts val="0"/>
              </a:spcAft>
              <a:buClr>
                <a:schemeClr val="dk1"/>
              </a:buClr>
              <a:buSzPts val="1200"/>
              <a:buFont typeface="Calibri"/>
              <a:buAutoNum type="arabicPeriod"/>
            </a:pPr>
            <a:r>
              <a:rPr lang="en" sz="1200" b="0" i="0" u="none" strike="noStrike" cap="none">
                <a:solidFill>
                  <a:schemeClr val="dk1"/>
                </a:solidFill>
                <a:latin typeface="Calibri"/>
                <a:ea typeface="Calibri"/>
                <a:cs typeface="Calibri"/>
                <a:sym typeface="Calibri"/>
              </a:rPr>
              <a:t>Drop the original table and rename the partitioned table to the original name.</a:t>
            </a:r>
            <a:endParaRPr/>
          </a:p>
          <a:p>
            <a:pPr marL="228600" marR="0" lvl="0" indent="-228600" algn="l" rtl="0">
              <a:lnSpc>
                <a:spcPct val="100000"/>
              </a:lnSpc>
              <a:spcBef>
                <a:spcPts val="360"/>
              </a:spcBef>
              <a:spcAft>
                <a:spcPts val="0"/>
              </a:spcAft>
              <a:buClr>
                <a:schemeClr val="dk1"/>
              </a:buClr>
              <a:buSzPts val="1200"/>
              <a:buFont typeface="Calibri"/>
              <a:buAutoNum type="arabicPeriod"/>
            </a:pPr>
            <a:r>
              <a:rPr lang="en" sz="1200" b="0" i="0" u="none" strike="noStrike" cap="none">
                <a:solidFill>
                  <a:schemeClr val="dk1"/>
                </a:solidFill>
                <a:latin typeface="Calibri"/>
                <a:ea typeface="Calibri"/>
                <a:cs typeface="Calibri"/>
                <a:sym typeface="Calibri"/>
              </a:rPr>
              <a:t>Grant any table permissions to the new table that were granted on the original table.</a:t>
            </a:r>
            <a:endParaRPr sz="1200" b="0" i="0" u="none" strike="noStrike" cap="none">
              <a:solidFill>
                <a:schemeClr val="dk1"/>
              </a:solidFill>
              <a:latin typeface="Calibri"/>
              <a:ea typeface="Calibri"/>
              <a:cs typeface="Calibri"/>
              <a:sym typeface="Calibri"/>
            </a:endParaRPr>
          </a:p>
        </p:txBody>
      </p:sp>
      <p:sp>
        <p:nvSpPr>
          <p:cNvPr id="470" name="Google Shape;470;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14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6" name="Google Shape;47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2" name="Google Shape;48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8" name="Google Shape;488;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 sz="1200" b="0" i="0" u="none" strike="noStrike" cap="none">
                <a:solidFill>
                  <a:schemeClr val="dk1"/>
                </a:solidFill>
                <a:latin typeface="Calibri"/>
                <a:ea typeface="Calibri"/>
                <a:cs typeface="Calibri"/>
                <a:sym typeface="Calibri"/>
              </a:rPr>
              <a:t>Some partition information can be obtained by using the </a:t>
            </a:r>
            <a:r>
              <a:rPr lang="en" sz="1200" b="0" i="0" u="none" strike="noStrike" cap="none">
                <a:solidFill>
                  <a:schemeClr val="dk1"/>
                </a:solidFill>
                <a:latin typeface="Courier New"/>
                <a:ea typeface="Courier New"/>
                <a:cs typeface="Courier New"/>
                <a:sym typeface="Courier New"/>
              </a:rPr>
              <a:t>\d+</a:t>
            </a:r>
            <a:r>
              <a:rPr lang="en" sz="1200" b="0" i="0" u="none" strike="noStrike" cap="none">
                <a:solidFill>
                  <a:schemeClr val="dk1"/>
                </a:solidFill>
                <a:latin typeface="Calibri"/>
                <a:ea typeface="Calibri"/>
                <a:cs typeface="Calibri"/>
                <a:sym typeface="Calibri"/>
              </a:rPr>
              <a:t> PSQL meta-command. All child tables are displayed by their names. </a:t>
            </a:r>
            <a:endParaRPr/>
          </a:p>
          <a:p>
            <a:pPr marL="0" marR="0" lvl="0" indent="0" algn="l" rtl="0">
              <a:lnSpc>
                <a:spcPct val="100000"/>
              </a:lnSpc>
              <a:spcBef>
                <a:spcPts val="360"/>
              </a:spcBef>
              <a:spcAft>
                <a:spcPts val="0"/>
              </a:spcAft>
              <a:buSzPts val="1400"/>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360"/>
              </a:spcBef>
              <a:spcAft>
                <a:spcPts val="0"/>
              </a:spcAft>
              <a:buSzPts val="1400"/>
              <a:buNone/>
            </a:pPr>
            <a:r>
              <a:rPr lang="en" sz="1200" b="0" i="0" u="none" strike="noStrike" cap="none">
                <a:solidFill>
                  <a:schemeClr val="dk1"/>
                </a:solidFill>
                <a:latin typeface="Calibri"/>
                <a:ea typeface="Calibri"/>
                <a:cs typeface="Calibri"/>
                <a:sym typeface="Calibri"/>
              </a:rPr>
              <a:t>You can obtain additional information from the </a:t>
            </a:r>
            <a:r>
              <a:rPr lang="en" sz="1200" b="1" i="0" u="none" strike="noStrike" cap="none">
                <a:solidFill>
                  <a:schemeClr val="dk1"/>
                </a:solidFill>
                <a:latin typeface="Courier New"/>
                <a:ea typeface="Courier New"/>
                <a:cs typeface="Courier New"/>
                <a:sym typeface="Courier New"/>
              </a:rPr>
              <a:t>pg_partitions</a:t>
            </a:r>
            <a:r>
              <a:rPr lang="en" sz="1200" b="0" i="0" u="none" strike="noStrike" cap="none">
                <a:solidFill>
                  <a:schemeClr val="dk1"/>
                </a:solidFill>
                <a:latin typeface="Calibri"/>
                <a:ea typeface="Calibri"/>
                <a:cs typeface="Calibri"/>
                <a:sym typeface="Calibri"/>
              </a:rPr>
              <a:t> view.</a:t>
            </a:r>
            <a:endParaRPr/>
          </a:p>
          <a:p>
            <a:pPr marL="0" marR="0" lvl="0" indent="0" algn="l" rtl="0">
              <a:lnSpc>
                <a:spcPct val="100000"/>
              </a:lnSpc>
              <a:spcBef>
                <a:spcPts val="360"/>
              </a:spcBef>
              <a:spcAft>
                <a:spcPts val="0"/>
              </a:spcAft>
              <a:buSzPts val="1400"/>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360"/>
              </a:spcBef>
              <a:spcAft>
                <a:spcPts val="0"/>
              </a:spcAft>
              <a:buSzPts val="1400"/>
              <a:buNone/>
            </a:pPr>
            <a:r>
              <a:rPr lang="en" sz="1200" b="0" i="0" u="none" strike="noStrike" cap="none">
                <a:solidFill>
                  <a:schemeClr val="dk1"/>
                </a:solidFill>
                <a:latin typeface="Calibri"/>
                <a:ea typeface="Calibri"/>
                <a:cs typeface="Calibri"/>
                <a:sym typeface="Calibri"/>
              </a:rPr>
              <a:t>The </a:t>
            </a:r>
            <a:r>
              <a:rPr lang="en" sz="1200" b="1" i="0" u="none" strike="noStrike" cap="none">
                <a:solidFill>
                  <a:schemeClr val="dk1"/>
                </a:solidFill>
                <a:latin typeface="Courier New"/>
                <a:ea typeface="Courier New"/>
                <a:cs typeface="Courier New"/>
                <a:sym typeface="Courier New"/>
              </a:rPr>
              <a:t>pg_partition_columns</a:t>
            </a:r>
            <a:r>
              <a:rPr lang="en" sz="1200" b="0" i="0" u="none" strike="noStrike" cap="none">
                <a:solidFill>
                  <a:schemeClr val="dk1"/>
                </a:solidFill>
                <a:latin typeface="Calibri"/>
                <a:ea typeface="Calibri"/>
                <a:cs typeface="Calibri"/>
                <a:sym typeface="Calibri"/>
              </a:rPr>
              <a:t> view displays the column used for partitioning.</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36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89" name="Google Shape;489;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17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18:notes"/>
          <p:cNvSpPr txBox="1">
            <a:spLocks noGrp="1"/>
          </p:cNvSpPr>
          <p:nvPr>
            <p:ph type="ftr" idx="11"/>
          </p:nvPr>
        </p:nvSpPr>
        <p:spPr>
          <a:xfrm>
            <a:off x="0" y="8685213"/>
            <a:ext cx="2971800" cy="457200"/>
          </a:xfrm>
          <a:prstGeom prst="rect">
            <a:avLst/>
          </a:prstGeom>
          <a:noFill/>
          <a:ln>
            <a:noFill/>
          </a:ln>
        </p:spPr>
        <p:txBody>
          <a:bodyPr spcFirstLastPara="1" wrap="square" lIns="91375" tIns="45675" rIns="91375" bIns="4567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Pivotal Confidential</a:t>
            </a:r>
            <a:endParaRPr sz="1400" b="0" i="0" u="none" strike="noStrike" cap="none">
              <a:solidFill>
                <a:srgbClr val="000000"/>
              </a:solidFill>
              <a:latin typeface="Arial"/>
              <a:ea typeface="Arial"/>
              <a:cs typeface="Arial"/>
              <a:sym typeface="Arial"/>
            </a:endParaRPr>
          </a:p>
        </p:txBody>
      </p:sp>
      <p:sp>
        <p:nvSpPr>
          <p:cNvPr id="500" name="Google Shape;500;p18:notes"/>
          <p:cNvSpPr txBox="1">
            <a:spLocks noGrp="1"/>
          </p:cNvSpPr>
          <p:nvPr>
            <p:ph type="sldNum" idx="12"/>
          </p:nvPr>
        </p:nvSpPr>
        <p:spPr>
          <a:xfrm>
            <a:off x="3884613" y="8685213"/>
            <a:ext cx="2971800" cy="457200"/>
          </a:xfrm>
          <a:prstGeom prst="rect">
            <a:avLst/>
          </a:prstGeom>
          <a:noFill/>
          <a:ln>
            <a:noFill/>
          </a:ln>
        </p:spPr>
        <p:txBody>
          <a:bodyPr spcFirstLastPara="1" wrap="square" lIns="91375" tIns="45675" rIns="91375" bIns="45675" anchor="t"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Arial"/>
                <a:ea typeface="Arial"/>
                <a:cs typeface="Arial"/>
                <a:sym typeface="Arial"/>
              </a:rPr>
              <a:t>18</a:t>
            </a:fld>
            <a:endParaRPr sz="1200" b="0" i="0" u="none" strike="noStrike" cap="none">
              <a:solidFill>
                <a:schemeClr val="dk1"/>
              </a:solidFill>
              <a:latin typeface="Arial"/>
              <a:ea typeface="Arial"/>
              <a:cs typeface="Arial"/>
              <a:sym typeface="Arial"/>
            </a:endParaRPr>
          </a:p>
        </p:txBody>
      </p:sp>
      <p:sp>
        <p:nvSpPr>
          <p:cNvPr id="501" name="Google Shape;501;p18:notes"/>
          <p:cNvSpPr>
            <a:spLocks noGrp="1" noRot="1" noChangeAspect="1"/>
          </p:cNvSpPr>
          <p:nvPr>
            <p:ph type="sldImg" idx="2"/>
          </p:nvPr>
        </p:nvSpPr>
        <p:spPr>
          <a:xfrm>
            <a:off x="382588"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2" name="Google Shape;502;p18:notes"/>
          <p:cNvSpPr txBox="1">
            <a:spLocks noGrp="1"/>
          </p:cNvSpPr>
          <p:nvPr>
            <p:ph type="body" idx="1"/>
          </p:nvPr>
        </p:nvSpPr>
        <p:spPr>
          <a:xfrm>
            <a:off x="1149350" y="4286250"/>
            <a:ext cx="4487863" cy="440213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With partitioned table structure, top-level parent tables are empty. Data is routed to the bottom-level child table partitions. COPY or INSERT automatically loads to the correct partition. Best practice for loading data into partitioned tables is to create an intermediate staging table, load it, and then exchange it into your partition table. You can exchange partitions only at the lowest level of your partition hierarchy. Rows that cannot be mapped to a child table partition are rejected and the load fails. To avoid unmapped rows being rejected at load time, define your partition hierarchy with a DEFAULT partition. Any rows that do not match a partition’s CHECK constraints load into the DEFAULT partition.</a:t>
            </a:r>
            <a:endParaRPr sz="1400"/>
          </a:p>
          <a:p>
            <a:pPr marL="0" marR="0" lvl="0" indent="0" algn="l" rtl="0">
              <a:lnSpc>
                <a:spcPct val="100000"/>
              </a:lnSpc>
              <a:spcBef>
                <a:spcPts val="120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The DEFAULT partition is always scanned and can slow down the overall scan time. </a:t>
            </a:r>
            <a:endParaRPr sz="1400"/>
          </a:p>
          <a:p>
            <a:pPr marL="0" marR="0" lvl="0" indent="0" algn="l" rtl="0">
              <a:lnSpc>
                <a:spcPct val="100000"/>
              </a:lnSpc>
              <a:spcBef>
                <a:spcPts val="1200"/>
              </a:spcBef>
              <a:spcAft>
                <a:spcPts val="0"/>
              </a:spcAft>
              <a:buClr>
                <a:schemeClr val="dk1"/>
              </a:buClr>
              <a:buSzPts val="1100"/>
              <a:buFont typeface="Arial"/>
              <a:buNone/>
            </a:pPr>
            <a:endParaRPr sz="11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9:notes"/>
          <p:cNvSpPr>
            <a:spLocks noGrp="1" noRot="1" noChangeAspect="1"/>
          </p:cNvSpPr>
          <p:nvPr>
            <p:ph type="sldImg" idx="2"/>
          </p:nvPr>
        </p:nvSpPr>
        <p:spPr>
          <a:xfrm>
            <a:off x="1606550" y="685800"/>
            <a:ext cx="3702050" cy="2082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8" name="Google Shape;508;p19:notes"/>
          <p:cNvSpPr txBox="1">
            <a:spLocks noGrp="1"/>
          </p:cNvSpPr>
          <p:nvPr>
            <p:ph type="body" idx="1"/>
          </p:nvPr>
        </p:nvSpPr>
        <p:spPr>
          <a:xfrm>
            <a:off x="295170" y="2972430"/>
            <a:ext cx="6267660" cy="579371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Use for very large tables, such as fact tables, to improve query performance. For smaller tables the administrative overhead of maintaining the partitions will outweigh any performance benefits you might see. The primary goal of table partitioning is to eliminate scanning partitions that contain data that is not needed to satisfy a query.  Consider table partitioning on large tables that can be divided into somewhat equal parts based on a defining criteria </a:t>
            </a:r>
            <a:r>
              <a:rPr lang="en" sz="1000" b="1" i="0" u="none" strike="noStrike" cap="none">
                <a:solidFill>
                  <a:srgbClr val="000000"/>
                </a:solidFill>
                <a:latin typeface="Arial"/>
                <a:ea typeface="Arial"/>
                <a:cs typeface="Arial"/>
                <a:sym typeface="Arial"/>
              </a:rPr>
              <a:t>and</a:t>
            </a:r>
            <a:r>
              <a:rPr lang="en" sz="1000" b="0" i="0" u="none" strike="noStrike" cap="none">
                <a:solidFill>
                  <a:srgbClr val="000000"/>
                </a:solidFill>
                <a:latin typeface="Arial"/>
                <a:ea typeface="Arial"/>
                <a:cs typeface="Arial"/>
                <a:sym typeface="Arial"/>
              </a:rPr>
              <a:t> the defining criteria is used in query predicates.  If the query access pattern (SELECT….WHERE) does not match the partitioning definition the benefit of partition elimination is not achieved. </a:t>
            </a:r>
            <a:endParaRPr sz="1400"/>
          </a:p>
          <a:p>
            <a:pPr marL="0" marR="0" lvl="0" indent="0" algn="l" rtl="0">
              <a:lnSpc>
                <a:spcPct val="100000"/>
              </a:lnSpc>
              <a:spcBef>
                <a:spcPts val="120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When defining partitioning criteria it is important to not have overlapping ranges if using range partitioning and to ensure list values are unique if using list partitioning.  </a:t>
            </a:r>
            <a:endParaRPr sz="1400"/>
          </a:p>
          <a:p>
            <a:pPr marL="0" marR="0" lvl="0" indent="0" algn="l" rtl="0">
              <a:lnSpc>
                <a:spcPct val="100000"/>
              </a:lnSpc>
              <a:spcBef>
                <a:spcPts val="1200"/>
              </a:spcBef>
              <a:spcAft>
                <a:spcPts val="0"/>
              </a:spcAft>
              <a:buClr>
                <a:schemeClr val="dk1"/>
              </a:buClr>
              <a:buSzPts val="1100"/>
              <a:buFont typeface="Arial"/>
              <a:buNone/>
            </a:pPr>
            <a:endParaRPr sz="1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1200"/>
              </a:spcBef>
              <a:spcAft>
                <a:spcPts val="0"/>
              </a:spcAft>
              <a:buClr>
                <a:schemeClr val="dk1"/>
              </a:buClr>
              <a:buSzPts val="1100"/>
              <a:buFont typeface="Arial"/>
              <a:buNone/>
            </a:pPr>
            <a:endParaRPr sz="1100" b="0" i="0" u="none" strike="noStrike" cap="none">
              <a:solidFill>
                <a:schemeClr val="dk1"/>
              </a:solidFill>
              <a:latin typeface="Verdana"/>
              <a:ea typeface="Verdana"/>
              <a:cs typeface="Verdana"/>
              <a:sym typeface="Verdan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notes"/>
          <p:cNvSpPr txBox="1">
            <a:spLocks noGrp="1"/>
          </p:cNvSpPr>
          <p:nvPr>
            <p:ph type="body" idx="1"/>
          </p:nvPr>
        </p:nvSpPr>
        <p:spPr>
          <a:xfrm>
            <a:off x="295170" y="2972430"/>
            <a:ext cx="6267660" cy="5793719"/>
          </a:xfrm>
          <a:prstGeom prst="rect">
            <a:avLst/>
          </a:prstGeom>
          <a:noFill/>
          <a:ln>
            <a:noFill/>
          </a:ln>
        </p:spPr>
        <p:txBody>
          <a:bodyPr spcFirstLastPara="1" wrap="square" lIns="90500" tIns="90500" rIns="90500" bIns="90500" anchor="ctr" anchorCtr="0">
            <a:noAutofit/>
          </a:bodyPr>
          <a:lstStyle/>
          <a:p>
            <a:pPr marL="0" lvl="0" indent="0" algn="l" rtl="0">
              <a:lnSpc>
                <a:spcPct val="100000"/>
              </a:lnSpc>
              <a:spcBef>
                <a:spcPts val="0"/>
              </a:spcBef>
              <a:spcAft>
                <a:spcPts val="0"/>
              </a:spcAft>
              <a:buSzPts val="1400"/>
              <a:buNone/>
            </a:pPr>
            <a:endParaRPr/>
          </a:p>
        </p:txBody>
      </p:sp>
      <p:sp>
        <p:nvSpPr>
          <p:cNvPr id="201" name="Google Shape;201;p2:notes"/>
          <p:cNvSpPr>
            <a:spLocks noGrp="1" noRot="1" noChangeAspect="1"/>
          </p:cNvSpPr>
          <p:nvPr>
            <p:ph type="sldImg" idx="2"/>
          </p:nvPr>
        </p:nvSpPr>
        <p:spPr>
          <a:xfrm>
            <a:off x="1606550" y="685800"/>
            <a:ext cx="3702050" cy="2082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 sz="1200" b="0" i="0" u="none" strike="noStrike" cap="none">
                <a:solidFill>
                  <a:schemeClr val="dk1"/>
                </a:solidFill>
                <a:latin typeface="Calibri"/>
                <a:ea typeface="Calibri"/>
                <a:cs typeface="Calibri"/>
                <a:sym typeface="Calibri"/>
              </a:rPr>
              <a:t>Table partitioning is used to logically divide large tables to improve query performance and facilitate data warehouse maintenance tasks.</a:t>
            </a:r>
            <a:endParaRPr/>
          </a:p>
          <a:p>
            <a:pPr marL="0" marR="0" lvl="0" indent="0" algn="l" rtl="0">
              <a:lnSpc>
                <a:spcPct val="100000"/>
              </a:lnSpc>
              <a:spcBef>
                <a:spcPts val="360"/>
              </a:spcBef>
              <a:spcAft>
                <a:spcPts val="0"/>
              </a:spcAft>
              <a:buSzPts val="1400"/>
              <a:buNone/>
            </a:pPr>
            <a:r>
              <a:rPr lang="en" sz="1200" b="0" i="0" u="none" strike="noStrike" cap="none">
                <a:solidFill>
                  <a:schemeClr val="dk1"/>
                </a:solidFill>
                <a:latin typeface="Calibri"/>
                <a:ea typeface="Calibri"/>
                <a:cs typeface="Calibri"/>
                <a:sym typeface="Calibri"/>
              </a:rPr>
              <a:t>All structure of the parent table propagates to its children through table inheritance.</a:t>
            </a:r>
            <a:endParaRPr/>
          </a:p>
          <a:p>
            <a:pPr marL="0" marR="0" lvl="0" indent="0" algn="l" rtl="0">
              <a:lnSpc>
                <a:spcPct val="100000"/>
              </a:lnSpc>
              <a:spcBef>
                <a:spcPts val="360"/>
              </a:spcBef>
              <a:spcAft>
                <a:spcPts val="0"/>
              </a:spcAft>
              <a:buSzPts val="1400"/>
              <a:buNone/>
            </a:pPr>
            <a:r>
              <a:rPr lang="en" sz="1200" b="0" i="0" u="none" strike="noStrike" cap="none">
                <a:solidFill>
                  <a:schemeClr val="dk1"/>
                </a:solidFill>
                <a:latin typeface="Calibri"/>
                <a:ea typeface="Calibri"/>
                <a:cs typeface="Calibri"/>
                <a:sym typeface="Calibri"/>
              </a:rPr>
              <a:t>It is important to keep in mind that parent tables contain no data; all data is stored at the child table level.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360"/>
              </a:spcBef>
              <a:spcAft>
                <a:spcPts val="0"/>
              </a:spcAft>
              <a:buSzPts val="1400"/>
              <a:buNone/>
            </a:pPr>
            <a:r>
              <a:rPr lang="en" sz="1200" b="0" i="0" u="none" strike="noStrike" cap="none">
                <a:solidFill>
                  <a:schemeClr val="dk1"/>
                </a:solidFill>
                <a:latin typeface="Calibri"/>
                <a:ea typeface="Calibri"/>
                <a:cs typeface="Calibri"/>
                <a:sym typeface="Calibri"/>
              </a:rPr>
              <a:t>If you create an index on the table, you will be implicitly creating an index on each of the child tables (the partitions).</a:t>
            </a:r>
            <a:endParaRPr/>
          </a:p>
          <a:p>
            <a:pPr marL="0" marR="0" lvl="0" indent="0" algn="l" rtl="0">
              <a:lnSpc>
                <a:spcPct val="100000"/>
              </a:lnSpc>
              <a:spcBef>
                <a:spcPts val="360"/>
              </a:spcBef>
              <a:spcAft>
                <a:spcPts val="0"/>
              </a:spcAft>
              <a:buSzPts val="1400"/>
              <a:buNone/>
            </a:pPr>
            <a:r>
              <a:rPr lang="en" sz="1200" b="0" i="0" u="none" strike="noStrike" cap="none">
                <a:solidFill>
                  <a:schemeClr val="dk1"/>
                </a:solidFill>
                <a:latin typeface="Calibri"/>
                <a:ea typeface="Calibri"/>
                <a:cs typeface="Calibri"/>
                <a:sym typeface="Calibri"/>
              </a:rPr>
              <a:t>It is also possible to create an index on the individual partitions.</a:t>
            </a:r>
            <a:endParaRPr/>
          </a:p>
          <a:p>
            <a:pPr marL="0" marR="0" lvl="0" indent="0" algn="l" rtl="0">
              <a:lnSpc>
                <a:spcPct val="100000"/>
              </a:lnSpc>
              <a:spcBef>
                <a:spcPts val="36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208" name="Google Shape;20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4:notes"/>
          <p:cNvSpPr>
            <a:spLocks noGrp="1" noRot="1" noChangeAspect="1"/>
          </p:cNvSpPr>
          <p:nvPr>
            <p:ph type="sldImg" idx="2"/>
          </p:nvPr>
        </p:nvSpPr>
        <p:spPr>
          <a:xfrm>
            <a:off x="1606550" y="685800"/>
            <a:ext cx="3702050" cy="2082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p4:notes"/>
          <p:cNvSpPr txBox="1">
            <a:spLocks noGrp="1"/>
          </p:cNvSpPr>
          <p:nvPr>
            <p:ph type="body" idx="1"/>
          </p:nvPr>
        </p:nvSpPr>
        <p:spPr>
          <a:xfrm>
            <a:off x="295170" y="2972430"/>
            <a:ext cx="6267660" cy="579371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Verdana"/>
                <a:ea typeface="Verdana"/>
                <a:cs typeface="Verdana"/>
                <a:sym typeface="Verdana"/>
              </a:rPr>
              <a:t>While Greenplum is not afraid of full table scans, it is a good idea to partition your table to help Greenplum process the table as efficiently as possible. However, your business rules should dictate if and how you partition tables.</a:t>
            </a:r>
            <a:endParaRPr sz="1400"/>
          </a:p>
          <a:p>
            <a:pPr marL="0" marR="0" lvl="0" indent="0" algn="l" rtl="0">
              <a:lnSpc>
                <a:spcPct val="100000"/>
              </a:lnSpc>
              <a:spcBef>
                <a:spcPts val="1200"/>
              </a:spcBef>
              <a:spcAft>
                <a:spcPts val="0"/>
              </a:spcAft>
              <a:buClr>
                <a:schemeClr val="dk1"/>
              </a:buClr>
              <a:buSzPts val="1000"/>
              <a:buFont typeface="Arial"/>
              <a:buNone/>
            </a:pPr>
            <a:r>
              <a:rPr lang="en" sz="1000" b="0" i="0" u="none" strike="noStrike" cap="none">
                <a:solidFill>
                  <a:schemeClr val="dk1"/>
                </a:solidFill>
                <a:latin typeface="Verdana"/>
                <a:ea typeface="Verdana"/>
                <a:cs typeface="Verdana"/>
                <a:sym typeface="Verdana"/>
              </a:rPr>
              <a:t>The following are some of the reasons for considering table partition as part of the design:</a:t>
            </a:r>
            <a:endParaRPr sz="1000" b="0" i="0" u="none" strike="noStrike" cap="none">
              <a:solidFill>
                <a:schemeClr val="dk1"/>
              </a:solidFill>
              <a:latin typeface="Verdana"/>
              <a:ea typeface="Verdana"/>
              <a:cs typeface="Verdana"/>
              <a:sym typeface="Verdana"/>
            </a:endParaRPr>
          </a:p>
          <a:p>
            <a:pPr marL="165100" marR="0" lvl="0" indent="-165100" algn="l" rtl="0">
              <a:lnSpc>
                <a:spcPct val="100000"/>
              </a:lnSpc>
              <a:spcBef>
                <a:spcPts val="1200"/>
              </a:spcBef>
              <a:spcAft>
                <a:spcPts val="0"/>
              </a:spcAft>
              <a:buClr>
                <a:schemeClr val="dk1"/>
              </a:buClr>
              <a:buSzPts val="1000"/>
              <a:buFont typeface="Arial"/>
              <a:buChar char="•"/>
            </a:pPr>
            <a:r>
              <a:rPr lang="en" sz="1000" b="0" i="0" u="none" strike="noStrike" cap="none">
                <a:solidFill>
                  <a:schemeClr val="dk1"/>
                </a:solidFill>
                <a:latin typeface="Verdana"/>
                <a:ea typeface="Verdana"/>
                <a:cs typeface="Verdana"/>
                <a:sym typeface="Verdana"/>
              </a:rPr>
              <a:t>Provide more efficiency in querying against a subset of large volumes of transactional detail data as well as to manage this data more effectively. Businesses have recognized the analytic value of detailed transactions and are storing larger and larger volumes of this data.</a:t>
            </a:r>
            <a:endParaRPr sz="1400"/>
          </a:p>
          <a:p>
            <a:pPr marL="165100" marR="0" lvl="0" indent="-165100" algn="l" rtl="0">
              <a:lnSpc>
                <a:spcPct val="100000"/>
              </a:lnSpc>
              <a:spcBef>
                <a:spcPts val="1200"/>
              </a:spcBef>
              <a:spcAft>
                <a:spcPts val="0"/>
              </a:spcAft>
              <a:buClr>
                <a:schemeClr val="dk1"/>
              </a:buClr>
              <a:buSzPts val="1000"/>
              <a:buFont typeface="Arial"/>
              <a:buChar char="•"/>
            </a:pPr>
            <a:r>
              <a:rPr lang="en" sz="1000" b="0" i="0" u="none" strike="noStrike" cap="none">
                <a:solidFill>
                  <a:schemeClr val="dk1"/>
                </a:solidFill>
                <a:latin typeface="Verdana"/>
                <a:ea typeface="Verdana"/>
                <a:cs typeface="Verdana"/>
                <a:sym typeface="Verdana"/>
              </a:rPr>
              <a:t>Increase query efficiency by avoiding full table scans.</a:t>
            </a:r>
            <a:endParaRPr sz="1400"/>
          </a:p>
          <a:p>
            <a:pPr marL="165100" marR="0" lvl="0" indent="-165100" algn="l" rtl="0">
              <a:lnSpc>
                <a:spcPct val="100000"/>
              </a:lnSpc>
              <a:spcBef>
                <a:spcPts val="1200"/>
              </a:spcBef>
              <a:spcAft>
                <a:spcPts val="0"/>
              </a:spcAft>
              <a:buClr>
                <a:schemeClr val="dk1"/>
              </a:buClr>
              <a:buSzPts val="1000"/>
              <a:buFont typeface="Arial"/>
              <a:buChar char="•"/>
            </a:pPr>
            <a:r>
              <a:rPr lang="en" sz="1000" b="0" i="0" u="none" strike="noStrike" cap="none">
                <a:solidFill>
                  <a:schemeClr val="dk1"/>
                </a:solidFill>
                <a:latin typeface="Verdana"/>
                <a:ea typeface="Verdana"/>
                <a:cs typeface="Verdana"/>
                <a:sym typeface="Verdana"/>
              </a:rPr>
              <a:t>Without the overhead and maintenance costs of an index for date.</a:t>
            </a:r>
            <a:endParaRPr sz="1000" b="0" i="0" u="none" strike="noStrike" cap="none">
              <a:solidFill>
                <a:schemeClr val="dk1"/>
              </a:solidFill>
              <a:latin typeface="Verdana"/>
              <a:ea typeface="Verdana"/>
              <a:cs typeface="Verdana"/>
              <a:sym typeface="Verdana"/>
            </a:endParaRPr>
          </a:p>
          <a:p>
            <a:pPr marL="165100" marR="0" lvl="0" indent="-165100" algn="l" rtl="0">
              <a:lnSpc>
                <a:spcPct val="100000"/>
              </a:lnSpc>
              <a:spcBef>
                <a:spcPts val="1200"/>
              </a:spcBef>
              <a:spcAft>
                <a:spcPts val="0"/>
              </a:spcAft>
              <a:buClr>
                <a:schemeClr val="dk1"/>
              </a:buClr>
              <a:buSzPts val="1000"/>
              <a:buFont typeface="Arial"/>
              <a:buChar char="•"/>
            </a:pPr>
            <a:r>
              <a:rPr lang="en" sz="1000" b="0" i="0" u="none" strike="noStrike" cap="none">
                <a:solidFill>
                  <a:schemeClr val="dk1"/>
                </a:solidFill>
                <a:latin typeface="Verdana"/>
                <a:ea typeface="Verdana"/>
                <a:cs typeface="Verdana"/>
                <a:sym typeface="Verdana"/>
              </a:rPr>
              <a:t>As the retention volume of detailed transactions increases, the percent of transactions that the “average” query requires for execution decreases.</a:t>
            </a:r>
            <a:endParaRPr sz="1000" b="0" i="0" u="none" strike="noStrike" cap="none">
              <a:solidFill>
                <a:schemeClr val="dk1"/>
              </a:solidFill>
              <a:latin typeface="Verdana"/>
              <a:ea typeface="Verdana"/>
              <a:cs typeface="Verdana"/>
              <a:sym typeface="Verdana"/>
            </a:endParaRPr>
          </a:p>
          <a:p>
            <a:pPr marL="165100" marR="0" lvl="0" indent="-165100" algn="l" rtl="0">
              <a:lnSpc>
                <a:spcPct val="100000"/>
              </a:lnSpc>
              <a:spcBef>
                <a:spcPts val="1200"/>
              </a:spcBef>
              <a:spcAft>
                <a:spcPts val="0"/>
              </a:spcAft>
              <a:buClr>
                <a:schemeClr val="dk1"/>
              </a:buClr>
              <a:buSzPts val="1000"/>
              <a:buFont typeface="Arial"/>
              <a:buChar char="•"/>
            </a:pPr>
            <a:r>
              <a:rPr lang="en" sz="1000" b="0" i="0" u="none" strike="noStrike" cap="none">
                <a:solidFill>
                  <a:schemeClr val="dk1"/>
                </a:solidFill>
                <a:latin typeface="Verdana"/>
                <a:ea typeface="Verdana"/>
                <a:cs typeface="Verdana"/>
                <a:sym typeface="Verdana"/>
              </a:rPr>
              <a:t>Allow the instantaneous dropping of old data and the simple addition of newer data that may be queried more often. One of the practical uses of partition tables is partition swapping or partition exchanging. This type of practice allows you to load data to a table and replace an existing table with the same data plus the updated information with little impact to the original table.</a:t>
            </a:r>
            <a:endParaRPr sz="1400"/>
          </a:p>
          <a:p>
            <a:pPr marL="228600" marR="0" lvl="1" indent="-165100" algn="l" rtl="0">
              <a:lnSpc>
                <a:spcPct val="100000"/>
              </a:lnSpc>
              <a:spcBef>
                <a:spcPts val="600"/>
              </a:spcBef>
              <a:spcAft>
                <a:spcPts val="0"/>
              </a:spcAft>
              <a:buClr>
                <a:schemeClr val="dk1"/>
              </a:buClr>
              <a:buSzPts val="1000"/>
              <a:buFont typeface="Noto Sans Symbols"/>
              <a:buChar char="•"/>
            </a:pPr>
            <a:r>
              <a:rPr lang="en" sz="1000" b="0" i="0" u="none" strike="noStrike" cap="none">
                <a:solidFill>
                  <a:schemeClr val="dk1"/>
                </a:solidFill>
                <a:latin typeface="Verdana"/>
                <a:ea typeface="Verdana"/>
                <a:cs typeface="Verdana"/>
                <a:sym typeface="Verdana"/>
              </a:rPr>
              <a:t>Support a </a:t>
            </a:r>
            <a:r>
              <a:rPr lang="en" sz="1000" b="0" i="1" u="none" strike="noStrike" cap="none">
                <a:solidFill>
                  <a:schemeClr val="dk1"/>
                </a:solidFill>
                <a:latin typeface="Verdana"/>
                <a:ea typeface="Verdana"/>
                <a:cs typeface="Verdana"/>
                <a:sym typeface="Verdana"/>
              </a:rPr>
              <a:t>rolling n periods</a:t>
            </a:r>
            <a:r>
              <a:rPr lang="en" sz="1000" b="0" i="0" u="none" strike="noStrike" cap="none">
                <a:solidFill>
                  <a:schemeClr val="dk1"/>
                </a:solidFill>
                <a:latin typeface="Verdana"/>
                <a:ea typeface="Verdana"/>
                <a:cs typeface="Verdana"/>
                <a:sym typeface="Verdana"/>
              </a:rPr>
              <a:t> methodology for transactional data. </a:t>
            </a:r>
            <a:endParaRPr sz="1400"/>
          </a:p>
          <a:p>
            <a:pPr marL="0" marR="0" lvl="0" indent="0" algn="l" rtl="0">
              <a:lnSpc>
                <a:spcPct val="100000"/>
              </a:lnSpc>
              <a:spcBef>
                <a:spcPts val="300"/>
              </a:spcBef>
              <a:spcAft>
                <a:spcPts val="0"/>
              </a:spcAft>
              <a:buClr>
                <a:schemeClr val="dk1"/>
              </a:buClr>
              <a:buSzPts val="1000"/>
              <a:buFont typeface="Arial"/>
              <a:buNone/>
            </a:pPr>
            <a:r>
              <a:rPr lang="en" sz="1000" b="0" i="0" u="none" strike="noStrike" cap="none">
                <a:solidFill>
                  <a:schemeClr val="dk1"/>
                </a:solidFill>
                <a:latin typeface="Verdana"/>
                <a:ea typeface="Verdana"/>
                <a:cs typeface="Verdana"/>
                <a:sym typeface="Verdana"/>
              </a:rPr>
              <a:t>You can have default partitions that act as a catchall. This allows you to insert rows without having to worry about a partition. Later, you can alter the table to split the partition with the values that you want to go to the partitioned table.</a:t>
            </a:r>
            <a:endParaRPr sz="1400"/>
          </a:p>
        </p:txBody>
      </p:sp>
      <p:sp>
        <p:nvSpPr>
          <p:cNvPr id="215" name="Google Shape;215;p4:notes"/>
          <p:cNvSpPr txBox="1">
            <a:spLocks noGrp="1"/>
          </p:cNvSpPr>
          <p:nvPr>
            <p:ph type="sldNum" idx="12"/>
          </p:nvPr>
        </p:nvSpPr>
        <p:spPr>
          <a:xfrm>
            <a:off x="3884613" y="8685213"/>
            <a:ext cx="2971800" cy="457200"/>
          </a:xfrm>
          <a:prstGeom prst="rect">
            <a:avLst/>
          </a:prstGeom>
          <a:noFill/>
          <a:ln>
            <a:noFill/>
          </a:ln>
        </p:spPr>
        <p:txBody>
          <a:bodyPr spcFirstLastPara="1" wrap="square" lIns="91375" tIns="45675" rIns="91375" bIns="45675" anchor="t" anchorCtr="0">
            <a:no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n" sz="1800" b="0" i="0" u="none" strike="noStrike" cap="none">
                <a:solidFill>
                  <a:schemeClr val="dk1"/>
                </a:solidFill>
                <a:latin typeface="Arial"/>
                <a:ea typeface="Arial"/>
                <a:cs typeface="Arial"/>
                <a:sym typeface="Arial"/>
              </a:rPr>
              <a:t>4</a:t>
            </a:fld>
            <a:endParaRPr sz="18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5:notes"/>
          <p:cNvSpPr>
            <a:spLocks noGrp="1" noRot="1" noChangeAspect="1"/>
          </p:cNvSpPr>
          <p:nvPr>
            <p:ph type="sldImg" idx="2"/>
          </p:nvPr>
        </p:nvSpPr>
        <p:spPr>
          <a:xfrm>
            <a:off x="1606550" y="685800"/>
            <a:ext cx="3702050" cy="2082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p5:notes"/>
          <p:cNvSpPr txBox="1">
            <a:spLocks noGrp="1"/>
          </p:cNvSpPr>
          <p:nvPr>
            <p:ph type="body" idx="1"/>
          </p:nvPr>
        </p:nvSpPr>
        <p:spPr>
          <a:xfrm>
            <a:off x="295170" y="2972430"/>
            <a:ext cx="6267660" cy="579371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Table partitioning may be used to improve query performance by scanning only the relevant data needed to satisfy a given query. Table partitioning does not affect the physical distribution of data. GPDB supports both range partitioning or list partitioning.  Range partitioning partitions the data based on a numerical range, for example by date, while list partitioning partitions the data based on a list of values, for example location (store, city, state, region). Partitioning using a combination of range partitioning and list partitioning is also supported.  Table partitioning is implemented using table inheritance and constraints. Check constraints limit the data a table can contain based on some defining criteria. These constraints are also used at runtime to determine which child tables to scan in order to satisfy a given query.</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8" name="Google Shape;228;p6:notes"/>
          <p:cNvSpPr txBox="1">
            <a:spLocks noGrp="1"/>
          </p:cNvSpPr>
          <p:nvPr>
            <p:ph type="body" idx="1"/>
          </p:nvPr>
        </p:nvSpPr>
        <p:spPr>
          <a:xfrm>
            <a:off x="685800" y="4343400"/>
            <a:ext cx="5486400" cy="4114800"/>
          </a:xfrm>
          <a:prstGeom prst="rect">
            <a:avLst/>
          </a:prstGeom>
          <a:noFill/>
          <a:ln>
            <a:noFill/>
          </a:ln>
        </p:spPr>
        <p:txBody>
          <a:bodyPr spcFirstLastPara="1" wrap="square" lIns="90550" tIns="45275" rIns="90550" bIns="45275" anchor="t" anchorCtr="0">
            <a:noAutofit/>
          </a:bodyPr>
          <a:lstStyle/>
          <a:p>
            <a:pPr marL="0" marR="0" lvl="0" indent="0" algn="l" rtl="0">
              <a:lnSpc>
                <a:spcPct val="100000"/>
              </a:lnSpc>
              <a:spcBef>
                <a:spcPts val="0"/>
              </a:spcBef>
              <a:spcAft>
                <a:spcPts val="0"/>
              </a:spcAft>
              <a:buSzPts val="1400"/>
              <a:buNone/>
            </a:pPr>
            <a:r>
              <a:rPr lang="en" sz="1200" b="0" i="0" u="none" strike="noStrike" cap="none">
                <a:solidFill>
                  <a:schemeClr val="dk1"/>
                </a:solidFill>
                <a:latin typeface="Calibri"/>
                <a:ea typeface="Calibri"/>
                <a:cs typeface="Calibri"/>
                <a:sym typeface="Calibri"/>
              </a:rPr>
              <a:t>Let’s begin by considering how table partitioning, combined with a couple of other GPDB storage features, provides a powerful Information Lifecycle Management, or “ILM”, solution.  This example shows a large, partitioned, fact table, tracking transactions back to January 2000.  The current month is “live”, and its data is stored in a row-oriented partition, which is defined on a tablespace which links to an SSD-based filespace.  Queries against this partition are extremely reponsive, and may include INSERT, UPDATE, and DELETE, in addition to SELECT.  The previous month’s data, along with data going back on year, is housed within Append-Optimized, columnar partitions, defined within a tablespace tied to SAS disks.  This portion of the data is optimized for the type of reports the organization needs to run against data for the past year.  Older, “deep history” data, is stored on an adjacent Hadoop cluster, within a partition defined as an external table, using the “gphdfs” protocol.  When a query’s date range includes endpoints spanning any of these time periods, the relevant data is automatically scanned.</a:t>
            </a:r>
            <a:endParaRPr/>
          </a:p>
          <a:p>
            <a:pPr marL="0" marR="0" lvl="0" indent="0" algn="l" rtl="0">
              <a:lnSpc>
                <a:spcPct val="100000"/>
              </a:lnSpc>
              <a:spcBef>
                <a:spcPts val="360"/>
              </a:spcBef>
              <a:spcAft>
                <a:spcPts val="0"/>
              </a:spcAft>
              <a:buSzPts val="1400"/>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360"/>
              </a:spcBef>
              <a:spcAft>
                <a:spcPts val="0"/>
              </a:spcAft>
              <a:buSzPts val="1400"/>
              <a:buNone/>
            </a:pPr>
            <a:r>
              <a:rPr lang="en" sz="1200" b="0" i="0" u="none" strike="noStrike" cap="none">
                <a:solidFill>
                  <a:schemeClr val="dk1"/>
                </a:solidFill>
                <a:latin typeface="Calibri"/>
                <a:ea typeface="Calibri"/>
                <a:cs typeface="Calibri"/>
                <a:sym typeface="Calibri"/>
              </a:rPr>
              <a:t>This is the power available through table partitioning.</a:t>
            </a:r>
            <a:endParaRPr/>
          </a:p>
          <a:p>
            <a:pPr marL="0" marR="0" lvl="0" indent="0" algn="l" rtl="0">
              <a:lnSpc>
                <a:spcPct val="100000"/>
              </a:lnSpc>
              <a:spcBef>
                <a:spcPts val="36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229" name="Google Shape;229;p6:notes"/>
          <p:cNvSpPr txBox="1">
            <a:spLocks noGrp="1"/>
          </p:cNvSpPr>
          <p:nvPr>
            <p:ph type="sldNum" idx="12"/>
          </p:nvPr>
        </p:nvSpPr>
        <p:spPr>
          <a:xfrm>
            <a:off x="3884613" y="8685213"/>
            <a:ext cx="2971800" cy="457200"/>
          </a:xfrm>
          <a:prstGeom prst="rect">
            <a:avLst/>
          </a:prstGeom>
          <a:noFill/>
          <a:ln>
            <a:noFill/>
          </a:ln>
        </p:spPr>
        <p:txBody>
          <a:bodyPr spcFirstLastPara="1" wrap="square" lIns="90550" tIns="45275" rIns="90550" bIns="452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 sz="1200" b="0" i="0" u="none" strike="noStrike" cap="none">
                <a:solidFill>
                  <a:schemeClr val="dk1"/>
                </a:solidFill>
                <a:latin typeface="Calibri"/>
                <a:ea typeface="Calibri"/>
                <a:cs typeface="Calibri"/>
                <a:sym typeface="Calibri"/>
              </a:rPr>
              <a:t>Table partitioning:</a:t>
            </a:r>
            <a:endParaRPr/>
          </a:p>
          <a:p>
            <a:pPr marL="171450" marR="0" lvl="0" indent="-171450" algn="l" rtl="0">
              <a:lnSpc>
                <a:spcPct val="100000"/>
              </a:lnSpc>
              <a:spcBef>
                <a:spcPts val="360"/>
              </a:spcBef>
              <a:spcAft>
                <a:spcPts val="0"/>
              </a:spcAft>
              <a:buClr>
                <a:schemeClr val="dk1"/>
              </a:buClr>
              <a:buSzPts val="1200"/>
              <a:buFont typeface="Arial"/>
              <a:buChar char="•"/>
            </a:pPr>
            <a:r>
              <a:rPr lang="en" sz="1200" b="0" i="0" u="none" strike="noStrike" cap="none">
                <a:solidFill>
                  <a:schemeClr val="dk1"/>
                </a:solidFill>
                <a:latin typeface="Calibri"/>
                <a:ea typeface="Calibri"/>
                <a:cs typeface="Calibri"/>
                <a:sym typeface="Calibri"/>
              </a:rPr>
              <a:t>Addresses the problem of supporting very large tables, such as fact tables, by allowing you to divide them into smaller and more manageable pieces. </a:t>
            </a:r>
            <a:endParaRPr/>
          </a:p>
          <a:p>
            <a:pPr marL="171450" marR="0" lvl="0" indent="-171450" algn="l" rtl="0">
              <a:lnSpc>
                <a:spcPct val="100000"/>
              </a:lnSpc>
              <a:spcBef>
                <a:spcPts val="360"/>
              </a:spcBef>
              <a:spcAft>
                <a:spcPts val="0"/>
              </a:spcAft>
              <a:buClr>
                <a:schemeClr val="dk1"/>
              </a:buClr>
              <a:buSzPts val="1200"/>
              <a:buFont typeface="Arial"/>
              <a:buChar char="•"/>
            </a:pPr>
            <a:r>
              <a:rPr lang="en" sz="1200" b="0" i="0" u="none" strike="noStrike" cap="none">
                <a:solidFill>
                  <a:schemeClr val="dk1"/>
                </a:solidFill>
                <a:latin typeface="Calibri"/>
                <a:ea typeface="Calibri"/>
                <a:cs typeface="Calibri"/>
                <a:sym typeface="Calibri"/>
              </a:rPr>
              <a:t>Can improve query performance by scanning only the relevant data needed to satisfy a given query. Data is eliminated either during the planning phase or at runtime. This helps to reduce the number of rows returned for joins and further actions.</a:t>
            </a:r>
            <a:endParaRPr sz="1200" b="0" i="0" u="none" strike="noStrike" cap="none">
              <a:solidFill>
                <a:schemeClr val="dk1"/>
              </a:solidFill>
              <a:latin typeface="Calibri"/>
              <a:ea typeface="Calibri"/>
              <a:cs typeface="Calibri"/>
              <a:sym typeface="Calibri"/>
            </a:endParaRPr>
          </a:p>
          <a:p>
            <a:pPr marL="171450" marR="0" lvl="0" indent="-171450" algn="l" rtl="0">
              <a:lnSpc>
                <a:spcPct val="100000"/>
              </a:lnSpc>
              <a:spcBef>
                <a:spcPts val="360"/>
              </a:spcBef>
              <a:spcAft>
                <a:spcPts val="0"/>
              </a:spcAft>
              <a:buClr>
                <a:schemeClr val="dk1"/>
              </a:buClr>
              <a:buSzPts val="1200"/>
              <a:buFont typeface="Arial"/>
              <a:buChar char="•"/>
            </a:pPr>
            <a:r>
              <a:rPr lang="en" sz="1200" b="0" i="0" u="none" strike="noStrike" cap="none">
                <a:solidFill>
                  <a:schemeClr val="dk1"/>
                </a:solidFill>
                <a:latin typeface="Calibri"/>
                <a:ea typeface="Calibri"/>
                <a:cs typeface="Calibri"/>
                <a:sym typeface="Calibri"/>
              </a:rPr>
              <a:t>Can be used to facilitate database maintenance tasks such as rolling old data out of the data warehouse or speeding up the update of indexes.</a:t>
            </a:r>
            <a:endParaRPr/>
          </a:p>
          <a:p>
            <a:pPr marL="171450" marR="0" lvl="0" indent="-171450" algn="l" rtl="0">
              <a:lnSpc>
                <a:spcPct val="100000"/>
              </a:lnSpc>
              <a:spcBef>
                <a:spcPts val="360"/>
              </a:spcBef>
              <a:spcAft>
                <a:spcPts val="0"/>
              </a:spcAft>
              <a:buClr>
                <a:schemeClr val="dk1"/>
              </a:buClr>
              <a:buSzPts val="1200"/>
              <a:buFont typeface="Arial"/>
              <a:buChar char="•"/>
            </a:pPr>
            <a:r>
              <a:rPr lang="en" sz="1200" b="0" i="0" u="none" strike="noStrike" cap="none">
                <a:solidFill>
                  <a:schemeClr val="dk1"/>
                </a:solidFill>
                <a:latin typeface="Calibri"/>
                <a:ea typeface="Calibri"/>
                <a:cs typeface="Calibri"/>
                <a:sym typeface="Calibri"/>
              </a:rPr>
              <a:t>Works using table inheritance and constraints.</a:t>
            </a:r>
            <a:br>
              <a:rPr lang="en" sz="1200" b="0" i="0" u="none" strike="noStrike" cap="none">
                <a:solidFill>
                  <a:schemeClr val="dk1"/>
                </a:solidFill>
                <a:latin typeface="Calibri"/>
                <a:ea typeface="Calibri"/>
                <a:cs typeface="Calibri"/>
                <a:sym typeface="Calibri"/>
              </a:rPr>
            </a:br>
            <a:r>
              <a:rPr lang="en" sz="1200" b="0" i="0" u="none" strike="noStrike" cap="none">
                <a:solidFill>
                  <a:schemeClr val="dk1"/>
                </a:solidFill>
                <a:latin typeface="Calibri"/>
                <a:ea typeface="Calibri"/>
                <a:cs typeface="Calibri"/>
                <a:sym typeface="Calibri"/>
              </a:rPr>
              <a:t>Table inheritance creates a persistent relationship between a child table and its parent table(s), so that all of the schema information from the parent table propagates to its children. </a:t>
            </a:r>
            <a:br>
              <a:rPr lang="en" sz="1200" b="0" i="0" u="none" strike="noStrike" cap="none">
                <a:solidFill>
                  <a:schemeClr val="dk1"/>
                </a:solidFill>
                <a:latin typeface="Calibri"/>
                <a:ea typeface="Calibri"/>
                <a:cs typeface="Calibri"/>
                <a:sym typeface="Calibri"/>
              </a:rPr>
            </a:br>
            <a:r>
              <a:rPr lang="en" sz="1200" b="0" i="0" u="none" strike="noStrike" cap="none">
                <a:solidFill>
                  <a:schemeClr val="dk1"/>
                </a:solidFill>
                <a:latin typeface="Courier New"/>
                <a:ea typeface="Courier New"/>
                <a:cs typeface="Courier New"/>
                <a:sym typeface="Courier New"/>
              </a:rPr>
              <a:t>CHECK</a:t>
            </a:r>
            <a:r>
              <a:rPr lang="en" sz="1200" b="0" i="0" u="none" strike="noStrike" cap="none">
                <a:solidFill>
                  <a:schemeClr val="dk1"/>
                </a:solidFill>
                <a:latin typeface="Calibri"/>
                <a:ea typeface="Calibri"/>
                <a:cs typeface="Calibri"/>
                <a:sym typeface="Calibri"/>
              </a:rPr>
              <a:t> constraints limit the data a table can contain based on some defining criteria. These constraints are also used at runtime to determine which tables to scan in order to satisfy a given query.</a:t>
            </a:r>
            <a:endParaRPr/>
          </a:p>
          <a:p>
            <a:pPr marL="0" marR="0" lvl="0" indent="0" algn="l" rtl="0">
              <a:lnSpc>
                <a:spcPct val="100000"/>
              </a:lnSpc>
              <a:spcBef>
                <a:spcPts val="360"/>
              </a:spcBef>
              <a:spcAft>
                <a:spcPts val="0"/>
              </a:spcAft>
              <a:buSzPts val="1400"/>
              <a:buNone/>
            </a:pPr>
            <a:r>
              <a:rPr lang="en" sz="1200" b="0" i="0" u="none" strike="noStrike" cap="none">
                <a:solidFill>
                  <a:schemeClr val="dk1"/>
                </a:solidFill>
                <a:latin typeface="Calibri"/>
                <a:ea typeface="Calibri"/>
                <a:cs typeface="Calibri"/>
                <a:sym typeface="Calibri"/>
              </a:rPr>
              <a:t>In Greenplum Database, partitioned tables are distributed across the segments as is any non-partitioned table. Partitioning is the method of logically dividing big tables to improve query performance and maintenance. It distinct from the DISTRIBUTED BY clause.</a:t>
            </a:r>
            <a:endParaRPr/>
          </a:p>
        </p:txBody>
      </p:sp>
      <p:sp>
        <p:nvSpPr>
          <p:cNvPr id="291" name="Google Shape;291;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7" name="Google Shape;297;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 sz="1200" b="0" i="0" u="none" strike="noStrike" cap="none">
                <a:solidFill>
                  <a:schemeClr val="dk1"/>
                </a:solidFill>
                <a:latin typeface="Calibri"/>
                <a:ea typeface="Calibri"/>
                <a:cs typeface="Calibri"/>
                <a:sym typeface="Calibri"/>
              </a:rPr>
              <a:t>Greenplum Database supports:</a:t>
            </a:r>
            <a:endParaRPr/>
          </a:p>
          <a:p>
            <a:pPr marL="171450" marR="0" lvl="0" indent="-171450" algn="l" rtl="0">
              <a:lnSpc>
                <a:spcPct val="100000"/>
              </a:lnSpc>
              <a:spcBef>
                <a:spcPts val="360"/>
              </a:spcBef>
              <a:spcAft>
                <a:spcPts val="0"/>
              </a:spcAft>
              <a:buClr>
                <a:schemeClr val="dk1"/>
              </a:buClr>
              <a:buSzPts val="1200"/>
              <a:buFont typeface="Arial"/>
              <a:buChar char="•"/>
            </a:pPr>
            <a:r>
              <a:rPr lang="en" sz="1200" b="0" i="0" u="none" strike="noStrike" cap="none">
                <a:solidFill>
                  <a:schemeClr val="dk1"/>
                </a:solidFill>
                <a:latin typeface="Calibri"/>
                <a:ea typeface="Calibri"/>
                <a:cs typeface="Calibri"/>
                <a:sym typeface="Calibri"/>
              </a:rPr>
              <a:t>Range partitioning, where the data used for partitioning is based on a numerical range, such as date or price.</a:t>
            </a:r>
            <a:endParaRPr/>
          </a:p>
          <a:p>
            <a:pPr marL="171450" marR="0" lvl="0" indent="-171450" algn="l" rtl="0">
              <a:lnSpc>
                <a:spcPct val="100000"/>
              </a:lnSpc>
              <a:spcBef>
                <a:spcPts val="360"/>
              </a:spcBef>
              <a:spcAft>
                <a:spcPts val="0"/>
              </a:spcAft>
              <a:buClr>
                <a:schemeClr val="dk1"/>
              </a:buClr>
              <a:buSzPts val="1200"/>
              <a:buFont typeface="Arial"/>
              <a:buChar char="•"/>
            </a:pPr>
            <a:r>
              <a:rPr lang="en" sz="1200" b="0" i="0" u="none" strike="noStrike" cap="none">
                <a:solidFill>
                  <a:schemeClr val="dk1"/>
                </a:solidFill>
                <a:latin typeface="Calibri"/>
                <a:ea typeface="Calibri"/>
                <a:cs typeface="Calibri"/>
                <a:sym typeface="Calibri"/>
              </a:rPr>
              <a:t>List partitioning, where data used for partitioning is based on a list of values, such as a region.</a:t>
            </a:r>
            <a:endParaRPr/>
          </a:p>
          <a:p>
            <a:pPr marL="171450" marR="0" lvl="0" indent="-171450" algn="l" rtl="0">
              <a:lnSpc>
                <a:spcPct val="100000"/>
              </a:lnSpc>
              <a:spcBef>
                <a:spcPts val="360"/>
              </a:spcBef>
              <a:spcAft>
                <a:spcPts val="0"/>
              </a:spcAft>
              <a:buClr>
                <a:schemeClr val="dk1"/>
              </a:buClr>
              <a:buSzPts val="1200"/>
              <a:buFont typeface="Arial"/>
              <a:buChar char="•"/>
            </a:pPr>
            <a:r>
              <a:rPr lang="en" sz="1200" b="0" i="0" u="none" strike="noStrike" cap="none">
                <a:solidFill>
                  <a:schemeClr val="dk1"/>
                </a:solidFill>
                <a:latin typeface="Calibri"/>
                <a:ea typeface="Calibri"/>
                <a:cs typeface="Calibri"/>
                <a:sym typeface="Calibri"/>
              </a:rPr>
              <a:t>A combination of range and list partitioning.</a:t>
            </a:r>
            <a:endParaRPr sz="1200" b="0" i="0" u="none" strike="noStrike" cap="none">
              <a:solidFill>
                <a:schemeClr val="dk1"/>
              </a:solidFill>
              <a:latin typeface="Calibri"/>
              <a:ea typeface="Calibri"/>
              <a:cs typeface="Calibri"/>
              <a:sym typeface="Calibri"/>
            </a:endParaRPr>
          </a:p>
        </p:txBody>
      </p:sp>
      <p:sp>
        <p:nvSpPr>
          <p:cNvPr id="298" name="Google Shape;298;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7" name="Google Shape;357;p9:notes"/>
          <p:cNvSpPr txBox="1">
            <a:spLocks noGrp="1"/>
          </p:cNvSpPr>
          <p:nvPr>
            <p:ph type="body" idx="1"/>
          </p:nvPr>
        </p:nvSpPr>
        <p:spPr>
          <a:xfrm>
            <a:off x="457201" y="4343400"/>
            <a:ext cx="5943600" cy="43434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SzPts val="1400"/>
              <a:buNone/>
            </a:pPr>
            <a:r>
              <a:rPr lang="en" sz="1200" b="0" i="0" u="none" strike="noStrike" cap="none">
                <a:solidFill>
                  <a:schemeClr val="dk1"/>
                </a:solidFill>
                <a:latin typeface="Calibri"/>
                <a:ea typeface="Calibri"/>
                <a:cs typeface="Calibri"/>
                <a:sym typeface="Calibri"/>
              </a:rPr>
              <a:t>There are several reasons why you would partition your data:</a:t>
            </a:r>
            <a:endParaRPr/>
          </a:p>
          <a:p>
            <a:pPr marL="171450" marR="0" lvl="0" indent="-171450" algn="l" rtl="0">
              <a:lnSpc>
                <a:spcPct val="90000"/>
              </a:lnSpc>
              <a:spcBef>
                <a:spcPts val="360"/>
              </a:spcBef>
              <a:spcAft>
                <a:spcPts val="0"/>
              </a:spcAft>
              <a:buClr>
                <a:schemeClr val="dk1"/>
              </a:buClr>
              <a:buSzPts val="1200"/>
              <a:buFont typeface="Arial"/>
              <a:buChar char="•"/>
            </a:pPr>
            <a:r>
              <a:rPr lang="en" sz="1200" b="1" i="0" u="none" strike="noStrike" cap="none">
                <a:solidFill>
                  <a:schemeClr val="dk1"/>
                </a:solidFill>
                <a:latin typeface="Calibri"/>
                <a:ea typeface="Calibri"/>
                <a:cs typeface="Calibri"/>
                <a:sym typeface="Calibri"/>
              </a:rPr>
              <a:t>Large fact table</a:t>
            </a:r>
            <a:r>
              <a:rPr lang="en" sz="1200" b="0" i="0" u="none" strike="noStrike" cap="none">
                <a:solidFill>
                  <a:schemeClr val="dk1"/>
                </a:solidFill>
                <a:latin typeface="Calibri"/>
                <a:ea typeface="Calibri"/>
                <a:cs typeface="Calibri"/>
                <a:sym typeface="Calibri"/>
              </a:rPr>
              <a:t> – Large fact tables are good candidates for table partitioning. If you have billions of rows in a table, you will see performance benefits from breaking that data up into smaller chunks. For smaller tables, avoid partitioning.</a:t>
            </a:r>
            <a:endParaRPr sz="1200" b="0" i="0" u="none" strike="noStrike" cap="none">
              <a:solidFill>
                <a:schemeClr val="dk1"/>
              </a:solidFill>
              <a:latin typeface="Calibri"/>
              <a:ea typeface="Calibri"/>
              <a:cs typeface="Calibri"/>
              <a:sym typeface="Calibri"/>
            </a:endParaRPr>
          </a:p>
          <a:p>
            <a:pPr marL="171450" marR="0" lvl="0" indent="-171450" algn="l" rtl="0">
              <a:lnSpc>
                <a:spcPct val="90000"/>
              </a:lnSpc>
              <a:spcBef>
                <a:spcPts val="360"/>
              </a:spcBef>
              <a:spcAft>
                <a:spcPts val="0"/>
              </a:spcAft>
              <a:buClr>
                <a:schemeClr val="dk1"/>
              </a:buClr>
              <a:buSzPts val="1200"/>
              <a:buFont typeface="Arial"/>
              <a:buChar char="•"/>
            </a:pPr>
            <a:r>
              <a:rPr lang="en" sz="1200" b="1" i="0" u="none" strike="noStrike" cap="none">
                <a:solidFill>
                  <a:schemeClr val="dk1"/>
                </a:solidFill>
                <a:latin typeface="Calibri"/>
                <a:ea typeface="Calibri"/>
                <a:cs typeface="Calibri"/>
                <a:sym typeface="Calibri"/>
              </a:rPr>
              <a:t>Unsatisfactory performance</a:t>
            </a:r>
            <a:r>
              <a:rPr lang="en" sz="1200" b="0" i="0" u="none" strike="noStrike" cap="none">
                <a:solidFill>
                  <a:schemeClr val="dk1"/>
                </a:solidFill>
                <a:latin typeface="Calibri"/>
                <a:ea typeface="Calibri"/>
                <a:cs typeface="Calibri"/>
                <a:sym typeface="Calibri"/>
              </a:rPr>
              <a:t> – As with any performance tuning initiative, a table should be partitioned only if queries against that table are producing slower response times than desired.</a:t>
            </a:r>
            <a:endParaRPr/>
          </a:p>
          <a:p>
            <a:pPr marL="171450" marR="0" lvl="0" indent="-171450" algn="l" rtl="0">
              <a:lnSpc>
                <a:spcPct val="90000"/>
              </a:lnSpc>
              <a:spcBef>
                <a:spcPts val="360"/>
              </a:spcBef>
              <a:spcAft>
                <a:spcPts val="0"/>
              </a:spcAft>
              <a:buClr>
                <a:schemeClr val="dk1"/>
              </a:buClr>
              <a:buSzPts val="1200"/>
              <a:buFont typeface="Arial"/>
              <a:buChar char="•"/>
            </a:pPr>
            <a:r>
              <a:rPr lang="en" sz="1200" b="1" i="0" u="none" strike="noStrike" cap="none">
                <a:solidFill>
                  <a:schemeClr val="dk1"/>
                </a:solidFill>
                <a:latin typeface="Calibri"/>
                <a:ea typeface="Calibri"/>
                <a:cs typeface="Calibri"/>
                <a:sym typeface="Calibri"/>
              </a:rPr>
              <a:t>Identifiable access patterns</a:t>
            </a:r>
            <a:r>
              <a:rPr lang="en" sz="1200" b="0" i="0" u="none" strike="noStrike" cap="none">
                <a:solidFill>
                  <a:schemeClr val="dk1"/>
                </a:solidFill>
                <a:latin typeface="Calibri"/>
                <a:ea typeface="Calibri"/>
                <a:cs typeface="Calibri"/>
                <a:sym typeface="Calibri"/>
              </a:rPr>
              <a:t> – Examine the WHERE clauses of your query workload and look for table columns that are consistently used to access data. For example, if most of your queries look up records by date, then date range based partitioning design might be beneficial.</a:t>
            </a:r>
            <a:endParaRPr/>
          </a:p>
          <a:p>
            <a:pPr marL="171450" marR="0" lvl="0" indent="-171450" algn="l" rtl="0">
              <a:lnSpc>
                <a:spcPct val="90000"/>
              </a:lnSpc>
              <a:spcBef>
                <a:spcPts val="360"/>
              </a:spcBef>
              <a:spcAft>
                <a:spcPts val="0"/>
              </a:spcAft>
              <a:buClr>
                <a:schemeClr val="dk1"/>
              </a:buClr>
              <a:buSzPts val="1200"/>
              <a:buFont typeface="Arial"/>
              <a:buChar char="•"/>
            </a:pPr>
            <a:r>
              <a:rPr lang="en" sz="1200" b="1" i="0" u="none" strike="noStrike" cap="none">
                <a:solidFill>
                  <a:schemeClr val="dk1"/>
                </a:solidFill>
                <a:latin typeface="Calibri"/>
                <a:ea typeface="Calibri"/>
                <a:cs typeface="Calibri"/>
                <a:sym typeface="Calibri"/>
              </a:rPr>
              <a:t>Maintaining rolling data</a:t>
            </a:r>
            <a:r>
              <a:rPr lang="en" sz="1200" b="0" i="0" u="none" strike="noStrike" cap="none">
                <a:solidFill>
                  <a:schemeClr val="dk1"/>
                </a:solidFill>
                <a:latin typeface="Calibri"/>
                <a:ea typeface="Calibri"/>
                <a:cs typeface="Calibri"/>
                <a:sym typeface="Calibri"/>
              </a:rPr>
              <a:t> – as discussed earlier, partitioning provides great ILM benefits.</a:t>
            </a:r>
            <a:endParaRPr/>
          </a:p>
          <a:p>
            <a:pPr marL="171450" marR="0" lvl="0" indent="-171450" algn="l" rtl="0">
              <a:lnSpc>
                <a:spcPct val="90000"/>
              </a:lnSpc>
              <a:spcBef>
                <a:spcPts val="360"/>
              </a:spcBef>
              <a:spcAft>
                <a:spcPts val="0"/>
              </a:spcAft>
              <a:buClr>
                <a:schemeClr val="dk1"/>
              </a:buClr>
              <a:buSzPts val="1200"/>
              <a:buFont typeface="Arial"/>
              <a:buChar char="•"/>
            </a:pPr>
            <a:r>
              <a:rPr lang="en" sz="1200" b="1" i="0" u="none" strike="noStrike" cap="none">
                <a:solidFill>
                  <a:schemeClr val="dk1"/>
                </a:solidFill>
                <a:latin typeface="Calibri"/>
                <a:ea typeface="Calibri"/>
                <a:cs typeface="Calibri"/>
                <a:sym typeface="Calibri"/>
              </a:rPr>
              <a:t>Dividing data into equal parts</a:t>
            </a:r>
            <a:r>
              <a:rPr lang="en" sz="1200" b="0" i="0" u="none" strike="noStrike" cap="none">
                <a:solidFill>
                  <a:schemeClr val="dk1"/>
                </a:solidFill>
                <a:latin typeface="Calibri"/>
                <a:ea typeface="Calibri"/>
                <a:cs typeface="Calibri"/>
                <a:sym typeface="Calibri"/>
              </a:rPr>
              <a:t> – Choose a partitioning criteria that will divide your data as evenly as possible.  For example, by dividing a large table into 10 partitions of equal size, you should see a 10x speedup for queres having predicates which restrict them to scanning a single partition.</a:t>
            </a:r>
            <a:endParaRPr sz="1200" b="0" i="0" u="none" strike="noStrike" cap="none">
              <a:solidFill>
                <a:schemeClr val="dk1"/>
              </a:solidFill>
              <a:latin typeface="Calibri"/>
              <a:ea typeface="Calibri"/>
              <a:cs typeface="Calibri"/>
              <a:sym typeface="Calibri"/>
            </a:endParaRPr>
          </a:p>
        </p:txBody>
      </p:sp>
      <p:sp>
        <p:nvSpPr>
          <p:cNvPr id="358" name="Google Shape;358;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 – Title">
  <p:cSld name="Divider">
    <p:bg>
      <p:bgPr>
        <a:solidFill>
          <a:schemeClr val="lt2"/>
        </a:solidFill>
        <a:effectLst/>
      </p:bgPr>
    </p:bg>
    <p:spTree>
      <p:nvGrpSpPr>
        <p:cNvPr id="1" name="Shape 6"/>
        <p:cNvGrpSpPr/>
        <p:nvPr/>
      </p:nvGrpSpPr>
      <p:grpSpPr>
        <a:xfrm>
          <a:off x="0" y="0"/>
          <a:ext cx="0" cy="0"/>
          <a:chOff x="0" y="0"/>
          <a:chExt cx="0" cy="0"/>
        </a:xfrm>
      </p:grpSpPr>
      <p:pic>
        <p:nvPicPr>
          <p:cNvPr id="7" name="Google Shape;7;p2" descr="IMG_0276.jpg"/>
          <p:cNvPicPr preferRelativeResize="0"/>
          <p:nvPr/>
        </p:nvPicPr>
        <p:blipFill rotWithShape="1">
          <a:blip r:embed="rId2">
            <a:alphaModFix/>
          </a:blip>
          <a:srcRect l="-1871" t="8284" r="9671" b="8284"/>
          <a:stretch/>
        </p:blipFill>
        <p:spPr>
          <a:xfrm>
            <a:off x="614426" y="0"/>
            <a:ext cx="8529600" cy="5143500"/>
          </a:xfrm>
          <a:prstGeom prst="rect">
            <a:avLst/>
          </a:prstGeom>
          <a:noFill/>
          <a:ln>
            <a:noFill/>
          </a:ln>
        </p:spPr>
      </p:pic>
      <p:sp>
        <p:nvSpPr>
          <p:cNvPr id="8" name="Google Shape;8;p2"/>
          <p:cNvSpPr/>
          <p:nvPr/>
        </p:nvSpPr>
        <p:spPr>
          <a:xfrm>
            <a:off x="0" y="-25"/>
            <a:ext cx="9144000" cy="5143500"/>
          </a:xfrm>
          <a:prstGeom prst="rect">
            <a:avLst/>
          </a:prstGeom>
          <a:gradFill>
            <a:gsLst>
              <a:gs pos="0">
                <a:srgbClr val="1AB9A5"/>
              </a:gs>
              <a:gs pos="10000">
                <a:srgbClr val="1AB9A5"/>
              </a:gs>
              <a:gs pos="100000">
                <a:srgbClr val="1AB9A5">
                  <a:alpha val="74117"/>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A9DBD6"/>
              </a:solidFill>
              <a:latin typeface="Arial"/>
              <a:ea typeface="Arial"/>
              <a:cs typeface="Arial"/>
              <a:sym typeface="Arial"/>
            </a:endParaRPr>
          </a:p>
        </p:txBody>
      </p:sp>
      <p:cxnSp>
        <p:nvCxnSpPr>
          <p:cNvPr id="9" name="Google Shape;9;p2"/>
          <p:cNvCxnSpPr/>
          <p:nvPr/>
        </p:nvCxnSpPr>
        <p:spPr>
          <a:xfrm>
            <a:off x="633275" y="3110100"/>
            <a:ext cx="738900" cy="0"/>
          </a:xfrm>
          <a:prstGeom prst="straightConnector1">
            <a:avLst/>
          </a:prstGeom>
          <a:noFill/>
          <a:ln w="38100" cap="flat" cmpd="sng">
            <a:solidFill>
              <a:schemeClr val="accent6"/>
            </a:solidFill>
            <a:prstDash val="solid"/>
            <a:round/>
            <a:headEnd type="none" w="sm" len="sm"/>
            <a:tailEnd type="none" w="sm" len="sm"/>
          </a:ln>
        </p:spPr>
      </p:cxnSp>
      <p:sp>
        <p:nvSpPr>
          <p:cNvPr id="10" name="Google Shape;10;p2"/>
          <p:cNvSpPr txBox="1">
            <a:spLocks noGrp="1"/>
          </p:cNvSpPr>
          <p:nvPr>
            <p:ph type="title"/>
          </p:nvPr>
        </p:nvSpPr>
        <p:spPr>
          <a:xfrm>
            <a:off x="523203" y="1737025"/>
            <a:ext cx="6158400" cy="11916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4000"/>
              <a:buFont typeface="Arial"/>
              <a:buNone/>
              <a:defRPr sz="40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2" name="Google Shape;12;p2"/>
          <p:cNvGrpSpPr/>
          <p:nvPr/>
        </p:nvGrpSpPr>
        <p:grpSpPr>
          <a:xfrm>
            <a:off x="634507" y="819388"/>
            <a:ext cx="1337013" cy="313170"/>
            <a:chOff x="1841475" y="2392725"/>
            <a:chExt cx="3928925" cy="920275"/>
          </a:xfrm>
        </p:grpSpPr>
        <p:sp>
          <p:nvSpPr>
            <p:cNvPr id="13" name="Google Shape;13;p2"/>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2"/>
          <p:cNvSpPr txBox="1">
            <a:spLocks noGrp="1"/>
          </p:cNvSpPr>
          <p:nvPr>
            <p:ph type="subTitle" idx="1"/>
          </p:nvPr>
        </p:nvSpPr>
        <p:spPr>
          <a:xfrm>
            <a:off x="523200" y="3306700"/>
            <a:ext cx="4173600" cy="1409700"/>
          </a:xfrm>
          <a:prstGeom prst="rect">
            <a:avLst/>
          </a:prstGeom>
          <a:noFill/>
          <a:ln>
            <a:noFill/>
          </a:ln>
        </p:spPr>
        <p:txBody>
          <a:bodyPr spcFirstLastPara="1" wrap="square" lIns="91425" tIns="91425" rIns="91425" bIns="91425" anchor="t" anchorCtr="0">
            <a:noAutofit/>
          </a:bodyPr>
          <a:lstStyle>
            <a:lvl1pPr marR="0" lvl="0" algn="l" rtl="0">
              <a:lnSpc>
                <a:spcPct val="110000"/>
              </a:lnSpc>
              <a:spcBef>
                <a:spcPts val="0"/>
              </a:spcBef>
              <a:spcAft>
                <a:spcPts val="0"/>
              </a:spcAft>
              <a:buClr>
                <a:srgbClr val="000000"/>
              </a:buClr>
              <a:buSzPts val="1500"/>
              <a:buFont typeface="Arial"/>
              <a:buNone/>
              <a:defRPr sz="1500" b="0" i="0" u="none" strike="noStrike" cap="none">
                <a:solidFill>
                  <a:srgbClr val="FFFFFF"/>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7 – Diagram Box">
  <p:cSld name="Title Slide_4">
    <p:bg>
      <p:bgPr>
        <a:solidFill>
          <a:srgbClr val="F3F3F3"/>
        </a:solidFill>
        <a:effectLst/>
      </p:bgPr>
    </p:bg>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78" name="Google Shape;78;p11"/>
          <p:cNvGrpSpPr/>
          <p:nvPr/>
        </p:nvGrpSpPr>
        <p:grpSpPr>
          <a:xfrm>
            <a:off x="287525" y="4854556"/>
            <a:ext cx="634914" cy="148716"/>
            <a:chOff x="1841475" y="2392725"/>
            <a:chExt cx="3928925" cy="920275"/>
          </a:xfrm>
        </p:grpSpPr>
        <p:sp>
          <p:nvSpPr>
            <p:cNvPr id="79" name="Google Shape;79;p11"/>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1"/>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1"/>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1"/>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1"/>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1"/>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1"/>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1"/>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7" name="Google Shape;87;p11"/>
          <p:cNvSpPr/>
          <p:nvPr/>
        </p:nvSpPr>
        <p:spPr>
          <a:xfrm>
            <a:off x="285750" y="907200"/>
            <a:ext cx="8569800" cy="37623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8" name="Google Shape;88;p11"/>
          <p:cNvCxnSpPr/>
          <p:nvPr/>
        </p:nvCxnSpPr>
        <p:spPr>
          <a:xfrm>
            <a:off x="8855561" y="-214525"/>
            <a:ext cx="0" cy="119700"/>
          </a:xfrm>
          <a:prstGeom prst="straightConnector1">
            <a:avLst/>
          </a:prstGeom>
          <a:noFill/>
          <a:ln w="9525" cap="flat" cmpd="sng">
            <a:solidFill>
              <a:srgbClr val="D9D9D9"/>
            </a:solidFill>
            <a:prstDash val="solid"/>
            <a:round/>
            <a:headEnd type="none" w="sm" len="sm"/>
            <a:tailEnd type="none" w="sm" len="sm"/>
          </a:ln>
        </p:spPr>
      </p:cxnSp>
      <p:cxnSp>
        <p:nvCxnSpPr>
          <p:cNvPr id="89" name="Google Shape;89;p11"/>
          <p:cNvCxnSpPr/>
          <p:nvPr/>
        </p:nvCxnSpPr>
        <p:spPr>
          <a:xfrm>
            <a:off x="287536" y="-214525"/>
            <a:ext cx="0" cy="119700"/>
          </a:xfrm>
          <a:prstGeom prst="straightConnector1">
            <a:avLst/>
          </a:prstGeom>
          <a:noFill/>
          <a:ln w="9525" cap="flat" cmpd="sng">
            <a:solidFill>
              <a:srgbClr val="D9D9D9"/>
            </a:solidFill>
            <a:prstDash val="solid"/>
            <a:round/>
            <a:headEnd type="none" w="sm" len="sm"/>
            <a:tailEnd type="none" w="sm" len="sm"/>
          </a:ln>
        </p:spPr>
      </p:cxnSp>
      <p:cxnSp>
        <p:nvCxnSpPr>
          <p:cNvPr id="90" name="Google Shape;90;p11"/>
          <p:cNvCxnSpPr/>
          <p:nvPr/>
        </p:nvCxnSpPr>
        <p:spPr>
          <a:xfrm rot="10800000">
            <a:off x="-228600" y="923925"/>
            <a:ext cx="114300" cy="0"/>
          </a:xfrm>
          <a:prstGeom prst="straightConnector1">
            <a:avLst/>
          </a:prstGeom>
          <a:noFill/>
          <a:ln w="9525" cap="flat" cmpd="sng">
            <a:solidFill>
              <a:srgbClr val="D9D9D9"/>
            </a:solidFill>
            <a:prstDash val="solid"/>
            <a:round/>
            <a:headEnd type="none" w="sm" len="sm"/>
            <a:tailEnd type="none" w="sm" len="sm"/>
          </a:ln>
        </p:spPr>
      </p:cxnSp>
      <p:cxnSp>
        <p:nvCxnSpPr>
          <p:cNvPr id="91" name="Google Shape;91;p11"/>
          <p:cNvCxnSpPr/>
          <p:nvPr/>
        </p:nvCxnSpPr>
        <p:spPr>
          <a:xfrm rot="10800000">
            <a:off x="-228600" y="4669500"/>
            <a:ext cx="114300" cy="0"/>
          </a:xfrm>
          <a:prstGeom prst="straightConnector1">
            <a:avLst/>
          </a:prstGeom>
          <a:noFill/>
          <a:ln w="9525" cap="flat" cmpd="sng">
            <a:solidFill>
              <a:srgbClr val="D9D9D9"/>
            </a:solidFill>
            <a:prstDash val="solid"/>
            <a:round/>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 – Design Grid">
  <p:cSld name="Title Slide_3">
    <p:spTree>
      <p:nvGrpSpPr>
        <p:cNvPr id="1" name="Shape 92"/>
        <p:cNvGrpSpPr/>
        <p:nvPr/>
      </p:nvGrpSpPr>
      <p:grpSpPr>
        <a:xfrm>
          <a:off x="0" y="0"/>
          <a:ext cx="0" cy="0"/>
          <a:chOff x="0" y="0"/>
          <a:chExt cx="0" cy="0"/>
        </a:xfrm>
      </p:grpSpPr>
      <p:pic>
        <p:nvPicPr>
          <p:cNvPr id="93" name="Google Shape;93;p12"/>
          <p:cNvPicPr preferRelativeResize="0"/>
          <p:nvPr/>
        </p:nvPicPr>
        <p:blipFill rotWithShape="1">
          <a:blip r:embed="rId2">
            <a:alphaModFix/>
          </a:blip>
          <a:srcRect/>
          <a:stretch/>
        </p:blipFill>
        <p:spPr>
          <a:xfrm>
            <a:off x="0" y="0"/>
            <a:ext cx="9144000" cy="5143489"/>
          </a:xfrm>
          <a:prstGeom prst="rect">
            <a:avLst/>
          </a:prstGeom>
          <a:noFill/>
          <a:ln>
            <a:noFill/>
          </a:ln>
        </p:spPr>
      </p:pic>
      <p:sp>
        <p:nvSpPr>
          <p:cNvPr id="94" name="Google Shape;94;p12"/>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95" name="Google Shape;95;p12"/>
          <p:cNvGrpSpPr/>
          <p:nvPr/>
        </p:nvGrpSpPr>
        <p:grpSpPr>
          <a:xfrm>
            <a:off x="287525" y="4854556"/>
            <a:ext cx="634914" cy="148716"/>
            <a:chOff x="1841475" y="2392725"/>
            <a:chExt cx="3928925" cy="920275"/>
          </a:xfrm>
        </p:grpSpPr>
        <p:sp>
          <p:nvSpPr>
            <p:cNvPr id="96" name="Google Shape;96;p12"/>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2"/>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2"/>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2"/>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2"/>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2"/>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2"/>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2"/>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 – Night Mode">
  <p:cSld name="Title Slide_2">
    <p:bg>
      <p:bgPr>
        <a:solidFill>
          <a:schemeClr val="dk1"/>
        </a:solidFill>
        <a:effectLst/>
      </p:bgPr>
    </p:bg>
    <p:spTree>
      <p:nvGrpSpPr>
        <p:cNvPr id="1" name="Shape 104"/>
        <p:cNvGrpSpPr/>
        <p:nvPr/>
      </p:nvGrpSpPr>
      <p:grpSpPr>
        <a:xfrm>
          <a:off x="0" y="0"/>
          <a:ext cx="0" cy="0"/>
          <a:chOff x="0" y="0"/>
          <a:chExt cx="0" cy="0"/>
        </a:xfrm>
      </p:grpSpPr>
      <p:sp>
        <p:nvSpPr>
          <p:cNvPr id="105" name="Google Shape;105;p13"/>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rgbClr val="FFFFFF"/>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06" name="Google Shape;106;p13"/>
          <p:cNvGrpSpPr/>
          <p:nvPr/>
        </p:nvGrpSpPr>
        <p:grpSpPr>
          <a:xfrm>
            <a:off x="287525" y="4854556"/>
            <a:ext cx="634914" cy="148716"/>
            <a:chOff x="1841475" y="2392725"/>
            <a:chExt cx="3928925" cy="920275"/>
          </a:xfrm>
        </p:grpSpPr>
        <p:sp>
          <p:nvSpPr>
            <p:cNvPr id="107" name="Google Shape;107;p13"/>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3"/>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3"/>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3"/>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3"/>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3"/>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3"/>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3"/>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4 – Sidebar">
  <p:cSld name="CUSTOM_5">
    <p:spTree>
      <p:nvGrpSpPr>
        <p:cNvPr id="1" name="Shape 115"/>
        <p:cNvGrpSpPr/>
        <p:nvPr/>
      </p:nvGrpSpPr>
      <p:grpSpPr>
        <a:xfrm>
          <a:off x="0" y="0"/>
          <a:ext cx="0" cy="0"/>
          <a:chOff x="0" y="0"/>
          <a:chExt cx="0" cy="0"/>
        </a:xfrm>
      </p:grpSpPr>
      <p:cxnSp>
        <p:nvCxnSpPr>
          <p:cNvPr id="116" name="Google Shape;116;p14"/>
          <p:cNvCxnSpPr/>
          <p:nvPr/>
        </p:nvCxnSpPr>
        <p:spPr>
          <a:xfrm rot="10800000">
            <a:off x="6081375" y="905700"/>
            <a:ext cx="0" cy="3764400"/>
          </a:xfrm>
          <a:prstGeom prst="straightConnector1">
            <a:avLst/>
          </a:prstGeom>
          <a:noFill/>
          <a:ln w="19050" cap="flat" cmpd="sng">
            <a:solidFill>
              <a:srgbClr val="D9D9D9"/>
            </a:solidFill>
            <a:prstDash val="solid"/>
            <a:round/>
            <a:headEnd type="none" w="sm" len="sm"/>
            <a:tailEnd type="none" w="sm" len="sm"/>
          </a:ln>
        </p:spPr>
      </p:cxnSp>
      <p:sp>
        <p:nvSpPr>
          <p:cNvPr id="117" name="Google Shape;117;p14"/>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18" name="Google Shape;118;p14"/>
          <p:cNvGrpSpPr/>
          <p:nvPr/>
        </p:nvGrpSpPr>
        <p:grpSpPr>
          <a:xfrm>
            <a:off x="287525" y="4854556"/>
            <a:ext cx="634914" cy="148716"/>
            <a:chOff x="1841475" y="2392725"/>
            <a:chExt cx="3928925" cy="920275"/>
          </a:xfrm>
        </p:grpSpPr>
        <p:sp>
          <p:nvSpPr>
            <p:cNvPr id="119" name="Google Shape;119;p14"/>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4"/>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4"/>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4"/>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4"/>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4"/>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4"/>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4"/>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27" name="Google Shape;127;p14"/>
          <p:cNvCxnSpPr/>
          <p:nvPr/>
        </p:nvCxnSpPr>
        <p:spPr>
          <a:xfrm>
            <a:off x="6078286" y="-214525"/>
            <a:ext cx="0" cy="119700"/>
          </a:xfrm>
          <a:prstGeom prst="straightConnector1">
            <a:avLst/>
          </a:prstGeom>
          <a:noFill/>
          <a:ln w="9525" cap="flat" cmpd="sng">
            <a:solidFill>
              <a:srgbClr val="D9D9D9"/>
            </a:solidFill>
            <a:prstDash val="solid"/>
            <a:round/>
            <a:headEnd type="none" w="sm" len="sm"/>
            <a:tailEnd type="none" w="sm" len="sm"/>
          </a:ln>
        </p:spPr>
      </p:cxnSp>
      <p:sp>
        <p:nvSpPr>
          <p:cNvPr id="128" name="Google Shape;128;p14"/>
          <p:cNvSpPr txBox="1">
            <a:spLocks noGrp="1"/>
          </p:cNvSpPr>
          <p:nvPr>
            <p:ph type="body" idx="1"/>
          </p:nvPr>
        </p:nvSpPr>
        <p:spPr>
          <a:xfrm>
            <a:off x="192475" y="900400"/>
            <a:ext cx="5618700" cy="37695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0000"/>
              </a:lnSpc>
              <a:spcBef>
                <a:spcPts val="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1pPr>
            <a:lvl2pPr marL="914400" marR="0" lvl="1"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2pPr>
            <a:lvl3pPr marL="1371600" marR="0" lvl="2"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3pPr>
            <a:lvl4pPr marL="1828800" marR="0" lvl="3"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4pPr>
            <a:lvl5pPr marL="2286000" marR="0" lvl="4"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5pPr>
            <a:lvl6pPr marL="2743200" marR="0" lvl="5"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6pPr>
            <a:lvl7pPr marL="3200400" marR="0" lvl="6"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7pPr>
            <a:lvl8pPr marL="3657600" marR="0" lvl="7"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8pPr>
            <a:lvl9pPr marL="4114800" marR="0" lvl="8" indent="-317500" algn="l" rtl="0">
              <a:lnSpc>
                <a:spcPct val="110000"/>
              </a:lnSpc>
              <a:spcBef>
                <a:spcPts val="1000"/>
              </a:spcBef>
              <a:spcAft>
                <a:spcPts val="100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9pPr>
          </a:lstStyle>
          <a:p>
            <a:endParaRPr/>
          </a:p>
        </p:txBody>
      </p:sp>
      <p:sp>
        <p:nvSpPr>
          <p:cNvPr id="129" name="Google Shape;129;p14"/>
          <p:cNvSpPr txBox="1">
            <a:spLocks noGrp="1"/>
          </p:cNvSpPr>
          <p:nvPr>
            <p:ph type="body" idx="2"/>
          </p:nvPr>
        </p:nvSpPr>
        <p:spPr>
          <a:xfrm>
            <a:off x="6222125" y="900400"/>
            <a:ext cx="2729400" cy="37695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0000"/>
              </a:lnSpc>
              <a:spcBef>
                <a:spcPts val="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1pPr>
            <a:lvl2pPr marL="914400" marR="0" lvl="1" indent="-311150" algn="l" rtl="0">
              <a:lnSpc>
                <a:spcPct val="110000"/>
              </a:lnSpc>
              <a:spcBef>
                <a:spcPts val="200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2pPr>
            <a:lvl3pPr marL="1371600" marR="0" lvl="2" indent="-311150" algn="l" rtl="0">
              <a:lnSpc>
                <a:spcPct val="110000"/>
              </a:lnSpc>
              <a:spcBef>
                <a:spcPts val="200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3pPr>
            <a:lvl4pPr marL="1828800" marR="0" lvl="3" indent="-311150" algn="l" rtl="0">
              <a:lnSpc>
                <a:spcPct val="110000"/>
              </a:lnSpc>
              <a:spcBef>
                <a:spcPts val="200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4pPr>
            <a:lvl5pPr marL="2286000" marR="0" lvl="4" indent="-311150" algn="l" rtl="0">
              <a:lnSpc>
                <a:spcPct val="110000"/>
              </a:lnSpc>
              <a:spcBef>
                <a:spcPts val="200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5pPr>
            <a:lvl6pPr marL="2743200" marR="0" lvl="5" indent="-311150" algn="l" rtl="0">
              <a:lnSpc>
                <a:spcPct val="110000"/>
              </a:lnSpc>
              <a:spcBef>
                <a:spcPts val="200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6pPr>
            <a:lvl7pPr marL="3200400" marR="0" lvl="6" indent="-311150" algn="l" rtl="0">
              <a:lnSpc>
                <a:spcPct val="110000"/>
              </a:lnSpc>
              <a:spcBef>
                <a:spcPts val="200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7pPr>
            <a:lvl8pPr marL="3657600" marR="0" lvl="7" indent="-311150" algn="l" rtl="0">
              <a:lnSpc>
                <a:spcPct val="110000"/>
              </a:lnSpc>
              <a:spcBef>
                <a:spcPts val="200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8pPr>
            <a:lvl9pPr marL="4114800" marR="0" lvl="8" indent="-311150" algn="l" rtl="0">
              <a:lnSpc>
                <a:spcPct val="110000"/>
              </a:lnSpc>
              <a:spcBef>
                <a:spcPts val="2000"/>
              </a:spcBef>
              <a:spcAft>
                <a:spcPts val="200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5 – Split">
  <p:cSld name="CUSTOM_8">
    <p:spTree>
      <p:nvGrpSpPr>
        <p:cNvPr id="1" name="Shape 130"/>
        <p:cNvGrpSpPr/>
        <p:nvPr/>
      </p:nvGrpSpPr>
      <p:grpSpPr>
        <a:xfrm>
          <a:off x="0" y="0"/>
          <a:ext cx="0" cy="0"/>
          <a:chOff x="0" y="0"/>
          <a:chExt cx="0" cy="0"/>
        </a:xfrm>
      </p:grpSpPr>
      <p:cxnSp>
        <p:nvCxnSpPr>
          <p:cNvPr id="131" name="Google Shape;131;p15"/>
          <p:cNvCxnSpPr/>
          <p:nvPr/>
        </p:nvCxnSpPr>
        <p:spPr>
          <a:xfrm>
            <a:off x="4572000" y="-214525"/>
            <a:ext cx="0" cy="119700"/>
          </a:xfrm>
          <a:prstGeom prst="straightConnector1">
            <a:avLst/>
          </a:prstGeom>
          <a:noFill/>
          <a:ln w="9525" cap="flat" cmpd="sng">
            <a:solidFill>
              <a:srgbClr val="FFFFFF"/>
            </a:solidFill>
            <a:prstDash val="solid"/>
            <a:round/>
            <a:headEnd type="none" w="sm" len="sm"/>
            <a:tailEnd type="none" w="sm" len="sm"/>
          </a:ln>
        </p:spPr>
      </p:cxnSp>
      <p:grpSp>
        <p:nvGrpSpPr>
          <p:cNvPr id="132" name="Google Shape;132;p15"/>
          <p:cNvGrpSpPr/>
          <p:nvPr/>
        </p:nvGrpSpPr>
        <p:grpSpPr>
          <a:xfrm>
            <a:off x="287525" y="4854556"/>
            <a:ext cx="634914" cy="148716"/>
            <a:chOff x="1841475" y="2392725"/>
            <a:chExt cx="3928925" cy="920275"/>
          </a:xfrm>
        </p:grpSpPr>
        <p:sp>
          <p:nvSpPr>
            <p:cNvPr id="133" name="Google Shape;133;p15"/>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5"/>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5"/>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5"/>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5"/>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5"/>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5"/>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5"/>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1" name="Google Shape;141;p15"/>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142" name="Google Shape;142;p15"/>
          <p:cNvCxnSpPr/>
          <p:nvPr/>
        </p:nvCxnSpPr>
        <p:spPr>
          <a:xfrm rot="10800000">
            <a:off x="4572000" y="905700"/>
            <a:ext cx="0" cy="3764400"/>
          </a:xfrm>
          <a:prstGeom prst="straightConnector1">
            <a:avLst/>
          </a:prstGeom>
          <a:noFill/>
          <a:ln w="19050" cap="flat" cmpd="sng">
            <a:solidFill>
              <a:srgbClr val="D9D9D9"/>
            </a:solidFill>
            <a:prstDash val="solid"/>
            <a:round/>
            <a:headEnd type="none" w="sm" len="sm"/>
            <a:tailEnd type="none" w="sm" len="sm"/>
          </a:ln>
        </p:spPr>
      </p:cxnSp>
      <p:sp>
        <p:nvSpPr>
          <p:cNvPr id="143" name="Google Shape;143;p15"/>
          <p:cNvSpPr txBox="1">
            <a:spLocks noGrp="1"/>
          </p:cNvSpPr>
          <p:nvPr>
            <p:ph type="body" idx="1"/>
          </p:nvPr>
        </p:nvSpPr>
        <p:spPr>
          <a:xfrm>
            <a:off x="192475" y="900400"/>
            <a:ext cx="4112100" cy="37695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0000"/>
              </a:lnSpc>
              <a:spcBef>
                <a:spcPts val="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1pPr>
            <a:lvl2pPr marL="914400" marR="0" lvl="1"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2pPr>
            <a:lvl3pPr marL="1371600" marR="0" lvl="2"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3pPr>
            <a:lvl4pPr marL="1828800" marR="0" lvl="3"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4pPr>
            <a:lvl5pPr marL="2286000" marR="0" lvl="4"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5pPr>
            <a:lvl6pPr marL="2743200" marR="0" lvl="5"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6pPr>
            <a:lvl7pPr marL="3200400" marR="0" lvl="6"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7pPr>
            <a:lvl8pPr marL="3657600" marR="0" lvl="7"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8pPr>
            <a:lvl9pPr marL="4114800" marR="0" lvl="8" indent="-311150" algn="l" rtl="0">
              <a:lnSpc>
                <a:spcPct val="110000"/>
              </a:lnSpc>
              <a:spcBef>
                <a:spcPts val="1000"/>
              </a:spcBef>
              <a:spcAft>
                <a:spcPts val="100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9pPr>
          </a:lstStyle>
          <a:p>
            <a:endParaRPr/>
          </a:p>
        </p:txBody>
      </p:sp>
      <p:sp>
        <p:nvSpPr>
          <p:cNvPr id="144" name="Google Shape;144;p15"/>
          <p:cNvSpPr txBox="1">
            <a:spLocks noGrp="1"/>
          </p:cNvSpPr>
          <p:nvPr>
            <p:ph type="body" idx="2"/>
          </p:nvPr>
        </p:nvSpPr>
        <p:spPr>
          <a:xfrm>
            <a:off x="4750000" y="900400"/>
            <a:ext cx="4112100" cy="37695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0000"/>
              </a:lnSpc>
              <a:spcBef>
                <a:spcPts val="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1pPr>
            <a:lvl2pPr marL="914400" marR="0" lvl="1"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2pPr>
            <a:lvl3pPr marL="1371600" marR="0" lvl="2"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3pPr>
            <a:lvl4pPr marL="1828800" marR="0" lvl="3"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4pPr>
            <a:lvl5pPr marL="2286000" marR="0" lvl="4"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5pPr>
            <a:lvl6pPr marL="2743200" marR="0" lvl="5"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6pPr>
            <a:lvl7pPr marL="3200400" marR="0" lvl="6"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7pPr>
            <a:lvl8pPr marL="3657600" marR="0" lvl="7"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8pPr>
            <a:lvl9pPr marL="4114800" marR="0" lvl="8" indent="-311150" algn="l" rtl="0">
              <a:lnSpc>
                <a:spcPct val="110000"/>
              </a:lnSpc>
              <a:spcBef>
                <a:spcPts val="1000"/>
              </a:spcBef>
              <a:spcAft>
                <a:spcPts val="100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5 – Split w/ Image">
  <p:cSld name="CUSTOM_8_2">
    <p:spTree>
      <p:nvGrpSpPr>
        <p:cNvPr id="1" name="Shape 145"/>
        <p:cNvGrpSpPr/>
        <p:nvPr/>
      </p:nvGrpSpPr>
      <p:grpSpPr>
        <a:xfrm>
          <a:off x="0" y="0"/>
          <a:ext cx="0" cy="0"/>
          <a:chOff x="0" y="0"/>
          <a:chExt cx="0" cy="0"/>
        </a:xfrm>
      </p:grpSpPr>
      <p:sp>
        <p:nvSpPr>
          <p:cNvPr id="146" name="Google Shape;146;p16"/>
          <p:cNvSpPr/>
          <p:nvPr/>
        </p:nvSpPr>
        <p:spPr>
          <a:xfrm>
            <a:off x="4572000" y="0"/>
            <a:ext cx="4572000" cy="5143500"/>
          </a:xfrm>
          <a:prstGeom prst="rect">
            <a:avLst/>
          </a:prstGeom>
          <a:solidFill>
            <a:srgbClr val="EFEFE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Proxima Nova"/>
                <a:ea typeface="Proxima Nova"/>
                <a:cs typeface="Proxima Nova"/>
                <a:sym typeface="Proxima Nova"/>
              </a:rPr>
              <a:t>Cover w/ Image</a:t>
            </a:r>
            <a:endParaRPr sz="1000" b="0" i="0" u="none" strike="noStrike" cap="none">
              <a:solidFill>
                <a:schemeClr val="dk1"/>
              </a:solidFill>
              <a:latin typeface="Proxima Nova"/>
              <a:ea typeface="Proxima Nova"/>
              <a:cs typeface="Proxima Nova"/>
              <a:sym typeface="Proxima Nova"/>
            </a:endParaRPr>
          </a:p>
        </p:txBody>
      </p:sp>
      <p:cxnSp>
        <p:nvCxnSpPr>
          <p:cNvPr id="147" name="Google Shape;147;p16"/>
          <p:cNvCxnSpPr/>
          <p:nvPr/>
        </p:nvCxnSpPr>
        <p:spPr>
          <a:xfrm>
            <a:off x="4572000" y="-214525"/>
            <a:ext cx="0" cy="119700"/>
          </a:xfrm>
          <a:prstGeom prst="straightConnector1">
            <a:avLst/>
          </a:prstGeom>
          <a:noFill/>
          <a:ln w="9525" cap="flat" cmpd="sng">
            <a:solidFill>
              <a:srgbClr val="D9D9D9"/>
            </a:solidFill>
            <a:prstDash val="solid"/>
            <a:round/>
            <a:headEnd type="none" w="sm" len="sm"/>
            <a:tailEnd type="none" w="sm" len="sm"/>
          </a:ln>
        </p:spPr>
      </p:cxnSp>
      <p:grpSp>
        <p:nvGrpSpPr>
          <p:cNvPr id="148" name="Google Shape;148;p16"/>
          <p:cNvGrpSpPr/>
          <p:nvPr/>
        </p:nvGrpSpPr>
        <p:grpSpPr>
          <a:xfrm>
            <a:off x="287525" y="4854556"/>
            <a:ext cx="634914" cy="148716"/>
            <a:chOff x="1841475" y="2392725"/>
            <a:chExt cx="3928925" cy="920275"/>
          </a:xfrm>
        </p:grpSpPr>
        <p:sp>
          <p:nvSpPr>
            <p:cNvPr id="149" name="Google Shape;149;p16"/>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6"/>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6"/>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6"/>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6"/>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6"/>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6"/>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6"/>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7" name="Google Shape;157;p16"/>
          <p:cNvSpPr txBox="1">
            <a:spLocks noGrp="1"/>
          </p:cNvSpPr>
          <p:nvPr>
            <p:ph type="title"/>
          </p:nvPr>
        </p:nvSpPr>
        <p:spPr>
          <a:xfrm>
            <a:off x="192475" y="151275"/>
            <a:ext cx="4281300" cy="393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8" name="Google Shape;158;p16"/>
          <p:cNvSpPr txBox="1">
            <a:spLocks noGrp="1"/>
          </p:cNvSpPr>
          <p:nvPr>
            <p:ph type="body" idx="1"/>
          </p:nvPr>
        </p:nvSpPr>
        <p:spPr>
          <a:xfrm>
            <a:off x="192475" y="900400"/>
            <a:ext cx="4254600" cy="37695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10000"/>
              </a:lnSpc>
              <a:spcBef>
                <a:spcPts val="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1pPr>
            <a:lvl2pPr marL="914400" marR="0" lvl="1" indent="-330200" algn="l" rtl="0">
              <a:lnSpc>
                <a:spcPct val="110000"/>
              </a:lnSpc>
              <a:spcBef>
                <a:spcPts val="1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2pPr>
            <a:lvl3pPr marL="1371600" marR="0" lvl="2" indent="-330200" algn="l" rtl="0">
              <a:lnSpc>
                <a:spcPct val="110000"/>
              </a:lnSpc>
              <a:spcBef>
                <a:spcPts val="1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3pPr>
            <a:lvl4pPr marL="1828800" marR="0" lvl="3" indent="-330200" algn="l" rtl="0">
              <a:lnSpc>
                <a:spcPct val="110000"/>
              </a:lnSpc>
              <a:spcBef>
                <a:spcPts val="1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4pPr>
            <a:lvl5pPr marL="2286000" marR="0" lvl="4" indent="-330200" algn="l" rtl="0">
              <a:lnSpc>
                <a:spcPct val="110000"/>
              </a:lnSpc>
              <a:spcBef>
                <a:spcPts val="1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5pPr>
            <a:lvl6pPr marL="2743200" marR="0" lvl="5" indent="-330200" algn="l" rtl="0">
              <a:lnSpc>
                <a:spcPct val="110000"/>
              </a:lnSpc>
              <a:spcBef>
                <a:spcPts val="1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6pPr>
            <a:lvl7pPr marL="3200400" marR="0" lvl="6" indent="-330200" algn="l" rtl="0">
              <a:lnSpc>
                <a:spcPct val="110000"/>
              </a:lnSpc>
              <a:spcBef>
                <a:spcPts val="1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7pPr>
            <a:lvl8pPr marL="3657600" marR="0" lvl="7" indent="-330200" algn="l" rtl="0">
              <a:lnSpc>
                <a:spcPct val="110000"/>
              </a:lnSpc>
              <a:spcBef>
                <a:spcPts val="1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8pPr>
            <a:lvl9pPr marL="4114800" marR="0" lvl="8" indent="-330200" algn="l" rtl="0">
              <a:lnSpc>
                <a:spcPct val="110000"/>
              </a:lnSpc>
              <a:spcBef>
                <a:spcPts val="1000"/>
              </a:spcBef>
              <a:spcAft>
                <a:spcPts val="100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6 – Columns">
  <p:cSld name="CUSTOM_8_1">
    <p:spTree>
      <p:nvGrpSpPr>
        <p:cNvPr id="1" name="Shape 159"/>
        <p:cNvGrpSpPr/>
        <p:nvPr/>
      </p:nvGrpSpPr>
      <p:grpSpPr>
        <a:xfrm>
          <a:off x="0" y="0"/>
          <a:ext cx="0" cy="0"/>
          <a:chOff x="0" y="0"/>
          <a:chExt cx="0" cy="0"/>
        </a:xfrm>
      </p:grpSpPr>
      <p:grpSp>
        <p:nvGrpSpPr>
          <p:cNvPr id="160" name="Google Shape;160;p17"/>
          <p:cNvGrpSpPr/>
          <p:nvPr/>
        </p:nvGrpSpPr>
        <p:grpSpPr>
          <a:xfrm>
            <a:off x="287525" y="4854556"/>
            <a:ext cx="634914" cy="148716"/>
            <a:chOff x="1841475" y="2392725"/>
            <a:chExt cx="3928925" cy="920275"/>
          </a:xfrm>
        </p:grpSpPr>
        <p:sp>
          <p:nvSpPr>
            <p:cNvPr id="161" name="Google Shape;161;p17"/>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7"/>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7"/>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7"/>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7"/>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7"/>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7"/>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7"/>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9" name="Google Shape;169;p17"/>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170" name="Google Shape;170;p17"/>
          <p:cNvCxnSpPr/>
          <p:nvPr/>
        </p:nvCxnSpPr>
        <p:spPr>
          <a:xfrm rot="10800000">
            <a:off x="6081375" y="905700"/>
            <a:ext cx="0" cy="3764400"/>
          </a:xfrm>
          <a:prstGeom prst="straightConnector1">
            <a:avLst/>
          </a:prstGeom>
          <a:noFill/>
          <a:ln w="19050" cap="flat" cmpd="sng">
            <a:solidFill>
              <a:srgbClr val="D9D9D9"/>
            </a:solidFill>
            <a:prstDash val="solid"/>
            <a:round/>
            <a:headEnd type="none" w="sm" len="sm"/>
            <a:tailEnd type="none" w="sm" len="sm"/>
          </a:ln>
        </p:spPr>
      </p:cxnSp>
      <p:cxnSp>
        <p:nvCxnSpPr>
          <p:cNvPr id="171" name="Google Shape;171;p17"/>
          <p:cNvCxnSpPr/>
          <p:nvPr/>
        </p:nvCxnSpPr>
        <p:spPr>
          <a:xfrm>
            <a:off x="6078286" y="-214525"/>
            <a:ext cx="0" cy="119700"/>
          </a:xfrm>
          <a:prstGeom prst="straightConnector1">
            <a:avLst/>
          </a:prstGeom>
          <a:noFill/>
          <a:ln w="9525" cap="flat" cmpd="sng">
            <a:solidFill>
              <a:srgbClr val="D9D9D9"/>
            </a:solidFill>
            <a:prstDash val="solid"/>
            <a:round/>
            <a:headEnd type="none" w="sm" len="sm"/>
            <a:tailEnd type="none" w="sm" len="sm"/>
          </a:ln>
        </p:spPr>
      </p:cxnSp>
      <p:cxnSp>
        <p:nvCxnSpPr>
          <p:cNvPr id="172" name="Google Shape;172;p17"/>
          <p:cNvCxnSpPr/>
          <p:nvPr/>
        </p:nvCxnSpPr>
        <p:spPr>
          <a:xfrm rot="10800000">
            <a:off x="3067875" y="905700"/>
            <a:ext cx="0" cy="3764400"/>
          </a:xfrm>
          <a:prstGeom prst="straightConnector1">
            <a:avLst/>
          </a:prstGeom>
          <a:noFill/>
          <a:ln w="19050" cap="flat" cmpd="sng">
            <a:solidFill>
              <a:srgbClr val="D9D9D9"/>
            </a:solidFill>
            <a:prstDash val="solid"/>
            <a:round/>
            <a:headEnd type="none" w="sm" len="sm"/>
            <a:tailEnd type="none" w="sm" len="sm"/>
          </a:ln>
        </p:spPr>
      </p:cxnSp>
      <p:cxnSp>
        <p:nvCxnSpPr>
          <p:cNvPr id="173" name="Google Shape;173;p17"/>
          <p:cNvCxnSpPr/>
          <p:nvPr/>
        </p:nvCxnSpPr>
        <p:spPr>
          <a:xfrm>
            <a:off x="3067886" y="-214525"/>
            <a:ext cx="0" cy="119700"/>
          </a:xfrm>
          <a:prstGeom prst="straightConnector1">
            <a:avLst/>
          </a:prstGeom>
          <a:noFill/>
          <a:ln w="9525" cap="flat" cmpd="sng">
            <a:solidFill>
              <a:srgbClr val="D9D9D9"/>
            </a:solidFill>
            <a:prstDash val="solid"/>
            <a:round/>
            <a:headEnd type="none" w="sm" len="sm"/>
            <a:tailEnd type="none" w="sm" len="sm"/>
          </a:ln>
        </p:spPr>
      </p:cxnSp>
      <p:sp>
        <p:nvSpPr>
          <p:cNvPr id="174" name="Google Shape;174;p17"/>
          <p:cNvSpPr txBox="1"/>
          <p:nvPr/>
        </p:nvSpPr>
        <p:spPr>
          <a:xfrm>
            <a:off x="192475" y="900400"/>
            <a:ext cx="2729400" cy="3769500"/>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1000"/>
              </a:spcAft>
              <a:buClr>
                <a:srgbClr val="000000"/>
              </a:buClr>
              <a:buSzPts val="1100"/>
              <a:buFont typeface="Arial"/>
              <a:buNone/>
            </a:pPr>
            <a:endParaRPr sz="1100" b="0" i="0" u="none" strike="noStrike" cap="none">
              <a:solidFill>
                <a:schemeClr val="dk1"/>
              </a:solidFill>
              <a:latin typeface="Proxima Nova"/>
              <a:ea typeface="Proxima Nova"/>
              <a:cs typeface="Proxima Nova"/>
              <a:sym typeface="Proxima Nova"/>
            </a:endParaRPr>
          </a:p>
        </p:txBody>
      </p:sp>
      <p:sp>
        <p:nvSpPr>
          <p:cNvPr id="175" name="Google Shape;175;p17"/>
          <p:cNvSpPr txBox="1">
            <a:spLocks noGrp="1"/>
          </p:cNvSpPr>
          <p:nvPr>
            <p:ph type="body" idx="1"/>
          </p:nvPr>
        </p:nvSpPr>
        <p:spPr>
          <a:xfrm>
            <a:off x="192475" y="900400"/>
            <a:ext cx="2729400" cy="37695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10000"/>
              </a:lnSpc>
              <a:spcBef>
                <a:spcPts val="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1pPr>
            <a:lvl2pPr marL="914400" marR="0" lvl="1"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5pPr>
            <a:lvl6pPr marL="2743200" marR="0" lvl="5"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6pPr>
            <a:lvl7pPr marL="3200400" marR="0" lvl="6"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7pPr>
            <a:lvl8pPr marL="3657600" marR="0" lvl="7"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8pPr>
            <a:lvl9pPr marL="4114800" marR="0" lvl="8" indent="-298450" algn="l" rtl="0">
              <a:lnSpc>
                <a:spcPct val="110000"/>
              </a:lnSpc>
              <a:spcBef>
                <a:spcPts val="1000"/>
              </a:spcBef>
              <a:spcAft>
                <a:spcPts val="100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9pPr>
          </a:lstStyle>
          <a:p>
            <a:endParaRPr/>
          </a:p>
        </p:txBody>
      </p:sp>
      <p:sp>
        <p:nvSpPr>
          <p:cNvPr id="176" name="Google Shape;176;p17"/>
          <p:cNvSpPr txBox="1">
            <a:spLocks noGrp="1"/>
          </p:cNvSpPr>
          <p:nvPr>
            <p:ph type="body" idx="2"/>
          </p:nvPr>
        </p:nvSpPr>
        <p:spPr>
          <a:xfrm>
            <a:off x="3207300" y="900400"/>
            <a:ext cx="2729400" cy="37695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10000"/>
              </a:lnSpc>
              <a:spcBef>
                <a:spcPts val="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1pPr>
            <a:lvl2pPr marL="914400" marR="0" lvl="1"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5pPr>
            <a:lvl6pPr marL="2743200" marR="0" lvl="5"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6pPr>
            <a:lvl7pPr marL="3200400" marR="0" lvl="6"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7pPr>
            <a:lvl8pPr marL="3657600" marR="0" lvl="7"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8pPr>
            <a:lvl9pPr marL="4114800" marR="0" lvl="8" indent="-298450" algn="l" rtl="0">
              <a:lnSpc>
                <a:spcPct val="110000"/>
              </a:lnSpc>
              <a:spcBef>
                <a:spcPts val="1000"/>
              </a:spcBef>
              <a:spcAft>
                <a:spcPts val="100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9pPr>
          </a:lstStyle>
          <a:p>
            <a:endParaRPr/>
          </a:p>
        </p:txBody>
      </p:sp>
      <p:sp>
        <p:nvSpPr>
          <p:cNvPr id="177" name="Google Shape;177;p17"/>
          <p:cNvSpPr txBox="1">
            <a:spLocks noGrp="1"/>
          </p:cNvSpPr>
          <p:nvPr>
            <p:ph type="body" idx="3"/>
          </p:nvPr>
        </p:nvSpPr>
        <p:spPr>
          <a:xfrm>
            <a:off x="6222125" y="900400"/>
            <a:ext cx="2729400" cy="37695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10000"/>
              </a:lnSpc>
              <a:spcBef>
                <a:spcPts val="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1pPr>
            <a:lvl2pPr marL="914400" marR="0" lvl="1"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5pPr>
            <a:lvl6pPr marL="2743200" marR="0" lvl="5"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6pPr>
            <a:lvl7pPr marL="3200400" marR="0" lvl="6"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7pPr>
            <a:lvl8pPr marL="3657600" marR="0" lvl="7"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8pPr>
            <a:lvl9pPr marL="4114800" marR="0" lvl="8" indent="-298450" algn="l" rtl="0">
              <a:lnSpc>
                <a:spcPct val="110000"/>
              </a:lnSpc>
              <a:spcBef>
                <a:spcPts val="1000"/>
              </a:spcBef>
              <a:spcAft>
                <a:spcPts val="100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78"/>
        <p:cNvGrpSpPr/>
        <p:nvPr/>
      </p:nvGrpSpPr>
      <p:grpSpPr>
        <a:xfrm>
          <a:off x="0" y="0"/>
          <a:ext cx="0" cy="0"/>
          <a:chOff x="0" y="0"/>
          <a:chExt cx="0" cy="0"/>
        </a:xfrm>
      </p:grpSpPr>
      <p:sp>
        <p:nvSpPr>
          <p:cNvPr id="179" name="Google Shape;179;p18"/>
          <p:cNvSpPr txBox="1">
            <a:spLocks noGrp="1"/>
          </p:cNvSpPr>
          <p:nvPr>
            <p:ph type="title"/>
          </p:nvPr>
        </p:nvSpPr>
        <p:spPr>
          <a:xfrm>
            <a:off x="366715" y="325439"/>
            <a:ext cx="8410575" cy="460375"/>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0"/>
              </a:spcBef>
              <a:spcAft>
                <a:spcPts val="0"/>
              </a:spcAft>
              <a:buClr>
                <a:schemeClr val="dk2"/>
              </a:buClr>
              <a:buSzPts val="3200"/>
              <a:buFont typeface="Arial"/>
              <a:buNone/>
              <a:defRPr sz="32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p:cSld name="Title Slide_5">
    <p:spTree>
      <p:nvGrpSpPr>
        <p:cNvPr id="1" name="Shape 180"/>
        <p:cNvGrpSpPr/>
        <p:nvPr/>
      </p:nvGrpSpPr>
      <p:grpSpPr>
        <a:xfrm>
          <a:off x="0" y="0"/>
          <a:ext cx="0" cy="0"/>
          <a:chOff x="0" y="0"/>
          <a:chExt cx="0" cy="0"/>
        </a:xfrm>
      </p:grpSpPr>
      <p:sp>
        <p:nvSpPr>
          <p:cNvPr id="181" name="Google Shape;181;p19"/>
          <p:cNvSpPr/>
          <p:nvPr/>
        </p:nvSpPr>
        <p:spPr>
          <a:xfrm>
            <a:off x="0" y="0"/>
            <a:ext cx="9144000" cy="5143500"/>
          </a:xfrm>
          <a:prstGeom prst="rect">
            <a:avLst/>
          </a:prstGeom>
          <a:solidFill>
            <a:schemeClr val="lt2"/>
          </a:solidFill>
          <a:ln w="127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2" name="Google Shape;182;p19"/>
          <p:cNvSpPr txBox="1">
            <a:spLocks noGrp="1"/>
          </p:cNvSpPr>
          <p:nvPr>
            <p:ph type="ctrTitle"/>
          </p:nvPr>
        </p:nvSpPr>
        <p:spPr>
          <a:xfrm>
            <a:off x="890587" y="1312907"/>
            <a:ext cx="4384145" cy="1006429"/>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rgbClr val="F16F3B"/>
              </a:buClr>
              <a:buSzPts val="3600"/>
              <a:buFont typeface="Arial"/>
              <a:buNone/>
              <a:defRPr sz="3600" b="1" i="0" u="none" strike="noStrike" cap="none">
                <a:solidFill>
                  <a:srgbClr val="F16F3B"/>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3" name="Google Shape;183;p19"/>
          <p:cNvSpPr txBox="1">
            <a:spLocks noGrp="1"/>
          </p:cNvSpPr>
          <p:nvPr>
            <p:ph type="subTitle" idx="1"/>
          </p:nvPr>
        </p:nvSpPr>
        <p:spPr>
          <a:xfrm>
            <a:off x="890588" y="2633384"/>
            <a:ext cx="6048375" cy="369332"/>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2C95DD"/>
              </a:buClr>
              <a:buSzPts val="2400"/>
              <a:buFont typeface="Arial"/>
              <a:buNone/>
              <a:defRPr sz="2400" b="0" i="0" u="none" strike="noStrike" cap="none">
                <a:solidFill>
                  <a:schemeClr val="accent2"/>
                </a:solidFill>
                <a:latin typeface="Arial"/>
                <a:ea typeface="Arial"/>
                <a:cs typeface="Arial"/>
                <a:sym typeface="Arial"/>
              </a:defRPr>
            </a:lvl1pPr>
            <a:lvl2pPr marR="0" lvl="1" algn="ctr" rtl="0">
              <a:lnSpc>
                <a:spcPct val="100000"/>
              </a:lnSpc>
              <a:spcBef>
                <a:spcPts val="480"/>
              </a:spcBef>
              <a:spcAft>
                <a:spcPts val="0"/>
              </a:spcAft>
              <a:buClr>
                <a:srgbClr val="2C95DD"/>
              </a:buClr>
              <a:buSzPts val="2400"/>
              <a:buFont typeface="Arial"/>
              <a:buNone/>
              <a:defRPr sz="2400" b="0" i="0" u="none" strike="noStrike" cap="none">
                <a:solidFill>
                  <a:srgbClr val="949494"/>
                </a:solidFill>
                <a:latin typeface="Arial"/>
                <a:ea typeface="Arial"/>
                <a:cs typeface="Arial"/>
                <a:sym typeface="Arial"/>
              </a:defRPr>
            </a:lvl2pPr>
            <a:lvl3pPr marR="0" lvl="2" algn="ctr" rtl="0">
              <a:lnSpc>
                <a:spcPct val="100000"/>
              </a:lnSpc>
              <a:spcBef>
                <a:spcPts val="400"/>
              </a:spcBef>
              <a:spcAft>
                <a:spcPts val="0"/>
              </a:spcAft>
              <a:buClr>
                <a:srgbClr val="2C95DD"/>
              </a:buClr>
              <a:buSzPts val="2000"/>
              <a:buFont typeface="Arial"/>
              <a:buNone/>
              <a:defRPr sz="2000" b="0" i="0" u="none" strike="noStrike" cap="none">
                <a:solidFill>
                  <a:srgbClr val="949494"/>
                </a:solidFill>
                <a:latin typeface="Arial"/>
                <a:ea typeface="Arial"/>
                <a:cs typeface="Arial"/>
                <a:sym typeface="Arial"/>
              </a:defRPr>
            </a:lvl3pPr>
            <a:lvl4pPr marR="0" lvl="3" algn="ctr" rtl="0">
              <a:lnSpc>
                <a:spcPct val="100000"/>
              </a:lnSpc>
              <a:spcBef>
                <a:spcPts val="360"/>
              </a:spcBef>
              <a:spcAft>
                <a:spcPts val="0"/>
              </a:spcAft>
              <a:buClr>
                <a:srgbClr val="2C95DD"/>
              </a:buClr>
              <a:buSzPts val="1800"/>
              <a:buFont typeface="Arial"/>
              <a:buNone/>
              <a:defRPr sz="1800" b="0" i="0" u="none" strike="noStrike" cap="none">
                <a:solidFill>
                  <a:srgbClr val="949494"/>
                </a:solidFill>
                <a:latin typeface="Arial"/>
                <a:ea typeface="Arial"/>
                <a:cs typeface="Arial"/>
                <a:sym typeface="Arial"/>
              </a:defRPr>
            </a:lvl4pPr>
            <a:lvl5pPr marR="0" lvl="4" algn="ctr" rtl="0">
              <a:lnSpc>
                <a:spcPct val="100000"/>
              </a:lnSpc>
              <a:spcBef>
                <a:spcPts val="360"/>
              </a:spcBef>
              <a:spcAft>
                <a:spcPts val="0"/>
              </a:spcAft>
              <a:buClr>
                <a:srgbClr val="2C95DD"/>
              </a:buClr>
              <a:buSzPts val="1800"/>
              <a:buFont typeface="Arial"/>
              <a:buNone/>
              <a:defRPr sz="1800" b="0" i="0" u="none" strike="noStrike" cap="none">
                <a:solidFill>
                  <a:srgbClr val="949494"/>
                </a:solidFill>
                <a:latin typeface="Arial"/>
                <a:ea typeface="Arial"/>
                <a:cs typeface="Arial"/>
                <a:sym typeface="Arial"/>
              </a:defRPr>
            </a:lvl5pPr>
            <a:lvl6pPr marR="0" lvl="5" algn="ctr" rtl="0">
              <a:lnSpc>
                <a:spcPct val="100000"/>
              </a:lnSpc>
              <a:spcBef>
                <a:spcPts val="400"/>
              </a:spcBef>
              <a:spcAft>
                <a:spcPts val="0"/>
              </a:spcAft>
              <a:buClr>
                <a:srgbClr val="949494"/>
              </a:buClr>
              <a:buSzPts val="2000"/>
              <a:buFont typeface="Arial"/>
              <a:buNone/>
              <a:defRPr sz="2000" b="0" i="0" u="none" strike="noStrike" cap="none">
                <a:solidFill>
                  <a:srgbClr val="949494"/>
                </a:solidFill>
                <a:latin typeface="Arial"/>
                <a:ea typeface="Arial"/>
                <a:cs typeface="Arial"/>
                <a:sym typeface="Arial"/>
              </a:defRPr>
            </a:lvl6pPr>
            <a:lvl7pPr marR="0" lvl="6" algn="ctr" rtl="0">
              <a:lnSpc>
                <a:spcPct val="100000"/>
              </a:lnSpc>
              <a:spcBef>
                <a:spcPts val="400"/>
              </a:spcBef>
              <a:spcAft>
                <a:spcPts val="0"/>
              </a:spcAft>
              <a:buClr>
                <a:srgbClr val="949494"/>
              </a:buClr>
              <a:buSzPts val="2000"/>
              <a:buFont typeface="Arial"/>
              <a:buNone/>
              <a:defRPr sz="2000" b="0" i="0" u="none" strike="noStrike" cap="none">
                <a:solidFill>
                  <a:srgbClr val="949494"/>
                </a:solidFill>
                <a:latin typeface="Arial"/>
                <a:ea typeface="Arial"/>
                <a:cs typeface="Arial"/>
                <a:sym typeface="Arial"/>
              </a:defRPr>
            </a:lvl7pPr>
            <a:lvl8pPr marR="0" lvl="7" algn="ctr" rtl="0">
              <a:lnSpc>
                <a:spcPct val="100000"/>
              </a:lnSpc>
              <a:spcBef>
                <a:spcPts val="400"/>
              </a:spcBef>
              <a:spcAft>
                <a:spcPts val="0"/>
              </a:spcAft>
              <a:buClr>
                <a:srgbClr val="949494"/>
              </a:buClr>
              <a:buSzPts val="2000"/>
              <a:buFont typeface="Arial"/>
              <a:buNone/>
              <a:defRPr sz="2000" b="0" i="0" u="none" strike="noStrike" cap="none">
                <a:solidFill>
                  <a:srgbClr val="949494"/>
                </a:solidFill>
                <a:latin typeface="Arial"/>
                <a:ea typeface="Arial"/>
                <a:cs typeface="Arial"/>
                <a:sym typeface="Arial"/>
              </a:defRPr>
            </a:lvl8pPr>
            <a:lvl9pPr marR="0" lvl="8" algn="ctr" rtl="0">
              <a:lnSpc>
                <a:spcPct val="100000"/>
              </a:lnSpc>
              <a:spcBef>
                <a:spcPts val="400"/>
              </a:spcBef>
              <a:spcAft>
                <a:spcPts val="0"/>
              </a:spcAft>
              <a:buClr>
                <a:srgbClr val="949494"/>
              </a:buClr>
              <a:buSzPts val="2000"/>
              <a:buFont typeface="Arial"/>
              <a:buNone/>
              <a:defRPr sz="2000" b="0" i="0" u="none" strike="noStrike" cap="none">
                <a:solidFill>
                  <a:srgbClr val="949494"/>
                </a:solidFill>
                <a:latin typeface="Arial"/>
                <a:ea typeface="Arial"/>
                <a:cs typeface="Arial"/>
                <a:sym typeface="Arial"/>
              </a:defRPr>
            </a:lvl9pPr>
          </a:lstStyle>
          <a:p>
            <a:endParaRPr/>
          </a:p>
        </p:txBody>
      </p:sp>
      <p:sp>
        <p:nvSpPr>
          <p:cNvPr id="184" name="Google Shape;184;p19"/>
          <p:cNvSpPr txBox="1">
            <a:spLocks noGrp="1"/>
          </p:cNvSpPr>
          <p:nvPr>
            <p:ph type="body" idx="2"/>
          </p:nvPr>
        </p:nvSpPr>
        <p:spPr>
          <a:xfrm>
            <a:off x="908582" y="3710101"/>
            <a:ext cx="5026550" cy="276999"/>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2C95DD"/>
              </a:buClr>
              <a:buSzPts val="1800"/>
              <a:buFont typeface="Arial"/>
              <a:buNone/>
              <a:defRPr sz="1800" b="0" i="0" u="none" strike="noStrike" cap="none">
                <a:solidFill>
                  <a:srgbClr val="7F7F7F"/>
                </a:solidFill>
                <a:latin typeface="Arial"/>
                <a:ea typeface="Arial"/>
                <a:cs typeface="Arial"/>
                <a:sym typeface="Arial"/>
              </a:defRPr>
            </a:lvl1pPr>
            <a:lvl2pPr marL="914400" marR="0" lvl="1" indent="-381000" algn="l" rtl="0">
              <a:lnSpc>
                <a:spcPct val="100000"/>
              </a:lnSpc>
              <a:spcBef>
                <a:spcPts val="480"/>
              </a:spcBef>
              <a:spcAft>
                <a:spcPts val="0"/>
              </a:spcAft>
              <a:buClr>
                <a:srgbClr val="2C95DD"/>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rgbClr val="2C95DD"/>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rgbClr val="2C95DD"/>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rgbClr val="2C95DD"/>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5" name="Google Shape;185;p19"/>
          <p:cNvSpPr/>
          <p:nvPr/>
        </p:nvSpPr>
        <p:spPr>
          <a:xfrm>
            <a:off x="0" y="4629150"/>
            <a:ext cx="9144000" cy="385763"/>
          </a:xfrm>
          <a:prstGeom prst="rect">
            <a:avLst/>
          </a:prstGeom>
          <a:solidFill>
            <a:srgbClr val="00786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6" name="Google Shape;186;p19"/>
          <p:cNvSpPr txBox="1"/>
          <p:nvPr/>
        </p:nvSpPr>
        <p:spPr>
          <a:xfrm flipH="1">
            <a:off x="8553450" y="5021496"/>
            <a:ext cx="533400" cy="123111"/>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b="0" i="0" u="none" strike="noStrike" cap="none">
                <a:solidFill>
                  <a:srgbClr val="7F7F7F"/>
                </a:solidFill>
                <a:latin typeface="Arial"/>
                <a:ea typeface="Arial"/>
                <a:cs typeface="Arial"/>
                <a:sym typeface="Arial"/>
              </a:rPr>
              <a:t>‹#›</a:t>
            </a:fld>
            <a:endParaRPr sz="800" b="0" i="0" u="none" strike="noStrike" cap="none">
              <a:solidFill>
                <a:srgbClr val="7F7F7F"/>
              </a:solidFill>
              <a:latin typeface="Arial"/>
              <a:ea typeface="Arial"/>
              <a:cs typeface="Arial"/>
              <a:sym typeface="Arial"/>
            </a:endParaRPr>
          </a:p>
        </p:txBody>
      </p:sp>
      <p:sp>
        <p:nvSpPr>
          <p:cNvPr id="187" name="Google Shape;187;p19"/>
          <p:cNvSpPr txBox="1"/>
          <p:nvPr/>
        </p:nvSpPr>
        <p:spPr>
          <a:xfrm>
            <a:off x="366713" y="5018449"/>
            <a:ext cx="2274887" cy="10002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50"/>
              <a:buFont typeface="Arial"/>
              <a:buNone/>
            </a:pPr>
            <a:r>
              <a:rPr lang="en" sz="650" b="0" i="0" u="none" strike="noStrike" cap="none">
                <a:solidFill>
                  <a:srgbClr val="7F7F7F"/>
                </a:solidFill>
                <a:latin typeface="Arial"/>
                <a:ea typeface="Arial"/>
                <a:cs typeface="Arial"/>
                <a:sym typeface="Arial"/>
              </a:rPr>
              <a:t>© 2016 Pivotal Software, Inc.  All rights reserved.</a:t>
            </a:r>
            <a:endParaRPr sz="650" b="0" i="0" u="none" strike="noStrike" cap="none">
              <a:solidFill>
                <a:srgbClr val="7F7F7F"/>
              </a:solidFill>
              <a:latin typeface="Arial"/>
              <a:ea typeface="Arial"/>
              <a:cs typeface="Arial"/>
              <a:sym typeface="Arial"/>
            </a:endParaRPr>
          </a:p>
        </p:txBody>
      </p:sp>
      <p:pic>
        <p:nvPicPr>
          <p:cNvPr id="188" name="Google Shape;188;p19" descr="Pivotal_White.png"/>
          <p:cNvPicPr preferRelativeResize="0"/>
          <p:nvPr/>
        </p:nvPicPr>
        <p:blipFill rotWithShape="1">
          <a:blip r:embed="rId2">
            <a:alphaModFix/>
          </a:blip>
          <a:srcRect l="20050" t="21652" r="18527" b="26494"/>
          <a:stretch/>
        </p:blipFill>
        <p:spPr>
          <a:xfrm>
            <a:off x="7926755" y="4642512"/>
            <a:ext cx="997234" cy="329674"/>
          </a:xfrm>
          <a:prstGeom prst="rect">
            <a:avLst/>
          </a:prstGeom>
          <a:noFill/>
          <a:ln>
            <a:noFill/>
          </a:ln>
        </p:spPr>
      </p:pic>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Pivotal Title Slide">
  <p:cSld name="Pivotal Title Slide">
    <p:bg>
      <p:bgPr>
        <a:solidFill>
          <a:schemeClr val="accent1"/>
        </a:solidFill>
        <a:effectLst/>
      </p:bgPr>
    </p:bg>
    <p:spTree>
      <p:nvGrpSpPr>
        <p:cNvPr id="1" name="Shape 189"/>
        <p:cNvGrpSpPr/>
        <p:nvPr/>
      </p:nvGrpSpPr>
      <p:grpSpPr>
        <a:xfrm>
          <a:off x="0" y="0"/>
          <a:ext cx="0" cy="0"/>
          <a:chOff x="0" y="0"/>
          <a:chExt cx="0" cy="0"/>
        </a:xfrm>
      </p:grpSpPr>
      <p:sp>
        <p:nvSpPr>
          <p:cNvPr id="190" name="Google Shape;190;p20"/>
          <p:cNvSpPr/>
          <p:nvPr/>
        </p:nvSpPr>
        <p:spPr>
          <a:xfrm>
            <a:off x="0" y="0"/>
            <a:ext cx="9144000" cy="51435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pic>
        <p:nvPicPr>
          <p:cNvPr id="191" name="Google Shape;191;p20" descr="EMC-no-tag_white_RGB-150dpi.png"/>
          <p:cNvPicPr preferRelativeResize="0"/>
          <p:nvPr/>
        </p:nvPicPr>
        <p:blipFill rotWithShape="1">
          <a:blip r:embed="rId2">
            <a:alphaModFix amt="31000"/>
          </a:blip>
          <a:srcRect/>
          <a:stretch/>
        </p:blipFill>
        <p:spPr>
          <a:xfrm>
            <a:off x="1934110" y="1452327"/>
            <a:ext cx="5152490" cy="1362548"/>
          </a:xfrm>
          <a:prstGeom prst="rect">
            <a:avLst/>
          </a:prstGeom>
          <a:noFill/>
          <a:ln>
            <a:noFill/>
          </a:ln>
        </p:spPr>
      </p:pic>
      <p:sp>
        <p:nvSpPr>
          <p:cNvPr id="192" name="Google Shape;192;p20"/>
          <p:cNvSpPr txBox="1"/>
          <p:nvPr/>
        </p:nvSpPr>
        <p:spPr>
          <a:xfrm>
            <a:off x="1701800" y="2984500"/>
            <a:ext cx="5689600" cy="4616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rgbClr val="F27C3A"/>
                </a:solidFill>
                <a:latin typeface="Arial"/>
                <a:ea typeface="Arial"/>
                <a:cs typeface="Arial"/>
                <a:sym typeface="Arial"/>
              </a:rPr>
              <a:t>A NEW PLATFORM </a:t>
            </a:r>
            <a:r>
              <a:rPr lang="en" sz="2400" b="0" i="0" u="none" strike="noStrike" cap="none">
                <a:solidFill>
                  <a:srgbClr val="3EA7BC"/>
                </a:solidFill>
                <a:latin typeface="Arial"/>
                <a:ea typeface="Arial"/>
                <a:cs typeface="Arial"/>
                <a:sym typeface="Arial"/>
              </a:rPr>
              <a:t>FOR A NEW ERA</a:t>
            </a:r>
            <a:endParaRPr sz="1400" b="0" i="0" u="none" strike="noStrike" cap="none">
              <a:solidFill>
                <a:srgbClr val="000000"/>
              </a:solidFill>
              <a:latin typeface="Arial"/>
              <a:ea typeface="Arial"/>
              <a:cs typeface="Arial"/>
              <a:sym typeface="Arial"/>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366713" y="325438"/>
            <a:ext cx="8410575" cy="460375"/>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0"/>
              </a:spcBef>
              <a:spcAft>
                <a:spcPts val="0"/>
              </a:spcAft>
              <a:buClr>
                <a:schemeClr val="dk2"/>
              </a:buClr>
              <a:buSzPts val="3200"/>
              <a:buFont typeface="Arial"/>
              <a:buNone/>
              <a:defRPr sz="32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4" name="Google Shape;24;p3"/>
          <p:cNvSpPr txBox="1">
            <a:spLocks noGrp="1"/>
          </p:cNvSpPr>
          <p:nvPr>
            <p:ph type="body" idx="1"/>
          </p:nvPr>
        </p:nvSpPr>
        <p:spPr>
          <a:xfrm>
            <a:off x="366714" y="1074738"/>
            <a:ext cx="8410575" cy="3382962"/>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1200"/>
              </a:spcBef>
              <a:spcAft>
                <a:spcPts val="0"/>
              </a:spcAft>
              <a:buClr>
                <a:schemeClr val="accent1"/>
              </a:buClr>
              <a:buSzPts val="2400"/>
              <a:buFont typeface="Noto Sans Symbols"/>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300"/>
              </a:spcBef>
              <a:spcAft>
                <a:spcPts val="0"/>
              </a:spcAft>
              <a:buClr>
                <a:schemeClr val="accent1"/>
              </a:buClr>
              <a:buSzPts val="2000"/>
              <a:buFont typeface="Verdana"/>
              <a:buChar char="–"/>
              <a:defRPr sz="20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accent1"/>
              </a:buClr>
              <a:buSzPts val="1600"/>
              <a:buFont typeface="Verdana"/>
              <a:buChar char="▪"/>
              <a:defRPr sz="1600" b="0" i="0" u="none" strike="noStrike" cap="none">
                <a:solidFill>
                  <a:schemeClr val="dk1"/>
                </a:solidFill>
                <a:latin typeface="Arial"/>
                <a:ea typeface="Arial"/>
                <a:cs typeface="Arial"/>
                <a:sym typeface="Arial"/>
              </a:defRPr>
            </a:lvl3pPr>
            <a:lvl4pPr marL="1828800" marR="0" lvl="3" indent="-304800" algn="l" rtl="0">
              <a:lnSpc>
                <a:spcPct val="100000"/>
              </a:lnSpc>
              <a:spcBef>
                <a:spcPts val="300"/>
              </a:spcBef>
              <a:spcAft>
                <a:spcPts val="0"/>
              </a:spcAft>
              <a:buClr>
                <a:schemeClr val="accent1"/>
              </a:buClr>
              <a:buSzPts val="1200"/>
              <a:buFont typeface="Verdana"/>
              <a:buChar char="—"/>
              <a:defRPr sz="1200" b="0" i="0" u="none" strike="noStrike" cap="none">
                <a:solidFill>
                  <a:schemeClr val="dk1"/>
                </a:solidFill>
                <a:latin typeface="Arial"/>
                <a:ea typeface="Arial"/>
                <a:cs typeface="Arial"/>
                <a:sym typeface="Arial"/>
              </a:defRPr>
            </a:lvl4pPr>
            <a:lvl5pPr marL="2286000" marR="0" lvl="4" indent="-298450" algn="l" rtl="0">
              <a:lnSpc>
                <a:spcPct val="100000"/>
              </a:lnSpc>
              <a:spcBef>
                <a:spcPts val="300"/>
              </a:spcBef>
              <a:spcAft>
                <a:spcPts val="0"/>
              </a:spcAft>
              <a:buClr>
                <a:schemeClr val="accent1"/>
              </a:buClr>
              <a:buSzPts val="1100"/>
              <a:buFont typeface="Verdana"/>
              <a:buChar char="»"/>
              <a:defRPr sz="11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457200" y="205979"/>
            <a:ext cx="8229600" cy="85725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2C95DD"/>
              </a:buClr>
              <a:buSzPts val="3200"/>
              <a:buFont typeface="Arial"/>
              <a:buNone/>
              <a:defRPr sz="3200" b="0" i="0" u="none" strike="noStrike" cap="none">
                <a:solidFill>
                  <a:srgbClr val="2C95DD"/>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7" name="Google Shape;27;p4"/>
          <p:cNvSpPr txBox="1">
            <a:spLocks noGrp="1"/>
          </p:cNvSpPr>
          <p:nvPr>
            <p:ph type="body" idx="1"/>
          </p:nvPr>
        </p:nvSpPr>
        <p:spPr>
          <a:xfrm>
            <a:off x="457200" y="1200151"/>
            <a:ext cx="8229600" cy="3394472"/>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480"/>
              </a:spcBef>
              <a:spcAft>
                <a:spcPts val="0"/>
              </a:spcAft>
              <a:buClr>
                <a:srgbClr val="2C95DD"/>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rgbClr val="2C95DD"/>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rgbClr val="2C95DD"/>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rgbClr val="2C95DD"/>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rgbClr val="2C95DD"/>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with Subtitle and Content">
  <p:cSld name="1_Title with Subtitle and Content">
    <p:spTree>
      <p:nvGrpSpPr>
        <p:cNvPr id="1" name="Shape 30"/>
        <p:cNvGrpSpPr/>
        <p:nvPr/>
      </p:nvGrpSpPr>
      <p:grpSpPr>
        <a:xfrm>
          <a:off x="0" y="0"/>
          <a:ext cx="0" cy="0"/>
          <a:chOff x="0" y="0"/>
          <a:chExt cx="0" cy="0"/>
        </a:xfrm>
      </p:grpSpPr>
      <p:sp>
        <p:nvSpPr>
          <p:cNvPr id="31" name="Google Shape;31;p6"/>
          <p:cNvSpPr txBox="1">
            <a:spLocks noGrp="1"/>
          </p:cNvSpPr>
          <p:nvPr>
            <p:ph type="body" idx="1"/>
          </p:nvPr>
        </p:nvSpPr>
        <p:spPr>
          <a:xfrm>
            <a:off x="366713" y="785813"/>
            <a:ext cx="8410575" cy="346219"/>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2C95DD"/>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100000"/>
              </a:lnSpc>
              <a:spcBef>
                <a:spcPts val="400"/>
              </a:spcBef>
              <a:spcAft>
                <a:spcPts val="0"/>
              </a:spcAft>
              <a:buClr>
                <a:srgbClr val="2C95DD"/>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rgbClr val="2C95DD"/>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100000"/>
              </a:lnSpc>
              <a:spcBef>
                <a:spcPts val="320"/>
              </a:spcBef>
              <a:spcAft>
                <a:spcPts val="0"/>
              </a:spcAft>
              <a:buClr>
                <a:srgbClr val="2C95DD"/>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100000"/>
              </a:lnSpc>
              <a:spcBef>
                <a:spcPts val="320"/>
              </a:spcBef>
              <a:spcAft>
                <a:spcPts val="0"/>
              </a:spcAft>
              <a:buClr>
                <a:srgbClr val="2C95DD"/>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2" name="Google Shape;32;p6"/>
          <p:cNvSpPr txBox="1">
            <a:spLocks noGrp="1"/>
          </p:cNvSpPr>
          <p:nvPr>
            <p:ph type="title"/>
          </p:nvPr>
        </p:nvSpPr>
        <p:spPr>
          <a:xfrm>
            <a:off x="366713" y="325438"/>
            <a:ext cx="8410575" cy="460375"/>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0"/>
              </a:spcBef>
              <a:spcAft>
                <a:spcPts val="0"/>
              </a:spcAft>
              <a:buClr>
                <a:schemeClr val="dk2"/>
              </a:buClr>
              <a:buSzPts val="3200"/>
              <a:buFont typeface="Arial"/>
              <a:buNone/>
              <a:defRPr sz="32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 name="Google Shape;33;p6"/>
          <p:cNvSpPr txBox="1">
            <a:spLocks noGrp="1"/>
          </p:cNvSpPr>
          <p:nvPr>
            <p:ph type="body" idx="2"/>
          </p:nvPr>
        </p:nvSpPr>
        <p:spPr>
          <a:xfrm>
            <a:off x="366715" y="1419224"/>
            <a:ext cx="8410574" cy="3038475"/>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1200"/>
              </a:spcBef>
              <a:spcAft>
                <a:spcPts val="0"/>
              </a:spcAft>
              <a:buClr>
                <a:schemeClr val="accent1"/>
              </a:buClr>
              <a:buSzPts val="2400"/>
              <a:buFont typeface="Noto Sans Symbols"/>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300"/>
              </a:spcBef>
              <a:spcAft>
                <a:spcPts val="0"/>
              </a:spcAft>
              <a:buClr>
                <a:schemeClr val="accent1"/>
              </a:buClr>
              <a:buSzPts val="2000"/>
              <a:buFont typeface="Verdana"/>
              <a:buChar char="–"/>
              <a:defRPr sz="20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accent1"/>
              </a:buClr>
              <a:buSzPts val="1600"/>
              <a:buFont typeface="Verdana"/>
              <a:buChar char="▪"/>
              <a:defRPr sz="1600" b="0" i="0" u="none" strike="noStrike" cap="none">
                <a:solidFill>
                  <a:schemeClr val="dk1"/>
                </a:solidFill>
                <a:latin typeface="Arial"/>
                <a:ea typeface="Arial"/>
                <a:cs typeface="Arial"/>
                <a:sym typeface="Arial"/>
              </a:defRPr>
            </a:lvl3pPr>
            <a:lvl4pPr marL="1828800" marR="0" lvl="3" indent="-304800" algn="l" rtl="0">
              <a:lnSpc>
                <a:spcPct val="100000"/>
              </a:lnSpc>
              <a:spcBef>
                <a:spcPts val="300"/>
              </a:spcBef>
              <a:spcAft>
                <a:spcPts val="0"/>
              </a:spcAft>
              <a:buClr>
                <a:schemeClr val="accent1"/>
              </a:buClr>
              <a:buSzPts val="1200"/>
              <a:buFont typeface="Verdana"/>
              <a:buChar char="—"/>
              <a:defRPr sz="1200" b="0" i="0" u="none" strike="noStrike" cap="none">
                <a:solidFill>
                  <a:schemeClr val="dk1"/>
                </a:solidFill>
                <a:latin typeface="Arial"/>
                <a:ea typeface="Arial"/>
                <a:cs typeface="Arial"/>
                <a:sym typeface="Arial"/>
              </a:defRPr>
            </a:lvl4pPr>
            <a:lvl5pPr marL="2286000" marR="0" lvl="4" indent="-298450" algn="l" rtl="0">
              <a:lnSpc>
                <a:spcPct val="100000"/>
              </a:lnSpc>
              <a:spcBef>
                <a:spcPts val="300"/>
              </a:spcBef>
              <a:spcAft>
                <a:spcPts val="0"/>
              </a:spcAft>
              <a:buClr>
                <a:schemeClr val="accent1"/>
              </a:buClr>
              <a:buSzPts val="1100"/>
              <a:buFont typeface="Verdana"/>
              <a:buChar char="»"/>
              <a:defRPr sz="11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 – Divider">
  <p:cSld name="Divider_1">
    <p:bg>
      <p:bgPr>
        <a:solidFill>
          <a:schemeClr val="lt2"/>
        </a:solidFill>
        <a:effectLst/>
      </p:bgPr>
    </p:bg>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668800" y="2365150"/>
            <a:ext cx="7796700" cy="17025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dk1"/>
              </a:buClr>
              <a:buSzPts val="4000"/>
              <a:buFont typeface="Proxima Nova"/>
              <a:buNone/>
              <a:defRPr sz="40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grpSp>
        <p:nvGrpSpPr>
          <p:cNvPr id="36" name="Google Shape;36;p7"/>
          <p:cNvGrpSpPr/>
          <p:nvPr/>
        </p:nvGrpSpPr>
        <p:grpSpPr>
          <a:xfrm>
            <a:off x="287525" y="4854556"/>
            <a:ext cx="634914" cy="148716"/>
            <a:chOff x="1841475" y="2392725"/>
            <a:chExt cx="3928925" cy="920275"/>
          </a:xfrm>
        </p:grpSpPr>
        <p:sp>
          <p:nvSpPr>
            <p:cNvPr id="37" name="Google Shape;37;p7"/>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7"/>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7"/>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7"/>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7"/>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7"/>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7"/>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7"/>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45" name="Google Shape;45;p7"/>
          <p:cNvCxnSpPr/>
          <p:nvPr/>
        </p:nvCxnSpPr>
        <p:spPr>
          <a:xfrm rot="10800000">
            <a:off x="4309650" y="2255484"/>
            <a:ext cx="524700" cy="0"/>
          </a:xfrm>
          <a:prstGeom prst="straightConnector1">
            <a:avLst/>
          </a:prstGeom>
          <a:noFill/>
          <a:ln w="28575" cap="flat" cmpd="sng">
            <a:solidFill>
              <a:schemeClr val="accent6"/>
            </a:solidFill>
            <a:prstDash val="solid"/>
            <a:round/>
            <a:headEnd type="none" w="sm" len="sm"/>
            <a:tailEnd type="none" w="sm" len="sm"/>
          </a:ln>
        </p:spPr>
      </p:cxnSp>
      <p:sp>
        <p:nvSpPr>
          <p:cNvPr id="46" name="Google Shape;46;p7"/>
          <p:cNvSpPr txBox="1">
            <a:spLocks noGrp="1"/>
          </p:cNvSpPr>
          <p:nvPr>
            <p:ph type="subTitle" idx="1"/>
          </p:nvPr>
        </p:nvSpPr>
        <p:spPr>
          <a:xfrm>
            <a:off x="1740900" y="1801250"/>
            <a:ext cx="5662200" cy="377400"/>
          </a:xfrm>
          <a:prstGeom prst="rect">
            <a:avLst/>
          </a:prstGeom>
          <a:noFill/>
          <a:ln>
            <a:noFill/>
          </a:ln>
        </p:spPr>
        <p:txBody>
          <a:bodyPr spcFirstLastPara="1" wrap="square" lIns="91425" tIns="91425" rIns="91425" bIns="91425" anchor="b" anchorCtr="0">
            <a:noAutofit/>
          </a:bodyPr>
          <a:lstStyle>
            <a:lvl1pPr marR="0" lvl="0" algn="ctr" rtl="0">
              <a:lnSpc>
                <a:spcPct val="110000"/>
              </a:lnSpc>
              <a:spcBef>
                <a:spcPts val="0"/>
              </a:spcBef>
              <a:spcAft>
                <a:spcPts val="0"/>
              </a:spcAft>
              <a:buClr>
                <a:srgbClr val="000000"/>
              </a:buClr>
              <a:buSzPts val="1200"/>
              <a:buFont typeface="Arial"/>
              <a:buNone/>
              <a:defRPr sz="1200" b="1" i="0" u="none" strike="noStrike" cap="none">
                <a:solidFill>
                  <a:srgbClr val="FFFFFF"/>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 Intro">
  <p:cSld name="Intro">
    <p:spTree>
      <p:nvGrpSpPr>
        <p:cNvPr id="1" name="Shape 47"/>
        <p:cNvGrpSpPr/>
        <p:nvPr/>
      </p:nvGrpSpPr>
      <p:grpSpPr>
        <a:xfrm>
          <a:off x="0" y="0"/>
          <a:ext cx="0" cy="0"/>
          <a:chOff x="0" y="0"/>
          <a:chExt cx="0" cy="0"/>
        </a:xfrm>
      </p:grpSpPr>
      <p:sp>
        <p:nvSpPr>
          <p:cNvPr id="48" name="Google Shape;48;p8"/>
          <p:cNvSpPr/>
          <p:nvPr/>
        </p:nvSpPr>
        <p:spPr>
          <a:xfrm>
            <a:off x="0" y="0"/>
            <a:ext cx="3066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8"/>
          <p:cNvSpPr txBox="1">
            <a:spLocks noGrp="1"/>
          </p:cNvSpPr>
          <p:nvPr>
            <p:ph type="title"/>
          </p:nvPr>
        </p:nvSpPr>
        <p:spPr>
          <a:xfrm>
            <a:off x="193350" y="549625"/>
            <a:ext cx="2751300" cy="14739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1400"/>
              <a:buFont typeface="Proxima Nova"/>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9pPr>
          </a:lstStyle>
          <a:p>
            <a:endParaRPr/>
          </a:p>
        </p:txBody>
      </p:sp>
      <p:cxnSp>
        <p:nvCxnSpPr>
          <p:cNvPr id="50" name="Google Shape;50;p8"/>
          <p:cNvCxnSpPr/>
          <p:nvPr/>
        </p:nvCxnSpPr>
        <p:spPr>
          <a:xfrm>
            <a:off x="3066005" y="-214525"/>
            <a:ext cx="0" cy="119700"/>
          </a:xfrm>
          <a:prstGeom prst="straightConnector1">
            <a:avLst/>
          </a:prstGeom>
          <a:noFill/>
          <a:ln w="9525" cap="flat" cmpd="sng">
            <a:solidFill>
              <a:srgbClr val="FFFFFF"/>
            </a:solidFill>
            <a:prstDash val="solid"/>
            <a:round/>
            <a:headEnd type="none" w="sm" len="sm"/>
            <a:tailEnd type="none" w="sm" len="sm"/>
          </a:ln>
        </p:spPr>
      </p:cxnSp>
      <p:grpSp>
        <p:nvGrpSpPr>
          <p:cNvPr id="51" name="Google Shape;51;p8"/>
          <p:cNvGrpSpPr/>
          <p:nvPr/>
        </p:nvGrpSpPr>
        <p:grpSpPr>
          <a:xfrm>
            <a:off x="287525" y="4854556"/>
            <a:ext cx="634914" cy="148716"/>
            <a:chOff x="1841475" y="2392725"/>
            <a:chExt cx="3928925" cy="920275"/>
          </a:xfrm>
        </p:grpSpPr>
        <p:sp>
          <p:nvSpPr>
            <p:cNvPr id="52" name="Google Shape;52;p8"/>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8"/>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8"/>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8"/>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8"/>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8"/>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8"/>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8"/>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60" name="Google Shape;60;p8"/>
          <p:cNvCxnSpPr/>
          <p:nvPr/>
        </p:nvCxnSpPr>
        <p:spPr>
          <a:xfrm rot="10800000">
            <a:off x="295728" y="2131916"/>
            <a:ext cx="524700" cy="0"/>
          </a:xfrm>
          <a:prstGeom prst="straightConnector1">
            <a:avLst/>
          </a:prstGeom>
          <a:noFill/>
          <a:ln w="28575" cap="flat" cmpd="sng">
            <a:solidFill>
              <a:schemeClr val="dk1"/>
            </a:solidFill>
            <a:prstDash val="solid"/>
            <a:round/>
            <a:headEnd type="none" w="sm" len="sm"/>
            <a:tailEnd type="none" w="sm" len="sm"/>
          </a:ln>
        </p:spPr>
      </p:cxnSp>
      <p:sp>
        <p:nvSpPr>
          <p:cNvPr id="61" name="Google Shape;61;p8"/>
          <p:cNvSpPr txBox="1">
            <a:spLocks noGrp="1"/>
          </p:cNvSpPr>
          <p:nvPr>
            <p:ph type="subTitle" idx="1"/>
          </p:nvPr>
        </p:nvSpPr>
        <p:spPr>
          <a:xfrm>
            <a:off x="193350" y="2274300"/>
            <a:ext cx="2751300" cy="1495200"/>
          </a:xfrm>
          <a:prstGeom prst="rect">
            <a:avLst/>
          </a:prstGeom>
          <a:noFill/>
          <a:ln>
            <a:noFill/>
          </a:ln>
        </p:spPr>
        <p:txBody>
          <a:bodyPr spcFirstLastPara="1" wrap="square" lIns="91425" tIns="91425" rIns="91425" bIns="91425" anchor="t" anchorCtr="0">
            <a:noAutofit/>
          </a:bodyPr>
          <a:lstStyle>
            <a:lvl1pPr marR="0" lvl="0" algn="l" rtl="0">
              <a:lnSpc>
                <a:spcPct val="110000"/>
              </a:lnSpc>
              <a:spcBef>
                <a:spcPts val="0"/>
              </a:spcBef>
              <a:spcAft>
                <a:spcPts val="0"/>
              </a:spcAft>
              <a:buClr>
                <a:srgbClr val="000000"/>
              </a:buClr>
              <a:buSzPts val="1300"/>
              <a:buFont typeface="Arial"/>
              <a:buNone/>
              <a:defRPr sz="1300" b="0" i="0" u="none" strike="noStrike" cap="none">
                <a:solidFill>
                  <a:srgbClr val="FFFFFF"/>
                </a:solidFill>
                <a:latin typeface="Proxima Nova"/>
                <a:ea typeface="Proxima Nova"/>
                <a:cs typeface="Proxima Nova"/>
                <a:sym typeface="Proxima Nova"/>
              </a:defRPr>
            </a:lvl1pPr>
            <a:lvl2pPr marR="0" lvl="1" algn="l" rtl="0">
              <a:lnSpc>
                <a:spcPct val="100000"/>
              </a:lnSpc>
              <a:spcBef>
                <a:spcPts val="150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 name="Google Shape;62;p8"/>
          <p:cNvSpPr txBox="1">
            <a:spLocks noGrp="1"/>
          </p:cNvSpPr>
          <p:nvPr>
            <p:ph type="body" idx="2"/>
          </p:nvPr>
        </p:nvSpPr>
        <p:spPr>
          <a:xfrm>
            <a:off x="3810675" y="549625"/>
            <a:ext cx="5047200" cy="41202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10000"/>
              </a:lnSpc>
              <a:spcBef>
                <a:spcPts val="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1pPr>
            <a:lvl2pPr marL="914400" marR="0" lvl="1" indent="-330200" algn="l" rtl="0">
              <a:lnSpc>
                <a:spcPct val="110000"/>
              </a:lnSpc>
              <a:spcBef>
                <a:spcPts val="2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2pPr>
            <a:lvl3pPr marL="1371600" marR="0" lvl="2" indent="-330200" algn="l" rtl="0">
              <a:lnSpc>
                <a:spcPct val="110000"/>
              </a:lnSpc>
              <a:spcBef>
                <a:spcPts val="2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3pPr>
            <a:lvl4pPr marL="1828800" marR="0" lvl="3" indent="-330200" algn="l" rtl="0">
              <a:lnSpc>
                <a:spcPct val="110000"/>
              </a:lnSpc>
              <a:spcBef>
                <a:spcPts val="2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4pPr>
            <a:lvl5pPr marL="2286000" marR="0" lvl="4" indent="-330200" algn="l" rtl="0">
              <a:lnSpc>
                <a:spcPct val="110000"/>
              </a:lnSpc>
              <a:spcBef>
                <a:spcPts val="2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5pPr>
            <a:lvl6pPr marL="2743200" marR="0" lvl="5" indent="-330200" algn="l" rtl="0">
              <a:lnSpc>
                <a:spcPct val="110000"/>
              </a:lnSpc>
              <a:spcBef>
                <a:spcPts val="2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6pPr>
            <a:lvl7pPr marL="3200400" marR="0" lvl="6" indent="-330200" algn="l" rtl="0">
              <a:lnSpc>
                <a:spcPct val="110000"/>
              </a:lnSpc>
              <a:spcBef>
                <a:spcPts val="2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7pPr>
            <a:lvl8pPr marL="3657600" marR="0" lvl="7" indent="-330200" algn="l" rtl="0">
              <a:lnSpc>
                <a:spcPct val="110000"/>
              </a:lnSpc>
              <a:spcBef>
                <a:spcPts val="2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8pPr>
            <a:lvl9pPr marL="4114800" marR="0" lvl="8" indent="-330200" algn="l" rtl="0">
              <a:lnSpc>
                <a:spcPct val="110000"/>
              </a:lnSpc>
              <a:spcBef>
                <a:spcPts val="2000"/>
              </a:spcBef>
              <a:spcAft>
                <a:spcPts val="200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A – Blank">
  <p:cSld name="Blank">
    <p:spTree>
      <p:nvGrpSpPr>
        <p:cNvPr id="1" name="Shape 6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 Standard">
  <p:cSld name="Title Slide">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66" name="Google Shape;66;p10"/>
          <p:cNvGrpSpPr/>
          <p:nvPr/>
        </p:nvGrpSpPr>
        <p:grpSpPr>
          <a:xfrm>
            <a:off x="287525" y="4854556"/>
            <a:ext cx="634914" cy="148716"/>
            <a:chOff x="1841475" y="2392725"/>
            <a:chExt cx="3928925" cy="920275"/>
          </a:xfrm>
        </p:grpSpPr>
        <p:sp>
          <p:nvSpPr>
            <p:cNvPr id="67" name="Google Shape;67;p10"/>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0"/>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0"/>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0"/>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0"/>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0"/>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0"/>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0"/>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5" name="Google Shape;75;p10"/>
          <p:cNvSpPr txBox="1">
            <a:spLocks noGrp="1"/>
          </p:cNvSpPr>
          <p:nvPr>
            <p:ph type="body" idx="1"/>
          </p:nvPr>
        </p:nvSpPr>
        <p:spPr>
          <a:xfrm>
            <a:off x="915400" y="900400"/>
            <a:ext cx="7333200" cy="37695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0000"/>
              </a:lnSpc>
              <a:spcBef>
                <a:spcPts val="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1pPr>
            <a:lvl2pPr marL="914400" marR="0" lvl="1"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2pPr>
            <a:lvl3pPr marL="1371600" marR="0" lvl="2"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3pPr>
            <a:lvl4pPr marL="1828800" marR="0" lvl="3"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4pPr>
            <a:lvl5pPr marL="2286000" marR="0" lvl="4"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5pPr>
            <a:lvl6pPr marL="2743200" marR="0" lvl="5"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6pPr>
            <a:lvl7pPr marL="3200400" marR="0" lvl="6"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7pPr>
            <a:lvl8pPr marL="3657600" marR="0" lvl="7"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8pPr>
            <a:lvl9pPr marL="4114800" marR="0" lvl="8" indent="-317500" algn="l" rtl="0">
              <a:lnSpc>
                <a:spcPct val="110000"/>
              </a:lnSpc>
              <a:spcBef>
                <a:spcPts val="1000"/>
              </a:spcBef>
              <a:spcAft>
                <a:spcPts val="100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ostgresql.org/docs/10/static/ddl-partitioning.html"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2.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5.gif"/><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8" name="Google Shape;198;p21"/>
          <p:cNvSpPr txBox="1">
            <a:spLocks noGrp="1"/>
          </p:cNvSpPr>
          <p:nvPr>
            <p:ph type="title"/>
          </p:nvPr>
        </p:nvSpPr>
        <p:spPr>
          <a:xfrm>
            <a:off x="0" y="1465449"/>
            <a:ext cx="6684900" cy="1829700"/>
          </a:xfrm>
          <a:prstGeom prst="rect">
            <a:avLst/>
          </a:prstGeom>
          <a:noFill/>
          <a:ln>
            <a:noFill/>
          </a:ln>
        </p:spPr>
        <p:txBody>
          <a:bodyPr spcFirstLastPara="1" wrap="square" lIns="91425" tIns="91425" rIns="91425" bIns="91425" anchor="b" anchorCtr="0">
            <a:noAutofit/>
          </a:bodyPr>
          <a:lstStyle/>
          <a:p>
            <a:pPr marL="0" lvl="0" indent="457200" algn="l" rtl="0">
              <a:lnSpc>
                <a:spcPct val="115000"/>
              </a:lnSpc>
              <a:spcBef>
                <a:spcPts val="2000"/>
              </a:spcBef>
              <a:spcAft>
                <a:spcPts val="0"/>
              </a:spcAft>
              <a:buSzPts val="2300"/>
              <a:buNone/>
            </a:pPr>
            <a:r>
              <a:rPr lang="en" sz="2300" b="0" dirty="0">
                <a:solidFill>
                  <a:schemeClr val="folHlink"/>
                </a:solidFill>
                <a:latin typeface="Arial"/>
                <a:ea typeface="Arial"/>
                <a:cs typeface="Arial"/>
                <a:sym typeface="Arial"/>
              </a:rPr>
              <a:t>Greenplum Workshop</a:t>
            </a:r>
            <a:endParaRPr sz="2300" b="0" dirty="0">
              <a:solidFill>
                <a:schemeClr val="folHlink"/>
              </a:solidFill>
              <a:latin typeface="Arial"/>
              <a:ea typeface="Arial"/>
              <a:cs typeface="Arial"/>
              <a:sym typeface="Arial"/>
            </a:endParaRPr>
          </a:p>
          <a:p>
            <a:pPr marL="0" lvl="0" indent="457200" algn="l" rtl="0">
              <a:lnSpc>
                <a:spcPct val="115000"/>
              </a:lnSpc>
              <a:spcBef>
                <a:spcPts val="2000"/>
              </a:spcBef>
              <a:spcAft>
                <a:spcPts val="0"/>
              </a:spcAft>
              <a:buSzPts val="2300"/>
              <a:buNone/>
            </a:pPr>
            <a:r>
              <a:rPr lang="en" sz="2300" b="0" dirty="0">
                <a:solidFill>
                  <a:schemeClr val="folHlink"/>
                </a:solidFill>
                <a:latin typeface="Arial"/>
                <a:ea typeface="Arial"/>
                <a:cs typeface="Arial"/>
                <a:sym typeface="Arial"/>
              </a:rPr>
              <a:t>Partitioning </a:t>
            </a:r>
            <a:endParaRPr sz="2300" b="0" dirty="0">
              <a:solidFill>
                <a:schemeClr val="folHlink"/>
              </a:solidFill>
              <a:latin typeface="Arial"/>
              <a:ea typeface="Arial"/>
              <a:cs typeface="Arial"/>
              <a:sym typeface="Arial"/>
            </a:endParaRPr>
          </a:p>
          <a:p>
            <a:pPr marL="0" lvl="0" indent="0" algn="l" rtl="0">
              <a:lnSpc>
                <a:spcPct val="100000"/>
              </a:lnSpc>
              <a:spcBef>
                <a:spcPts val="600"/>
              </a:spcBef>
              <a:spcAft>
                <a:spcPts val="0"/>
              </a:spcAft>
              <a:buSzPts val="40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30"/>
          <p:cNvSpPr txBox="1">
            <a:spLocks noGrp="1"/>
          </p:cNvSpPr>
          <p:nvPr>
            <p:ph type="title"/>
          </p:nvPr>
        </p:nvSpPr>
        <p:spPr>
          <a:xfrm>
            <a:off x="457200" y="154484"/>
            <a:ext cx="8229600" cy="6429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3200"/>
              <a:buNone/>
            </a:pPr>
            <a:r>
              <a:rPr lang="en" sz="3200" b="0" i="0" u="none" strike="noStrike" cap="none">
                <a:solidFill>
                  <a:schemeClr val="dk2"/>
                </a:solidFill>
                <a:latin typeface="Arial"/>
                <a:ea typeface="Arial"/>
                <a:cs typeface="Arial"/>
                <a:sym typeface="Arial"/>
              </a:rPr>
              <a:t>Creating Partitioned Tables</a:t>
            </a:r>
            <a:endParaRPr sz="3200" b="0" i="0" u="none" strike="noStrike" cap="none">
              <a:solidFill>
                <a:schemeClr val="dk2"/>
              </a:solidFill>
              <a:latin typeface="Arial"/>
              <a:ea typeface="Arial"/>
              <a:cs typeface="Arial"/>
              <a:sym typeface="Arial"/>
            </a:endParaRPr>
          </a:p>
        </p:txBody>
      </p:sp>
      <p:sp>
        <p:nvSpPr>
          <p:cNvPr id="440" name="Google Shape;440;p30"/>
          <p:cNvSpPr txBox="1">
            <a:spLocks noGrp="1"/>
          </p:cNvSpPr>
          <p:nvPr>
            <p:ph type="body" idx="1"/>
          </p:nvPr>
        </p:nvSpPr>
        <p:spPr>
          <a:xfrm>
            <a:off x="457200" y="868559"/>
            <a:ext cx="8229600" cy="339447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2400"/>
              <a:buFont typeface="Arial"/>
              <a:buNone/>
            </a:pPr>
            <a:r>
              <a:rPr lang="en" sz="2400" b="0" i="0" u="none" strike="noStrike" cap="none">
                <a:solidFill>
                  <a:schemeClr val="dk1"/>
                </a:solidFill>
                <a:latin typeface="Arial"/>
                <a:ea typeface="Arial"/>
                <a:cs typeface="Arial"/>
                <a:sym typeface="Arial"/>
              </a:rPr>
              <a:t>A table …</a:t>
            </a:r>
            <a:endParaRPr sz="2400" b="0" i="0" u="none" strike="noStrike" cap="none">
              <a:solidFill>
                <a:schemeClr val="dk1"/>
              </a:solidFill>
              <a:latin typeface="Arial"/>
              <a:ea typeface="Arial"/>
              <a:cs typeface="Arial"/>
              <a:sym typeface="Arial"/>
            </a:endParaRPr>
          </a:p>
          <a:p>
            <a:pPr marL="342900" marR="0" lvl="0" indent="-342900" algn="l" rtl="0">
              <a:lnSpc>
                <a:spcPct val="100000"/>
              </a:lnSpc>
              <a:spcBef>
                <a:spcPts val="600"/>
              </a:spcBef>
              <a:spcAft>
                <a:spcPts val="0"/>
              </a:spcAft>
              <a:buClr>
                <a:schemeClr val="accent1"/>
              </a:buClr>
              <a:buSzPts val="2400"/>
              <a:buFont typeface="Arial"/>
              <a:buChar char="•"/>
            </a:pPr>
            <a:r>
              <a:rPr lang="en" sz="2400" b="0" i="0" u="none" strike="noStrike" cap="none">
                <a:solidFill>
                  <a:schemeClr val="dk1"/>
                </a:solidFill>
                <a:latin typeface="Arial"/>
                <a:ea typeface="Arial"/>
                <a:cs typeface="Arial"/>
                <a:sym typeface="Arial"/>
              </a:rPr>
              <a:t>Can be partitioned only at creation time</a:t>
            </a:r>
            <a:endParaRPr/>
          </a:p>
          <a:p>
            <a:pPr marL="342900" marR="0" lvl="0" indent="-342900" algn="l" rtl="0">
              <a:lnSpc>
                <a:spcPct val="100000"/>
              </a:lnSpc>
              <a:spcBef>
                <a:spcPts val="600"/>
              </a:spcBef>
              <a:spcAft>
                <a:spcPts val="0"/>
              </a:spcAft>
              <a:buClr>
                <a:schemeClr val="accent1"/>
              </a:buClr>
              <a:buSzPts val="2400"/>
              <a:buFont typeface="Arial"/>
              <a:buChar char="•"/>
            </a:pPr>
            <a:r>
              <a:rPr lang="en" sz="2400" b="0" i="0" u="none" strike="noStrike" cap="none">
                <a:solidFill>
                  <a:schemeClr val="dk1"/>
                </a:solidFill>
                <a:latin typeface="Arial"/>
                <a:ea typeface="Arial"/>
                <a:cs typeface="Arial"/>
                <a:sym typeface="Arial"/>
              </a:rPr>
              <a:t>Can be partitioned with the command, </a:t>
            </a:r>
            <a:r>
              <a:rPr lang="en" sz="2400" b="0" i="0" u="none" strike="noStrike" cap="none">
                <a:solidFill>
                  <a:schemeClr val="dk1"/>
                </a:solidFill>
                <a:latin typeface="Courier New"/>
                <a:ea typeface="Courier New"/>
                <a:cs typeface="Courier New"/>
                <a:sym typeface="Courier New"/>
              </a:rPr>
              <a:t>CREATE TABLE</a:t>
            </a:r>
            <a:endParaRPr/>
          </a:p>
          <a:p>
            <a:pPr marL="342900" marR="0" lvl="0" indent="-342900" algn="l" rtl="0">
              <a:lnSpc>
                <a:spcPct val="100000"/>
              </a:lnSpc>
              <a:spcBef>
                <a:spcPts val="600"/>
              </a:spcBef>
              <a:spcAft>
                <a:spcPts val="0"/>
              </a:spcAft>
              <a:buClr>
                <a:schemeClr val="accent1"/>
              </a:buClr>
              <a:buSzPts val="2400"/>
              <a:buFont typeface="Arial"/>
              <a:buChar char="•"/>
            </a:pPr>
            <a:r>
              <a:rPr lang="en" sz="2400" b="0" i="0" u="none" strike="noStrike" cap="none">
                <a:solidFill>
                  <a:schemeClr val="dk1"/>
                </a:solidFill>
                <a:latin typeface="Arial"/>
                <a:ea typeface="Arial"/>
                <a:cs typeface="Arial"/>
                <a:sym typeface="Arial"/>
              </a:rPr>
              <a:t>Can be subpartitioned into additional levels</a:t>
            </a:r>
            <a:endParaRPr/>
          </a:p>
          <a:p>
            <a:pPr marL="742950" marR="0" lvl="1" indent="-285750" algn="l" rtl="0">
              <a:lnSpc>
                <a:spcPct val="100000"/>
              </a:lnSpc>
              <a:spcBef>
                <a:spcPts val="600"/>
              </a:spcBef>
              <a:spcAft>
                <a:spcPts val="0"/>
              </a:spcAft>
              <a:buClr>
                <a:schemeClr val="accent1"/>
              </a:buClr>
              <a:buSzPts val="2400"/>
              <a:buFont typeface="Arial"/>
              <a:buChar char="–"/>
            </a:pPr>
            <a:r>
              <a:rPr lang="en"/>
              <a:t>But don’t overpartition</a:t>
            </a:r>
            <a:endParaRPr/>
          </a:p>
          <a:p>
            <a:pPr marL="342900" marR="0" lvl="0" indent="-342900" algn="l" rtl="0">
              <a:lnSpc>
                <a:spcPct val="100000"/>
              </a:lnSpc>
              <a:spcBef>
                <a:spcPts val="600"/>
              </a:spcBef>
              <a:spcAft>
                <a:spcPts val="0"/>
              </a:spcAft>
              <a:buClr>
                <a:schemeClr val="accent1"/>
              </a:buClr>
              <a:buSzPts val="2400"/>
              <a:buFont typeface="Arial"/>
              <a:buChar char="•"/>
            </a:pPr>
            <a:r>
              <a:rPr lang="en" sz="2400" b="0" i="0" u="none" strike="noStrike" cap="none">
                <a:solidFill>
                  <a:schemeClr val="dk1"/>
                </a:solidFill>
                <a:latin typeface="Arial"/>
                <a:ea typeface="Arial"/>
                <a:cs typeface="Arial"/>
                <a:sym typeface="Arial"/>
              </a:rPr>
              <a:t>Can be partitioned using the following partition designs:</a:t>
            </a:r>
            <a:endParaRPr/>
          </a:p>
          <a:p>
            <a:pPr marL="742950" marR="0" lvl="1" indent="-285750" algn="l" rtl="0">
              <a:lnSpc>
                <a:spcPct val="100000"/>
              </a:lnSpc>
              <a:spcBef>
                <a:spcPts val="600"/>
              </a:spcBef>
              <a:spcAft>
                <a:spcPts val="0"/>
              </a:spcAft>
              <a:buClr>
                <a:schemeClr val="accent1"/>
              </a:buClr>
              <a:buSzPts val="2400"/>
              <a:buFont typeface="Arial"/>
              <a:buChar char="–"/>
            </a:pPr>
            <a:r>
              <a:rPr lang="en" sz="2400" b="0" i="0" u="none" strike="noStrike" cap="none">
                <a:solidFill>
                  <a:schemeClr val="dk1"/>
                </a:solidFill>
                <a:latin typeface="Arial"/>
                <a:ea typeface="Arial"/>
                <a:cs typeface="Arial"/>
                <a:sym typeface="Arial"/>
              </a:rPr>
              <a:t>Date range</a:t>
            </a:r>
            <a:endParaRPr/>
          </a:p>
          <a:p>
            <a:pPr marL="742950" marR="0" lvl="1" indent="-285750" algn="l" rtl="0">
              <a:lnSpc>
                <a:spcPct val="100000"/>
              </a:lnSpc>
              <a:spcBef>
                <a:spcPts val="600"/>
              </a:spcBef>
              <a:spcAft>
                <a:spcPts val="0"/>
              </a:spcAft>
              <a:buClr>
                <a:schemeClr val="accent1"/>
              </a:buClr>
              <a:buSzPts val="2400"/>
              <a:buFont typeface="Arial"/>
              <a:buChar char="–"/>
            </a:pPr>
            <a:r>
              <a:rPr lang="en" sz="2400" b="0" i="0" u="none" strike="noStrike" cap="none">
                <a:solidFill>
                  <a:schemeClr val="dk1"/>
                </a:solidFill>
                <a:latin typeface="Arial"/>
                <a:ea typeface="Arial"/>
                <a:cs typeface="Arial"/>
                <a:sym typeface="Arial"/>
              </a:rPr>
              <a:t>Numeric range</a:t>
            </a:r>
            <a:endParaRPr/>
          </a:p>
          <a:p>
            <a:pPr marL="742950" marR="0" lvl="1" indent="-285750" algn="l" rtl="0">
              <a:lnSpc>
                <a:spcPct val="100000"/>
              </a:lnSpc>
              <a:spcBef>
                <a:spcPts val="600"/>
              </a:spcBef>
              <a:spcAft>
                <a:spcPts val="0"/>
              </a:spcAft>
              <a:buClr>
                <a:schemeClr val="accent1"/>
              </a:buClr>
              <a:buSzPts val="2400"/>
              <a:buFont typeface="Arial"/>
              <a:buChar char="–"/>
            </a:pPr>
            <a:r>
              <a:rPr lang="en" sz="2400" b="0" i="0" u="none" strike="noStrike" cap="none">
                <a:solidFill>
                  <a:schemeClr val="dk1"/>
                </a:solidFill>
                <a:latin typeface="Arial"/>
                <a:ea typeface="Arial"/>
                <a:cs typeface="Arial"/>
                <a:sym typeface="Arial"/>
              </a:rPr>
              <a:t>List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1"/>
          <p:cNvSpPr txBox="1">
            <a:spLocks noGrp="1"/>
          </p:cNvSpPr>
          <p:nvPr>
            <p:ph type="title"/>
          </p:nvPr>
        </p:nvSpPr>
        <p:spPr>
          <a:xfrm>
            <a:off x="457200" y="154484"/>
            <a:ext cx="8229600" cy="6429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3200"/>
              <a:buNone/>
            </a:pPr>
            <a:r>
              <a:rPr lang="en" sz="3200" b="0" i="0" u="none" strike="noStrike" cap="none">
                <a:solidFill>
                  <a:schemeClr val="dk2"/>
                </a:solidFill>
                <a:latin typeface="Arial"/>
                <a:ea typeface="Arial"/>
                <a:cs typeface="Arial"/>
                <a:sym typeface="Arial"/>
              </a:rPr>
              <a:t>Creating a Range Partitioned Table</a:t>
            </a:r>
            <a:endParaRPr sz="3200" b="0" i="0" u="none" strike="noStrike" cap="none">
              <a:solidFill>
                <a:schemeClr val="dk2"/>
              </a:solidFill>
              <a:latin typeface="Arial"/>
              <a:ea typeface="Arial"/>
              <a:cs typeface="Arial"/>
              <a:sym typeface="Arial"/>
            </a:endParaRPr>
          </a:p>
        </p:txBody>
      </p:sp>
      <p:sp>
        <p:nvSpPr>
          <p:cNvPr id="447" name="Google Shape;447;p31"/>
          <p:cNvSpPr txBox="1">
            <a:spLocks noGrp="1"/>
          </p:cNvSpPr>
          <p:nvPr>
            <p:ph type="body" idx="1"/>
          </p:nvPr>
        </p:nvSpPr>
        <p:spPr>
          <a:xfrm>
            <a:off x="473225" y="889613"/>
            <a:ext cx="8229600" cy="2545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2400"/>
              <a:buFont typeface="Arial"/>
              <a:buNone/>
            </a:pPr>
            <a:r>
              <a:rPr lang="en" sz="2400" b="0" i="0" u="none" strike="noStrike" cap="none">
                <a:solidFill>
                  <a:schemeClr val="dk1"/>
                </a:solidFill>
                <a:latin typeface="Arial"/>
                <a:ea typeface="Arial"/>
                <a:cs typeface="Arial"/>
                <a:sym typeface="Arial"/>
              </a:rPr>
              <a:t>Use </a:t>
            </a:r>
            <a:r>
              <a:rPr lang="en" sz="2400" b="0" i="0" u="none" strike="noStrike" cap="none">
                <a:solidFill>
                  <a:schemeClr val="dk1"/>
                </a:solidFill>
                <a:latin typeface="Courier New"/>
                <a:ea typeface="Courier New"/>
                <a:cs typeface="Courier New"/>
                <a:sym typeface="Courier New"/>
              </a:rPr>
              <a:t>CREATE TABLE</a:t>
            </a:r>
            <a:r>
              <a:rPr lang="en" sz="2400" b="0" i="0" u="none" strike="noStrike" cap="none">
                <a:solidFill>
                  <a:schemeClr val="dk1"/>
                </a:solidFill>
                <a:latin typeface="Arial"/>
                <a:ea typeface="Arial"/>
                <a:cs typeface="Arial"/>
                <a:sym typeface="Arial"/>
              </a:rPr>
              <a:t> to create partitioned tables.</a:t>
            </a:r>
            <a:endParaRPr/>
          </a:p>
        </p:txBody>
      </p:sp>
      <p:sp>
        <p:nvSpPr>
          <p:cNvPr id="448" name="Google Shape;448;p31"/>
          <p:cNvSpPr txBox="1"/>
          <p:nvPr/>
        </p:nvSpPr>
        <p:spPr>
          <a:xfrm>
            <a:off x="521875" y="1633447"/>
            <a:ext cx="8458200" cy="19390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ourier New"/>
                <a:ea typeface="Courier New"/>
                <a:cs typeface="Courier New"/>
                <a:sym typeface="Courier New"/>
              </a:rPr>
              <a:t>CREATE TABLE sales (id int, date date, amt decimal(10,2))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ourier New"/>
                <a:ea typeface="Courier New"/>
                <a:cs typeface="Courier New"/>
                <a:sym typeface="Courier New"/>
              </a:rPr>
              <a:t>DISTRIBUTED BY (id)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ourier New"/>
                <a:ea typeface="Courier New"/>
                <a:cs typeface="Courier New"/>
                <a:sym typeface="Courier New"/>
              </a:rPr>
              <a:t>PARTITION BY RANGE (date)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ourier New"/>
                <a:ea typeface="Courier New"/>
                <a:cs typeface="Courier New"/>
                <a:sym typeface="Courier New"/>
              </a:rPr>
              <a:t>( PARTITION Jan18 START (date '2018-01-01') INCLUSIVE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ourier New"/>
                <a:ea typeface="Courier New"/>
                <a:cs typeface="Courier New"/>
                <a:sym typeface="Courier New"/>
              </a:rPr>
              <a:t>  PARTITION Feb18 START (date '2018-02-01') INCLUSIVE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ourier New"/>
                <a:ea typeface="Courier New"/>
                <a:cs typeface="Courier New"/>
                <a:sym typeface="Courier New"/>
              </a:rPr>
              <a:t>  PARTITION Mar18 START (date '2018-03-01') INCLUSIVE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ourier New"/>
                <a:ea typeface="Courier New"/>
                <a:cs typeface="Courier New"/>
                <a:sym typeface="Courier New"/>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ourier New"/>
                <a:ea typeface="Courier New"/>
                <a:cs typeface="Courier New"/>
                <a:sym typeface="Courier New"/>
              </a:rPr>
              <a:t>  PARTITION Dec18 START (date '2018-12-01') INCLUSIVE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ourier New"/>
                <a:ea typeface="Courier New"/>
                <a:cs typeface="Courier New"/>
                <a:sym typeface="Courier New"/>
              </a:rPr>
              <a:t>  END (date '2019-01-01') EXCLUSIVE );</a:t>
            </a:r>
            <a:endParaRPr sz="1800" b="0" i="0" u="none" strike="noStrike" cap="none">
              <a:solidFill>
                <a:schemeClr val="dk1"/>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2"/>
          <p:cNvSpPr txBox="1">
            <a:spLocks noGrp="1"/>
          </p:cNvSpPr>
          <p:nvPr>
            <p:ph type="title"/>
          </p:nvPr>
        </p:nvSpPr>
        <p:spPr>
          <a:xfrm>
            <a:off x="457200" y="154484"/>
            <a:ext cx="8229600" cy="6429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3200"/>
              <a:buNone/>
            </a:pPr>
            <a:r>
              <a:rPr lang="en" sz="3200" b="0" i="0" u="none" strike="noStrike" cap="none">
                <a:solidFill>
                  <a:schemeClr val="dk2"/>
                </a:solidFill>
                <a:latin typeface="Arial"/>
                <a:ea typeface="Arial"/>
                <a:cs typeface="Arial"/>
                <a:sym typeface="Arial"/>
              </a:rPr>
              <a:t>Creating a Range Partitioned Table (Cont’d.)</a:t>
            </a:r>
            <a:endParaRPr sz="3200" b="0" i="0" u="none" strike="noStrike" cap="none">
              <a:solidFill>
                <a:schemeClr val="dk2"/>
              </a:solidFill>
              <a:latin typeface="Arial"/>
              <a:ea typeface="Arial"/>
              <a:cs typeface="Arial"/>
              <a:sym typeface="Arial"/>
            </a:endParaRPr>
          </a:p>
        </p:txBody>
      </p:sp>
      <p:sp>
        <p:nvSpPr>
          <p:cNvPr id="455" name="Google Shape;455;p32"/>
          <p:cNvSpPr txBox="1">
            <a:spLocks noGrp="1"/>
          </p:cNvSpPr>
          <p:nvPr>
            <p:ph type="body" idx="1"/>
          </p:nvPr>
        </p:nvSpPr>
        <p:spPr>
          <a:xfrm>
            <a:off x="473225" y="912138"/>
            <a:ext cx="8229600" cy="2545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2400"/>
              <a:buFont typeface="Arial"/>
              <a:buNone/>
            </a:pPr>
            <a:r>
              <a:rPr lang="en" sz="2400" b="0" i="0" u="none" strike="noStrike" cap="none">
                <a:solidFill>
                  <a:schemeClr val="dk1"/>
                </a:solidFill>
                <a:latin typeface="Arial"/>
                <a:ea typeface="Arial"/>
                <a:cs typeface="Arial"/>
                <a:sym typeface="Arial"/>
              </a:rPr>
              <a:t>Use </a:t>
            </a:r>
            <a:r>
              <a:rPr lang="en" sz="2400" b="0" i="0" u="none" strike="noStrike" cap="none">
                <a:solidFill>
                  <a:schemeClr val="dk1"/>
                </a:solidFill>
                <a:latin typeface="Courier New"/>
                <a:ea typeface="Courier New"/>
                <a:cs typeface="Courier New"/>
                <a:sym typeface="Courier New"/>
              </a:rPr>
              <a:t>CREATE TABLE</a:t>
            </a:r>
            <a:r>
              <a:rPr lang="en" sz="2400" b="0" i="0" u="none" strike="noStrike" cap="none">
                <a:solidFill>
                  <a:schemeClr val="dk1"/>
                </a:solidFill>
                <a:latin typeface="Arial"/>
                <a:ea typeface="Arial"/>
                <a:cs typeface="Arial"/>
                <a:sym typeface="Arial"/>
              </a:rPr>
              <a:t> to create partitioned tables.</a:t>
            </a:r>
            <a:endParaRPr/>
          </a:p>
        </p:txBody>
      </p:sp>
      <p:sp>
        <p:nvSpPr>
          <p:cNvPr id="456" name="Google Shape;456;p32"/>
          <p:cNvSpPr txBox="1"/>
          <p:nvPr/>
        </p:nvSpPr>
        <p:spPr>
          <a:xfrm>
            <a:off x="1050775" y="998600"/>
            <a:ext cx="6513600" cy="300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ourier New"/>
                <a:ea typeface="Courier New"/>
                <a:cs typeface="Courier New"/>
                <a:sym typeface="Courier New"/>
              </a:rPr>
              <a:t>CREATE TABLE ranking (id int, rank int, year int, gender</a:t>
            </a:r>
            <a:br>
              <a:rPr lang="en" sz="1800" b="0" i="0" u="none" strike="noStrike" cap="none">
                <a:solidFill>
                  <a:schemeClr val="dk1"/>
                </a:solidFill>
                <a:latin typeface="Courier New"/>
                <a:ea typeface="Courier New"/>
                <a:cs typeface="Courier New"/>
                <a:sym typeface="Courier New"/>
              </a:rPr>
            </a:br>
            <a:r>
              <a:rPr lang="en" sz="1800" b="0" i="0" u="none" strike="noStrike" cap="none">
                <a:solidFill>
                  <a:schemeClr val="dk1"/>
                </a:solidFill>
                <a:latin typeface="Courier New"/>
                <a:ea typeface="Courier New"/>
                <a:cs typeface="Courier New"/>
                <a:sym typeface="Courier New"/>
              </a:rPr>
              <a:t>char(1), count int)</a:t>
            </a:r>
            <a:endParaRPr sz="1400" b="0" i="0" u="none" strike="noStrike" cap="none">
              <a:solidFill>
                <a:schemeClr val="folHlink"/>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ourier New"/>
                <a:ea typeface="Courier New"/>
                <a:cs typeface="Courier New"/>
                <a:sym typeface="Courier New"/>
              </a:rPr>
              <a:t>DISTRIBUTED BY (id)</a:t>
            </a:r>
            <a:endParaRPr sz="1400" b="0" i="0" u="none" strike="noStrike" cap="none">
              <a:solidFill>
                <a:schemeClr val="folHlink"/>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ourier New"/>
                <a:ea typeface="Courier New"/>
                <a:cs typeface="Courier New"/>
                <a:sym typeface="Courier New"/>
              </a:rPr>
              <a:t>PARTITION BY RANGE (year)</a:t>
            </a:r>
            <a:endParaRPr sz="1400" b="0" i="0" u="none" strike="noStrike" cap="none">
              <a:solidFill>
                <a:schemeClr val="folHlink"/>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ourier New"/>
                <a:ea typeface="Courier New"/>
                <a:cs typeface="Courier New"/>
                <a:sym typeface="Courier New"/>
              </a:rPr>
              <a:t>( START (2011) END (2021) EVERY (1)</a:t>
            </a:r>
            <a:r>
              <a:rPr lang="en" sz="1800" b="0" i="0" u="none" strike="sngStrike" cap="none">
                <a:solidFill>
                  <a:srgbClr val="FF0000"/>
                </a:solidFill>
                <a:latin typeface="Courier New"/>
                <a:ea typeface="Courier New"/>
                <a:cs typeface="Courier New"/>
                <a:sym typeface="Courier New"/>
              </a:rPr>
              <a:t>,</a:t>
            </a:r>
            <a:endParaRPr sz="1400" b="0" i="0" u="none" strike="noStrike" cap="none">
              <a:solidFill>
                <a:schemeClr val="folHlink"/>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sngStrike" cap="none">
                <a:solidFill>
                  <a:srgbClr val="FF0000"/>
                </a:solidFill>
                <a:latin typeface="Courier New"/>
                <a:ea typeface="Courier New"/>
                <a:cs typeface="Courier New"/>
                <a:sym typeface="Courier New"/>
              </a:rPr>
              <a:t>  DEFAULT PARTITION extra</a:t>
            </a:r>
            <a:r>
              <a:rPr lang="en" sz="1800" b="0" i="0" u="none" strike="noStrike" cap="none">
                <a:solidFill>
                  <a:schemeClr val="dk1"/>
                </a:solidFill>
                <a:latin typeface="Courier New"/>
                <a:ea typeface="Courier New"/>
                <a:cs typeface="Courier New"/>
                <a:sym typeface="Courier New"/>
              </a:rPr>
              <a:t> );</a:t>
            </a:r>
            <a:endParaRPr sz="1800" b="0" i="0" u="none" strike="noStrike" cap="none">
              <a:solidFill>
                <a:schemeClr val="dk1"/>
              </a:solidFill>
              <a:latin typeface="Courier New"/>
              <a:ea typeface="Courier New"/>
              <a:cs typeface="Courier New"/>
              <a:sym typeface="Courier New"/>
            </a:endParaRPr>
          </a:p>
        </p:txBody>
      </p:sp>
      <p:sp>
        <p:nvSpPr>
          <p:cNvPr id="457" name="Google Shape;457;p32"/>
          <p:cNvSpPr txBox="1"/>
          <p:nvPr/>
        </p:nvSpPr>
        <p:spPr>
          <a:xfrm>
            <a:off x="620925" y="4026000"/>
            <a:ext cx="7190400" cy="269100"/>
          </a:xfrm>
          <a:prstGeom prst="rect">
            <a:avLst/>
          </a:prstGeom>
          <a:noFill/>
          <a:ln>
            <a:noFill/>
          </a:ln>
        </p:spPr>
        <p:txBody>
          <a:bodyPr spcFirstLastPara="1" wrap="square" lIns="91425" tIns="91425" rIns="91425" bIns="91425" anchor="t" anchorCtr="0">
            <a:noAutofit/>
          </a:bodyPr>
          <a:lstStyle/>
          <a:p>
            <a:pPr marL="171450" marR="0" lvl="0" indent="-171450" algn="l" rtl="0">
              <a:lnSpc>
                <a:spcPct val="100000"/>
              </a:lnSpc>
              <a:spcBef>
                <a:spcPts val="360"/>
              </a:spcBef>
              <a:spcAft>
                <a:spcPts val="0"/>
              </a:spcAft>
              <a:buClr>
                <a:schemeClr val="dk1"/>
              </a:buClr>
              <a:buSzPts val="1200"/>
              <a:buFont typeface="Arial"/>
              <a:buChar char="•"/>
            </a:pPr>
            <a:r>
              <a:rPr lang="en" sz="1200" b="1" i="0" u="none" strike="noStrike" cap="none">
                <a:solidFill>
                  <a:schemeClr val="dk1"/>
                </a:solidFill>
                <a:latin typeface="Calibri"/>
                <a:ea typeface="Calibri"/>
                <a:cs typeface="Calibri"/>
                <a:sym typeface="Calibri"/>
              </a:rPr>
              <a:t>Caveat</a:t>
            </a:r>
            <a:r>
              <a:rPr lang="en" sz="1200" b="0" i="0" u="none" strike="noStrike" cap="none">
                <a:solidFill>
                  <a:schemeClr val="dk1"/>
                </a:solidFill>
                <a:latin typeface="Calibri"/>
                <a:ea typeface="Calibri"/>
                <a:cs typeface="Calibri"/>
                <a:sym typeface="Calibri"/>
              </a:rPr>
              <a:t>: avoid using DEFAULT PARTITION, because it is always scanned, and in certain cases can contain far more data than expected.</a:t>
            </a:r>
            <a:endParaRPr sz="1200" b="0" i="0" u="none" strike="noStrike" cap="none">
              <a:solidFill>
                <a:schemeClr val="dk1"/>
              </a:solidFill>
              <a:latin typeface="Calibri"/>
              <a:ea typeface="Calibri"/>
              <a:cs typeface="Calibri"/>
              <a:sym typeface="Calibri"/>
            </a:endParaRPr>
          </a:p>
          <a:p>
            <a:pPr marL="171450" marR="0" lvl="0" indent="-171450" algn="l" rtl="0">
              <a:lnSpc>
                <a:spcPct val="100000"/>
              </a:lnSpc>
              <a:spcBef>
                <a:spcPts val="360"/>
              </a:spcBef>
              <a:spcAft>
                <a:spcPts val="0"/>
              </a:spcAft>
              <a:buClr>
                <a:schemeClr val="dk1"/>
              </a:buClr>
              <a:buSzPts val="1200"/>
              <a:buFont typeface="Calibri"/>
              <a:buChar char="•"/>
            </a:pPr>
            <a:r>
              <a:rPr lang="en" sz="1200" b="1" i="0" u="none" strike="noStrike" cap="none">
                <a:solidFill>
                  <a:schemeClr val="dk1"/>
                </a:solidFill>
                <a:latin typeface="Calibri"/>
                <a:ea typeface="Calibri"/>
                <a:cs typeface="Calibri"/>
                <a:sym typeface="Calibri"/>
              </a:rPr>
              <a:t>Contrary Opinion</a:t>
            </a:r>
            <a:r>
              <a:rPr lang="en" sz="1200" b="0" i="0" u="none" strike="noStrike" cap="none">
                <a:solidFill>
                  <a:schemeClr val="dk1"/>
                </a:solidFill>
                <a:latin typeface="Calibri"/>
                <a:ea typeface="Calibri"/>
                <a:cs typeface="Calibri"/>
                <a:sym typeface="Calibri"/>
              </a:rPr>
              <a:t>: The default partition is good for catching bad values.  If it has lots of data in it, maybe you should be rethinking about your data ingest and data maintenance processes.</a:t>
            </a:r>
            <a:endParaRPr sz="1200" b="0" i="0" u="none" strike="noStrike" cap="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33"/>
          <p:cNvSpPr txBox="1">
            <a:spLocks noGrp="1"/>
          </p:cNvSpPr>
          <p:nvPr>
            <p:ph type="title"/>
          </p:nvPr>
        </p:nvSpPr>
        <p:spPr>
          <a:xfrm>
            <a:off x="457200" y="154484"/>
            <a:ext cx="8229600" cy="642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3200"/>
              <a:buNone/>
            </a:pPr>
            <a:r>
              <a:rPr lang="en" sz="3200" b="0" i="0" u="none" strike="noStrike" cap="none">
                <a:solidFill>
                  <a:schemeClr val="dk2"/>
                </a:solidFill>
                <a:latin typeface="Arial"/>
                <a:ea typeface="Arial"/>
                <a:cs typeface="Arial"/>
                <a:sym typeface="Arial"/>
              </a:rPr>
              <a:t>Creating a </a:t>
            </a:r>
            <a:r>
              <a:rPr lang="en">
                <a:solidFill>
                  <a:schemeClr val="dk2"/>
                </a:solidFill>
              </a:rPr>
              <a:t>List</a:t>
            </a:r>
            <a:r>
              <a:rPr lang="en" sz="3200" b="0" i="0" u="none" strike="noStrike" cap="none">
                <a:solidFill>
                  <a:schemeClr val="dk2"/>
                </a:solidFill>
                <a:latin typeface="Arial"/>
                <a:ea typeface="Arial"/>
                <a:cs typeface="Arial"/>
                <a:sym typeface="Arial"/>
              </a:rPr>
              <a:t> Partitioned Table</a:t>
            </a:r>
            <a:endParaRPr sz="3200" b="0" i="0" u="none" strike="noStrike" cap="none">
              <a:solidFill>
                <a:schemeClr val="dk2"/>
              </a:solidFill>
              <a:latin typeface="Arial"/>
              <a:ea typeface="Arial"/>
              <a:cs typeface="Arial"/>
              <a:sym typeface="Arial"/>
            </a:endParaRPr>
          </a:p>
        </p:txBody>
      </p:sp>
      <p:sp>
        <p:nvSpPr>
          <p:cNvPr id="464" name="Google Shape;464;p33"/>
          <p:cNvSpPr txBox="1">
            <a:spLocks noGrp="1"/>
          </p:cNvSpPr>
          <p:nvPr>
            <p:ph type="body" idx="1"/>
          </p:nvPr>
        </p:nvSpPr>
        <p:spPr>
          <a:xfrm>
            <a:off x="473225" y="889613"/>
            <a:ext cx="8229600" cy="2545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2400"/>
              <a:buFont typeface="Arial"/>
              <a:buNone/>
            </a:pPr>
            <a:r>
              <a:rPr lang="en" sz="2400" b="0" i="0" u="none" strike="noStrike" cap="none">
                <a:solidFill>
                  <a:schemeClr val="dk1"/>
                </a:solidFill>
                <a:latin typeface="Arial"/>
                <a:ea typeface="Arial"/>
                <a:cs typeface="Arial"/>
                <a:sym typeface="Arial"/>
              </a:rPr>
              <a:t>Use </a:t>
            </a:r>
            <a:r>
              <a:rPr lang="en" sz="2400" b="0" i="0" u="none" strike="noStrike" cap="none">
                <a:solidFill>
                  <a:schemeClr val="dk1"/>
                </a:solidFill>
                <a:latin typeface="Courier New"/>
                <a:ea typeface="Courier New"/>
                <a:cs typeface="Courier New"/>
                <a:sym typeface="Courier New"/>
              </a:rPr>
              <a:t>CREATE TABLE</a:t>
            </a:r>
            <a:r>
              <a:rPr lang="en" sz="2400" b="0" i="0" u="none" strike="noStrike" cap="none">
                <a:solidFill>
                  <a:schemeClr val="dk1"/>
                </a:solidFill>
                <a:latin typeface="Arial"/>
                <a:ea typeface="Arial"/>
                <a:cs typeface="Arial"/>
                <a:sym typeface="Arial"/>
              </a:rPr>
              <a:t> to create partitioned tables.</a:t>
            </a:r>
            <a:endParaRPr/>
          </a:p>
        </p:txBody>
      </p:sp>
      <p:sp>
        <p:nvSpPr>
          <p:cNvPr id="465" name="Google Shape;465;p33"/>
          <p:cNvSpPr txBox="1"/>
          <p:nvPr/>
        </p:nvSpPr>
        <p:spPr>
          <a:xfrm>
            <a:off x="521875" y="1633447"/>
            <a:ext cx="8458200" cy="193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folHlink"/>
              </a:buClr>
              <a:buSzPts val="1400"/>
              <a:buFont typeface="Arial"/>
              <a:buNone/>
            </a:pPr>
            <a:r>
              <a:rPr lang="en" sz="1400" b="0" i="0" u="none" strike="noStrike" cap="none">
                <a:solidFill>
                  <a:schemeClr val="dk1"/>
                </a:solidFill>
                <a:latin typeface="Courier New"/>
                <a:ea typeface="Courier New"/>
                <a:cs typeface="Courier New"/>
                <a:sym typeface="Courier New"/>
              </a:rPr>
              <a:t>CREATE TABLE thingies (id int, rank int, year int, state char(2))</a:t>
            </a:r>
            <a:endParaRPr sz="1400" b="0" i="0" u="none" strike="noStrike" cap="none">
              <a:solidFill>
                <a:schemeClr val="folHlink"/>
              </a:solidFill>
              <a:latin typeface="Arial"/>
              <a:ea typeface="Arial"/>
              <a:cs typeface="Arial"/>
              <a:sym typeface="Arial"/>
            </a:endParaRPr>
          </a:p>
          <a:p>
            <a:pPr marL="0" marR="0" lvl="0" indent="0" algn="l" rtl="0">
              <a:lnSpc>
                <a:spcPct val="100000"/>
              </a:lnSpc>
              <a:spcBef>
                <a:spcPts val="0"/>
              </a:spcBef>
              <a:spcAft>
                <a:spcPts val="0"/>
              </a:spcAft>
              <a:buClr>
                <a:schemeClr val="folHlink"/>
              </a:buClr>
              <a:buSzPts val="1400"/>
              <a:buFont typeface="Arial"/>
              <a:buNone/>
            </a:pPr>
            <a:r>
              <a:rPr lang="en" sz="1400" b="0" i="0" u="none" strike="noStrike" cap="none">
                <a:solidFill>
                  <a:schemeClr val="dk1"/>
                </a:solidFill>
                <a:latin typeface="Courier New"/>
                <a:ea typeface="Courier New"/>
                <a:cs typeface="Courier New"/>
                <a:sym typeface="Courier New"/>
              </a:rPr>
              <a:t>DISTRIBUTED BY (id)</a:t>
            </a:r>
            <a:endParaRPr sz="1400" b="0" i="0" u="none" strike="noStrike" cap="none">
              <a:solidFill>
                <a:schemeClr val="folHlink"/>
              </a:solidFill>
              <a:latin typeface="Arial"/>
              <a:ea typeface="Arial"/>
              <a:cs typeface="Arial"/>
              <a:sym typeface="Arial"/>
            </a:endParaRPr>
          </a:p>
          <a:p>
            <a:pPr marL="0" marR="0" lvl="0" indent="0" algn="l" rtl="0">
              <a:lnSpc>
                <a:spcPct val="100000"/>
              </a:lnSpc>
              <a:spcBef>
                <a:spcPts val="0"/>
              </a:spcBef>
              <a:spcAft>
                <a:spcPts val="0"/>
              </a:spcAft>
              <a:buClr>
                <a:schemeClr val="folHlink"/>
              </a:buClr>
              <a:buSzPts val="1400"/>
              <a:buFont typeface="Arial"/>
              <a:buNone/>
            </a:pPr>
            <a:r>
              <a:rPr lang="en" sz="1400" b="0" i="0" u="none" strike="noStrike" cap="none">
                <a:solidFill>
                  <a:schemeClr val="dk1"/>
                </a:solidFill>
                <a:latin typeface="Courier New"/>
                <a:ea typeface="Courier New"/>
                <a:cs typeface="Courier New"/>
                <a:sym typeface="Courier New"/>
              </a:rPr>
              <a:t>PARTITION BY LIST (state)</a:t>
            </a:r>
            <a:endParaRPr sz="1400" b="0" i="0" u="none" strike="noStrike" cap="none">
              <a:solidFill>
                <a:schemeClr val="folHlink"/>
              </a:solidFill>
              <a:latin typeface="Arial"/>
              <a:ea typeface="Arial"/>
              <a:cs typeface="Arial"/>
              <a:sym typeface="Arial"/>
            </a:endParaRPr>
          </a:p>
          <a:p>
            <a:pPr marL="0" marR="0" lvl="0" indent="0" algn="l" rtl="0">
              <a:lnSpc>
                <a:spcPct val="100000"/>
              </a:lnSpc>
              <a:spcBef>
                <a:spcPts val="0"/>
              </a:spcBef>
              <a:spcAft>
                <a:spcPts val="0"/>
              </a:spcAft>
              <a:buClr>
                <a:schemeClr val="folHlink"/>
              </a:buClr>
              <a:buSzPts val="1400"/>
              <a:buFont typeface="Arial"/>
              <a:buNone/>
            </a:pPr>
            <a:r>
              <a:rPr lang="en" sz="1400" b="0" i="0" u="none" strike="noStrike" cap="none">
                <a:solidFill>
                  <a:schemeClr val="dk1"/>
                </a:solidFill>
                <a:latin typeface="Courier New"/>
                <a:ea typeface="Courier New"/>
                <a:cs typeface="Courier New"/>
                <a:sym typeface="Courier New"/>
              </a:rPr>
              <a:t>( PARTITION NewEngland VALUES ('ME','NH','VT','MA','RI',’CT’),</a:t>
            </a:r>
            <a:endParaRPr sz="1400" b="0" i="0" u="none" strike="noStrike" cap="none">
              <a:solidFill>
                <a:schemeClr val="folHlink"/>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ourier New"/>
                <a:ea typeface="Courier New"/>
                <a:cs typeface="Courier New"/>
                <a:sym typeface="Courier New"/>
              </a:rPr>
              <a:t>  PARTITION MidLantic VALUES ('NY','NJ','PA','DE','MD','DC')</a:t>
            </a:r>
            <a:endParaRPr sz="1400" b="0"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ourier New"/>
                <a:ea typeface="Courier New"/>
                <a:cs typeface="Courier New"/>
                <a:sym typeface="Courier New"/>
              </a:rPr>
              <a:t>   …</a:t>
            </a:r>
            <a:endParaRPr sz="1400" b="0"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folHlink"/>
              </a:buClr>
              <a:buSzPts val="1400"/>
              <a:buFont typeface="Arial"/>
              <a:buNone/>
            </a:pPr>
            <a:r>
              <a:rPr lang="en" sz="1400" b="0" i="0" u="none" strike="noStrike" cap="none">
                <a:solidFill>
                  <a:schemeClr val="dk1"/>
                </a:solidFill>
                <a:latin typeface="Courier New"/>
                <a:ea typeface="Courier New"/>
                <a:cs typeface="Courier New"/>
                <a:sym typeface="Courier New"/>
              </a:rPr>
              <a:t>  PARTITION WestCoast VALUES ('CA','OR','WA','AK','HI')</a:t>
            </a:r>
            <a:r>
              <a:rPr lang="en" sz="1400" b="0" i="0" u="none" strike="sngStrike" cap="none">
                <a:solidFill>
                  <a:srgbClr val="FF0000"/>
                </a:solidFill>
                <a:latin typeface="Courier New"/>
                <a:ea typeface="Courier New"/>
                <a:cs typeface="Courier New"/>
                <a:sym typeface="Courier New"/>
              </a:rPr>
              <a:t>   ,</a:t>
            </a:r>
            <a:endParaRPr sz="1400" b="0" i="0" u="none" strike="noStrike" cap="none">
              <a:solidFill>
                <a:schemeClr val="folHlink"/>
              </a:solidFill>
              <a:latin typeface="Arial"/>
              <a:ea typeface="Arial"/>
              <a:cs typeface="Arial"/>
              <a:sym typeface="Arial"/>
            </a:endParaRPr>
          </a:p>
          <a:p>
            <a:pPr marL="0" marR="0" lvl="0" indent="0" algn="l" rtl="0">
              <a:lnSpc>
                <a:spcPct val="100000"/>
              </a:lnSpc>
              <a:spcBef>
                <a:spcPts val="0"/>
              </a:spcBef>
              <a:spcAft>
                <a:spcPts val="0"/>
              </a:spcAft>
              <a:buClr>
                <a:schemeClr val="folHlink"/>
              </a:buClr>
              <a:buSzPts val="1400"/>
              <a:buFont typeface="Arial"/>
              <a:buNone/>
            </a:pPr>
            <a:r>
              <a:rPr lang="en" sz="1400" b="0" i="0" u="none" strike="sngStrike" cap="none">
                <a:solidFill>
                  <a:srgbClr val="FF0000"/>
                </a:solidFill>
                <a:latin typeface="Courier New"/>
                <a:ea typeface="Courier New"/>
                <a:cs typeface="Courier New"/>
                <a:sym typeface="Courier New"/>
              </a:rPr>
              <a:t>  DEFAULT PARTITION other</a:t>
            </a:r>
            <a:r>
              <a:rPr lang="en" sz="1400" b="0" i="0" u="none" strike="noStrike" cap="none">
                <a:solidFill>
                  <a:schemeClr val="dk1"/>
                </a:solidFill>
                <a:latin typeface="Courier New"/>
                <a:ea typeface="Courier New"/>
                <a:cs typeface="Courier New"/>
                <a:sym typeface="Courier New"/>
              </a:rPr>
              <a:t> );</a:t>
            </a:r>
            <a:endParaRPr sz="1400" b="0" i="0" u="none" strike="noStrike" cap="none">
              <a:solidFill>
                <a:schemeClr val="dk1"/>
              </a:solidFill>
              <a:latin typeface="Courier New"/>
              <a:ea typeface="Courier New"/>
              <a:cs typeface="Courier New"/>
              <a:sym typeface="Courier New"/>
            </a:endParaRPr>
          </a:p>
        </p:txBody>
      </p:sp>
      <p:sp>
        <p:nvSpPr>
          <p:cNvPr id="466" name="Google Shape;466;p33"/>
          <p:cNvSpPr txBox="1"/>
          <p:nvPr/>
        </p:nvSpPr>
        <p:spPr>
          <a:xfrm>
            <a:off x="656975" y="3151550"/>
            <a:ext cx="5395800" cy="2273100"/>
          </a:xfrm>
          <a:prstGeom prst="rect">
            <a:avLst/>
          </a:prstGeom>
          <a:noFill/>
          <a:ln>
            <a:noFill/>
          </a:ln>
        </p:spPr>
        <p:txBody>
          <a:bodyPr spcFirstLastPara="1" wrap="square" lIns="91425" tIns="91425" rIns="91425" bIns="91425" anchor="ctr" anchorCtr="0">
            <a:noAutofit/>
          </a:bodyPr>
          <a:lstStyle/>
          <a:p>
            <a:pPr marL="171450" marR="0" lvl="0" indent="-171450" algn="l" rtl="0">
              <a:lnSpc>
                <a:spcPct val="100000"/>
              </a:lnSpc>
              <a:spcBef>
                <a:spcPts val="360"/>
              </a:spcBef>
              <a:spcAft>
                <a:spcPts val="0"/>
              </a:spcAft>
              <a:buClr>
                <a:schemeClr val="dk1"/>
              </a:buClr>
              <a:buSzPts val="1200"/>
              <a:buFont typeface="Arial"/>
              <a:buChar char="•"/>
            </a:pPr>
            <a:r>
              <a:rPr lang="en" sz="1200" b="1" i="0" u="none" strike="noStrike" cap="none">
                <a:solidFill>
                  <a:schemeClr val="dk1"/>
                </a:solidFill>
                <a:latin typeface="Calibri"/>
                <a:ea typeface="Calibri"/>
                <a:cs typeface="Calibri"/>
                <a:sym typeface="Calibri"/>
              </a:rPr>
              <a:t>Caveat</a:t>
            </a:r>
            <a:r>
              <a:rPr lang="en" sz="1200" b="0" i="0" u="none" strike="noStrike" cap="none">
                <a:solidFill>
                  <a:schemeClr val="dk1"/>
                </a:solidFill>
                <a:latin typeface="Calibri"/>
                <a:ea typeface="Calibri"/>
                <a:cs typeface="Calibri"/>
                <a:sym typeface="Calibri"/>
              </a:rPr>
              <a:t>: avoid using DEFAULT PARTITION, because it is always scanned, and in certain cases can contain far more data than expected.</a:t>
            </a:r>
            <a:endParaRPr sz="1200" b="0" i="0" u="none" strike="noStrike" cap="none">
              <a:solidFill>
                <a:schemeClr val="dk1"/>
              </a:solidFill>
              <a:latin typeface="Calibri"/>
              <a:ea typeface="Calibri"/>
              <a:cs typeface="Calibri"/>
              <a:sym typeface="Calibri"/>
            </a:endParaRPr>
          </a:p>
          <a:p>
            <a:pPr marL="171450" marR="0" lvl="0" indent="-171450" algn="l" rtl="0">
              <a:lnSpc>
                <a:spcPct val="100000"/>
              </a:lnSpc>
              <a:spcBef>
                <a:spcPts val="360"/>
              </a:spcBef>
              <a:spcAft>
                <a:spcPts val="0"/>
              </a:spcAft>
              <a:buClr>
                <a:schemeClr val="dk1"/>
              </a:buClr>
              <a:buSzPts val="1200"/>
              <a:buFont typeface="Calibri"/>
              <a:buChar char="•"/>
            </a:pPr>
            <a:r>
              <a:rPr lang="en" sz="1200" b="1" i="0" u="none" strike="noStrike" cap="none">
                <a:solidFill>
                  <a:schemeClr val="dk1"/>
                </a:solidFill>
                <a:latin typeface="Calibri"/>
                <a:ea typeface="Calibri"/>
                <a:cs typeface="Calibri"/>
                <a:sym typeface="Calibri"/>
              </a:rPr>
              <a:t>Contrary Opinion</a:t>
            </a:r>
            <a:r>
              <a:rPr lang="en" sz="1200" b="0" i="0" u="none" strike="noStrike" cap="none">
                <a:solidFill>
                  <a:schemeClr val="dk1"/>
                </a:solidFill>
                <a:latin typeface="Calibri"/>
                <a:ea typeface="Calibri"/>
                <a:cs typeface="Calibri"/>
                <a:sym typeface="Calibri"/>
              </a:rPr>
              <a:t>: The default partition is good for catching bad values.  If it has lots of data in it, maybe you should be rethinking about your data ingest and data maintenance processes.</a:t>
            </a:r>
            <a:endParaRPr sz="1200" b="0" i="0" u="none" strike="noStrike" cap="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4"/>
          <p:cNvSpPr txBox="1">
            <a:spLocks noGrp="1"/>
          </p:cNvSpPr>
          <p:nvPr>
            <p:ph type="title"/>
          </p:nvPr>
        </p:nvSpPr>
        <p:spPr>
          <a:xfrm>
            <a:off x="457200" y="154484"/>
            <a:ext cx="8229600" cy="6429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3200"/>
              <a:buNone/>
            </a:pPr>
            <a:r>
              <a:rPr lang="en" sz="3200" b="0" i="0" u="none" strike="noStrike" cap="none">
                <a:solidFill>
                  <a:schemeClr val="dk2"/>
                </a:solidFill>
                <a:latin typeface="Arial"/>
                <a:ea typeface="Arial"/>
                <a:cs typeface="Arial"/>
                <a:sym typeface="Arial"/>
              </a:rPr>
              <a:t>Partitioning an Existing Table</a:t>
            </a:r>
            <a:endParaRPr sz="3200" b="0" i="0" u="none" strike="noStrike" cap="none">
              <a:solidFill>
                <a:schemeClr val="dk2"/>
              </a:solidFill>
              <a:latin typeface="Arial"/>
              <a:ea typeface="Arial"/>
              <a:cs typeface="Arial"/>
              <a:sym typeface="Arial"/>
            </a:endParaRPr>
          </a:p>
        </p:txBody>
      </p:sp>
      <p:sp>
        <p:nvSpPr>
          <p:cNvPr id="473" name="Google Shape;473;p34"/>
          <p:cNvSpPr txBox="1">
            <a:spLocks noGrp="1"/>
          </p:cNvSpPr>
          <p:nvPr>
            <p:ph type="body" idx="1"/>
          </p:nvPr>
        </p:nvSpPr>
        <p:spPr>
          <a:xfrm>
            <a:off x="457200" y="1174963"/>
            <a:ext cx="8229600" cy="339447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2800"/>
              <a:buFont typeface="Arial"/>
              <a:buNone/>
            </a:pPr>
            <a:r>
              <a:rPr lang="en" sz="2800" b="0" i="0" u="none" strike="noStrike" cap="none">
                <a:solidFill>
                  <a:schemeClr val="dk1"/>
                </a:solidFill>
                <a:latin typeface="Arial"/>
                <a:ea typeface="Arial"/>
                <a:cs typeface="Arial"/>
                <a:sym typeface="Arial"/>
              </a:rPr>
              <a:t>When working with an existing table:</a:t>
            </a:r>
            <a:endParaRPr/>
          </a:p>
          <a:p>
            <a:pPr marL="342900" marR="0" lvl="0" indent="-342900" algn="l" rtl="0">
              <a:lnSpc>
                <a:spcPct val="100000"/>
              </a:lnSpc>
              <a:spcBef>
                <a:spcPts val="600"/>
              </a:spcBef>
              <a:spcAft>
                <a:spcPts val="0"/>
              </a:spcAft>
              <a:buClr>
                <a:schemeClr val="accent1"/>
              </a:buClr>
              <a:buSzPts val="2800"/>
              <a:buFont typeface="Arial"/>
              <a:buChar char="•"/>
            </a:pPr>
            <a:r>
              <a:rPr lang="en" sz="2800" b="0" i="0" u="none" strike="noStrike" cap="none">
                <a:solidFill>
                  <a:schemeClr val="dk1"/>
                </a:solidFill>
                <a:latin typeface="Arial"/>
                <a:ea typeface="Arial"/>
                <a:cs typeface="Arial"/>
                <a:sym typeface="Arial"/>
              </a:rPr>
              <a:t>You cannot partition the table once it’s been created</a:t>
            </a:r>
            <a:endParaRPr/>
          </a:p>
          <a:p>
            <a:pPr marL="342900" marR="0" lvl="0" indent="-342900" algn="l" rtl="0">
              <a:lnSpc>
                <a:spcPct val="100000"/>
              </a:lnSpc>
              <a:spcBef>
                <a:spcPts val="600"/>
              </a:spcBef>
              <a:spcAft>
                <a:spcPts val="0"/>
              </a:spcAft>
              <a:buClr>
                <a:schemeClr val="accent1"/>
              </a:buClr>
              <a:buSzPts val="2800"/>
              <a:buFont typeface="Arial"/>
              <a:buChar char="•"/>
            </a:pPr>
            <a:r>
              <a:rPr lang="en" sz="2800" b="0" i="0" u="none" strike="noStrike" cap="none">
                <a:solidFill>
                  <a:schemeClr val="dk1"/>
                </a:solidFill>
                <a:latin typeface="Arial"/>
                <a:ea typeface="Arial"/>
                <a:cs typeface="Arial"/>
                <a:sym typeface="Arial"/>
              </a:rPr>
              <a:t>You can create a new partitioned table and migrate your data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35"/>
          <p:cNvSpPr txBox="1">
            <a:spLocks noGrp="1"/>
          </p:cNvSpPr>
          <p:nvPr>
            <p:ph type="title"/>
          </p:nvPr>
        </p:nvSpPr>
        <p:spPr>
          <a:xfrm>
            <a:off x="457200" y="205979"/>
            <a:ext cx="8229600" cy="85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folHlink"/>
              </a:buClr>
              <a:buSzPts val="3200"/>
              <a:buFont typeface="Arial"/>
              <a:buNone/>
            </a:pPr>
            <a:r>
              <a:rPr lang="en">
                <a:solidFill>
                  <a:schemeClr val="dk2"/>
                </a:solidFill>
              </a:rPr>
              <a:t>Partitioning an Existing Table (Cont’d.)</a:t>
            </a:r>
            <a:endParaRPr>
              <a:solidFill>
                <a:schemeClr val="dk2"/>
              </a:solidFill>
            </a:endParaRPr>
          </a:p>
          <a:p>
            <a:pPr marL="0" lvl="0" indent="0" algn="l" rtl="0">
              <a:lnSpc>
                <a:spcPct val="100000"/>
              </a:lnSpc>
              <a:spcBef>
                <a:spcPts val="0"/>
              </a:spcBef>
              <a:spcAft>
                <a:spcPts val="0"/>
              </a:spcAft>
              <a:buSzPts val="3200"/>
              <a:buNone/>
            </a:pPr>
            <a:endParaRPr/>
          </a:p>
        </p:txBody>
      </p:sp>
      <p:sp>
        <p:nvSpPr>
          <p:cNvPr id="479" name="Google Shape;479;p35"/>
          <p:cNvSpPr txBox="1">
            <a:spLocks noGrp="1"/>
          </p:cNvSpPr>
          <p:nvPr>
            <p:ph type="body" idx="1"/>
          </p:nvPr>
        </p:nvSpPr>
        <p:spPr>
          <a:xfrm>
            <a:off x="457200" y="1200151"/>
            <a:ext cx="8229600" cy="339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folHlink"/>
              </a:buClr>
              <a:buSzPts val="2400"/>
              <a:buFont typeface="Arial"/>
              <a:buNone/>
            </a:pPr>
            <a:r>
              <a:rPr lang="en" sz="1800">
                <a:latin typeface="Courier New"/>
                <a:ea typeface="Courier New"/>
                <a:cs typeface="Courier New"/>
                <a:sym typeface="Courier New"/>
              </a:rPr>
              <a:t>CREATE TABLE sales2 (LIKE sales)</a:t>
            </a:r>
            <a:endParaRPr sz="1400">
              <a:solidFill>
                <a:schemeClr val="folHlink"/>
              </a:solidFill>
            </a:endParaRPr>
          </a:p>
          <a:p>
            <a:pPr marL="0" lvl="0" indent="0" algn="l" rtl="0">
              <a:lnSpc>
                <a:spcPct val="100000"/>
              </a:lnSpc>
              <a:spcBef>
                <a:spcPts val="0"/>
              </a:spcBef>
              <a:spcAft>
                <a:spcPts val="0"/>
              </a:spcAft>
              <a:buClr>
                <a:schemeClr val="folHlink"/>
              </a:buClr>
              <a:buSzPts val="2400"/>
              <a:buFont typeface="Arial"/>
              <a:buNone/>
            </a:pPr>
            <a:r>
              <a:rPr lang="en" sz="1800">
                <a:latin typeface="Courier New"/>
                <a:ea typeface="Courier New"/>
                <a:cs typeface="Courier New"/>
                <a:sym typeface="Courier New"/>
              </a:rPr>
              <a:t>PARTITION BY RANGE (date)</a:t>
            </a:r>
            <a:endParaRPr sz="1400">
              <a:solidFill>
                <a:schemeClr val="folHlink"/>
              </a:solidFill>
            </a:endParaRPr>
          </a:p>
          <a:p>
            <a:pPr marL="0" lvl="0" indent="0" algn="l" rtl="0">
              <a:lnSpc>
                <a:spcPct val="100000"/>
              </a:lnSpc>
              <a:spcBef>
                <a:spcPts val="0"/>
              </a:spcBef>
              <a:spcAft>
                <a:spcPts val="0"/>
              </a:spcAft>
              <a:buClr>
                <a:schemeClr val="folHlink"/>
              </a:buClr>
              <a:buSzPts val="2400"/>
              <a:buFont typeface="Arial"/>
              <a:buNone/>
            </a:pPr>
            <a:r>
              <a:rPr lang="en" sz="1800">
                <a:latin typeface="Courier New"/>
                <a:ea typeface="Courier New"/>
                <a:cs typeface="Courier New"/>
                <a:sym typeface="Courier New"/>
              </a:rPr>
              <a:t>( START (date '2008-01-01') INCLUSIVE</a:t>
            </a:r>
            <a:endParaRPr sz="1400">
              <a:solidFill>
                <a:schemeClr val="folHlink"/>
              </a:solidFill>
            </a:endParaRPr>
          </a:p>
          <a:p>
            <a:pPr marL="0" lvl="0" indent="0" algn="l" rtl="0">
              <a:lnSpc>
                <a:spcPct val="100000"/>
              </a:lnSpc>
              <a:spcBef>
                <a:spcPts val="0"/>
              </a:spcBef>
              <a:spcAft>
                <a:spcPts val="0"/>
              </a:spcAft>
              <a:buClr>
                <a:schemeClr val="folHlink"/>
              </a:buClr>
              <a:buSzPts val="2400"/>
              <a:buFont typeface="Arial"/>
              <a:buNone/>
            </a:pPr>
            <a:r>
              <a:rPr lang="en" sz="1800">
                <a:latin typeface="Courier New"/>
                <a:ea typeface="Courier New"/>
                <a:cs typeface="Courier New"/>
                <a:sym typeface="Courier New"/>
              </a:rPr>
              <a:t>END (date '2009-01-01') EXCLUSIVE</a:t>
            </a:r>
            <a:endParaRPr sz="1400">
              <a:solidFill>
                <a:schemeClr val="folHlink"/>
              </a:solidFill>
            </a:endParaRPr>
          </a:p>
          <a:p>
            <a:pPr marL="0" lvl="0" indent="0" algn="l" rtl="0">
              <a:lnSpc>
                <a:spcPct val="100000"/>
              </a:lnSpc>
              <a:spcBef>
                <a:spcPts val="0"/>
              </a:spcBef>
              <a:spcAft>
                <a:spcPts val="0"/>
              </a:spcAft>
              <a:buClr>
                <a:schemeClr val="folHlink"/>
              </a:buClr>
              <a:buSzPts val="2400"/>
              <a:buFont typeface="Arial"/>
              <a:buNone/>
            </a:pPr>
            <a:r>
              <a:rPr lang="en" sz="1800">
                <a:latin typeface="Courier New"/>
                <a:ea typeface="Courier New"/>
                <a:cs typeface="Courier New"/>
                <a:sym typeface="Courier New"/>
              </a:rPr>
              <a:t>EVERY (INTERVAL '1 month') );</a:t>
            </a:r>
            <a:endParaRPr sz="1400">
              <a:solidFill>
                <a:schemeClr val="folHlink"/>
              </a:solidFill>
            </a:endParaRPr>
          </a:p>
          <a:p>
            <a:pPr marL="0" lvl="0" indent="0" algn="l" rtl="0">
              <a:lnSpc>
                <a:spcPct val="100000"/>
              </a:lnSpc>
              <a:spcBef>
                <a:spcPts val="0"/>
              </a:spcBef>
              <a:spcAft>
                <a:spcPts val="0"/>
              </a:spcAft>
              <a:buClr>
                <a:schemeClr val="folHlink"/>
              </a:buClr>
              <a:buSzPts val="2400"/>
              <a:buFont typeface="Arial"/>
              <a:buNone/>
            </a:pPr>
            <a:endParaRPr sz="1800">
              <a:latin typeface="Courier New"/>
              <a:ea typeface="Courier New"/>
              <a:cs typeface="Courier New"/>
              <a:sym typeface="Courier New"/>
            </a:endParaRPr>
          </a:p>
          <a:p>
            <a:pPr marL="0" lvl="0" indent="0" algn="l" rtl="0">
              <a:lnSpc>
                <a:spcPct val="100000"/>
              </a:lnSpc>
              <a:spcBef>
                <a:spcPts val="0"/>
              </a:spcBef>
              <a:spcAft>
                <a:spcPts val="0"/>
              </a:spcAft>
              <a:buClr>
                <a:schemeClr val="folHlink"/>
              </a:buClr>
              <a:buSzPts val="2400"/>
              <a:buFont typeface="Arial"/>
              <a:buNone/>
            </a:pPr>
            <a:r>
              <a:rPr lang="en" sz="1800">
                <a:latin typeface="Courier New"/>
                <a:ea typeface="Courier New"/>
                <a:cs typeface="Courier New"/>
                <a:sym typeface="Courier New"/>
              </a:rPr>
              <a:t>INSERT INTO sales2 SELECT * FROM sales;</a:t>
            </a:r>
            <a:endParaRPr sz="1400">
              <a:solidFill>
                <a:schemeClr val="folHlink"/>
              </a:solidFill>
            </a:endParaRPr>
          </a:p>
          <a:p>
            <a:pPr marL="0" lvl="0" indent="0" algn="l" rtl="0">
              <a:lnSpc>
                <a:spcPct val="100000"/>
              </a:lnSpc>
              <a:spcBef>
                <a:spcPts val="0"/>
              </a:spcBef>
              <a:spcAft>
                <a:spcPts val="0"/>
              </a:spcAft>
              <a:buClr>
                <a:schemeClr val="folHlink"/>
              </a:buClr>
              <a:buSzPts val="2400"/>
              <a:buFont typeface="Arial"/>
              <a:buNone/>
            </a:pPr>
            <a:r>
              <a:rPr lang="en" sz="1800">
                <a:latin typeface="Courier New"/>
                <a:ea typeface="Courier New"/>
                <a:cs typeface="Courier New"/>
                <a:sym typeface="Courier New"/>
              </a:rPr>
              <a:t>DROP TABLE sales;</a:t>
            </a:r>
            <a:endParaRPr sz="1400">
              <a:solidFill>
                <a:schemeClr val="folHlink"/>
              </a:solidFill>
            </a:endParaRPr>
          </a:p>
          <a:p>
            <a:pPr marL="0" lvl="0" indent="0" algn="l" rtl="0">
              <a:lnSpc>
                <a:spcPct val="100000"/>
              </a:lnSpc>
              <a:spcBef>
                <a:spcPts val="0"/>
              </a:spcBef>
              <a:spcAft>
                <a:spcPts val="0"/>
              </a:spcAft>
              <a:buClr>
                <a:schemeClr val="folHlink"/>
              </a:buClr>
              <a:buSzPts val="2400"/>
              <a:buFont typeface="Arial"/>
              <a:buNone/>
            </a:pPr>
            <a:r>
              <a:rPr lang="en" sz="1800">
                <a:latin typeface="Courier New"/>
                <a:ea typeface="Courier New"/>
                <a:cs typeface="Courier New"/>
                <a:sym typeface="Courier New"/>
              </a:rPr>
              <a:t>ALTER TABLE sales2 RENAME TO sales;</a:t>
            </a:r>
            <a:endParaRPr sz="1400">
              <a:solidFill>
                <a:schemeClr val="folHlink"/>
              </a:solidFill>
            </a:endParaRPr>
          </a:p>
          <a:p>
            <a:pPr marL="0" lvl="0" indent="0" algn="l" rtl="0">
              <a:lnSpc>
                <a:spcPct val="100000"/>
              </a:lnSpc>
              <a:spcBef>
                <a:spcPts val="0"/>
              </a:spcBef>
              <a:spcAft>
                <a:spcPts val="0"/>
              </a:spcAft>
              <a:buClr>
                <a:schemeClr val="folHlink"/>
              </a:buClr>
              <a:buSzPts val="2400"/>
              <a:buFont typeface="Arial"/>
              <a:buNone/>
            </a:pPr>
            <a:r>
              <a:rPr lang="en" sz="1800">
                <a:latin typeface="Courier New"/>
                <a:ea typeface="Courier New"/>
                <a:cs typeface="Courier New"/>
                <a:sym typeface="Courier New"/>
              </a:rPr>
              <a:t>GRANT ALL PRIVILEGES ON sales TO admin;</a:t>
            </a:r>
            <a:endParaRPr sz="1400">
              <a:solidFill>
                <a:schemeClr val="folHlink"/>
              </a:solidFill>
            </a:endParaRPr>
          </a:p>
          <a:p>
            <a:pPr marL="0" lvl="0" indent="0" algn="l" rtl="0">
              <a:lnSpc>
                <a:spcPct val="100000"/>
              </a:lnSpc>
              <a:spcBef>
                <a:spcPts val="0"/>
              </a:spcBef>
              <a:spcAft>
                <a:spcPts val="0"/>
              </a:spcAft>
              <a:buClr>
                <a:schemeClr val="folHlink"/>
              </a:buClr>
              <a:buSzPts val="2400"/>
              <a:buFont typeface="Arial"/>
              <a:buNone/>
            </a:pPr>
            <a:r>
              <a:rPr lang="en" sz="1800">
                <a:latin typeface="Courier New"/>
                <a:ea typeface="Courier New"/>
                <a:cs typeface="Courier New"/>
                <a:sym typeface="Courier New"/>
              </a:rPr>
              <a:t>GRANT SELECT ON sales TO guest;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36"/>
          <p:cNvSpPr txBox="1">
            <a:spLocks noGrp="1"/>
          </p:cNvSpPr>
          <p:nvPr>
            <p:ph type="title"/>
          </p:nvPr>
        </p:nvSpPr>
        <p:spPr>
          <a:xfrm>
            <a:off x="457200" y="205979"/>
            <a:ext cx="8229600" cy="85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en"/>
              <a:t>Partition Maintenance</a:t>
            </a:r>
            <a:endParaRPr/>
          </a:p>
        </p:txBody>
      </p:sp>
      <p:sp>
        <p:nvSpPr>
          <p:cNvPr id="485" name="Google Shape;485;p36"/>
          <p:cNvSpPr txBox="1">
            <a:spLocks noGrp="1"/>
          </p:cNvSpPr>
          <p:nvPr>
            <p:ph type="body" idx="1"/>
          </p:nvPr>
        </p:nvSpPr>
        <p:spPr>
          <a:xfrm>
            <a:off x="457200" y="1200151"/>
            <a:ext cx="8229600" cy="3394500"/>
          </a:xfrm>
          <a:prstGeom prst="rect">
            <a:avLst/>
          </a:prstGeom>
          <a:noFill/>
          <a:ln>
            <a:noFill/>
          </a:ln>
        </p:spPr>
        <p:txBody>
          <a:bodyPr spcFirstLastPara="1" wrap="square" lIns="91425" tIns="91425" rIns="91425" bIns="91425" anchor="t" anchorCtr="0">
            <a:noAutofit/>
          </a:bodyPr>
          <a:lstStyle/>
          <a:p>
            <a:pPr marL="457200" lvl="0" indent="-381000" algn="l" rtl="0">
              <a:lnSpc>
                <a:spcPct val="100000"/>
              </a:lnSpc>
              <a:spcBef>
                <a:spcPts val="480"/>
              </a:spcBef>
              <a:spcAft>
                <a:spcPts val="0"/>
              </a:spcAft>
              <a:buSzPts val="2400"/>
              <a:buChar char="•"/>
            </a:pPr>
            <a:r>
              <a:rPr lang="en"/>
              <a:t>Add, rename, truncate, remove a partition</a:t>
            </a:r>
            <a:endParaRPr/>
          </a:p>
          <a:p>
            <a:pPr marL="457200" lvl="0" indent="-381000" algn="l" rtl="0">
              <a:lnSpc>
                <a:spcPct val="100000"/>
              </a:lnSpc>
              <a:spcBef>
                <a:spcPts val="0"/>
              </a:spcBef>
              <a:spcAft>
                <a:spcPts val="0"/>
              </a:spcAft>
              <a:buSzPts val="2400"/>
              <a:buChar char="•"/>
            </a:pPr>
            <a:r>
              <a:rPr lang="en"/>
              <a:t>Exchange a partition</a:t>
            </a:r>
            <a:endParaRPr/>
          </a:p>
          <a:p>
            <a:pPr marL="457200" lvl="0" indent="0" algn="l" rtl="0">
              <a:lnSpc>
                <a:spcPct val="115000"/>
              </a:lnSpc>
              <a:spcBef>
                <a:spcPts val="0"/>
              </a:spcBef>
              <a:spcAft>
                <a:spcPts val="0"/>
              </a:spcAft>
              <a:buSzPts val="2400"/>
              <a:buNone/>
            </a:pPr>
            <a:endParaRPr sz="1100">
              <a:solidFill>
                <a:srgbClr val="4D4D4D"/>
              </a:solidFill>
              <a:latin typeface="Courier New"/>
              <a:ea typeface="Courier New"/>
              <a:cs typeface="Courier New"/>
              <a:sym typeface="Courier New"/>
            </a:endParaRPr>
          </a:p>
          <a:p>
            <a:pPr marL="457200" lvl="0" indent="0" algn="l" rtl="0">
              <a:lnSpc>
                <a:spcPct val="115000"/>
              </a:lnSpc>
              <a:spcBef>
                <a:spcPts val="0"/>
              </a:spcBef>
              <a:spcAft>
                <a:spcPts val="0"/>
              </a:spcAft>
              <a:buSzPts val="2400"/>
              <a:buNone/>
            </a:pPr>
            <a:r>
              <a:rPr lang="en" sz="1100">
                <a:solidFill>
                  <a:srgbClr val="4D4D4D"/>
                </a:solidFill>
                <a:latin typeface="Courier New"/>
                <a:ea typeface="Courier New"/>
                <a:cs typeface="Courier New"/>
                <a:sym typeface="Courier New"/>
              </a:rPr>
              <a:t>CREATE TABLE jan18 (LIKE sales) WITH (appendonly=true);</a:t>
            </a:r>
            <a:endParaRPr sz="1100">
              <a:solidFill>
                <a:srgbClr val="4D4D4D"/>
              </a:solidFill>
              <a:latin typeface="Courier New"/>
              <a:ea typeface="Courier New"/>
              <a:cs typeface="Courier New"/>
              <a:sym typeface="Courier New"/>
            </a:endParaRPr>
          </a:p>
          <a:p>
            <a:pPr marL="457200" lvl="0" indent="0" algn="l" rtl="0">
              <a:lnSpc>
                <a:spcPct val="115000"/>
              </a:lnSpc>
              <a:spcBef>
                <a:spcPts val="0"/>
              </a:spcBef>
              <a:spcAft>
                <a:spcPts val="0"/>
              </a:spcAft>
              <a:buSzPts val="2400"/>
              <a:buNone/>
            </a:pPr>
            <a:r>
              <a:rPr lang="en" sz="1100">
                <a:solidFill>
                  <a:srgbClr val="4D4D4D"/>
                </a:solidFill>
                <a:latin typeface="Courier New"/>
                <a:ea typeface="Courier New"/>
                <a:cs typeface="Courier New"/>
                <a:sym typeface="Courier New"/>
              </a:rPr>
              <a:t>INSERT INTO jan18 SELECT * FROM sales_1_prt_1 ;</a:t>
            </a:r>
            <a:endParaRPr sz="1100">
              <a:solidFill>
                <a:srgbClr val="4D4D4D"/>
              </a:solidFill>
              <a:latin typeface="Courier New"/>
              <a:ea typeface="Courier New"/>
              <a:cs typeface="Courier New"/>
              <a:sym typeface="Courier New"/>
            </a:endParaRPr>
          </a:p>
          <a:p>
            <a:pPr marL="457200" lvl="0" indent="0" algn="l" rtl="0">
              <a:lnSpc>
                <a:spcPct val="115000"/>
              </a:lnSpc>
              <a:spcBef>
                <a:spcPts val="0"/>
              </a:spcBef>
              <a:spcAft>
                <a:spcPts val="0"/>
              </a:spcAft>
              <a:buSzPts val="2400"/>
              <a:buNone/>
            </a:pPr>
            <a:r>
              <a:rPr lang="en" sz="1100">
                <a:solidFill>
                  <a:srgbClr val="4D4D4D"/>
                </a:solidFill>
                <a:latin typeface="Courier New"/>
                <a:ea typeface="Courier New"/>
                <a:cs typeface="Courier New"/>
                <a:sym typeface="Courier New"/>
              </a:rPr>
              <a:t>ALTER TABLE sales EXCHANGE PARTITION FOR ('2018-01-01') WITH TABLE jan08;</a:t>
            </a:r>
            <a:endParaRPr sz="1100">
              <a:solidFill>
                <a:srgbClr val="4D4D4D"/>
              </a:solidFill>
              <a:latin typeface="Courier New"/>
              <a:ea typeface="Courier New"/>
              <a:cs typeface="Courier New"/>
              <a:sym typeface="Courier New"/>
            </a:endParaRPr>
          </a:p>
          <a:p>
            <a:pPr marL="457200" lvl="0" indent="-381000" algn="l" rtl="0">
              <a:lnSpc>
                <a:spcPct val="100000"/>
              </a:lnSpc>
              <a:spcBef>
                <a:spcPts val="480"/>
              </a:spcBef>
              <a:spcAft>
                <a:spcPts val="0"/>
              </a:spcAft>
              <a:buSzPts val="2400"/>
              <a:buChar char="•"/>
            </a:pPr>
            <a:r>
              <a:rPr lang="en"/>
              <a:t> Split an existing partition</a:t>
            </a:r>
            <a:endParaRPr/>
          </a:p>
          <a:p>
            <a:pPr marL="457200" lvl="0" indent="0" algn="l" rtl="0">
              <a:lnSpc>
                <a:spcPct val="115000"/>
              </a:lnSpc>
              <a:spcBef>
                <a:spcPts val="0"/>
              </a:spcBef>
              <a:spcAft>
                <a:spcPts val="0"/>
              </a:spcAft>
              <a:buSzPts val="2400"/>
              <a:buNone/>
            </a:pPr>
            <a:r>
              <a:rPr lang="en" sz="1100">
                <a:solidFill>
                  <a:srgbClr val="4D4D4D"/>
                </a:solidFill>
                <a:latin typeface="Courier New"/>
                <a:ea typeface="Courier New"/>
                <a:cs typeface="Courier New"/>
                <a:sym typeface="Courier New"/>
              </a:rPr>
              <a:t>ALTER TABLE sales SPLIT PARTITION FOR ('2008-01-01')</a:t>
            </a:r>
            <a:endParaRPr sz="1100">
              <a:solidFill>
                <a:srgbClr val="4D4D4D"/>
              </a:solidFill>
              <a:latin typeface="Courier New"/>
              <a:ea typeface="Courier New"/>
              <a:cs typeface="Courier New"/>
              <a:sym typeface="Courier New"/>
            </a:endParaRPr>
          </a:p>
          <a:p>
            <a:pPr marL="457200" lvl="0" indent="0" algn="l" rtl="0">
              <a:lnSpc>
                <a:spcPct val="115000"/>
              </a:lnSpc>
              <a:spcBef>
                <a:spcPts val="0"/>
              </a:spcBef>
              <a:spcAft>
                <a:spcPts val="0"/>
              </a:spcAft>
              <a:buSzPts val="2400"/>
              <a:buNone/>
            </a:pPr>
            <a:r>
              <a:rPr lang="en" sz="1100">
                <a:solidFill>
                  <a:srgbClr val="4D4D4D"/>
                </a:solidFill>
                <a:latin typeface="Courier New"/>
                <a:ea typeface="Courier New"/>
                <a:cs typeface="Courier New"/>
                <a:sym typeface="Courier New"/>
              </a:rPr>
              <a:t>AT ('2008-01-16')</a:t>
            </a:r>
            <a:endParaRPr sz="1100">
              <a:solidFill>
                <a:srgbClr val="4D4D4D"/>
              </a:solidFill>
              <a:latin typeface="Courier New"/>
              <a:ea typeface="Courier New"/>
              <a:cs typeface="Courier New"/>
              <a:sym typeface="Courier New"/>
            </a:endParaRPr>
          </a:p>
          <a:p>
            <a:pPr marL="457200" lvl="0" indent="0" algn="l" rtl="0">
              <a:lnSpc>
                <a:spcPct val="115000"/>
              </a:lnSpc>
              <a:spcBef>
                <a:spcPts val="0"/>
              </a:spcBef>
              <a:spcAft>
                <a:spcPts val="0"/>
              </a:spcAft>
              <a:buSzPts val="2400"/>
              <a:buNone/>
            </a:pPr>
            <a:r>
              <a:rPr lang="en" sz="1100">
                <a:solidFill>
                  <a:srgbClr val="4D4D4D"/>
                </a:solidFill>
                <a:latin typeface="Courier New"/>
                <a:ea typeface="Courier New"/>
                <a:cs typeface="Courier New"/>
                <a:sym typeface="Courier New"/>
              </a:rPr>
              <a:t>INTO (PARTITION jan081to15, PARTITION jan0816to31);</a:t>
            </a:r>
            <a:endParaRPr sz="1100">
              <a:solidFill>
                <a:srgbClr val="4D4D4D"/>
              </a:solidFill>
              <a:latin typeface="Courier New"/>
              <a:ea typeface="Courier New"/>
              <a:cs typeface="Courier New"/>
              <a:sym typeface="Courier New"/>
            </a:endParaRPr>
          </a:p>
          <a:p>
            <a:pPr marL="0" lvl="0" indent="0" algn="l" rtl="0">
              <a:lnSpc>
                <a:spcPct val="100000"/>
              </a:lnSpc>
              <a:spcBef>
                <a:spcPts val="480"/>
              </a:spcBef>
              <a:spcAft>
                <a:spcPts val="0"/>
              </a:spcAft>
              <a:buSzPts val="24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7"/>
          <p:cNvSpPr txBox="1">
            <a:spLocks noGrp="1"/>
          </p:cNvSpPr>
          <p:nvPr>
            <p:ph type="title"/>
          </p:nvPr>
        </p:nvSpPr>
        <p:spPr>
          <a:xfrm>
            <a:off x="259032" y="168815"/>
            <a:ext cx="8229600" cy="857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 sz="3200" b="0" i="0" u="none" strike="noStrike" cap="none">
                <a:solidFill>
                  <a:schemeClr val="dk2"/>
                </a:solidFill>
                <a:latin typeface="Arial"/>
                <a:ea typeface="Arial"/>
                <a:cs typeface="Arial"/>
                <a:sym typeface="Arial"/>
              </a:rPr>
              <a:t>Viewing Details on Partitioned Tables</a:t>
            </a:r>
            <a:endParaRPr sz="3200" b="0" i="0" u="none" strike="noStrike" cap="none">
              <a:solidFill>
                <a:schemeClr val="dk2"/>
              </a:solidFill>
              <a:latin typeface="Arial"/>
              <a:ea typeface="Arial"/>
              <a:cs typeface="Arial"/>
              <a:sym typeface="Arial"/>
            </a:endParaRPr>
          </a:p>
        </p:txBody>
      </p:sp>
      <p:pic>
        <p:nvPicPr>
          <p:cNvPr id="492" name="Google Shape;492;p37" descr="C:\Users\cantot\AppData\Local\Temp\SNAGHTML1459daa0.PNG"/>
          <p:cNvPicPr preferRelativeResize="0"/>
          <p:nvPr/>
        </p:nvPicPr>
        <p:blipFill rotWithShape="1">
          <a:blip r:embed="rId3">
            <a:alphaModFix/>
          </a:blip>
          <a:srcRect/>
          <a:stretch/>
        </p:blipFill>
        <p:spPr>
          <a:xfrm>
            <a:off x="155575" y="600605"/>
            <a:ext cx="4364831" cy="1843088"/>
          </a:xfrm>
          <a:prstGeom prst="rect">
            <a:avLst/>
          </a:prstGeom>
          <a:noFill/>
          <a:ln>
            <a:noFill/>
          </a:ln>
          <a:effectLst>
            <a:outerShdw blurRad="50800" dist="38100" dir="2700000" algn="tl" rotWithShape="0">
              <a:srgbClr val="000000">
                <a:alpha val="40000"/>
              </a:srgbClr>
            </a:outerShdw>
          </a:effectLst>
        </p:spPr>
      </p:pic>
      <p:pic>
        <p:nvPicPr>
          <p:cNvPr id="493" name="Google Shape;493;p37" descr="C:\Users\cantot\AppData\Local\Temp\SNAGHTML1474e07a.PNG"/>
          <p:cNvPicPr preferRelativeResize="0"/>
          <p:nvPr/>
        </p:nvPicPr>
        <p:blipFill rotWithShape="1">
          <a:blip r:embed="rId4">
            <a:alphaModFix/>
          </a:blip>
          <a:srcRect/>
          <a:stretch/>
        </p:blipFill>
        <p:spPr>
          <a:xfrm>
            <a:off x="0" y="2514639"/>
            <a:ext cx="6879431" cy="1407319"/>
          </a:xfrm>
          <a:prstGeom prst="rect">
            <a:avLst/>
          </a:prstGeom>
          <a:noFill/>
          <a:ln>
            <a:noFill/>
          </a:ln>
          <a:effectLst>
            <a:outerShdw blurRad="50800" dist="38100" dir="2700000" algn="tl" rotWithShape="0">
              <a:srgbClr val="000000">
                <a:alpha val="40000"/>
              </a:srgbClr>
            </a:outerShdw>
          </a:effectLst>
        </p:spPr>
      </p:pic>
      <p:pic>
        <p:nvPicPr>
          <p:cNvPr id="494" name="Google Shape;494;p37" descr="C:\Users\cantot\AppData\Local\Temp\SNAGHTML148036a5.PNG"/>
          <p:cNvPicPr preferRelativeResize="0"/>
          <p:nvPr/>
        </p:nvPicPr>
        <p:blipFill rotWithShape="1">
          <a:blip r:embed="rId5">
            <a:alphaModFix/>
          </a:blip>
          <a:srcRect/>
          <a:stretch/>
        </p:blipFill>
        <p:spPr>
          <a:xfrm>
            <a:off x="0" y="3993108"/>
            <a:ext cx="4893469" cy="942976"/>
          </a:xfrm>
          <a:prstGeom prst="rect">
            <a:avLst/>
          </a:prstGeom>
          <a:noFill/>
          <a:ln>
            <a:noFill/>
          </a:ln>
        </p:spPr>
      </p:pic>
      <p:sp>
        <p:nvSpPr>
          <p:cNvPr id="495" name="Google Shape;495;p37"/>
          <p:cNvSpPr/>
          <p:nvPr/>
        </p:nvSpPr>
        <p:spPr>
          <a:xfrm flipH="1">
            <a:off x="3902018" y="3754066"/>
            <a:ext cx="4146659" cy="478085"/>
          </a:xfrm>
          <a:prstGeom prst="rect">
            <a:avLst/>
          </a:prstGeom>
          <a:solidFill>
            <a:schemeClr val="lt1"/>
          </a:solidFill>
          <a:ln w="28575" cap="flat" cmpd="sng">
            <a:solidFill>
              <a:srgbClr val="256A64"/>
            </a:solidFill>
            <a:prstDash val="solid"/>
            <a:round/>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lt2"/>
                </a:solidFill>
                <a:latin typeface="Courier New"/>
                <a:ea typeface="Courier New"/>
                <a:cs typeface="Courier New"/>
                <a:sym typeface="Courier New"/>
              </a:rPr>
              <a:t>pg_partition_columns</a:t>
            </a:r>
            <a:r>
              <a:rPr lang="en" sz="1800" b="0" i="0" u="none" strike="noStrike" cap="none">
                <a:solidFill>
                  <a:schemeClr val="lt2"/>
                </a:solidFill>
                <a:latin typeface="Calibri"/>
                <a:ea typeface="Calibri"/>
                <a:cs typeface="Calibri"/>
                <a:sym typeface="Calibri"/>
              </a:rPr>
              <a:t> displays the column used for partitioning</a:t>
            </a:r>
            <a:endParaRPr sz="1800" b="0" i="0" u="none" strike="noStrike" cap="none">
              <a:solidFill>
                <a:schemeClr val="lt2"/>
              </a:solidFill>
              <a:latin typeface="Calibri"/>
              <a:ea typeface="Calibri"/>
              <a:cs typeface="Calibri"/>
              <a:sym typeface="Calibri"/>
            </a:endParaRPr>
          </a:p>
        </p:txBody>
      </p:sp>
      <p:sp>
        <p:nvSpPr>
          <p:cNvPr id="496" name="Google Shape;496;p37"/>
          <p:cNvSpPr/>
          <p:nvPr/>
        </p:nvSpPr>
        <p:spPr>
          <a:xfrm flipH="1">
            <a:off x="3930919" y="2193995"/>
            <a:ext cx="4557713" cy="499397"/>
          </a:xfrm>
          <a:prstGeom prst="rect">
            <a:avLst/>
          </a:prstGeom>
          <a:solidFill>
            <a:schemeClr val="lt1"/>
          </a:solidFill>
          <a:ln w="28575" cap="flat" cmpd="sng">
            <a:solidFill>
              <a:srgbClr val="256A64"/>
            </a:solidFill>
            <a:prstDash val="solid"/>
            <a:round/>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lt2"/>
                </a:solidFill>
                <a:latin typeface="Courier New"/>
                <a:ea typeface="Courier New"/>
                <a:cs typeface="Courier New"/>
                <a:sym typeface="Courier New"/>
              </a:rPr>
              <a:t>pg_partitions</a:t>
            </a:r>
            <a:r>
              <a:rPr lang="en" sz="1800" b="0" i="0" u="none" strike="noStrike" cap="none">
                <a:solidFill>
                  <a:schemeClr val="lt2"/>
                </a:solidFill>
                <a:latin typeface="Calibri"/>
                <a:ea typeface="Calibri"/>
                <a:cs typeface="Calibri"/>
                <a:sym typeface="Calibri"/>
              </a:rPr>
              <a:t> view lets you obtain more details on partitioned tables</a:t>
            </a:r>
            <a:endParaRPr sz="1800" b="0" i="0" u="none" strike="noStrike" cap="none">
              <a:solidFill>
                <a:schemeClr val="lt2"/>
              </a:solidFill>
              <a:latin typeface="Courier New"/>
              <a:ea typeface="Courier New"/>
              <a:cs typeface="Courier New"/>
              <a:sym typeface="Courier New"/>
            </a:endParaRPr>
          </a:p>
        </p:txBody>
      </p:sp>
      <p:sp>
        <p:nvSpPr>
          <p:cNvPr id="497" name="Google Shape;497;p37"/>
          <p:cNvSpPr/>
          <p:nvPr/>
        </p:nvSpPr>
        <p:spPr>
          <a:xfrm flipH="1">
            <a:off x="4947219" y="597440"/>
            <a:ext cx="2525111" cy="574702"/>
          </a:xfrm>
          <a:prstGeom prst="rect">
            <a:avLst/>
          </a:prstGeom>
          <a:solidFill>
            <a:schemeClr val="lt1"/>
          </a:solidFill>
          <a:ln w="28575" cap="flat" cmpd="sng">
            <a:solidFill>
              <a:srgbClr val="256A64"/>
            </a:solidFill>
            <a:prstDash val="solid"/>
            <a:round/>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lt2"/>
                </a:solidFill>
                <a:latin typeface="Calibri"/>
                <a:ea typeface="Calibri"/>
                <a:cs typeface="Calibri"/>
                <a:sym typeface="Calibri"/>
              </a:rPr>
              <a:t>Details on the parent and child tables</a:t>
            </a:r>
            <a:endParaRPr sz="1800" b="0" i="0" u="none" strike="noStrike" cap="none">
              <a:solidFill>
                <a:schemeClr val="lt2"/>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38"/>
          <p:cNvSpPr txBox="1">
            <a:spLocks noGrp="1"/>
          </p:cNvSpPr>
          <p:nvPr>
            <p:ph type="body" idx="1"/>
          </p:nvPr>
        </p:nvSpPr>
        <p:spPr>
          <a:xfrm>
            <a:off x="366714" y="1074738"/>
            <a:ext cx="8410575" cy="3382962"/>
          </a:xfrm>
          <a:prstGeom prst="rect">
            <a:avLst/>
          </a:prstGeom>
          <a:noFill/>
          <a:ln>
            <a:noFill/>
          </a:ln>
        </p:spPr>
        <p:txBody>
          <a:bodyPr spcFirstLastPara="1" wrap="square" lIns="0" tIns="0" rIns="0" bIns="0" anchor="t" anchorCtr="0">
            <a:noAutofit/>
          </a:bodyPr>
          <a:lstStyle/>
          <a:p>
            <a:pPr marL="0" marR="0" lvl="0" indent="-152400" algn="l" rtl="0">
              <a:lnSpc>
                <a:spcPct val="100000"/>
              </a:lnSpc>
              <a:spcBef>
                <a:spcPts val="0"/>
              </a:spcBef>
              <a:spcAft>
                <a:spcPts val="0"/>
              </a:spcAft>
              <a:buClr>
                <a:schemeClr val="accent1"/>
              </a:buClr>
              <a:buSzPts val="2400"/>
              <a:buFont typeface="Noto Sans Symbols"/>
              <a:buChar char="•"/>
            </a:pPr>
            <a:r>
              <a:rPr lang="en" sz="2400" b="0" i="0" u="none" strike="noStrike" cap="none">
                <a:solidFill>
                  <a:srgbClr val="4D4D4D"/>
                </a:solidFill>
                <a:latin typeface="Arial"/>
                <a:ea typeface="Arial"/>
                <a:cs typeface="Arial"/>
                <a:sym typeface="Arial"/>
              </a:rPr>
              <a:t> Top-level parent tables are empty</a:t>
            </a:r>
            <a:endParaRPr/>
          </a:p>
          <a:p>
            <a:pPr marL="0" marR="0" lvl="0" indent="-152400" algn="l" rtl="0">
              <a:lnSpc>
                <a:spcPct val="100000"/>
              </a:lnSpc>
              <a:spcBef>
                <a:spcPts val="1200"/>
              </a:spcBef>
              <a:spcAft>
                <a:spcPts val="0"/>
              </a:spcAft>
              <a:buClr>
                <a:schemeClr val="accent1"/>
              </a:buClr>
              <a:buSzPts val="2400"/>
              <a:buFont typeface="Noto Sans Symbols"/>
              <a:buChar char="•"/>
            </a:pPr>
            <a:r>
              <a:rPr lang="en" sz="2400" b="0" i="0" u="none" strike="noStrike" cap="none">
                <a:solidFill>
                  <a:schemeClr val="lt2"/>
                </a:solidFill>
                <a:latin typeface="Arial"/>
                <a:ea typeface="Arial"/>
                <a:cs typeface="Arial"/>
                <a:sym typeface="Arial"/>
              </a:rPr>
              <a:t> Data is loaded into child partitions</a:t>
            </a:r>
            <a:endParaRPr/>
          </a:p>
          <a:p>
            <a:pPr marL="0" marR="0" lvl="0" indent="-152400" algn="l" rtl="0">
              <a:lnSpc>
                <a:spcPct val="100000"/>
              </a:lnSpc>
              <a:spcBef>
                <a:spcPts val="1200"/>
              </a:spcBef>
              <a:spcAft>
                <a:spcPts val="0"/>
              </a:spcAft>
              <a:buClr>
                <a:schemeClr val="accent1"/>
              </a:buClr>
              <a:buSzPts val="2400"/>
              <a:buFont typeface="Noto Sans Symbols"/>
              <a:buChar char="•"/>
            </a:pPr>
            <a:r>
              <a:rPr lang="en" sz="2400" b="0" i="0" u="none" strike="noStrike" cap="none">
                <a:solidFill>
                  <a:schemeClr val="lt2"/>
                </a:solidFill>
                <a:latin typeface="Arial"/>
                <a:ea typeface="Arial"/>
                <a:cs typeface="Arial"/>
                <a:sym typeface="Arial"/>
              </a:rPr>
              <a:t> COPY or INSERT automatically loads data to the correct</a:t>
            </a:r>
            <a:br>
              <a:rPr lang="en" sz="2400" b="0" i="0" u="none" strike="noStrike" cap="none">
                <a:solidFill>
                  <a:schemeClr val="lt2"/>
                </a:solidFill>
                <a:latin typeface="Arial"/>
                <a:ea typeface="Arial"/>
                <a:cs typeface="Arial"/>
                <a:sym typeface="Arial"/>
              </a:rPr>
            </a:br>
            <a:r>
              <a:rPr lang="en" sz="2400" b="0" i="0" u="none" strike="noStrike" cap="none">
                <a:solidFill>
                  <a:schemeClr val="lt2"/>
                </a:solidFill>
                <a:latin typeface="Arial"/>
                <a:ea typeface="Arial"/>
                <a:cs typeface="Arial"/>
                <a:sym typeface="Arial"/>
              </a:rPr>
              <a:t>   partition</a:t>
            </a:r>
            <a:endParaRPr/>
          </a:p>
          <a:p>
            <a:pPr marL="0" marR="0" lvl="0" indent="-152400" algn="l" rtl="0">
              <a:lnSpc>
                <a:spcPct val="100000"/>
              </a:lnSpc>
              <a:spcBef>
                <a:spcPts val="1200"/>
              </a:spcBef>
              <a:spcAft>
                <a:spcPts val="0"/>
              </a:spcAft>
              <a:buClr>
                <a:schemeClr val="accent1"/>
              </a:buClr>
              <a:buSzPts val="2400"/>
              <a:buFont typeface="Noto Sans Symbols"/>
              <a:buChar char="•"/>
            </a:pPr>
            <a:r>
              <a:rPr lang="en" sz="2400" b="0" i="0" u="none" strike="noStrike" cap="none">
                <a:solidFill>
                  <a:schemeClr val="lt2"/>
                </a:solidFill>
                <a:latin typeface="Arial"/>
                <a:ea typeface="Arial"/>
                <a:cs typeface="Arial"/>
                <a:sym typeface="Arial"/>
              </a:rPr>
              <a:t> Load a staging table and swap the table in place of an</a:t>
            </a:r>
            <a:br>
              <a:rPr lang="en" sz="2400" b="0" i="0" u="none" strike="noStrike" cap="none">
                <a:solidFill>
                  <a:schemeClr val="lt2"/>
                </a:solidFill>
                <a:latin typeface="Arial"/>
                <a:ea typeface="Arial"/>
                <a:cs typeface="Arial"/>
                <a:sym typeface="Arial"/>
              </a:rPr>
            </a:br>
            <a:r>
              <a:rPr lang="en" sz="2400" b="0" i="0" u="none" strike="noStrike" cap="none">
                <a:solidFill>
                  <a:schemeClr val="lt2"/>
                </a:solidFill>
                <a:latin typeface="Arial"/>
                <a:ea typeface="Arial"/>
                <a:cs typeface="Arial"/>
                <a:sym typeface="Arial"/>
              </a:rPr>
              <a:t>   existing partition</a:t>
            </a:r>
            <a:endParaRPr/>
          </a:p>
          <a:p>
            <a:pPr marL="514350" marR="0" lvl="1" indent="-127000" algn="l" rtl="0">
              <a:lnSpc>
                <a:spcPct val="100000"/>
              </a:lnSpc>
              <a:spcBef>
                <a:spcPts val="300"/>
              </a:spcBef>
              <a:spcAft>
                <a:spcPts val="0"/>
              </a:spcAft>
              <a:buClr>
                <a:schemeClr val="accent1"/>
              </a:buClr>
              <a:buSzPts val="2000"/>
              <a:buFont typeface="Verdana"/>
              <a:buChar char="–"/>
            </a:pPr>
            <a:r>
              <a:rPr lang="en" sz="2000" b="0" i="0" u="none" strike="noStrike" cap="none">
                <a:solidFill>
                  <a:schemeClr val="lt2"/>
                </a:solidFill>
                <a:latin typeface="Arial"/>
                <a:ea typeface="Arial"/>
                <a:cs typeface="Arial"/>
                <a:sym typeface="Arial"/>
              </a:rPr>
              <a:t> </a:t>
            </a:r>
            <a:r>
              <a:rPr lang="en" sz="2000" b="0" i="0" u="none" strike="noStrike" cap="none">
                <a:solidFill>
                  <a:schemeClr val="lt2"/>
                </a:solidFill>
                <a:latin typeface="Courier New"/>
                <a:ea typeface="Courier New"/>
                <a:cs typeface="Courier New"/>
                <a:sym typeface="Courier New"/>
              </a:rPr>
              <a:t>ALTER TABLE … EXCHANGE PARTITION</a:t>
            </a:r>
            <a:endParaRPr/>
          </a:p>
        </p:txBody>
      </p:sp>
      <p:sp>
        <p:nvSpPr>
          <p:cNvPr id="505" name="Google Shape;505;p38"/>
          <p:cNvSpPr txBox="1">
            <a:spLocks noGrp="1"/>
          </p:cNvSpPr>
          <p:nvPr>
            <p:ph type="title"/>
          </p:nvPr>
        </p:nvSpPr>
        <p:spPr>
          <a:xfrm>
            <a:off x="366713" y="325438"/>
            <a:ext cx="8410575" cy="460375"/>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2"/>
              </a:buClr>
              <a:buSzPts val="3200"/>
              <a:buFont typeface="Arial"/>
              <a:buNone/>
            </a:pPr>
            <a:r>
              <a:rPr lang="en" sz="3200" b="0" i="0" u="none" strike="noStrike" cap="none">
                <a:solidFill>
                  <a:schemeClr val="dk2"/>
                </a:solidFill>
                <a:latin typeface="Arial"/>
                <a:ea typeface="Arial"/>
                <a:cs typeface="Arial"/>
                <a:sym typeface="Arial"/>
              </a:rPr>
              <a:t>Loading Partitioned Tables</a:t>
            </a:r>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39"/>
          <p:cNvSpPr txBox="1">
            <a:spLocks noGrp="1"/>
          </p:cNvSpPr>
          <p:nvPr>
            <p:ph type="title"/>
          </p:nvPr>
        </p:nvSpPr>
        <p:spPr>
          <a:xfrm>
            <a:off x="366713" y="325438"/>
            <a:ext cx="8410575" cy="460375"/>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2"/>
              </a:buClr>
              <a:buSzPts val="3200"/>
              <a:buFont typeface="Arial"/>
              <a:buNone/>
            </a:pPr>
            <a:r>
              <a:rPr lang="en" sz="3200" b="0" i="0" u="none" strike="noStrike" cap="none">
                <a:solidFill>
                  <a:schemeClr val="dk2"/>
                </a:solidFill>
                <a:latin typeface="Arial"/>
                <a:ea typeface="Arial"/>
                <a:cs typeface="Arial"/>
                <a:sym typeface="Arial"/>
              </a:rPr>
              <a:t>Partitioning Guidelines</a:t>
            </a:r>
            <a:endParaRPr sz="3200" b="0" i="0" u="none" strike="noStrike" cap="none">
              <a:solidFill>
                <a:schemeClr val="dk2"/>
              </a:solidFill>
              <a:latin typeface="Arial"/>
              <a:ea typeface="Arial"/>
              <a:cs typeface="Arial"/>
              <a:sym typeface="Arial"/>
            </a:endParaRPr>
          </a:p>
        </p:txBody>
      </p:sp>
      <p:sp>
        <p:nvSpPr>
          <p:cNvPr id="511" name="Google Shape;511;p39"/>
          <p:cNvSpPr txBox="1">
            <a:spLocks noGrp="1"/>
          </p:cNvSpPr>
          <p:nvPr>
            <p:ph type="body" idx="2"/>
          </p:nvPr>
        </p:nvSpPr>
        <p:spPr>
          <a:xfrm>
            <a:off x="287866" y="894291"/>
            <a:ext cx="8410574" cy="3622784"/>
          </a:xfrm>
          <a:prstGeom prst="rect">
            <a:avLst/>
          </a:prstGeom>
          <a:noFill/>
          <a:ln>
            <a:noFill/>
          </a:ln>
        </p:spPr>
        <p:txBody>
          <a:bodyPr spcFirstLastPara="1" wrap="square" lIns="0" tIns="0" rIns="0" bIns="0" anchor="t" anchorCtr="0">
            <a:noAutofit/>
          </a:bodyPr>
          <a:lstStyle/>
          <a:p>
            <a:pPr marL="228600" marR="0" lvl="0" indent="-228600" algn="l" rtl="0">
              <a:lnSpc>
                <a:spcPct val="100000"/>
              </a:lnSpc>
              <a:spcBef>
                <a:spcPts val="0"/>
              </a:spcBef>
              <a:spcAft>
                <a:spcPts val="0"/>
              </a:spcAft>
              <a:buClr>
                <a:schemeClr val="accent1"/>
              </a:buClr>
              <a:buSzPts val="1600"/>
              <a:buFont typeface="Noto Sans Symbols"/>
              <a:buChar char="•"/>
            </a:pPr>
            <a:r>
              <a:rPr lang="en" sz="1600" b="1" i="0" u="none" strike="noStrike" cap="none">
                <a:solidFill>
                  <a:schemeClr val="dk1"/>
                </a:solidFill>
                <a:latin typeface="Arial"/>
                <a:ea typeface="Arial"/>
                <a:cs typeface="Arial"/>
                <a:sym typeface="Arial"/>
              </a:rPr>
              <a:t>Never distribute and partition on the same column!</a:t>
            </a:r>
            <a:endParaRPr/>
          </a:p>
          <a:p>
            <a:pPr marL="228600" marR="0" lvl="0" indent="-228600" algn="l" rtl="0">
              <a:lnSpc>
                <a:spcPct val="100000"/>
              </a:lnSpc>
              <a:spcBef>
                <a:spcPts val="1200"/>
              </a:spcBef>
              <a:spcAft>
                <a:spcPts val="0"/>
              </a:spcAft>
              <a:buClr>
                <a:schemeClr val="accent1"/>
              </a:buClr>
              <a:buSzPts val="1600"/>
              <a:buFont typeface="Noto Sans Symbols"/>
              <a:buChar char="•"/>
            </a:pPr>
            <a:r>
              <a:rPr lang="en" sz="1600" b="0" i="0" u="none" strike="noStrike" cap="none">
                <a:solidFill>
                  <a:schemeClr val="dk1"/>
                </a:solidFill>
                <a:latin typeface="Arial"/>
                <a:ea typeface="Arial"/>
                <a:cs typeface="Arial"/>
                <a:sym typeface="Arial"/>
              </a:rPr>
              <a:t>Do not use multi-level partitioning (i.e. sub-partitions).  Multi-level partitioning typically applies to edge cases only. </a:t>
            </a:r>
            <a:endParaRPr/>
          </a:p>
          <a:p>
            <a:pPr marL="228600" marR="0" lvl="0" indent="-228600" algn="l" rtl="0">
              <a:lnSpc>
                <a:spcPct val="100000"/>
              </a:lnSpc>
              <a:spcBef>
                <a:spcPts val="1200"/>
              </a:spcBef>
              <a:spcAft>
                <a:spcPts val="0"/>
              </a:spcAft>
              <a:buClr>
                <a:schemeClr val="accent1"/>
              </a:buClr>
              <a:buSzPts val="1600"/>
              <a:buFont typeface="Noto Sans Symbols"/>
              <a:buChar char="•"/>
            </a:pPr>
            <a:r>
              <a:rPr lang="en" sz="1600" b="0" i="0" u="none" strike="noStrike" cap="none">
                <a:solidFill>
                  <a:schemeClr val="dk1"/>
                </a:solidFill>
                <a:latin typeface="Arial"/>
                <a:ea typeface="Arial"/>
                <a:cs typeface="Arial"/>
                <a:sym typeface="Arial"/>
              </a:rPr>
              <a:t>Use table partitioning on large tables to improve query performance</a:t>
            </a:r>
            <a:endParaRPr/>
          </a:p>
          <a:p>
            <a:pPr marL="742950" marR="0" lvl="1" indent="-285750" algn="l" rtl="0">
              <a:lnSpc>
                <a:spcPct val="100000"/>
              </a:lnSpc>
              <a:spcBef>
                <a:spcPts val="300"/>
              </a:spcBef>
              <a:spcAft>
                <a:spcPts val="0"/>
              </a:spcAft>
              <a:buClr>
                <a:schemeClr val="accent1"/>
              </a:buClr>
              <a:buSzPts val="1600"/>
              <a:buFont typeface="Verdana"/>
              <a:buChar char="–"/>
            </a:pPr>
            <a:r>
              <a:rPr lang="en" sz="1600" b="0" i="0" u="none" strike="noStrike" cap="none">
                <a:solidFill>
                  <a:schemeClr val="dk1"/>
                </a:solidFill>
                <a:latin typeface="Arial"/>
                <a:ea typeface="Arial"/>
                <a:cs typeface="Arial"/>
                <a:sym typeface="Arial"/>
              </a:rPr>
              <a:t>Table partitioning is not a substitute for distributions</a:t>
            </a:r>
            <a:endParaRPr sz="1600" b="0" i="0" u="none" strike="noStrike" cap="none">
              <a:solidFill>
                <a:schemeClr val="dk1"/>
              </a:solidFill>
              <a:latin typeface="Arial"/>
              <a:ea typeface="Arial"/>
              <a:cs typeface="Arial"/>
              <a:sym typeface="Arial"/>
            </a:endParaRPr>
          </a:p>
          <a:p>
            <a:pPr marL="228600" marR="0" lvl="0" indent="-228600" algn="l" rtl="0">
              <a:lnSpc>
                <a:spcPct val="100000"/>
              </a:lnSpc>
              <a:spcBef>
                <a:spcPts val="1200"/>
              </a:spcBef>
              <a:spcAft>
                <a:spcPts val="0"/>
              </a:spcAft>
              <a:buClr>
                <a:schemeClr val="accent1"/>
              </a:buClr>
              <a:buSzPts val="1600"/>
              <a:buFont typeface="Noto Sans Symbols"/>
              <a:buChar char="•"/>
            </a:pPr>
            <a:r>
              <a:rPr lang="en" sz="1600" b="0" i="0" u="none" strike="noStrike" cap="none">
                <a:solidFill>
                  <a:schemeClr val="dk1"/>
                </a:solidFill>
                <a:latin typeface="Arial"/>
                <a:ea typeface="Arial"/>
                <a:cs typeface="Arial"/>
                <a:sym typeface="Arial"/>
              </a:rPr>
              <a:t>Use if the table can be divided into rather equal parts based on a defining criteria</a:t>
            </a:r>
            <a:endParaRPr/>
          </a:p>
          <a:p>
            <a:pPr marL="742950" marR="0" lvl="1" indent="-285750" algn="l" rtl="0">
              <a:lnSpc>
                <a:spcPct val="100000"/>
              </a:lnSpc>
              <a:spcBef>
                <a:spcPts val="300"/>
              </a:spcBef>
              <a:spcAft>
                <a:spcPts val="0"/>
              </a:spcAft>
              <a:buClr>
                <a:schemeClr val="accent1"/>
              </a:buClr>
              <a:buSzPts val="1600"/>
              <a:buFont typeface="Verdana"/>
              <a:buChar char="–"/>
            </a:pPr>
            <a:r>
              <a:rPr lang="en" sz="1600" b="0" i="0" u="none" strike="noStrike" cap="none">
                <a:solidFill>
                  <a:schemeClr val="dk1"/>
                </a:solidFill>
                <a:latin typeface="Arial"/>
                <a:ea typeface="Arial"/>
                <a:cs typeface="Arial"/>
                <a:sym typeface="Arial"/>
              </a:rPr>
              <a:t>For example, RANGE partitioning on date </a:t>
            </a:r>
            <a:endParaRPr sz="1600" b="0" i="0" u="none" strike="noStrike" cap="none">
              <a:solidFill>
                <a:schemeClr val="dk1"/>
              </a:solidFill>
              <a:latin typeface="Arial"/>
              <a:ea typeface="Arial"/>
              <a:cs typeface="Arial"/>
              <a:sym typeface="Arial"/>
            </a:endParaRPr>
          </a:p>
          <a:p>
            <a:pPr marL="742950" marR="0" lvl="1" indent="-285750" algn="l" rtl="0">
              <a:lnSpc>
                <a:spcPct val="100000"/>
              </a:lnSpc>
              <a:spcBef>
                <a:spcPts val="300"/>
              </a:spcBef>
              <a:spcAft>
                <a:spcPts val="0"/>
              </a:spcAft>
              <a:buClr>
                <a:schemeClr val="accent1"/>
              </a:buClr>
              <a:buSzPts val="1600"/>
              <a:buFont typeface="Verdana"/>
              <a:buChar char="–"/>
            </a:pPr>
            <a:r>
              <a:rPr lang="en" sz="1600" b="0" i="0" u="none" strike="noStrike" cap="none">
                <a:solidFill>
                  <a:schemeClr val="dk1"/>
                </a:solidFill>
                <a:latin typeface="Arial"/>
                <a:ea typeface="Arial"/>
                <a:cs typeface="Arial"/>
                <a:sym typeface="Arial"/>
              </a:rPr>
              <a:t>No overlapping ranges or duplicate values</a:t>
            </a:r>
            <a:endParaRPr sz="1600" b="0" i="0" u="none" strike="noStrike" cap="none">
              <a:solidFill>
                <a:schemeClr val="dk1"/>
              </a:solidFill>
              <a:latin typeface="Arial"/>
              <a:ea typeface="Arial"/>
              <a:cs typeface="Arial"/>
              <a:sym typeface="Arial"/>
            </a:endParaRPr>
          </a:p>
          <a:p>
            <a:pPr marL="228600" marR="0" lvl="0" indent="-228600" algn="l" rtl="0">
              <a:lnSpc>
                <a:spcPct val="100000"/>
              </a:lnSpc>
              <a:spcBef>
                <a:spcPts val="1200"/>
              </a:spcBef>
              <a:spcAft>
                <a:spcPts val="0"/>
              </a:spcAft>
              <a:buClr>
                <a:schemeClr val="accent1"/>
              </a:buClr>
              <a:buSzPts val="1600"/>
              <a:buFont typeface="Noto Sans Symbols"/>
              <a:buChar char="•"/>
            </a:pPr>
            <a:r>
              <a:rPr lang="en" sz="1600" b="0" i="0" u="none" strike="noStrike" cap="none">
                <a:solidFill>
                  <a:schemeClr val="dk1"/>
                </a:solidFill>
                <a:latin typeface="Arial"/>
                <a:ea typeface="Arial"/>
                <a:cs typeface="Arial"/>
                <a:sym typeface="Arial"/>
              </a:rPr>
              <a:t>And the defining partitioning criteria is the same access pattern used in query predicates</a:t>
            </a:r>
            <a:endParaRPr/>
          </a:p>
          <a:p>
            <a:pPr marL="228600" marR="0" lvl="0" indent="-228600" algn="l" rtl="0">
              <a:lnSpc>
                <a:spcPct val="100000"/>
              </a:lnSpc>
              <a:spcBef>
                <a:spcPts val="1200"/>
              </a:spcBef>
              <a:spcAft>
                <a:spcPts val="0"/>
              </a:spcAft>
              <a:buClr>
                <a:schemeClr val="accent1"/>
              </a:buClr>
              <a:buSzPts val="1600"/>
              <a:buFont typeface="Noto Sans Symbols"/>
              <a:buChar char="•"/>
            </a:pPr>
            <a:r>
              <a:rPr lang="en" sz="1600" b="0" i="0" u="none" strike="noStrike" cap="none">
                <a:solidFill>
                  <a:schemeClr val="dk1"/>
                </a:solidFill>
                <a:latin typeface="Arial"/>
                <a:ea typeface="Arial"/>
                <a:cs typeface="Arial"/>
                <a:sym typeface="Arial"/>
              </a:rPr>
              <a:t>Do not use DEFAULT partition as it is always scanned and can grow rather large in size</a:t>
            </a:r>
            <a:endParaRPr sz="1600" b="0" i="0" u="none" strike="noStrike" cap="none">
              <a:solidFill>
                <a:schemeClr val="dk1"/>
              </a:solidFill>
              <a:latin typeface="Arial"/>
              <a:ea typeface="Arial"/>
              <a:cs typeface="Arial"/>
              <a:sym typeface="Arial"/>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2"/>
          <p:cNvSpPr txBox="1">
            <a:spLocks noGrp="1"/>
          </p:cNvSpPr>
          <p:nvPr>
            <p:ph type="title"/>
          </p:nvPr>
        </p:nvSpPr>
        <p:spPr>
          <a:xfrm>
            <a:off x="366713" y="325438"/>
            <a:ext cx="8410575" cy="460375"/>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2"/>
              </a:buClr>
              <a:buSzPts val="3200"/>
              <a:buFont typeface="Arial"/>
              <a:buNone/>
            </a:pPr>
            <a:r>
              <a:rPr lang="en" sz="3200" b="0" i="0" u="none" strike="noStrike" cap="none">
                <a:solidFill>
                  <a:schemeClr val="dk2"/>
                </a:solidFill>
                <a:latin typeface="Arial"/>
                <a:ea typeface="Arial"/>
                <a:cs typeface="Arial"/>
                <a:sym typeface="Arial"/>
              </a:rPr>
              <a:t>Agenda</a:t>
            </a:r>
            <a:endParaRPr sz="3200" b="0" i="0" u="none" strike="noStrike" cap="none">
              <a:solidFill>
                <a:schemeClr val="dk2"/>
              </a:solidFill>
              <a:latin typeface="Arial"/>
              <a:ea typeface="Arial"/>
              <a:cs typeface="Arial"/>
              <a:sym typeface="Arial"/>
            </a:endParaRPr>
          </a:p>
        </p:txBody>
      </p:sp>
      <p:sp>
        <p:nvSpPr>
          <p:cNvPr id="204" name="Google Shape;204;p22"/>
          <p:cNvSpPr txBox="1">
            <a:spLocks noGrp="1"/>
          </p:cNvSpPr>
          <p:nvPr>
            <p:ph type="body" idx="1"/>
          </p:nvPr>
        </p:nvSpPr>
        <p:spPr>
          <a:xfrm>
            <a:off x="366714" y="1074738"/>
            <a:ext cx="8410575" cy="3382962"/>
          </a:xfrm>
          <a:prstGeom prst="rect">
            <a:avLst/>
          </a:prstGeom>
          <a:noFill/>
          <a:ln>
            <a:noFill/>
          </a:ln>
        </p:spPr>
        <p:txBody>
          <a:bodyPr spcFirstLastPara="1" wrap="square" lIns="0" tIns="0" rIns="0" bIns="0" anchor="t" anchorCtr="0">
            <a:noAutofit/>
          </a:bodyPr>
          <a:lstStyle/>
          <a:p>
            <a:pPr marL="228600" marR="0" lvl="0" indent="-228600" algn="l" rtl="0">
              <a:lnSpc>
                <a:spcPct val="100000"/>
              </a:lnSpc>
              <a:spcBef>
                <a:spcPts val="0"/>
              </a:spcBef>
              <a:spcAft>
                <a:spcPts val="0"/>
              </a:spcAft>
              <a:buClr>
                <a:schemeClr val="accent1"/>
              </a:buClr>
              <a:buSzPts val="2400"/>
              <a:buFont typeface="Noto Sans Symbols"/>
              <a:buChar char="•"/>
            </a:pPr>
            <a:r>
              <a:rPr lang="en" sz="2400" b="0" i="0" u="none" strike="noStrike" cap="none">
                <a:solidFill>
                  <a:schemeClr val="dk1"/>
                </a:solidFill>
                <a:latin typeface="Arial"/>
                <a:ea typeface="Arial"/>
                <a:cs typeface="Arial"/>
                <a:sym typeface="Arial"/>
              </a:rPr>
              <a:t>Why Partition a Table?</a:t>
            </a:r>
            <a:endParaRPr/>
          </a:p>
          <a:p>
            <a:pPr marL="228600" marR="0" lvl="0" indent="-228600" algn="l" rtl="0">
              <a:lnSpc>
                <a:spcPct val="100000"/>
              </a:lnSpc>
              <a:spcBef>
                <a:spcPts val="1200"/>
              </a:spcBef>
              <a:spcAft>
                <a:spcPts val="0"/>
              </a:spcAft>
              <a:buClr>
                <a:schemeClr val="accent1"/>
              </a:buClr>
              <a:buSzPts val="2400"/>
              <a:buFont typeface="Noto Sans Symbols"/>
              <a:buChar char="•"/>
            </a:pPr>
            <a:r>
              <a:rPr lang="en"/>
              <a:t>Difference between Partitioning and Distribution</a:t>
            </a:r>
            <a:endParaRPr sz="2400" b="0" i="0" u="none" strike="noStrike" cap="none">
              <a:solidFill>
                <a:schemeClr val="dk1"/>
              </a:solidFill>
              <a:latin typeface="Arial"/>
              <a:ea typeface="Arial"/>
              <a:cs typeface="Arial"/>
              <a:sym typeface="Arial"/>
            </a:endParaRPr>
          </a:p>
          <a:p>
            <a:pPr marL="228600" marR="0" lvl="0" indent="-228600" algn="l" rtl="0">
              <a:lnSpc>
                <a:spcPct val="100000"/>
              </a:lnSpc>
              <a:spcBef>
                <a:spcPts val="1200"/>
              </a:spcBef>
              <a:spcAft>
                <a:spcPts val="0"/>
              </a:spcAft>
              <a:buClr>
                <a:schemeClr val="accent1"/>
              </a:buClr>
              <a:buSzPts val="2400"/>
              <a:buFont typeface="Noto Sans Symbols"/>
              <a:buChar char="•"/>
            </a:pPr>
            <a:r>
              <a:rPr lang="en" sz="2400" b="0" i="0" u="none" strike="noStrike" cap="none">
                <a:solidFill>
                  <a:schemeClr val="dk1"/>
                </a:solidFill>
                <a:latin typeface="Arial"/>
                <a:ea typeface="Arial"/>
                <a:cs typeface="Arial"/>
                <a:sym typeface="Arial"/>
              </a:rPr>
              <a:t>Partitioning Guidelines</a:t>
            </a:r>
            <a:endParaRPr/>
          </a:p>
          <a:p>
            <a:pPr marL="228600" marR="0" lvl="0" indent="-228600" algn="l" rtl="0">
              <a:lnSpc>
                <a:spcPct val="100000"/>
              </a:lnSpc>
              <a:spcBef>
                <a:spcPts val="1200"/>
              </a:spcBef>
              <a:spcAft>
                <a:spcPts val="0"/>
              </a:spcAft>
              <a:buClr>
                <a:schemeClr val="accent1"/>
              </a:buClr>
              <a:buSzPts val="2400"/>
              <a:buFont typeface="Noto Sans Symbols"/>
              <a:buChar char="•"/>
            </a:pPr>
            <a:r>
              <a:rPr lang="en" sz="2400" b="0" i="0" u="none" strike="noStrike" cap="none">
                <a:solidFill>
                  <a:schemeClr val="dk1"/>
                </a:solidFill>
                <a:latin typeface="Arial"/>
                <a:ea typeface="Arial"/>
                <a:cs typeface="Arial"/>
                <a:sym typeface="Arial"/>
              </a:rPr>
              <a:t>Loading Partitioned Tables</a:t>
            </a:r>
            <a:endParaRPr sz="2400" b="0" i="0" u="none" strike="noStrike" cap="none">
              <a:solidFill>
                <a:schemeClr val="dk1"/>
              </a:solidFill>
              <a:latin typeface="Arial"/>
              <a:ea typeface="Arial"/>
              <a:cs typeface="Arial"/>
              <a:sym typeface="Arial"/>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3"/>
          <p:cNvSpPr txBox="1">
            <a:spLocks noGrp="1"/>
          </p:cNvSpPr>
          <p:nvPr>
            <p:ph type="title"/>
          </p:nvPr>
        </p:nvSpPr>
        <p:spPr>
          <a:xfrm>
            <a:off x="457200" y="154484"/>
            <a:ext cx="8229600" cy="6429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3200"/>
              <a:buNone/>
            </a:pPr>
            <a:r>
              <a:rPr lang="en" sz="3200" b="0" i="0" u="none" strike="noStrike" cap="none">
                <a:solidFill>
                  <a:schemeClr val="dk2"/>
                </a:solidFill>
                <a:latin typeface="Arial"/>
                <a:ea typeface="Arial"/>
                <a:cs typeface="Arial"/>
                <a:sym typeface="Arial"/>
              </a:rPr>
              <a:t>Partitions in Greenplum</a:t>
            </a:r>
            <a:endParaRPr sz="3200" b="0" i="0" u="none" strike="noStrike" cap="none">
              <a:solidFill>
                <a:schemeClr val="dk2"/>
              </a:solidFill>
              <a:latin typeface="Arial"/>
              <a:ea typeface="Arial"/>
              <a:cs typeface="Arial"/>
              <a:sym typeface="Arial"/>
            </a:endParaRPr>
          </a:p>
        </p:txBody>
      </p:sp>
      <p:sp>
        <p:nvSpPr>
          <p:cNvPr id="211" name="Google Shape;211;p23"/>
          <p:cNvSpPr txBox="1">
            <a:spLocks noGrp="1"/>
          </p:cNvSpPr>
          <p:nvPr>
            <p:ph type="body" idx="1"/>
          </p:nvPr>
        </p:nvSpPr>
        <p:spPr>
          <a:xfrm>
            <a:off x="377075" y="813754"/>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2400"/>
              <a:buFont typeface="Arial"/>
              <a:buNone/>
            </a:pPr>
            <a:endParaRPr sz="2400" b="0" i="0" u="none" strike="noStrike" cap="none">
              <a:solidFill>
                <a:schemeClr val="dk1"/>
              </a:solidFill>
              <a:latin typeface="Arial"/>
              <a:ea typeface="Arial"/>
              <a:cs typeface="Arial"/>
              <a:sym typeface="Arial"/>
            </a:endParaRPr>
          </a:p>
          <a:p>
            <a:pPr marL="342900" marR="0" lvl="0" indent="-342900" algn="l" rtl="0">
              <a:lnSpc>
                <a:spcPct val="100000"/>
              </a:lnSpc>
              <a:spcBef>
                <a:spcPts val="600"/>
              </a:spcBef>
              <a:spcAft>
                <a:spcPts val="0"/>
              </a:spcAft>
              <a:buClr>
                <a:schemeClr val="accent1"/>
              </a:buClr>
              <a:buSzPts val="2800"/>
              <a:buFont typeface="Arial"/>
              <a:buChar char="•"/>
            </a:pPr>
            <a:r>
              <a:rPr lang="en" sz="2800" b="0" i="0" u="none" strike="noStrike" cap="none">
                <a:solidFill>
                  <a:schemeClr val="dk1"/>
                </a:solidFill>
                <a:latin typeface="Arial"/>
                <a:ea typeface="Arial"/>
                <a:cs typeface="Arial"/>
                <a:sym typeface="Arial"/>
              </a:rPr>
              <a:t>Are a mechanism in Greenplum for use in physical database design</a:t>
            </a:r>
            <a:endParaRPr/>
          </a:p>
          <a:p>
            <a:pPr marL="342900" marR="0" lvl="0" indent="-342900" algn="l" rtl="0">
              <a:lnSpc>
                <a:spcPct val="100000"/>
              </a:lnSpc>
              <a:spcBef>
                <a:spcPts val="600"/>
              </a:spcBef>
              <a:spcAft>
                <a:spcPts val="0"/>
              </a:spcAft>
              <a:buClr>
                <a:schemeClr val="accent1"/>
              </a:buClr>
              <a:buSzPts val="2800"/>
              <a:buFont typeface="Arial"/>
              <a:buChar char="•"/>
            </a:pPr>
            <a:r>
              <a:rPr lang="en" sz="2800" b="0" i="0" u="none" strike="noStrike" cap="none">
                <a:solidFill>
                  <a:schemeClr val="dk1"/>
                </a:solidFill>
                <a:latin typeface="Arial"/>
                <a:ea typeface="Arial"/>
                <a:cs typeface="Arial"/>
                <a:sym typeface="Arial"/>
              </a:rPr>
              <a:t>Increase the available options to improve the performance of a certain class of queries</a:t>
            </a:r>
            <a:endParaRPr/>
          </a:p>
          <a:p>
            <a:pPr marL="342900" marR="0" lvl="0" indent="-342900" algn="l" rtl="0">
              <a:lnSpc>
                <a:spcPct val="100000"/>
              </a:lnSpc>
              <a:spcBef>
                <a:spcPts val="600"/>
              </a:spcBef>
              <a:spcAft>
                <a:spcPts val="0"/>
              </a:spcAft>
              <a:buClr>
                <a:schemeClr val="accent1"/>
              </a:buClr>
              <a:buSzPts val="2800"/>
              <a:buFont typeface="Arial"/>
              <a:buChar char="•"/>
            </a:pPr>
            <a:r>
              <a:rPr lang="en" sz="2800" b="0" i="0" u="none" strike="noStrike" cap="none">
                <a:solidFill>
                  <a:schemeClr val="dk1"/>
                </a:solidFill>
                <a:latin typeface="Arial"/>
                <a:ea typeface="Arial"/>
                <a:cs typeface="Arial"/>
                <a:sym typeface="Arial"/>
              </a:rPr>
              <a:t>Propagate data to the child tables</a:t>
            </a:r>
            <a:endParaRPr sz="2800" b="0" i="0" u="none" strike="noStrike" cap="none">
              <a:solidFill>
                <a:schemeClr val="dk1"/>
              </a:solidFill>
              <a:latin typeface="Arial"/>
              <a:ea typeface="Arial"/>
              <a:cs typeface="Arial"/>
              <a:sym typeface="Arial"/>
            </a:endParaRPr>
          </a:p>
          <a:p>
            <a:pPr marL="342900" marR="0" lvl="0" indent="-342900" algn="l" rtl="0">
              <a:lnSpc>
                <a:spcPct val="100000"/>
              </a:lnSpc>
              <a:spcBef>
                <a:spcPts val="600"/>
              </a:spcBef>
              <a:spcAft>
                <a:spcPts val="0"/>
              </a:spcAft>
              <a:buClr>
                <a:schemeClr val="accent1"/>
              </a:buClr>
              <a:buSzPts val="2800"/>
              <a:buFont typeface="Arial"/>
              <a:buChar char="•"/>
            </a:pPr>
            <a:r>
              <a:rPr lang="en" sz="2800"/>
              <a:t>Partitioning in GP is different than in PostgreSQL</a:t>
            </a:r>
            <a:endParaRPr sz="2800"/>
          </a:p>
          <a:p>
            <a:pPr marL="742950" marR="0" lvl="1" indent="-247650" algn="l" rtl="0">
              <a:lnSpc>
                <a:spcPct val="100000"/>
              </a:lnSpc>
              <a:spcBef>
                <a:spcPts val="600"/>
              </a:spcBef>
              <a:spcAft>
                <a:spcPts val="0"/>
              </a:spcAft>
              <a:buSzPts val="1800"/>
              <a:buChar char="–"/>
            </a:pPr>
            <a:r>
              <a:rPr lang="en" sz="1800" u="sng">
                <a:solidFill>
                  <a:schemeClr val="hlink"/>
                </a:solidFill>
                <a:hlinkClick r:id="rId3"/>
              </a:rPr>
              <a:t>https://www.postgresql.org/docs/10/static/ddl-partitioning.html</a:t>
            </a:r>
            <a:endParaRPr sz="1800"/>
          </a:p>
          <a:p>
            <a:pPr marL="742950" marR="0" lvl="1" indent="-247650" algn="l" rtl="0">
              <a:lnSpc>
                <a:spcPct val="100000"/>
              </a:lnSpc>
              <a:spcBef>
                <a:spcPts val="600"/>
              </a:spcBef>
              <a:spcAft>
                <a:spcPts val="0"/>
              </a:spcAft>
              <a:buSzPts val="1800"/>
              <a:buChar char="–"/>
            </a:pPr>
            <a:r>
              <a:rPr lang="en" sz="1800"/>
              <a:t>https://www.postgresql.org/docs/9.1/static/ddl-partitioning.html</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4"/>
          <p:cNvSpPr txBox="1">
            <a:spLocks noGrp="1"/>
          </p:cNvSpPr>
          <p:nvPr>
            <p:ph type="title"/>
          </p:nvPr>
        </p:nvSpPr>
        <p:spPr>
          <a:xfrm>
            <a:off x="366713" y="325438"/>
            <a:ext cx="8410575" cy="460375"/>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2"/>
              </a:buClr>
              <a:buSzPts val="3200"/>
              <a:buFont typeface="Arial"/>
              <a:buNone/>
            </a:pPr>
            <a:r>
              <a:rPr lang="en" sz="3200" b="0" i="0" u="none" strike="noStrike" cap="none">
                <a:solidFill>
                  <a:schemeClr val="dk2"/>
                </a:solidFill>
                <a:latin typeface="Arial"/>
                <a:ea typeface="Arial"/>
                <a:cs typeface="Arial"/>
                <a:sym typeface="Arial"/>
              </a:rPr>
              <a:t>Why Partition a Table?</a:t>
            </a:r>
            <a:endParaRPr sz="3200" b="0" i="0" u="none" strike="noStrike" cap="none">
              <a:solidFill>
                <a:schemeClr val="dk2"/>
              </a:solidFill>
              <a:latin typeface="Arial"/>
              <a:ea typeface="Arial"/>
              <a:cs typeface="Arial"/>
              <a:sym typeface="Arial"/>
            </a:endParaRPr>
          </a:p>
        </p:txBody>
      </p:sp>
      <p:sp>
        <p:nvSpPr>
          <p:cNvPr id="218" name="Google Shape;218;p24"/>
          <p:cNvSpPr txBox="1">
            <a:spLocks noGrp="1"/>
          </p:cNvSpPr>
          <p:nvPr>
            <p:ph type="body" idx="1"/>
          </p:nvPr>
        </p:nvSpPr>
        <p:spPr>
          <a:xfrm>
            <a:off x="366714" y="1074738"/>
            <a:ext cx="8410575" cy="3382962"/>
          </a:xfrm>
          <a:prstGeom prst="rect">
            <a:avLst/>
          </a:prstGeom>
          <a:noFill/>
          <a:ln>
            <a:noFill/>
          </a:ln>
        </p:spPr>
        <p:txBody>
          <a:bodyPr spcFirstLastPara="1" wrap="square" lIns="0" tIns="0" rIns="0" bIns="0" anchor="t" anchorCtr="0">
            <a:noAutofit/>
          </a:bodyPr>
          <a:lstStyle/>
          <a:p>
            <a:pPr marL="228600" marR="0" lvl="0" indent="-228600" algn="l" rtl="0">
              <a:lnSpc>
                <a:spcPct val="80000"/>
              </a:lnSpc>
              <a:spcBef>
                <a:spcPts val="1200"/>
              </a:spcBef>
              <a:spcAft>
                <a:spcPts val="0"/>
              </a:spcAft>
              <a:buClr>
                <a:schemeClr val="accent1"/>
              </a:buClr>
              <a:buSzPts val="2220"/>
              <a:buFont typeface="Noto Sans Symbols"/>
              <a:buChar char="•"/>
            </a:pPr>
            <a:r>
              <a:rPr lang="en" sz="2220" b="0" i="0" u="none" strike="noStrike" cap="none">
                <a:solidFill>
                  <a:schemeClr val="dk1"/>
                </a:solidFill>
                <a:latin typeface="Arial"/>
                <a:ea typeface="Arial"/>
                <a:cs typeface="Arial"/>
                <a:sym typeface="Arial"/>
              </a:rPr>
              <a:t>To more efficiently query a subset of large data</a:t>
            </a:r>
            <a:endParaRPr/>
          </a:p>
          <a:p>
            <a:pPr marL="742950" marR="0" lvl="1" indent="-285750" algn="l" rtl="0">
              <a:lnSpc>
                <a:spcPct val="80000"/>
              </a:lnSpc>
              <a:spcBef>
                <a:spcPts val="300"/>
              </a:spcBef>
              <a:spcAft>
                <a:spcPts val="0"/>
              </a:spcAft>
              <a:buClr>
                <a:schemeClr val="accent1"/>
              </a:buClr>
              <a:buSzPts val="1850"/>
              <a:buFont typeface="Verdana"/>
              <a:buChar char="–"/>
            </a:pPr>
            <a:r>
              <a:rPr lang="en" sz="1850" b="0" i="0" u="none" strike="noStrike" cap="none">
                <a:solidFill>
                  <a:schemeClr val="dk1"/>
                </a:solidFill>
                <a:latin typeface="Arial"/>
                <a:ea typeface="Arial"/>
                <a:cs typeface="Arial"/>
                <a:sym typeface="Arial"/>
              </a:rPr>
              <a:t>Decrease query times by avoiding full table scans</a:t>
            </a:r>
            <a:endParaRPr/>
          </a:p>
          <a:p>
            <a:pPr marL="228600" marR="0" lvl="0" indent="-228600" algn="l" rtl="0">
              <a:lnSpc>
                <a:spcPct val="80000"/>
              </a:lnSpc>
              <a:spcBef>
                <a:spcPts val="1200"/>
              </a:spcBef>
              <a:spcAft>
                <a:spcPts val="0"/>
              </a:spcAft>
              <a:buClr>
                <a:schemeClr val="accent1"/>
              </a:buClr>
              <a:buSzPts val="2220"/>
              <a:buFont typeface="Noto Sans Symbols"/>
              <a:buChar char="•"/>
            </a:pPr>
            <a:r>
              <a:rPr lang="en" sz="2220" b="0" i="0" u="none" strike="noStrike" cap="none">
                <a:solidFill>
                  <a:schemeClr val="dk1"/>
                </a:solidFill>
                <a:latin typeface="Arial"/>
                <a:ea typeface="Arial"/>
                <a:cs typeface="Arial"/>
                <a:sym typeface="Arial"/>
              </a:rPr>
              <a:t>To avoid the overhead and maintenance costs of an index </a:t>
            </a:r>
            <a:endParaRPr/>
          </a:p>
          <a:p>
            <a:pPr marL="228600" marR="0" lvl="0" indent="-228600" algn="l" rtl="0">
              <a:lnSpc>
                <a:spcPct val="80000"/>
              </a:lnSpc>
              <a:spcBef>
                <a:spcPts val="1200"/>
              </a:spcBef>
              <a:spcAft>
                <a:spcPts val="0"/>
              </a:spcAft>
              <a:buClr>
                <a:schemeClr val="accent1"/>
              </a:buClr>
              <a:buSzPts val="2220"/>
              <a:buFont typeface="Noto Sans Symbols"/>
              <a:buChar char="•"/>
            </a:pPr>
            <a:r>
              <a:rPr lang="en" sz="2220" b="0" i="0" u="none" strike="noStrike" cap="none">
                <a:solidFill>
                  <a:schemeClr val="dk1"/>
                </a:solidFill>
                <a:latin typeface="Arial"/>
                <a:ea typeface="Arial"/>
                <a:cs typeface="Arial"/>
                <a:sym typeface="Arial"/>
              </a:rPr>
              <a:t>To handle increasing volumes of data that are not needed by the average query</a:t>
            </a:r>
            <a:endParaRPr/>
          </a:p>
          <a:p>
            <a:pPr marL="228600" marR="0" lvl="0" indent="-228600" algn="l" rtl="0">
              <a:lnSpc>
                <a:spcPct val="80000"/>
              </a:lnSpc>
              <a:spcBef>
                <a:spcPts val="1200"/>
              </a:spcBef>
              <a:spcAft>
                <a:spcPts val="0"/>
              </a:spcAft>
              <a:buClr>
                <a:schemeClr val="accent1"/>
              </a:buClr>
              <a:buSzPts val="2220"/>
              <a:buFont typeface="Noto Sans Symbols"/>
              <a:buChar char="•"/>
            </a:pPr>
            <a:r>
              <a:rPr lang="en" sz="2220" b="0" i="0" u="none" strike="noStrike" cap="none">
                <a:solidFill>
                  <a:schemeClr val="dk1"/>
                </a:solidFill>
                <a:latin typeface="Arial"/>
                <a:ea typeface="Arial"/>
                <a:cs typeface="Arial"/>
                <a:sym typeface="Arial"/>
              </a:rPr>
              <a:t>Allow instantaneous dropping of older data and simple addition of newer data</a:t>
            </a:r>
            <a:endParaRPr/>
          </a:p>
          <a:p>
            <a:pPr marL="228600" marR="0" lvl="0" indent="-228600" algn="l" rtl="0">
              <a:lnSpc>
                <a:spcPct val="80000"/>
              </a:lnSpc>
              <a:spcBef>
                <a:spcPts val="1200"/>
              </a:spcBef>
              <a:spcAft>
                <a:spcPts val="0"/>
              </a:spcAft>
              <a:buClr>
                <a:schemeClr val="accent1"/>
              </a:buClr>
              <a:buSzPts val="2220"/>
              <a:buFont typeface="Noto Sans Symbols"/>
              <a:buChar char="•"/>
            </a:pPr>
            <a:r>
              <a:rPr lang="en" sz="2220" b="0" i="0" u="none" strike="noStrike" cap="none">
                <a:solidFill>
                  <a:schemeClr val="dk1"/>
                </a:solidFill>
                <a:latin typeface="Arial"/>
                <a:ea typeface="Arial"/>
                <a:cs typeface="Arial"/>
                <a:sym typeface="Arial"/>
              </a:rPr>
              <a:t>Supports a rolling </a:t>
            </a:r>
            <a:r>
              <a:rPr lang="en" sz="2220" b="0" i="1" u="none" strike="noStrike" cap="none">
                <a:solidFill>
                  <a:schemeClr val="dk1"/>
                </a:solidFill>
                <a:latin typeface="Arial"/>
                <a:ea typeface="Arial"/>
                <a:cs typeface="Arial"/>
                <a:sym typeface="Arial"/>
              </a:rPr>
              <a:t>n </a:t>
            </a:r>
            <a:r>
              <a:rPr lang="en" sz="2220" b="0" i="0" u="none" strike="noStrike" cap="none">
                <a:solidFill>
                  <a:schemeClr val="dk1"/>
                </a:solidFill>
                <a:latin typeface="Arial"/>
                <a:ea typeface="Arial"/>
                <a:cs typeface="Arial"/>
                <a:sym typeface="Arial"/>
              </a:rPr>
              <a:t>period methodology for </a:t>
            </a:r>
            <a:r>
              <a:rPr lang="en" sz="2220"/>
              <a:t>archiving data</a:t>
            </a:r>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5"/>
          <p:cNvSpPr txBox="1">
            <a:spLocks noGrp="1"/>
          </p:cNvSpPr>
          <p:nvPr>
            <p:ph type="title"/>
          </p:nvPr>
        </p:nvSpPr>
        <p:spPr>
          <a:xfrm>
            <a:off x="366713" y="325438"/>
            <a:ext cx="8410575" cy="460375"/>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2"/>
              </a:buClr>
              <a:buSzPts val="3200"/>
              <a:buFont typeface="Arial"/>
              <a:buNone/>
            </a:pPr>
            <a:r>
              <a:rPr lang="en" sz="3200" b="0" i="0" u="none" strike="noStrike" cap="none">
                <a:solidFill>
                  <a:schemeClr val="dk2"/>
                </a:solidFill>
                <a:latin typeface="Arial"/>
                <a:ea typeface="Arial"/>
                <a:cs typeface="Arial"/>
                <a:sym typeface="Arial"/>
              </a:rPr>
              <a:t>A Little More Detail</a:t>
            </a:r>
            <a:endParaRPr sz="3200" b="0" i="0" u="none" strike="noStrike" cap="none">
              <a:solidFill>
                <a:schemeClr val="dk2"/>
              </a:solidFill>
              <a:latin typeface="Arial"/>
              <a:ea typeface="Arial"/>
              <a:cs typeface="Arial"/>
              <a:sym typeface="Arial"/>
            </a:endParaRPr>
          </a:p>
        </p:txBody>
      </p:sp>
      <p:sp>
        <p:nvSpPr>
          <p:cNvPr id="224" name="Google Shape;224;p25"/>
          <p:cNvSpPr txBox="1">
            <a:spLocks noGrp="1"/>
          </p:cNvSpPr>
          <p:nvPr>
            <p:ph type="body" idx="1"/>
          </p:nvPr>
        </p:nvSpPr>
        <p:spPr>
          <a:xfrm>
            <a:off x="366714" y="846138"/>
            <a:ext cx="8410500" cy="3383100"/>
          </a:xfrm>
          <a:prstGeom prst="rect">
            <a:avLst/>
          </a:prstGeom>
          <a:noFill/>
          <a:ln>
            <a:noFill/>
          </a:ln>
        </p:spPr>
        <p:txBody>
          <a:bodyPr spcFirstLastPara="1" wrap="square" lIns="0" tIns="0" rIns="0" bIns="0" anchor="t" anchorCtr="0">
            <a:noAutofit/>
          </a:bodyPr>
          <a:lstStyle/>
          <a:p>
            <a:pPr marL="228600" marR="0" lvl="0" indent="-209550" algn="l" rtl="0">
              <a:lnSpc>
                <a:spcPct val="100000"/>
              </a:lnSpc>
              <a:spcBef>
                <a:spcPts val="0"/>
              </a:spcBef>
              <a:spcAft>
                <a:spcPts val="0"/>
              </a:spcAft>
              <a:buClr>
                <a:schemeClr val="accent1"/>
              </a:buClr>
              <a:buSzPts val="1500"/>
              <a:buFont typeface="Noto Sans Symbols"/>
              <a:buChar char="•"/>
            </a:pPr>
            <a:r>
              <a:rPr lang="en" sz="1500" b="0" i="0" u="none" strike="noStrike" cap="none">
                <a:solidFill>
                  <a:schemeClr val="dk1"/>
                </a:solidFill>
                <a:latin typeface="Arial"/>
                <a:ea typeface="Arial"/>
                <a:cs typeface="Arial"/>
                <a:sym typeface="Arial"/>
              </a:rPr>
              <a:t>Reduces the amount of data to be scanned by reading only the relevant data needed to satisfy a query</a:t>
            </a:r>
            <a:endParaRPr sz="1500"/>
          </a:p>
          <a:p>
            <a:pPr marL="742950" marR="0" lvl="1" indent="-266700" algn="l" rtl="0">
              <a:lnSpc>
                <a:spcPct val="100000"/>
              </a:lnSpc>
              <a:spcBef>
                <a:spcPts val="300"/>
              </a:spcBef>
              <a:spcAft>
                <a:spcPts val="0"/>
              </a:spcAft>
              <a:buClr>
                <a:schemeClr val="accent1"/>
              </a:buClr>
              <a:buSzPts val="1500"/>
              <a:buFont typeface="Verdana"/>
              <a:buChar char="–"/>
            </a:pPr>
            <a:r>
              <a:rPr lang="en" sz="1500" b="0" i="0" u="none" strike="noStrike" cap="none">
                <a:solidFill>
                  <a:schemeClr val="dk1"/>
                </a:solidFill>
                <a:latin typeface="Arial"/>
                <a:ea typeface="Arial"/>
                <a:cs typeface="Arial"/>
                <a:sym typeface="Arial"/>
              </a:rPr>
              <a:t>The </a:t>
            </a:r>
            <a:r>
              <a:rPr lang="en" sz="1500" b="1" i="0" u="none" strike="noStrike" cap="none">
                <a:solidFill>
                  <a:srgbClr val="4D4D4D"/>
                </a:solidFill>
                <a:latin typeface="Arial"/>
                <a:ea typeface="Arial"/>
                <a:cs typeface="Arial"/>
                <a:sym typeface="Arial"/>
              </a:rPr>
              <a:t>goal</a:t>
            </a:r>
            <a:r>
              <a:rPr lang="en" sz="1500" b="0" i="0" u="none" strike="noStrike" cap="none">
                <a:solidFill>
                  <a:schemeClr val="dk1"/>
                </a:solidFill>
                <a:latin typeface="Arial"/>
                <a:ea typeface="Arial"/>
                <a:cs typeface="Arial"/>
                <a:sym typeface="Arial"/>
              </a:rPr>
              <a:t> is to achieve partition elimination/pruning </a:t>
            </a:r>
            <a:endParaRPr sz="1500" b="0" i="0" u="none" strike="noStrike" cap="none">
              <a:solidFill>
                <a:schemeClr val="dk1"/>
              </a:solidFill>
              <a:latin typeface="Arial"/>
              <a:ea typeface="Arial"/>
              <a:cs typeface="Arial"/>
              <a:sym typeface="Arial"/>
            </a:endParaRPr>
          </a:p>
          <a:p>
            <a:pPr marL="228600" marR="0" lvl="0" indent="-209550" algn="l" rtl="0">
              <a:lnSpc>
                <a:spcPct val="100000"/>
              </a:lnSpc>
              <a:spcBef>
                <a:spcPts val="1200"/>
              </a:spcBef>
              <a:spcAft>
                <a:spcPts val="0"/>
              </a:spcAft>
              <a:buClr>
                <a:schemeClr val="accent1"/>
              </a:buClr>
              <a:buSzPts val="1500"/>
              <a:buFont typeface="Noto Sans Symbols"/>
              <a:buChar char="•"/>
            </a:pPr>
            <a:r>
              <a:rPr lang="en" sz="1500" b="0" i="0" u="none" strike="noStrike" cap="none">
                <a:solidFill>
                  <a:schemeClr val="dk1"/>
                </a:solidFill>
                <a:latin typeface="Arial"/>
                <a:ea typeface="Arial"/>
                <a:cs typeface="Arial"/>
                <a:sym typeface="Arial"/>
              </a:rPr>
              <a:t>Supports RANGE partitioning and LIST partitioning</a:t>
            </a:r>
            <a:endParaRPr sz="1500"/>
          </a:p>
          <a:p>
            <a:pPr marL="228600" marR="0" lvl="0" indent="-209550" algn="l" rtl="0">
              <a:lnSpc>
                <a:spcPct val="100000"/>
              </a:lnSpc>
              <a:spcBef>
                <a:spcPts val="1200"/>
              </a:spcBef>
              <a:spcAft>
                <a:spcPts val="0"/>
              </a:spcAft>
              <a:buClr>
                <a:schemeClr val="accent1"/>
              </a:buClr>
              <a:buSzPts val="1500"/>
              <a:buFont typeface="Noto Sans Symbols"/>
              <a:buChar char="•"/>
            </a:pPr>
            <a:r>
              <a:rPr lang="en" sz="1500" b="1" i="0" u="none" strike="noStrike" cap="none">
                <a:solidFill>
                  <a:schemeClr val="dk1"/>
                </a:solidFill>
                <a:latin typeface="Arial"/>
                <a:ea typeface="Arial"/>
                <a:cs typeface="Arial"/>
                <a:sym typeface="Arial"/>
              </a:rPr>
              <a:t>Best practice</a:t>
            </a:r>
            <a:r>
              <a:rPr lang="en" sz="1500" b="0" i="0" u="none" strike="noStrike" cap="none">
                <a:solidFill>
                  <a:schemeClr val="dk1"/>
                </a:solidFill>
                <a:latin typeface="Arial"/>
                <a:ea typeface="Arial"/>
                <a:cs typeface="Arial"/>
                <a:sym typeface="Arial"/>
              </a:rPr>
              <a:t> - do not use multi level partitioning</a:t>
            </a:r>
            <a:endParaRPr sz="1500" b="0" i="0" u="none" strike="noStrike" cap="none">
              <a:solidFill>
                <a:schemeClr val="dk1"/>
              </a:solidFill>
              <a:latin typeface="Arial"/>
              <a:ea typeface="Arial"/>
              <a:cs typeface="Arial"/>
              <a:sym typeface="Arial"/>
            </a:endParaRPr>
          </a:p>
          <a:p>
            <a:pPr marL="742950" marR="0" lvl="1" indent="-266700" algn="l" rtl="0">
              <a:lnSpc>
                <a:spcPct val="100000"/>
              </a:lnSpc>
              <a:spcBef>
                <a:spcPts val="300"/>
              </a:spcBef>
              <a:spcAft>
                <a:spcPts val="0"/>
              </a:spcAft>
              <a:buClr>
                <a:schemeClr val="accent1"/>
              </a:buClr>
              <a:buSzPts val="1500"/>
              <a:buFont typeface="Verdana"/>
              <a:buChar char="–"/>
            </a:pPr>
            <a:r>
              <a:rPr lang="en" sz="1500" b="0" i="0" u="none" strike="noStrike" cap="none">
                <a:solidFill>
                  <a:schemeClr val="dk1"/>
                </a:solidFill>
                <a:latin typeface="Arial"/>
                <a:ea typeface="Arial"/>
                <a:cs typeface="Arial"/>
                <a:sym typeface="Arial"/>
              </a:rPr>
              <a:t>Sub partitions often have little data or no data at all</a:t>
            </a:r>
            <a:endParaRPr sz="1500"/>
          </a:p>
          <a:p>
            <a:pPr marL="742950" marR="0" lvl="1" indent="-266700" algn="l" rtl="0">
              <a:lnSpc>
                <a:spcPct val="100000"/>
              </a:lnSpc>
              <a:spcBef>
                <a:spcPts val="300"/>
              </a:spcBef>
              <a:spcAft>
                <a:spcPts val="0"/>
              </a:spcAft>
              <a:buClr>
                <a:schemeClr val="accent1"/>
              </a:buClr>
              <a:buSzPts val="1500"/>
              <a:buFont typeface="Verdana"/>
              <a:buChar char="–"/>
            </a:pPr>
            <a:r>
              <a:rPr lang="en" sz="1500" b="0" i="0" u="none" strike="noStrike" cap="none">
                <a:solidFill>
                  <a:schemeClr val="dk1"/>
                </a:solidFill>
                <a:latin typeface="Arial"/>
                <a:ea typeface="Arial"/>
                <a:cs typeface="Arial"/>
                <a:sym typeface="Arial"/>
              </a:rPr>
              <a:t>Most queries cannot take advantage of partition pruning at the sub partition level.   </a:t>
            </a:r>
            <a:endParaRPr sz="1500" b="0" i="0" u="none" strike="noStrike" cap="none">
              <a:solidFill>
                <a:schemeClr val="dk1"/>
              </a:solidFill>
              <a:latin typeface="Arial"/>
              <a:ea typeface="Arial"/>
              <a:cs typeface="Arial"/>
              <a:sym typeface="Arial"/>
            </a:endParaRPr>
          </a:p>
          <a:p>
            <a:pPr marL="228600" marR="0" lvl="0" indent="-209550" algn="l" rtl="0">
              <a:lnSpc>
                <a:spcPct val="100000"/>
              </a:lnSpc>
              <a:spcBef>
                <a:spcPts val="1200"/>
              </a:spcBef>
              <a:spcAft>
                <a:spcPts val="0"/>
              </a:spcAft>
              <a:buClr>
                <a:schemeClr val="accent1"/>
              </a:buClr>
              <a:buSzPts val="1500"/>
              <a:buFont typeface="Noto Sans Symbols"/>
              <a:buChar char="•"/>
            </a:pPr>
            <a:r>
              <a:rPr lang="en" sz="1500"/>
              <a:t>Distribution allocates rows to segments.  In each segment, partitioning separates the rows into distinct files.</a:t>
            </a:r>
            <a:endParaRPr sz="1500"/>
          </a:p>
          <a:p>
            <a:pPr marL="228600" marR="0" lvl="0" indent="-209550" algn="l" rtl="0">
              <a:lnSpc>
                <a:spcPct val="100000"/>
              </a:lnSpc>
              <a:spcBef>
                <a:spcPts val="1200"/>
              </a:spcBef>
              <a:spcAft>
                <a:spcPts val="0"/>
              </a:spcAft>
              <a:buClr>
                <a:schemeClr val="accent1"/>
              </a:buClr>
              <a:buSzPts val="1500"/>
              <a:buFont typeface="Noto Sans Symbols"/>
              <a:buChar char="•"/>
            </a:pPr>
            <a:r>
              <a:rPr lang="en" sz="1500"/>
              <a:t>Think of partitioned data in GP as a two dimensional separation of data, “plaiding”</a:t>
            </a:r>
            <a:endParaRPr sz="1500"/>
          </a:p>
        </p:txBody>
      </p:sp>
      <p:pic>
        <p:nvPicPr>
          <p:cNvPr id="225" name="Google Shape;225;p25"/>
          <p:cNvPicPr preferRelativeResize="0"/>
          <p:nvPr/>
        </p:nvPicPr>
        <p:blipFill rotWithShape="1">
          <a:blip r:embed="rId3">
            <a:alphaModFix/>
          </a:blip>
          <a:srcRect/>
          <a:stretch/>
        </p:blipFill>
        <p:spPr>
          <a:xfrm>
            <a:off x="7600550" y="3330850"/>
            <a:ext cx="1206150" cy="1719400"/>
          </a:xfrm>
          <a:prstGeom prst="rect">
            <a:avLst/>
          </a:prstGeom>
          <a:noFill/>
          <a:ln>
            <a:noFill/>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6"/>
          <p:cNvSpPr/>
          <p:nvPr/>
        </p:nvSpPr>
        <p:spPr>
          <a:xfrm>
            <a:off x="6019800" y="1428750"/>
            <a:ext cx="2667000" cy="2057400"/>
          </a:xfrm>
          <a:prstGeom prst="roundRect">
            <a:avLst>
              <a:gd name="adj" fmla="val 5614"/>
            </a:avLst>
          </a:prstGeom>
          <a:solidFill>
            <a:srgbClr val="EFF4D2"/>
          </a:solidFill>
          <a:ln w="12700" cap="flat" cmpd="sng">
            <a:solidFill>
              <a:srgbClr val="256A64"/>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2" name="Google Shape;232;p26"/>
          <p:cNvSpPr/>
          <p:nvPr/>
        </p:nvSpPr>
        <p:spPr>
          <a:xfrm>
            <a:off x="3124200" y="857250"/>
            <a:ext cx="2667000" cy="3714750"/>
          </a:xfrm>
          <a:prstGeom prst="roundRect">
            <a:avLst>
              <a:gd name="adj" fmla="val 5614"/>
            </a:avLst>
          </a:prstGeom>
          <a:solidFill>
            <a:srgbClr val="EFF4D2"/>
          </a:solidFill>
          <a:ln w="12700" cap="flat" cmpd="sng">
            <a:solidFill>
              <a:srgbClr val="256A64"/>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3" name="Google Shape;233;p26"/>
          <p:cNvSpPr/>
          <p:nvPr/>
        </p:nvSpPr>
        <p:spPr>
          <a:xfrm>
            <a:off x="228600" y="1543050"/>
            <a:ext cx="2667000" cy="1485900"/>
          </a:xfrm>
          <a:prstGeom prst="roundRect">
            <a:avLst>
              <a:gd name="adj" fmla="val 5614"/>
            </a:avLst>
          </a:prstGeom>
          <a:solidFill>
            <a:srgbClr val="B4FFF9"/>
          </a:solidFill>
          <a:ln w="12700" cap="flat" cmpd="sng">
            <a:solidFill>
              <a:srgbClr val="256A64"/>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4" name="Google Shape;234;p26"/>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 sz="3400" b="0" i="0" u="none" strike="noStrike" cap="none">
                <a:solidFill>
                  <a:schemeClr val="dk2"/>
                </a:solidFill>
                <a:latin typeface="Arial"/>
                <a:ea typeface="Arial"/>
                <a:cs typeface="Arial"/>
                <a:sym typeface="Arial"/>
              </a:rPr>
              <a:t>Historical Data Management</a:t>
            </a:r>
            <a:endParaRPr sz="3400" b="0" i="0" u="none" strike="noStrike" cap="none">
              <a:solidFill>
                <a:schemeClr val="dk2"/>
              </a:solidFill>
              <a:latin typeface="Arial"/>
              <a:ea typeface="Arial"/>
              <a:cs typeface="Arial"/>
              <a:sym typeface="Arial"/>
            </a:endParaRPr>
          </a:p>
        </p:txBody>
      </p:sp>
      <p:grpSp>
        <p:nvGrpSpPr>
          <p:cNvPr id="235" name="Google Shape;235;p26"/>
          <p:cNvGrpSpPr/>
          <p:nvPr/>
        </p:nvGrpSpPr>
        <p:grpSpPr>
          <a:xfrm>
            <a:off x="3352800" y="1143000"/>
            <a:ext cx="2194286" cy="3351572"/>
            <a:chOff x="3352800" y="1295295"/>
            <a:chExt cx="2194286" cy="4468763"/>
          </a:xfrm>
        </p:grpSpPr>
        <p:grpSp>
          <p:nvGrpSpPr>
            <p:cNvPr id="236" name="Google Shape;236;p26"/>
            <p:cNvGrpSpPr/>
            <p:nvPr/>
          </p:nvGrpSpPr>
          <p:grpSpPr>
            <a:xfrm>
              <a:off x="3352800" y="4925963"/>
              <a:ext cx="2194286" cy="838095"/>
              <a:chOff x="3200400" y="2905126"/>
              <a:chExt cx="2194286" cy="838095"/>
            </a:xfrm>
          </p:grpSpPr>
          <p:pic>
            <p:nvPicPr>
              <p:cNvPr id="237" name="Google Shape;237;p26" descr="C:\Documents and Settings\cantot\My Documents\Training\Supporting Materials\Icons\PNG files for PowerPoint\All Others\disc green flat.png"/>
              <p:cNvPicPr preferRelativeResize="0"/>
              <p:nvPr/>
            </p:nvPicPr>
            <p:blipFill rotWithShape="1">
              <a:blip r:embed="rId3">
                <a:alphaModFix/>
              </a:blip>
              <a:srcRect/>
              <a:stretch/>
            </p:blipFill>
            <p:spPr>
              <a:xfrm>
                <a:off x="3200400" y="2905126"/>
                <a:ext cx="2194286" cy="838095"/>
              </a:xfrm>
              <a:prstGeom prst="rect">
                <a:avLst/>
              </a:prstGeom>
              <a:noFill/>
              <a:ln>
                <a:noFill/>
              </a:ln>
            </p:spPr>
          </p:pic>
          <p:sp>
            <p:nvSpPr>
              <p:cNvPr id="238" name="Google Shape;238;p26"/>
              <p:cNvSpPr/>
              <p:nvPr/>
            </p:nvSpPr>
            <p:spPr>
              <a:xfrm>
                <a:off x="3733800" y="3465458"/>
                <a:ext cx="1159292" cy="228600"/>
              </a:xfrm>
              <a:prstGeom prst="rect">
                <a:avLst/>
              </a:prstGeom>
            </p:spPr>
            <p:txBody>
              <a:bodyPr>
                <a:prstTxWarp prst="textPlain">
                  <a:avLst/>
                </a:prstTxWarp>
              </a:bodyPr>
              <a:lstStyle/>
              <a:p>
                <a:pPr lvl="0" algn="l"/>
                <a:r>
                  <a:rPr b="1" i="0">
                    <a:ln>
                      <a:noFill/>
                    </a:ln>
                    <a:solidFill>
                      <a:schemeClr val="lt1"/>
                    </a:solidFill>
                    <a:latin typeface="Arial"/>
                  </a:rPr>
                  <a:t>Jan 2011</a:t>
                </a:r>
              </a:p>
            </p:txBody>
          </p:sp>
        </p:grpSp>
        <p:grpSp>
          <p:nvGrpSpPr>
            <p:cNvPr id="239" name="Google Shape;239;p26"/>
            <p:cNvGrpSpPr/>
            <p:nvPr/>
          </p:nvGrpSpPr>
          <p:grpSpPr>
            <a:xfrm>
              <a:off x="3352800" y="4623411"/>
              <a:ext cx="2194286" cy="838095"/>
              <a:chOff x="3200400" y="2905126"/>
              <a:chExt cx="2194286" cy="838095"/>
            </a:xfrm>
          </p:grpSpPr>
          <p:pic>
            <p:nvPicPr>
              <p:cNvPr id="240" name="Google Shape;240;p26" descr="C:\Documents and Settings\cantot\My Documents\Training\Supporting Materials\Icons\PNG files for PowerPoint\All Others\disc green flat.png"/>
              <p:cNvPicPr preferRelativeResize="0"/>
              <p:nvPr/>
            </p:nvPicPr>
            <p:blipFill rotWithShape="1">
              <a:blip r:embed="rId3">
                <a:alphaModFix/>
              </a:blip>
              <a:srcRect/>
              <a:stretch/>
            </p:blipFill>
            <p:spPr>
              <a:xfrm>
                <a:off x="3200400" y="2905126"/>
                <a:ext cx="2194286" cy="838095"/>
              </a:xfrm>
              <a:prstGeom prst="rect">
                <a:avLst/>
              </a:prstGeom>
              <a:noFill/>
              <a:ln>
                <a:noFill/>
              </a:ln>
            </p:spPr>
          </p:pic>
          <p:sp>
            <p:nvSpPr>
              <p:cNvPr id="241" name="Google Shape;241;p26"/>
              <p:cNvSpPr/>
              <p:nvPr/>
            </p:nvSpPr>
            <p:spPr>
              <a:xfrm>
                <a:off x="3733800" y="3465458"/>
                <a:ext cx="1159292" cy="228600"/>
              </a:xfrm>
              <a:prstGeom prst="rect">
                <a:avLst/>
              </a:prstGeom>
            </p:spPr>
            <p:txBody>
              <a:bodyPr>
                <a:prstTxWarp prst="textPlain">
                  <a:avLst/>
                </a:prstTxWarp>
              </a:bodyPr>
              <a:lstStyle/>
              <a:p>
                <a:pPr lvl="0" algn="l"/>
                <a:r>
                  <a:rPr b="1" i="0">
                    <a:ln>
                      <a:noFill/>
                    </a:ln>
                    <a:solidFill>
                      <a:schemeClr val="lt1"/>
                    </a:solidFill>
                    <a:latin typeface="Arial"/>
                  </a:rPr>
                  <a:t>Dec 2010</a:t>
                </a:r>
              </a:p>
            </p:txBody>
          </p:sp>
        </p:grpSp>
        <p:grpSp>
          <p:nvGrpSpPr>
            <p:cNvPr id="242" name="Google Shape;242;p26"/>
            <p:cNvGrpSpPr/>
            <p:nvPr/>
          </p:nvGrpSpPr>
          <p:grpSpPr>
            <a:xfrm>
              <a:off x="3352800" y="4320855"/>
              <a:ext cx="2194286" cy="838095"/>
              <a:chOff x="3200400" y="2905126"/>
              <a:chExt cx="2194286" cy="838095"/>
            </a:xfrm>
          </p:grpSpPr>
          <p:pic>
            <p:nvPicPr>
              <p:cNvPr id="243" name="Google Shape;243;p26" descr="C:\Documents and Settings\cantot\My Documents\Training\Supporting Materials\Icons\PNG files for PowerPoint\All Others\disc green flat.png"/>
              <p:cNvPicPr preferRelativeResize="0"/>
              <p:nvPr/>
            </p:nvPicPr>
            <p:blipFill rotWithShape="1">
              <a:blip r:embed="rId3">
                <a:alphaModFix/>
              </a:blip>
              <a:srcRect/>
              <a:stretch/>
            </p:blipFill>
            <p:spPr>
              <a:xfrm>
                <a:off x="3200400" y="2905126"/>
                <a:ext cx="2194286" cy="838095"/>
              </a:xfrm>
              <a:prstGeom prst="rect">
                <a:avLst/>
              </a:prstGeom>
              <a:noFill/>
              <a:ln>
                <a:noFill/>
              </a:ln>
            </p:spPr>
          </p:pic>
          <p:sp>
            <p:nvSpPr>
              <p:cNvPr id="244" name="Google Shape;244;p26"/>
              <p:cNvSpPr/>
              <p:nvPr/>
            </p:nvSpPr>
            <p:spPr>
              <a:xfrm>
                <a:off x="3733800" y="3465458"/>
                <a:ext cx="1159292" cy="228600"/>
              </a:xfrm>
              <a:prstGeom prst="rect">
                <a:avLst/>
              </a:prstGeom>
            </p:spPr>
            <p:txBody>
              <a:bodyPr>
                <a:prstTxWarp prst="textPlain">
                  <a:avLst/>
                </a:prstTxWarp>
              </a:bodyPr>
              <a:lstStyle/>
              <a:p>
                <a:pPr lvl="0" algn="l"/>
                <a:r>
                  <a:rPr b="1" i="0">
                    <a:ln>
                      <a:noFill/>
                    </a:ln>
                    <a:solidFill>
                      <a:schemeClr val="lt1"/>
                    </a:solidFill>
                    <a:latin typeface="Arial"/>
                  </a:rPr>
                  <a:t>Nov 2010</a:t>
                </a:r>
              </a:p>
            </p:txBody>
          </p:sp>
        </p:grpSp>
        <p:grpSp>
          <p:nvGrpSpPr>
            <p:cNvPr id="245" name="Google Shape;245;p26"/>
            <p:cNvGrpSpPr/>
            <p:nvPr/>
          </p:nvGrpSpPr>
          <p:grpSpPr>
            <a:xfrm>
              <a:off x="3352800" y="4018299"/>
              <a:ext cx="2194286" cy="838095"/>
              <a:chOff x="3200400" y="2905126"/>
              <a:chExt cx="2194286" cy="838095"/>
            </a:xfrm>
          </p:grpSpPr>
          <p:pic>
            <p:nvPicPr>
              <p:cNvPr id="246" name="Google Shape;246;p26" descr="C:\Documents and Settings\cantot\My Documents\Training\Supporting Materials\Icons\PNG files for PowerPoint\All Others\disc green flat.png"/>
              <p:cNvPicPr preferRelativeResize="0"/>
              <p:nvPr/>
            </p:nvPicPr>
            <p:blipFill rotWithShape="1">
              <a:blip r:embed="rId3">
                <a:alphaModFix/>
              </a:blip>
              <a:srcRect/>
              <a:stretch/>
            </p:blipFill>
            <p:spPr>
              <a:xfrm>
                <a:off x="3200400" y="2905126"/>
                <a:ext cx="2194286" cy="838095"/>
              </a:xfrm>
              <a:prstGeom prst="rect">
                <a:avLst/>
              </a:prstGeom>
              <a:noFill/>
              <a:ln>
                <a:noFill/>
              </a:ln>
            </p:spPr>
          </p:pic>
          <p:sp>
            <p:nvSpPr>
              <p:cNvPr id="247" name="Google Shape;247;p26"/>
              <p:cNvSpPr/>
              <p:nvPr/>
            </p:nvSpPr>
            <p:spPr>
              <a:xfrm>
                <a:off x="3733800" y="3465458"/>
                <a:ext cx="1159292" cy="228600"/>
              </a:xfrm>
              <a:prstGeom prst="rect">
                <a:avLst/>
              </a:prstGeom>
            </p:spPr>
            <p:txBody>
              <a:bodyPr>
                <a:prstTxWarp prst="textPlain">
                  <a:avLst/>
                </a:prstTxWarp>
              </a:bodyPr>
              <a:lstStyle/>
              <a:p>
                <a:pPr lvl="0" algn="l"/>
                <a:r>
                  <a:rPr b="1" i="0">
                    <a:ln>
                      <a:noFill/>
                    </a:ln>
                    <a:solidFill>
                      <a:schemeClr val="lt1"/>
                    </a:solidFill>
                    <a:latin typeface="Arial"/>
                  </a:rPr>
                  <a:t>Oct 2010</a:t>
                </a:r>
              </a:p>
            </p:txBody>
          </p:sp>
        </p:grpSp>
        <p:grpSp>
          <p:nvGrpSpPr>
            <p:cNvPr id="248" name="Google Shape;248;p26"/>
            <p:cNvGrpSpPr/>
            <p:nvPr/>
          </p:nvGrpSpPr>
          <p:grpSpPr>
            <a:xfrm>
              <a:off x="3352800" y="3715743"/>
              <a:ext cx="2194286" cy="838095"/>
              <a:chOff x="3200400" y="2905126"/>
              <a:chExt cx="2194286" cy="838095"/>
            </a:xfrm>
          </p:grpSpPr>
          <p:pic>
            <p:nvPicPr>
              <p:cNvPr id="249" name="Google Shape;249;p26" descr="C:\Documents and Settings\cantot\My Documents\Training\Supporting Materials\Icons\PNG files for PowerPoint\All Others\disc green flat.png"/>
              <p:cNvPicPr preferRelativeResize="0"/>
              <p:nvPr/>
            </p:nvPicPr>
            <p:blipFill rotWithShape="1">
              <a:blip r:embed="rId3">
                <a:alphaModFix/>
              </a:blip>
              <a:srcRect/>
              <a:stretch/>
            </p:blipFill>
            <p:spPr>
              <a:xfrm>
                <a:off x="3200400" y="2905126"/>
                <a:ext cx="2194286" cy="838095"/>
              </a:xfrm>
              <a:prstGeom prst="rect">
                <a:avLst/>
              </a:prstGeom>
              <a:noFill/>
              <a:ln>
                <a:noFill/>
              </a:ln>
            </p:spPr>
          </p:pic>
          <p:sp>
            <p:nvSpPr>
              <p:cNvPr id="250" name="Google Shape;250;p26"/>
              <p:cNvSpPr/>
              <p:nvPr/>
            </p:nvSpPr>
            <p:spPr>
              <a:xfrm>
                <a:off x="3733800" y="3465458"/>
                <a:ext cx="1159292" cy="228600"/>
              </a:xfrm>
              <a:prstGeom prst="rect">
                <a:avLst/>
              </a:prstGeom>
            </p:spPr>
            <p:txBody>
              <a:bodyPr>
                <a:prstTxWarp prst="textPlain">
                  <a:avLst/>
                </a:prstTxWarp>
              </a:bodyPr>
              <a:lstStyle/>
              <a:p>
                <a:pPr lvl="0" algn="l"/>
                <a:r>
                  <a:rPr b="1" i="0">
                    <a:ln>
                      <a:noFill/>
                    </a:ln>
                    <a:solidFill>
                      <a:schemeClr val="lt1"/>
                    </a:solidFill>
                    <a:latin typeface="Arial"/>
                  </a:rPr>
                  <a:t>Sep 2010</a:t>
                </a:r>
              </a:p>
            </p:txBody>
          </p:sp>
        </p:grpSp>
        <p:grpSp>
          <p:nvGrpSpPr>
            <p:cNvPr id="251" name="Google Shape;251;p26"/>
            <p:cNvGrpSpPr/>
            <p:nvPr/>
          </p:nvGrpSpPr>
          <p:grpSpPr>
            <a:xfrm>
              <a:off x="3352800" y="3413187"/>
              <a:ext cx="2194286" cy="838095"/>
              <a:chOff x="3200400" y="2905126"/>
              <a:chExt cx="2194286" cy="838095"/>
            </a:xfrm>
          </p:grpSpPr>
          <p:pic>
            <p:nvPicPr>
              <p:cNvPr id="252" name="Google Shape;252;p26" descr="C:\Documents and Settings\cantot\My Documents\Training\Supporting Materials\Icons\PNG files for PowerPoint\All Others\disc green flat.png"/>
              <p:cNvPicPr preferRelativeResize="0"/>
              <p:nvPr/>
            </p:nvPicPr>
            <p:blipFill rotWithShape="1">
              <a:blip r:embed="rId3">
                <a:alphaModFix/>
              </a:blip>
              <a:srcRect/>
              <a:stretch/>
            </p:blipFill>
            <p:spPr>
              <a:xfrm>
                <a:off x="3200400" y="2905126"/>
                <a:ext cx="2194286" cy="838095"/>
              </a:xfrm>
              <a:prstGeom prst="rect">
                <a:avLst/>
              </a:prstGeom>
              <a:noFill/>
              <a:ln>
                <a:noFill/>
              </a:ln>
            </p:spPr>
          </p:pic>
          <p:sp>
            <p:nvSpPr>
              <p:cNvPr id="253" name="Google Shape;253;p26"/>
              <p:cNvSpPr/>
              <p:nvPr/>
            </p:nvSpPr>
            <p:spPr>
              <a:xfrm>
                <a:off x="3733800" y="3465458"/>
                <a:ext cx="1159292" cy="228600"/>
              </a:xfrm>
              <a:prstGeom prst="rect">
                <a:avLst/>
              </a:prstGeom>
            </p:spPr>
            <p:txBody>
              <a:bodyPr>
                <a:prstTxWarp prst="textPlain">
                  <a:avLst/>
                </a:prstTxWarp>
              </a:bodyPr>
              <a:lstStyle/>
              <a:p>
                <a:pPr lvl="0" algn="l"/>
                <a:r>
                  <a:rPr b="1" i="0">
                    <a:ln>
                      <a:noFill/>
                    </a:ln>
                    <a:solidFill>
                      <a:schemeClr val="lt1"/>
                    </a:solidFill>
                    <a:latin typeface="Arial"/>
                  </a:rPr>
                  <a:t>Aug 2010</a:t>
                </a:r>
              </a:p>
            </p:txBody>
          </p:sp>
        </p:grpSp>
        <p:grpSp>
          <p:nvGrpSpPr>
            <p:cNvPr id="254" name="Google Shape;254;p26"/>
            <p:cNvGrpSpPr/>
            <p:nvPr/>
          </p:nvGrpSpPr>
          <p:grpSpPr>
            <a:xfrm>
              <a:off x="3352800" y="3110631"/>
              <a:ext cx="2194286" cy="838095"/>
              <a:chOff x="3200400" y="2905126"/>
              <a:chExt cx="2194286" cy="838095"/>
            </a:xfrm>
          </p:grpSpPr>
          <p:pic>
            <p:nvPicPr>
              <p:cNvPr id="255" name="Google Shape;255;p26" descr="C:\Documents and Settings\cantot\My Documents\Training\Supporting Materials\Icons\PNG files for PowerPoint\All Others\disc green flat.png"/>
              <p:cNvPicPr preferRelativeResize="0"/>
              <p:nvPr/>
            </p:nvPicPr>
            <p:blipFill rotWithShape="1">
              <a:blip r:embed="rId3">
                <a:alphaModFix/>
              </a:blip>
              <a:srcRect/>
              <a:stretch/>
            </p:blipFill>
            <p:spPr>
              <a:xfrm>
                <a:off x="3200400" y="2905126"/>
                <a:ext cx="2194286" cy="838095"/>
              </a:xfrm>
              <a:prstGeom prst="rect">
                <a:avLst/>
              </a:prstGeom>
              <a:noFill/>
              <a:ln>
                <a:noFill/>
              </a:ln>
            </p:spPr>
          </p:pic>
          <p:sp>
            <p:nvSpPr>
              <p:cNvPr id="256" name="Google Shape;256;p26"/>
              <p:cNvSpPr/>
              <p:nvPr/>
            </p:nvSpPr>
            <p:spPr>
              <a:xfrm>
                <a:off x="3733800" y="3465458"/>
                <a:ext cx="1159292" cy="228600"/>
              </a:xfrm>
              <a:prstGeom prst="rect">
                <a:avLst/>
              </a:prstGeom>
            </p:spPr>
            <p:txBody>
              <a:bodyPr>
                <a:prstTxWarp prst="textPlain">
                  <a:avLst/>
                </a:prstTxWarp>
              </a:bodyPr>
              <a:lstStyle/>
              <a:p>
                <a:pPr lvl="0" algn="l"/>
                <a:r>
                  <a:rPr b="1" i="0">
                    <a:ln>
                      <a:noFill/>
                    </a:ln>
                    <a:solidFill>
                      <a:schemeClr val="lt1"/>
                    </a:solidFill>
                    <a:latin typeface="Arial"/>
                  </a:rPr>
                  <a:t>Jul 2010</a:t>
                </a:r>
              </a:p>
            </p:txBody>
          </p:sp>
        </p:grpSp>
        <p:grpSp>
          <p:nvGrpSpPr>
            <p:cNvPr id="257" name="Google Shape;257;p26"/>
            <p:cNvGrpSpPr/>
            <p:nvPr/>
          </p:nvGrpSpPr>
          <p:grpSpPr>
            <a:xfrm>
              <a:off x="3352800" y="2808075"/>
              <a:ext cx="2194286" cy="838095"/>
              <a:chOff x="3200400" y="2905126"/>
              <a:chExt cx="2194286" cy="838095"/>
            </a:xfrm>
          </p:grpSpPr>
          <p:pic>
            <p:nvPicPr>
              <p:cNvPr id="258" name="Google Shape;258;p26" descr="C:\Documents and Settings\cantot\My Documents\Training\Supporting Materials\Icons\PNG files for PowerPoint\All Others\disc green flat.png"/>
              <p:cNvPicPr preferRelativeResize="0"/>
              <p:nvPr/>
            </p:nvPicPr>
            <p:blipFill rotWithShape="1">
              <a:blip r:embed="rId3">
                <a:alphaModFix/>
              </a:blip>
              <a:srcRect/>
              <a:stretch/>
            </p:blipFill>
            <p:spPr>
              <a:xfrm>
                <a:off x="3200400" y="2905126"/>
                <a:ext cx="2194286" cy="838095"/>
              </a:xfrm>
              <a:prstGeom prst="rect">
                <a:avLst/>
              </a:prstGeom>
              <a:noFill/>
              <a:ln>
                <a:noFill/>
              </a:ln>
            </p:spPr>
          </p:pic>
          <p:sp>
            <p:nvSpPr>
              <p:cNvPr id="259" name="Google Shape;259;p26"/>
              <p:cNvSpPr/>
              <p:nvPr/>
            </p:nvSpPr>
            <p:spPr>
              <a:xfrm>
                <a:off x="3733800" y="3465458"/>
                <a:ext cx="1159292" cy="228600"/>
              </a:xfrm>
              <a:prstGeom prst="rect">
                <a:avLst/>
              </a:prstGeom>
            </p:spPr>
            <p:txBody>
              <a:bodyPr>
                <a:prstTxWarp prst="textPlain">
                  <a:avLst/>
                </a:prstTxWarp>
              </a:bodyPr>
              <a:lstStyle/>
              <a:p>
                <a:pPr lvl="0" algn="l"/>
                <a:r>
                  <a:rPr b="1" i="0">
                    <a:ln>
                      <a:noFill/>
                    </a:ln>
                    <a:solidFill>
                      <a:schemeClr val="lt1"/>
                    </a:solidFill>
                    <a:latin typeface="Arial"/>
                  </a:rPr>
                  <a:t>Jun 2010</a:t>
                </a:r>
              </a:p>
            </p:txBody>
          </p:sp>
        </p:grpSp>
        <p:grpSp>
          <p:nvGrpSpPr>
            <p:cNvPr id="260" name="Google Shape;260;p26"/>
            <p:cNvGrpSpPr/>
            <p:nvPr/>
          </p:nvGrpSpPr>
          <p:grpSpPr>
            <a:xfrm>
              <a:off x="3352800" y="2505519"/>
              <a:ext cx="2194286" cy="838095"/>
              <a:chOff x="3200400" y="2905126"/>
              <a:chExt cx="2194286" cy="838095"/>
            </a:xfrm>
          </p:grpSpPr>
          <p:pic>
            <p:nvPicPr>
              <p:cNvPr id="261" name="Google Shape;261;p26" descr="C:\Documents and Settings\cantot\My Documents\Training\Supporting Materials\Icons\PNG files for PowerPoint\All Others\disc green flat.png"/>
              <p:cNvPicPr preferRelativeResize="0"/>
              <p:nvPr/>
            </p:nvPicPr>
            <p:blipFill rotWithShape="1">
              <a:blip r:embed="rId3">
                <a:alphaModFix/>
              </a:blip>
              <a:srcRect/>
              <a:stretch/>
            </p:blipFill>
            <p:spPr>
              <a:xfrm>
                <a:off x="3200400" y="2905126"/>
                <a:ext cx="2194286" cy="838095"/>
              </a:xfrm>
              <a:prstGeom prst="rect">
                <a:avLst/>
              </a:prstGeom>
              <a:noFill/>
              <a:ln>
                <a:noFill/>
              </a:ln>
            </p:spPr>
          </p:pic>
          <p:sp>
            <p:nvSpPr>
              <p:cNvPr id="262" name="Google Shape;262;p26"/>
              <p:cNvSpPr/>
              <p:nvPr/>
            </p:nvSpPr>
            <p:spPr>
              <a:xfrm>
                <a:off x="3733800" y="3465458"/>
                <a:ext cx="1159292" cy="228600"/>
              </a:xfrm>
              <a:prstGeom prst="rect">
                <a:avLst/>
              </a:prstGeom>
            </p:spPr>
            <p:txBody>
              <a:bodyPr>
                <a:prstTxWarp prst="textPlain">
                  <a:avLst/>
                </a:prstTxWarp>
              </a:bodyPr>
              <a:lstStyle/>
              <a:p>
                <a:pPr lvl="0" algn="l"/>
                <a:r>
                  <a:rPr b="1" i="0">
                    <a:ln>
                      <a:noFill/>
                    </a:ln>
                    <a:solidFill>
                      <a:schemeClr val="lt1"/>
                    </a:solidFill>
                    <a:latin typeface="Arial"/>
                  </a:rPr>
                  <a:t>May 2010</a:t>
                </a:r>
              </a:p>
            </p:txBody>
          </p:sp>
        </p:grpSp>
        <p:grpSp>
          <p:nvGrpSpPr>
            <p:cNvPr id="263" name="Google Shape;263;p26"/>
            <p:cNvGrpSpPr/>
            <p:nvPr/>
          </p:nvGrpSpPr>
          <p:grpSpPr>
            <a:xfrm>
              <a:off x="3352800" y="2202963"/>
              <a:ext cx="2194286" cy="838095"/>
              <a:chOff x="3200400" y="2905126"/>
              <a:chExt cx="2194286" cy="838095"/>
            </a:xfrm>
          </p:grpSpPr>
          <p:pic>
            <p:nvPicPr>
              <p:cNvPr id="264" name="Google Shape;264;p26" descr="C:\Documents and Settings\cantot\My Documents\Training\Supporting Materials\Icons\PNG files for PowerPoint\All Others\disc green flat.png"/>
              <p:cNvPicPr preferRelativeResize="0"/>
              <p:nvPr/>
            </p:nvPicPr>
            <p:blipFill rotWithShape="1">
              <a:blip r:embed="rId3">
                <a:alphaModFix/>
              </a:blip>
              <a:srcRect/>
              <a:stretch/>
            </p:blipFill>
            <p:spPr>
              <a:xfrm>
                <a:off x="3200400" y="2905126"/>
                <a:ext cx="2194286" cy="838095"/>
              </a:xfrm>
              <a:prstGeom prst="rect">
                <a:avLst/>
              </a:prstGeom>
              <a:noFill/>
              <a:ln>
                <a:noFill/>
              </a:ln>
            </p:spPr>
          </p:pic>
          <p:sp>
            <p:nvSpPr>
              <p:cNvPr id="265" name="Google Shape;265;p26"/>
              <p:cNvSpPr/>
              <p:nvPr/>
            </p:nvSpPr>
            <p:spPr>
              <a:xfrm>
                <a:off x="3733800" y="3465458"/>
                <a:ext cx="1159292" cy="228600"/>
              </a:xfrm>
              <a:prstGeom prst="rect">
                <a:avLst/>
              </a:prstGeom>
            </p:spPr>
            <p:txBody>
              <a:bodyPr>
                <a:prstTxWarp prst="textPlain">
                  <a:avLst/>
                </a:prstTxWarp>
              </a:bodyPr>
              <a:lstStyle/>
              <a:p>
                <a:pPr lvl="0" algn="l"/>
                <a:r>
                  <a:rPr b="1" i="0">
                    <a:ln>
                      <a:noFill/>
                    </a:ln>
                    <a:solidFill>
                      <a:schemeClr val="lt1"/>
                    </a:solidFill>
                    <a:latin typeface="Arial"/>
                  </a:rPr>
                  <a:t>Apr 2010</a:t>
                </a:r>
              </a:p>
            </p:txBody>
          </p:sp>
        </p:grpSp>
        <p:grpSp>
          <p:nvGrpSpPr>
            <p:cNvPr id="266" name="Google Shape;266;p26"/>
            <p:cNvGrpSpPr/>
            <p:nvPr/>
          </p:nvGrpSpPr>
          <p:grpSpPr>
            <a:xfrm>
              <a:off x="3352800" y="1900407"/>
              <a:ext cx="2194286" cy="838095"/>
              <a:chOff x="3200400" y="2905126"/>
              <a:chExt cx="2194286" cy="838095"/>
            </a:xfrm>
          </p:grpSpPr>
          <p:pic>
            <p:nvPicPr>
              <p:cNvPr id="267" name="Google Shape;267;p26" descr="C:\Documents and Settings\cantot\My Documents\Training\Supporting Materials\Icons\PNG files for PowerPoint\All Others\disc green flat.png"/>
              <p:cNvPicPr preferRelativeResize="0"/>
              <p:nvPr/>
            </p:nvPicPr>
            <p:blipFill rotWithShape="1">
              <a:blip r:embed="rId3">
                <a:alphaModFix/>
              </a:blip>
              <a:srcRect/>
              <a:stretch/>
            </p:blipFill>
            <p:spPr>
              <a:xfrm>
                <a:off x="3200400" y="2905126"/>
                <a:ext cx="2194286" cy="838095"/>
              </a:xfrm>
              <a:prstGeom prst="rect">
                <a:avLst/>
              </a:prstGeom>
              <a:noFill/>
              <a:ln>
                <a:noFill/>
              </a:ln>
            </p:spPr>
          </p:pic>
          <p:sp>
            <p:nvSpPr>
              <p:cNvPr id="268" name="Google Shape;268;p26"/>
              <p:cNvSpPr/>
              <p:nvPr/>
            </p:nvSpPr>
            <p:spPr>
              <a:xfrm>
                <a:off x="3733800" y="3465458"/>
                <a:ext cx="1159292" cy="228600"/>
              </a:xfrm>
              <a:prstGeom prst="rect">
                <a:avLst/>
              </a:prstGeom>
            </p:spPr>
            <p:txBody>
              <a:bodyPr>
                <a:prstTxWarp prst="textPlain">
                  <a:avLst/>
                </a:prstTxWarp>
              </a:bodyPr>
              <a:lstStyle/>
              <a:p>
                <a:pPr lvl="0" algn="l"/>
                <a:r>
                  <a:rPr b="1" i="0">
                    <a:ln>
                      <a:noFill/>
                    </a:ln>
                    <a:solidFill>
                      <a:schemeClr val="lt1"/>
                    </a:solidFill>
                    <a:latin typeface="Arial"/>
                  </a:rPr>
                  <a:t>Mar 2010</a:t>
                </a:r>
              </a:p>
            </p:txBody>
          </p:sp>
        </p:grpSp>
        <p:grpSp>
          <p:nvGrpSpPr>
            <p:cNvPr id="269" name="Google Shape;269;p26"/>
            <p:cNvGrpSpPr/>
            <p:nvPr/>
          </p:nvGrpSpPr>
          <p:grpSpPr>
            <a:xfrm>
              <a:off x="3352800" y="1597851"/>
              <a:ext cx="2194286" cy="838095"/>
              <a:chOff x="3200400" y="2905126"/>
              <a:chExt cx="2194286" cy="838095"/>
            </a:xfrm>
          </p:grpSpPr>
          <p:pic>
            <p:nvPicPr>
              <p:cNvPr id="270" name="Google Shape;270;p26" descr="C:\Documents and Settings\cantot\My Documents\Training\Supporting Materials\Icons\PNG files for PowerPoint\All Others\disc green flat.png"/>
              <p:cNvPicPr preferRelativeResize="0"/>
              <p:nvPr/>
            </p:nvPicPr>
            <p:blipFill rotWithShape="1">
              <a:blip r:embed="rId3">
                <a:alphaModFix/>
              </a:blip>
              <a:srcRect/>
              <a:stretch/>
            </p:blipFill>
            <p:spPr>
              <a:xfrm>
                <a:off x="3200400" y="2905126"/>
                <a:ext cx="2194286" cy="838095"/>
              </a:xfrm>
              <a:prstGeom prst="rect">
                <a:avLst/>
              </a:prstGeom>
              <a:noFill/>
              <a:ln>
                <a:noFill/>
              </a:ln>
            </p:spPr>
          </p:pic>
          <p:sp>
            <p:nvSpPr>
              <p:cNvPr id="271" name="Google Shape;271;p26"/>
              <p:cNvSpPr/>
              <p:nvPr/>
            </p:nvSpPr>
            <p:spPr>
              <a:xfrm>
                <a:off x="3733800" y="3465458"/>
                <a:ext cx="1159292" cy="228600"/>
              </a:xfrm>
              <a:prstGeom prst="rect">
                <a:avLst/>
              </a:prstGeom>
            </p:spPr>
            <p:txBody>
              <a:bodyPr>
                <a:prstTxWarp prst="textPlain">
                  <a:avLst/>
                </a:prstTxWarp>
              </a:bodyPr>
              <a:lstStyle/>
              <a:p>
                <a:pPr lvl="0" algn="l"/>
                <a:r>
                  <a:rPr b="1" i="0">
                    <a:ln>
                      <a:noFill/>
                    </a:ln>
                    <a:solidFill>
                      <a:schemeClr val="lt1"/>
                    </a:solidFill>
                    <a:latin typeface="Arial"/>
                  </a:rPr>
                  <a:t>Feb 2010</a:t>
                </a:r>
              </a:p>
            </p:txBody>
          </p:sp>
        </p:grpSp>
        <p:grpSp>
          <p:nvGrpSpPr>
            <p:cNvPr id="272" name="Google Shape;272;p26"/>
            <p:cNvGrpSpPr/>
            <p:nvPr/>
          </p:nvGrpSpPr>
          <p:grpSpPr>
            <a:xfrm>
              <a:off x="3352800" y="1295295"/>
              <a:ext cx="2194286" cy="838095"/>
              <a:chOff x="3200400" y="2905126"/>
              <a:chExt cx="2194286" cy="838095"/>
            </a:xfrm>
          </p:grpSpPr>
          <p:pic>
            <p:nvPicPr>
              <p:cNvPr id="273" name="Google Shape;273;p26" descr="C:\Documents and Settings\cantot\My Documents\Training\Supporting Materials\Icons\PNG files for PowerPoint\All Others\disc green flat.png"/>
              <p:cNvPicPr preferRelativeResize="0"/>
              <p:nvPr/>
            </p:nvPicPr>
            <p:blipFill rotWithShape="1">
              <a:blip r:embed="rId3">
                <a:alphaModFix/>
              </a:blip>
              <a:srcRect/>
              <a:stretch/>
            </p:blipFill>
            <p:spPr>
              <a:xfrm>
                <a:off x="3200400" y="2905126"/>
                <a:ext cx="2194286" cy="838095"/>
              </a:xfrm>
              <a:prstGeom prst="rect">
                <a:avLst/>
              </a:prstGeom>
              <a:noFill/>
              <a:ln>
                <a:noFill/>
              </a:ln>
            </p:spPr>
          </p:pic>
          <p:sp>
            <p:nvSpPr>
              <p:cNvPr id="274" name="Google Shape;274;p26"/>
              <p:cNvSpPr/>
              <p:nvPr/>
            </p:nvSpPr>
            <p:spPr>
              <a:xfrm>
                <a:off x="3733800" y="3465458"/>
                <a:ext cx="1159292" cy="228600"/>
              </a:xfrm>
              <a:prstGeom prst="rect">
                <a:avLst/>
              </a:prstGeom>
            </p:spPr>
            <p:txBody>
              <a:bodyPr>
                <a:prstTxWarp prst="textPlain">
                  <a:avLst/>
                </a:prstTxWarp>
              </a:bodyPr>
              <a:lstStyle/>
              <a:p>
                <a:pPr lvl="0" algn="l"/>
                <a:r>
                  <a:rPr b="1" i="0">
                    <a:ln>
                      <a:noFill/>
                    </a:ln>
                    <a:solidFill>
                      <a:schemeClr val="lt1"/>
                    </a:solidFill>
                    <a:latin typeface="Arial"/>
                  </a:rPr>
                  <a:t>Jan 2010</a:t>
                </a:r>
              </a:p>
            </p:txBody>
          </p:sp>
        </p:grpSp>
      </p:grpSp>
      <p:pic>
        <p:nvPicPr>
          <p:cNvPr id="275" name="Google Shape;275;p26" descr="C:\Documents and Settings\cantot\My Documents\Training\Supporting Materials\Icons\PNG files for PowerPoint\All Others\disc red.png"/>
          <p:cNvPicPr preferRelativeResize="0"/>
          <p:nvPr/>
        </p:nvPicPr>
        <p:blipFill rotWithShape="1">
          <a:blip r:embed="rId4">
            <a:alphaModFix/>
          </a:blip>
          <a:srcRect/>
          <a:stretch/>
        </p:blipFill>
        <p:spPr>
          <a:xfrm>
            <a:off x="6263822" y="1576117"/>
            <a:ext cx="1645783" cy="1795733"/>
          </a:xfrm>
          <a:prstGeom prst="rect">
            <a:avLst/>
          </a:prstGeom>
          <a:noFill/>
          <a:ln>
            <a:noFill/>
          </a:ln>
        </p:spPr>
      </p:pic>
      <p:grpSp>
        <p:nvGrpSpPr>
          <p:cNvPr id="276" name="Google Shape;276;p26"/>
          <p:cNvGrpSpPr/>
          <p:nvPr/>
        </p:nvGrpSpPr>
        <p:grpSpPr>
          <a:xfrm>
            <a:off x="457200" y="2171700"/>
            <a:ext cx="2194286" cy="628571"/>
            <a:chOff x="457200" y="2895600"/>
            <a:chExt cx="2194286" cy="838095"/>
          </a:xfrm>
        </p:grpSpPr>
        <p:pic>
          <p:nvPicPr>
            <p:cNvPr id="277" name="Google Shape;277;p26" descr="C:\Documents and Settings\cantot\My Documents\Training\Supporting Materials\Icons\PNG files for PowerPoint\All Others\disc lt blue flat.png"/>
            <p:cNvPicPr preferRelativeResize="0"/>
            <p:nvPr/>
          </p:nvPicPr>
          <p:blipFill rotWithShape="1">
            <a:blip r:embed="rId5">
              <a:alphaModFix/>
            </a:blip>
            <a:srcRect/>
            <a:stretch/>
          </p:blipFill>
          <p:spPr>
            <a:xfrm>
              <a:off x="457200" y="2895600"/>
              <a:ext cx="2194286" cy="838095"/>
            </a:xfrm>
            <a:prstGeom prst="rect">
              <a:avLst/>
            </a:prstGeom>
            <a:noFill/>
            <a:ln>
              <a:noFill/>
            </a:ln>
          </p:spPr>
        </p:pic>
        <p:sp>
          <p:nvSpPr>
            <p:cNvPr id="278" name="Google Shape;278;p26"/>
            <p:cNvSpPr/>
            <p:nvPr/>
          </p:nvSpPr>
          <p:spPr>
            <a:xfrm>
              <a:off x="990600" y="3048000"/>
              <a:ext cx="1159292" cy="228600"/>
            </a:xfrm>
            <a:prstGeom prst="rect">
              <a:avLst/>
            </a:prstGeom>
          </p:spPr>
          <p:txBody>
            <a:bodyPr>
              <a:prstTxWarp prst="textPlain">
                <a:avLst/>
              </a:prstTxWarp>
            </a:bodyPr>
            <a:lstStyle/>
            <a:p>
              <a:pPr lvl="0" algn="l"/>
              <a:r>
                <a:rPr b="1" i="0">
                  <a:ln>
                    <a:noFill/>
                  </a:ln>
                  <a:solidFill>
                    <a:schemeClr val="lt1"/>
                  </a:solidFill>
                  <a:latin typeface="Arial"/>
                </a:rPr>
                <a:t>Feb 2011</a:t>
              </a:r>
            </a:p>
          </p:txBody>
        </p:sp>
      </p:grpSp>
      <p:sp>
        <p:nvSpPr>
          <p:cNvPr id="279" name="Google Shape;279;p26"/>
          <p:cNvSpPr/>
          <p:nvPr/>
        </p:nvSpPr>
        <p:spPr>
          <a:xfrm>
            <a:off x="352926" y="1485900"/>
            <a:ext cx="2438400" cy="285750"/>
          </a:xfrm>
          <a:prstGeom prst="rect">
            <a:avLst/>
          </a:prstGeom>
          <a:solidFill>
            <a:schemeClr val="lt1"/>
          </a:solidFill>
          <a:ln w="25400" cap="flat" cmpd="sng">
            <a:solidFill>
              <a:srgbClr val="565F1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chemeClr val="dk1"/>
                </a:solidFill>
                <a:latin typeface="Arial"/>
                <a:ea typeface="Arial"/>
                <a:cs typeface="Arial"/>
                <a:sym typeface="Arial"/>
              </a:rPr>
              <a:t>Recent month</a:t>
            </a:r>
            <a:endParaRPr sz="1400" b="0" i="0" u="none" strike="noStrike" cap="none">
              <a:solidFill>
                <a:srgbClr val="000000"/>
              </a:solidFill>
              <a:latin typeface="Arial"/>
              <a:ea typeface="Arial"/>
              <a:cs typeface="Arial"/>
              <a:sym typeface="Arial"/>
            </a:endParaRPr>
          </a:p>
        </p:txBody>
      </p:sp>
      <p:sp>
        <p:nvSpPr>
          <p:cNvPr id="280" name="Google Shape;280;p26"/>
          <p:cNvSpPr/>
          <p:nvPr/>
        </p:nvSpPr>
        <p:spPr>
          <a:xfrm>
            <a:off x="3200400" y="800100"/>
            <a:ext cx="2438400" cy="285750"/>
          </a:xfrm>
          <a:prstGeom prst="rect">
            <a:avLst/>
          </a:prstGeom>
          <a:solidFill>
            <a:schemeClr val="lt1"/>
          </a:solidFill>
          <a:ln w="25400" cap="flat" cmpd="sng">
            <a:solidFill>
              <a:srgbClr val="565F1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chemeClr val="dk1"/>
                </a:solidFill>
                <a:latin typeface="Arial"/>
                <a:ea typeface="Arial"/>
                <a:cs typeface="Arial"/>
                <a:sym typeface="Arial"/>
              </a:rPr>
              <a:t>Rolling 13 months</a:t>
            </a:r>
            <a:endParaRPr sz="1400" b="0" i="0" u="none" strike="noStrike" cap="none">
              <a:solidFill>
                <a:srgbClr val="000000"/>
              </a:solidFill>
              <a:latin typeface="Arial"/>
              <a:ea typeface="Arial"/>
              <a:cs typeface="Arial"/>
              <a:sym typeface="Arial"/>
            </a:endParaRPr>
          </a:p>
        </p:txBody>
      </p:sp>
      <p:sp>
        <p:nvSpPr>
          <p:cNvPr id="281" name="Google Shape;281;p26"/>
          <p:cNvSpPr/>
          <p:nvPr/>
        </p:nvSpPr>
        <p:spPr>
          <a:xfrm>
            <a:off x="6172200" y="3371850"/>
            <a:ext cx="2438400" cy="285750"/>
          </a:xfrm>
          <a:prstGeom prst="rect">
            <a:avLst/>
          </a:prstGeom>
          <a:solidFill>
            <a:schemeClr val="lt1"/>
          </a:solidFill>
          <a:ln w="25400" cap="flat" cmpd="sng">
            <a:solidFill>
              <a:srgbClr val="565F1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chemeClr val="dk1"/>
                </a:solidFill>
                <a:latin typeface="Arial"/>
                <a:ea typeface="Arial"/>
                <a:cs typeface="Arial"/>
                <a:sym typeface="Arial"/>
              </a:rPr>
              <a:t>Deep history</a:t>
            </a:r>
            <a:endParaRPr sz="1400" b="0" i="0" u="none" strike="noStrike" cap="none">
              <a:solidFill>
                <a:srgbClr val="000000"/>
              </a:solidFill>
              <a:latin typeface="Arial"/>
              <a:ea typeface="Arial"/>
              <a:cs typeface="Arial"/>
              <a:sym typeface="Arial"/>
            </a:endParaRPr>
          </a:p>
        </p:txBody>
      </p:sp>
      <p:cxnSp>
        <p:nvCxnSpPr>
          <p:cNvPr id="282" name="Google Shape;282;p26"/>
          <p:cNvCxnSpPr>
            <a:stCxn id="233" idx="2"/>
          </p:cNvCxnSpPr>
          <p:nvPr/>
        </p:nvCxnSpPr>
        <p:spPr>
          <a:xfrm rot="-5400000" flipH="1">
            <a:off x="2009700" y="2581350"/>
            <a:ext cx="1428900" cy="2324100"/>
          </a:xfrm>
          <a:prstGeom prst="curvedConnector2">
            <a:avLst/>
          </a:prstGeom>
          <a:noFill/>
          <a:ln w="38100" cap="flat" cmpd="sng">
            <a:solidFill>
              <a:schemeClr val="dk1"/>
            </a:solidFill>
            <a:prstDash val="solid"/>
            <a:round/>
            <a:headEnd type="none" w="sm" len="sm"/>
            <a:tailEnd type="triangle" w="med" len="med"/>
          </a:ln>
        </p:spPr>
      </p:cxnSp>
      <p:cxnSp>
        <p:nvCxnSpPr>
          <p:cNvPr id="283" name="Google Shape;283;p26"/>
          <p:cNvCxnSpPr>
            <a:stCxn id="274" idx="0"/>
            <a:endCxn id="275" idx="0"/>
          </p:cNvCxnSpPr>
          <p:nvPr/>
        </p:nvCxnSpPr>
        <p:spPr>
          <a:xfrm>
            <a:off x="4191413" y="1563217"/>
            <a:ext cx="2895300" cy="12900"/>
          </a:xfrm>
          <a:prstGeom prst="curvedConnector3">
            <a:avLst>
              <a:gd name="adj1" fmla="val 5"/>
            </a:avLst>
          </a:prstGeom>
          <a:noFill/>
          <a:ln w="38100" cap="flat" cmpd="sng">
            <a:solidFill>
              <a:schemeClr val="dk1"/>
            </a:solidFill>
            <a:prstDash val="solid"/>
            <a:round/>
            <a:headEnd type="none" w="sm" len="sm"/>
            <a:tailEnd type="triangle" w="med" len="med"/>
          </a:ln>
        </p:spPr>
      </p:cxnSp>
      <p:sp>
        <p:nvSpPr>
          <p:cNvPr id="284" name="Google Shape;284;p26"/>
          <p:cNvSpPr txBox="1"/>
          <p:nvPr/>
        </p:nvSpPr>
        <p:spPr>
          <a:xfrm>
            <a:off x="152400" y="3879502"/>
            <a:ext cx="2300630" cy="69249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Arial"/>
                <a:ea typeface="Arial"/>
                <a:cs typeface="Arial"/>
                <a:sym typeface="Arial"/>
              </a:rPr>
              <a:t>When a new month</a:t>
            </a:r>
            <a:br>
              <a:rPr lang="en" sz="1800" b="0" i="0" u="none" strike="noStrike" cap="none">
                <a:solidFill>
                  <a:schemeClr val="dk1"/>
                </a:solidFill>
                <a:latin typeface="Arial"/>
                <a:ea typeface="Arial"/>
                <a:cs typeface="Arial"/>
                <a:sym typeface="Arial"/>
              </a:rPr>
            </a:br>
            <a:r>
              <a:rPr lang="en" sz="1800" b="0" i="0" u="none" strike="noStrike" cap="none">
                <a:solidFill>
                  <a:schemeClr val="dk1"/>
                </a:solidFill>
                <a:latin typeface="Arial"/>
                <a:ea typeface="Arial"/>
                <a:cs typeface="Arial"/>
                <a:sym typeface="Arial"/>
              </a:rPr>
              <a:t>starts, current month</a:t>
            </a:r>
            <a:br>
              <a:rPr lang="en" sz="1800" b="0" i="0" u="none" strike="noStrike" cap="none">
                <a:solidFill>
                  <a:schemeClr val="dk1"/>
                </a:solidFill>
                <a:latin typeface="Arial"/>
                <a:ea typeface="Arial"/>
                <a:cs typeface="Arial"/>
                <a:sym typeface="Arial"/>
              </a:rPr>
            </a:br>
            <a:r>
              <a:rPr lang="en" sz="1800" b="0" i="0" u="none" strike="noStrike" cap="none">
                <a:solidFill>
                  <a:schemeClr val="dk1"/>
                </a:solidFill>
                <a:latin typeface="Arial"/>
                <a:ea typeface="Arial"/>
                <a:cs typeface="Arial"/>
                <a:sym typeface="Arial"/>
              </a:rPr>
              <a:t>cycles to next stage</a:t>
            </a:r>
            <a:endParaRPr sz="1800" b="0" i="0" u="none" strike="noStrike" cap="none">
              <a:solidFill>
                <a:schemeClr val="dk1"/>
              </a:solidFill>
              <a:latin typeface="Arial"/>
              <a:ea typeface="Arial"/>
              <a:cs typeface="Arial"/>
              <a:sym typeface="Arial"/>
            </a:endParaRPr>
          </a:p>
        </p:txBody>
      </p:sp>
      <p:sp>
        <p:nvSpPr>
          <p:cNvPr id="285" name="Google Shape;285;p26"/>
          <p:cNvSpPr txBox="1"/>
          <p:nvPr/>
        </p:nvSpPr>
        <p:spPr>
          <a:xfrm>
            <a:off x="6324600" y="742950"/>
            <a:ext cx="2346604" cy="69249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Arial"/>
                <a:ea typeface="Arial"/>
                <a:cs typeface="Arial"/>
                <a:sym typeface="Arial"/>
              </a:rPr>
              <a:t>Months older than 13 </a:t>
            </a:r>
            <a:br>
              <a:rPr lang="en" sz="1800" b="0" i="0" u="none" strike="noStrike" cap="none">
                <a:solidFill>
                  <a:schemeClr val="dk1"/>
                </a:solidFill>
                <a:latin typeface="Arial"/>
                <a:ea typeface="Arial"/>
                <a:cs typeface="Arial"/>
                <a:sym typeface="Arial"/>
              </a:rPr>
            </a:br>
            <a:r>
              <a:rPr lang="en" sz="1800" b="0" i="0" u="none" strike="noStrike" cap="none">
                <a:solidFill>
                  <a:schemeClr val="dk1"/>
                </a:solidFill>
                <a:latin typeface="Arial"/>
                <a:ea typeface="Arial"/>
                <a:cs typeface="Arial"/>
                <a:sym typeface="Arial"/>
              </a:rPr>
              <a:t>months cycles to the </a:t>
            </a:r>
            <a:br>
              <a:rPr lang="en" sz="1800" b="0" i="0" u="none" strike="noStrike" cap="none">
                <a:solidFill>
                  <a:schemeClr val="dk1"/>
                </a:solidFill>
                <a:latin typeface="Arial"/>
                <a:ea typeface="Arial"/>
                <a:cs typeface="Arial"/>
                <a:sym typeface="Arial"/>
              </a:rPr>
            </a:br>
            <a:r>
              <a:rPr lang="en" sz="1800" b="0" i="0" u="none" strike="noStrike" cap="none">
                <a:solidFill>
                  <a:schemeClr val="dk1"/>
                </a:solidFill>
                <a:latin typeface="Arial"/>
                <a:ea typeface="Arial"/>
                <a:cs typeface="Arial"/>
                <a:sym typeface="Arial"/>
              </a:rPr>
              <a:t>next stage</a:t>
            </a:r>
            <a:endParaRPr sz="1800" b="0" i="0" u="none" strike="noStrike" cap="none">
              <a:solidFill>
                <a:schemeClr val="dk1"/>
              </a:solidFill>
              <a:latin typeface="Arial"/>
              <a:ea typeface="Arial"/>
              <a:cs typeface="Arial"/>
              <a:sym typeface="Arial"/>
            </a:endParaRPr>
          </a:p>
        </p:txBody>
      </p:sp>
      <p:sp>
        <p:nvSpPr>
          <p:cNvPr id="286" name="Google Shape;286;p26"/>
          <p:cNvSpPr txBox="1"/>
          <p:nvPr/>
        </p:nvSpPr>
        <p:spPr>
          <a:xfrm>
            <a:off x="6287357" y="3726870"/>
            <a:ext cx="2147305"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Arial"/>
                <a:ea typeface="Arial"/>
                <a:cs typeface="Arial"/>
                <a:sym typeface="Arial"/>
              </a:rPr>
              <a:t>(</a:t>
            </a:r>
            <a:r>
              <a:rPr lang="en" sz="1800" b="0" i="1" u="none" strike="noStrike" cap="none">
                <a:solidFill>
                  <a:schemeClr val="dk1"/>
                </a:solidFill>
                <a:latin typeface="Arial"/>
                <a:ea typeface="Arial"/>
                <a:cs typeface="Arial"/>
                <a:sym typeface="Arial"/>
              </a:rPr>
              <a:t>this can be </a:t>
            </a:r>
            <a:r>
              <a:rPr lang="en" sz="1800" b="1" i="1" u="none" strike="noStrike" cap="none">
                <a:solidFill>
                  <a:schemeClr val="dk1"/>
                </a:solidFill>
                <a:latin typeface="Arial"/>
                <a:ea typeface="Arial"/>
                <a:cs typeface="Arial"/>
                <a:sym typeface="Arial"/>
              </a:rPr>
              <a:t>HDFS or s3 or plain old files</a:t>
            </a:r>
            <a:r>
              <a:rPr lang="en" sz="1800" b="0" i="0" u="none" strike="noStrike" cap="none">
                <a:solidFill>
                  <a:schemeClr val="dk1"/>
                </a:solidFill>
                <a:latin typeface="Arial"/>
                <a:ea typeface="Arial"/>
                <a:cs typeface="Arial"/>
                <a:sym typeface="Arial"/>
              </a:rPr>
              <a:t>)</a:t>
            </a:r>
            <a:endParaRPr sz="1800" b="0" i="0" u="none" strike="noStrike" cap="none">
              <a:solidFill>
                <a:schemeClr val="dk1"/>
              </a:solidFill>
              <a:latin typeface="Arial"/>
              <a:ea typeface="Arial"/>
              <a:cs typeface="Arial"/>
              <a:sym typeface="Arial"/>
            </a:endParaRPr>
          </a:p>
        </p:txBody>
      </p:sp>
      <p:sp>
        <p:nvSpPr>
          <p:cNvPr id="287" name="Google Shape;287;p26"/>
          <p:cNvSpPr txBox="1"/>
          <p:nvPr/>
        </p:nvSpPr>
        <p:spPr>
          <a:xfrm>
            <a:off x="6697513" y="2249401"/>
            <a:ext cx="1454244" cy="53091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chemeClr val="lt1"/>
                </a:solidFill>
                <a:latin typeface="Arial"/>
                <a:ea typeface="Arial"/>
                <a:cs typeface="Arial"/>
                <a:sym typeface="Arial"/>
              </a:rPr>
              <a:t>Jan 2000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chemeClr val="lt1"/>
                </a:solidFill>
                <a:latin typeface="Arial"/>
                <a:ea typeface="Arial"/>
                <a:cs typeface="Arial"/>
                <a:sym typeface="Arial"/>
              </a:rPr>
              <a:t>Dec 2009</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7"/>
          <p:cNvSpPr txBox="1">
            <a:spLocks noGrp="1"/>
          </p:cNvSpPr>
          <p:nvPr>
            <p:ph type="title"/>
          </p:nvPr>
        </p:nvSpPr>
        <p:spPr>
          <a:xfrm>
            <a:off x="457200" y="154484"/>
            <a:ext cx="8229600" cy="6429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3200"/>
              <a:buNone/>
            </a:pPr>
            <a:r>
              <a:rPr lang="en" sz="3200" b="0" i="0" u="none" strike="noStrike" cap="none">
                <a:solidFill>
                  <a:schemeClr val="dk2"/>
                </a:solidFill>
                <a:latin typeface="Arial"/>
                <a:ea typeface="Arial"/>
                <a:cs typeface="Arial"/>
                <a:sym typeface="Arial"/>
              </a:rPr>
              <a:t>Table Partitioning Overview</a:t>
            </a:r>
            <a:endParaRPr sz="3200" b="0" i="0" u="none" strike="noStrike" cap="none">
              <a:solidFill>
                <a:schemeClr val="dk2"/>
              </a:solidFill>
              <a:latin typeface="Arial"/>
              <a:ea typeface="Arial"/>
              <a:cs typeface="Arial"/>
              <a:sym typeface="Arial"/>
            </a:endParaRPr>
          </a:p>
        </p:txBody>
      </p:sp>
      <p:sp>
        <p:nvSpPr>
          <p:cNvPr id="294" name="Google Shape;294;p27"/>
          <p:cNvSpPr txBox="1">
            <a:spLocks noGrp="1"/>
          </p:cNvSpPr>
          <p:nvPr>
            <p:ph type="body" idx="1"/>
          </p:nvPr>
        </p:nvSpPr>
        <p:spPr>
          <a:xfrm>
            <a:off x="457200" y="833018"/>
            <a:ext cx="8229600" cy="339447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2400"/>
              <a:buFont typeface="Arial"/>
              <a:buNone/>
            </a:pPr>
            <a:endParaRPr sz="2400" b="0" i="0" u="none" strike="noStrike" cap="none">
              <a:solidFill>
                <a:schemeClr val="dk1"/>
              </a:solidFill>
              <a:latin typeface="Arial"/>
              <a:ea typeface="Arial"/>
              <a:cs typeface="Arial"/>
              <a:sym typeface="Arial"/>
            </a:endParaRPr>
          </a:p>
          <a:p>
            <a:pPr marL="342900" marR="0" lvl="0" indent="-342900" algn="l" rtl="0">
              <a:lnSpc>
                <a:spcPct val="100000"/>
              </a:lnSpc>
              <a:spcBef>
                <a:spcPts val="600"/>
              </a:spcBef>
              <a:spcAft>
                <a:spcPts val="0"/>
              </a:spcAft>
              <a:buClr>
                <a:schemeClr val="accent1"/>
              </a:buClr>
              <a:buSzPts val="2800"/>
              <a:buFont typeface="Arial"/>
              <a:buChar char="•"/>
            </a:pPr>
            <a:r>
              <a:rPr lang="en" sz="2800" b="0" i="0" u="none" strike="noStrike" cap="none">
                <a:solidFill>
                  <a:schemeClr val="dk1"/>
                </a:solidFill>
                <a:latin typeface="Arial"/>
                <a:ea typeface="Arial"/>
                <a:cs typeface="Arial"/>
                <a:sym typeface="Arial"/>
              </a:rPr>
              <a:t>Address challenges in supporting very large tables</a:t>
            </a:r>
            <a:endParaRPr/>
          </a:p>
          <a:p>
            <a:pPr marL="342900" marR="0" lvl="0" indent="-342900" algn="l" rtl="0">
              <a:lnSpc>
                <a:spcPct val="100000"/>
              </a:lnSpc>
              <a:spcBef>
                <a:spcPts val="600"/>
              </a:spcBef>
              <a:spcAft>
                <a:spcPts val="0"/>
              </a:spcAft>
              <a:buClr>
                <a:schemeClr val="accent1"/>
              </a:buClr>
              <a:buSzPts val="2800"/>
              <a:buFont typeface="Arial"/>
              <a:buChar char="•"/>
            </a:pPr>
            <a:r>
              <a:rPr lang="en" sz="2800" b="0" i="0" u="none" strike="noStrike" cap="none">
                <a:solidFill>
                  <a:schemeClr val="dk1"/>
                </a:solidFill>
                <a:latin typeface="Arial"/>
                <a:ea typeface="Arial"/>
                <a:cs typeface="Arial"/>
                <a:sym typeface="Arial"/>
              </a:rPr>
              <a:t>Divide data into smaller, more manageable pieces</a:t>
            </a:r>
            <a:endParaRPr/>
          </a:p>
          <a:p>
            <a:pPr marL="342900" marR="0" lvl="0" indent="-342900" algn="l" rtl="0">
              <a:lnSpc>
                <a:spcPct val="100000"/>
              </a:lnSpc>
              <a:spcBef>
                <a:spcPts val="600"/>
              </a:spcBef>
              <a:spcAft>
                <a:spcPts val="0"/>
              </a:spcAft>
              <a:buClr>
                <a:schemeClr val="accent1"/>
              </a:buClr>
              <a:buSzPts val="2800"/>
              <a:buFont typeface="Arial"/>
              <a:buChar char="•"/>
            </a:pPr>
            <a:r>
              <a:rPr lang="en" sz="2800" b="0" i="0" u="none" strike="noStrike" cap="none">
                <a:solidFill>
                  <a:schemeClr val="dk1"/>
                </a:solidFill>
                <a:latin typeface="Arial"/>
                <a:ea typeface="Arial"/>
                <a:cs typeface="Arial"/>
                <a:sym typeface="Arial"/>
              </a:rPr>
              <a:t>Can improve query performance</a:t>
            </a:r>
            <a:endParaRPr/>
          </a:p>
          <a:p>
            <a:pPr marL="342900" marR="0" lvl="0" indent="-342900" algn="l" rtl="0">
              <a:lnSpc>
                <a:spcPct val="100000"/>
              </a:lnSpc>
              <a:spcBef>
                <a:spcPts val="600"/>
              </a:spcBef>
              <a:spcAft>
                <a:spcPts val="0"/>
              </a:spcAft>
              <a:buClr>
                <a:schemeClr val="accent1"/>
              </a:buClr>
              <a:buSzPts val="2800"/>
              <a:buFont typeface="Arial"/>
              <a:buChar char="•"/>
            </a:pPr>
            <a:r>
              <a:rPr lang="en" sz="2800" b="0" i="0" u="none" strike="noStrike" cap="none">
                <a:solidFill>
                  <a:schemeClr val="dk1"/>
                </a:solidFill>
                <a:latin typeface="Arial"/>
                <a:ea typeface="Arial"/>
                <a:cs typeface="Arial"/>
                <a:sym typeface="Arial"/>
              </a:rPr>
              <a:t>Can facilitate database maintenance tasks</a:t>
            </a:r>
            <a:endParaRPr/>
          </a:p>
          <a:p>
            <a:pPr marL="342900" marR="0" lvl="0" indent="-342900" algn="l" rtl="0">
              <a:lnSpc>
                <a:spcPct val="100000"/>
              </a:lnSpc>
              <a:spcBef>
                <a:spcPts val="600"/>
              </a:spcBef>
              <a:spcAft>
                <a:spcPts val="0"/>
              </a:spcAft>
              <a:buClr>
                <a:schemeClr val="accent1"/>
              </a:buClr>
              <a:buSzPts val="2800"/>
              <a:buFont typeface="Arial"/>
              <a:buChar char="•"/>
            </a:pPr>
            <a:r>
              <a:rPr lang="en" sz="2800" b="0" i="0" u="none" strike="noStrike" cap="none">
                <a:solidFill>
                  <a:schemeClr val="dk1"/>
                </a:solidFill>
                <a:latin typeface="Arial"/>
                <a:ea typeface="Arial"/>
                <a:cs typeface="Arial"/>
                <a:sym typeface="Arial"/>
              </a:rPr>
              <a:t>Utilizes inheritance and constraints</a:t>
            </a:r>
            <a:endParaRPr/>
          </a:p>
          <a:p>
            <a:pPr marL="342900" marR="0" lvl="0" indent="-342900" algn="l" rtl="0">
              <a:lnSpc>
                <a:spcPct val="100000"/>
              </a:lnSpc>
              <a:spcBef>
                <a:spcPts val="600"/>
              </a:spcBef>
              <a:spcAft>
                <a:spcPts val="0"/>
              </a:spcAft>
              <a:buClr>
                <a:schemeClr val="accent1"/>
              </a:buClr>
              <a:buSzPts val="2800"/>
              <a:buFont typeface="Arial"/>
              <a:buChar char="•"/>
            </a:pPr>
            <a:r>
              <a:rPr lang="en" sz="2800" b="0" i="0" u="none" strike="noStrike" cap="none">
                <a:solidFill>
                  <a:schemeClr val="dk1"/>
                </a:solidFill>
                <a:latin typeface="Arial"/>
                <a:ea typeface="Arial"/>
                <a:cs typeface="Arial"/>
                <a:sym typeface="Arial"/>
              </a:rPr>
              <a:t>Distributes data across segments (as usual)</a:t>
            </a:r>
            <a:endParaRPr sz="2800" b="0" i="0" u="none" strike="noStrike" cap="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8"/>
          <p:cNvSpPr/>
          <p:nvPr/>
        </p:nvSpPr>
        <p:spPr>
          <a:xfrm>
            <a:off x="124326" y="602272"/>
            <a:ext cx="8839200" cy="3771900"/>
          </a:xfrm>
          <a:prstGeom prst="roundRect">
            <a:avLst>
              <a:gd name="adj" fmla="val 2743"/>
            </a:avLst>
          </a:prstGeom>
          <a:solidFill>
            <a:srgbClr val="D3DE7B"/>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01" name="Google Shape;301;p28"/>
          <p:cNvSpPr txBox="1">
            <a:spLocks noGrp="1"/>
          </p:cNvSpPr>
          <p:nvPr>
            <p:ph type="title"/>
          </p:nvPr>
        </p:nvSpPr>
        <p:spPr>
          <a:xfrm>
            <a:off x="479200" y="33928"/>
            <a:ext cx="8229600" cy="857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 sz="3200" b="0" i="0" u="none" strike="noStrike" cap="none">
                <a:solidFill>
                  <a:schemeClr val="dk2"/>
                </a:solidFill>
                <a:latin typeface="Arial"/>
                <a:ea typeface="Arial"/>
                <a:cs typeface="Arial"/>
                <a:sym typeface="Arial"/>
              </a:rPr>
              <a:t>Supported Table Partitioning Methods</a:t>
            </a:r>
            <a:endParaRPr sz="3200" b="0" i="0" u="none" strike="noStrike" cap="none">
              <a:solidFill>
                <a:schemeClr val="dk2"/>
              </a:solidFill>
              <a:latin typeface="Arial"/>
              <a:ea typeface="Arial"/>
              <a:cs typeface="Arial"/>
              <a:sym typeface="Arial"/>
            </a:endParaRPr>
          </a:p>
        </p:txBody>
      </p:sp>
      <p:sp>
        <p:nvSpPr>
          <p:cNvPr id="302" name="Google Shape;302;p28"/>
          <p:cNvSpPr/>
          <p:nvPr/>
        </p:nvSpPr>
        <p:spPr>
          <a:xfrm>
            <a:off x="4648200" y="1345223"/>
            <a:ext cx="4191000" cy="2857500"/>
          </a:xfrm>
          <a:prstGeom prst="roundRect">
            <a:avLst>
              <a:gd name="adj" fmla="val 5614"/>
            </a:avLst>
          </a:prstGeom>
          <a:solidFill>
            <a:srgbClr val="D6EDF2"/>
          </a:solidFill>
          <a:ln w="12700" cap="flat" cmpd="sng">
            <a:solidFill>
              <a:srgbClr val="256A64"/>
            </a:solidFill>
            <a:prstDash val="dash"/>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03" name="Google Shape;303;p28"/>
          <p:cNvSpPr/>
          <p:nvPr/>
        </p:nvSpPr>
        <p:spPr>
          <a:xfrm>
            <a:off x="228600" y="659422"/>
            <a:ext cx="4191000" cy="3200400"/>
          </a:xfrm>
          <a:prstGeom prst="roundRect">
            <a:avLst>
              <a:gd name="adj" fmla="val 5614"/>
            </a:avLst>
          </a:prstGeom>
          <a:solidFill>
            <a:srgbClr val="FACAAF"/>
          </a:solidFill>
          <a:ln w="12700" cap="flat" cmpd="sng">
            <a:solidFill>
              <a:srgbClr val="256A64"/>
            </a:solidFill>
            <a:prstDash val="dash"/>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04" name="Google Shape;304;p28"/>
          <p:cNvSpPr txBox="1"/>
          <p:nvPr/>
        </p:nvSpPr>
        <p:spPr>
          <a:xfrm>
            <a:off x="5715000" y="1445351"/>
            <a:ext cx="2186945" cy="34624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Calibri"/>
                <a:ea typeface="Calibri"/>
                <a:cs typeface="Calibri"/>
                <a:sym typeface="Calibri"/>
              </a:rPr>
              <a:t>List Partitioning</a:t>
            </a:r>
            <a:endParaRPr sz="2400" b="1" i="0" u="none" strike="noStrike" cap="none">
              <a:solidFill>
                <a:schemeClr val="dk1"/>
              </a:solidFill>
              <a:latin typeface="Calibri"/>
              <a:ea typeface="Calibri"/>
              <a:cs typeface="Calibri"/>
              <a:sym typeface="Calibri"/>
            </a:endParaRPr>
          </a:p>
        </p:txBody>
      </p:sp>
      <p:grpSp>
        <p:nvGrpSpPr>
          <p:cNvPr id="305" name="Google Shape;305;p28"/>
          <p:cNvGrpSpPr/>
          <p:nvPr/>
        </p:nvGrpSpPr>
        <p:grpSpPr>
          <a:xfrm>
            <a:off x="381000" y="1173773"/>
            <a:ext cx="1774604" cy="2485793"/>
            <a:chOff x="609600" y="1581305"/>
            <a:chExt cx="1774604" cy="3314391"/>
          </a:xfrm>
        </p:grpSpPr>
        <p:grpSp>
          <p:nvGrpSpPr>
            <p:cNvPr id="306" name="Google Shape;306;p28"/>
            <p:cNvGrpSpPr/>
            <p:nvPr/>
          </p:nvGrpSpPr>
          <p:grpSpPr>
            <a:xfrm>
              <a:off x="609601" y="3657601"/>
              <a:ext cx="1774603" cy="1238095"/>
              <a:chOff x="609601" y="3657601"/>
              <a:chExt cx="1774603" cy="1238095"/>
            </a:xfrm>
          </p:grpSpPr>
          <p:pic>
            <p:nvPicPr>
              <p:cNvPr id="307" name="Google Shape;307;p28" descr="C:\Documents and Settings\cantot\My Documents\Training\Supporting Materials\Icons\PNG files for PowerPoint\All Others\disc orange half.png"/>
              <p:cNvPicPr preferRelativeResize="0"/>
              <p:nvPr/>
            </p:nvPicPr>
            <p:blipFill rotWithShape="1">
              <a:blip r:embed="rId3">
                <a:alphaModFix/>
              </a:blip>
              <a:srcRect/>
              <a:stretch/>
            </p:blipFill>
            <p:spPr>
              <a:xfrm>
                <a:off x="609601" y="3657601"/>
                <a:ext cx="1774603" cy="1238095"/>
              </a:xfrm>
              <a:prstGeom prst="rect">
                <a:avLst/>
              </a:prstGeom>
              <a:noFill/>
              <a:ln>
                <a:noFill/>
              </a:ln>
            </p:spPr>
          </p:pic>
          <p:sp>
            <p:nvSpPr>
              <p:cNvPr id="308" name="Google Shape;308;p28"/>
              <p:cNvSpPr/>
              <p:nvPr/>
            </p:nvSpPr>
            <p:spPr>
              <a:xfrm>
                <a:off x="962526" y="4315326"/>
                <a:ext cx="1099981" cy="369332"/>
              </a:xfrm>
              <a:prstGeom prst="rect">
                <a:avLst/>
              </a:prstGeom>
            </p:spPr>
            <p:txBody>
              <a:bodyPr>
                <a:prstTxWarp prst="textPlain">
                  <a:avLst/>
                </a:prstTxWarp>
              </a:bodyPr>
              <a:lstStyle/>
              <a:p>
                <a:pPr lvl="0" algn="l"/>
                <a:r>
                  <a:rPr b="1" i="0">
                    <a:ln>
                      <a:noFill/>
                    </a:ln>
                    <a:solidFill>
                      <a:schemeClr val="dk1"/>
                    </a:solidFill>
                    <a:latin typeface="Arial"/>
                  </a:rPr>
                  <a:t>APR 2010</a:t>
                </a:r>
              </a:p>
            </p:txBody>
          </p:sp>
        </p:grpSp>
        <p:grpSp>
          <p:nvGrpSpPr>
            <p:cNvPr id="309" name="Google Shape;309;p28"/>
            <p:cNvGrpSpPr/>
            <p:nvPr/>
          </p:nvGrpSpPr>
          <p:grpSpPr>
            <a:xfrm>
              <a:off x="609600" y="2952905"/>
              <a:ext cx="1774603" cy="1238095"/>
              <a:chOff x="609601" y="3657601"/>
              <a:chExt cx="1774603" cy="1238095"/>
            </a:xfrm>
          </p:grpSpPr>
          <p:pic>
            <p:nvPicPr>
              <p:cNvPr id="310" name="Google Shape;310;p28" descr="C:\Documents and Settings\cantot\My Documents\Training\Supporting Materials\Icons\PNG files for PowerPoint\All Others\disc orange half.png"/>
              <p:cNvPicPr preferRelativeResize="0"/>
              <p:nvPr/>
            </p:nvPicPr>
            <p:blipFill rotWithShape="1">
              <a:blip r:embed="rId3">
                <a:alphaModFix/>
              </a:blip>
              <a:srcRect/>
              <a:stretch/>
            </p:blipFill>
            <p:spPr>
              <a:xfrm>
                <a:off x="609601" y="3657601"/>
                <a:ext cx="1774603" cy="1238095"/>
              </a:xfrm>
              <a:prstGeom prst="rect">
                <a:avLst/>
              </a:prstGeom>
              <a:noFill/>
              <a:ln>
                <a:noFill/>
              </a:ln>
            </p:spPr>
          </p:pic>
          <p:sp>
            <p:nvSpPr>
              <p:cNvPr id="311" name="Google Shape;311;p28"/>
              <p:cNvSpPr/>
              <p:nvPr/>
            </p:nvSpPr>
            <p:spPr>
              <a:xfrm>
                <a:off x="962526" y="4315326"/>
                <a:ext cx="1099981" cy="369332"/>
              </a:xfrm>
              <a:prstGeom prst="rect">
                <a:avLst/>
              </a:prstGeom>
            </p:spPr>
            <p:txBody>
              <a:bodyPr>
                <a:prstTxWarp prst="textPlain">
                  <a:avLst/>
                </a:prstTxWarp>
              </a:bodyPr>
              <a:lstStyle/>
              <a:p>
                <a:pPr lvl="0" algn="l"/>
                <a:r>
                  <a:rPr b="1" i="0">
                    <a:ln>
                      <a:noFill/>
                    </a:ln>
                    <a:solidFill>
                      <a:schemeClr val="dk1"/>
                    </a:solidFill>
                    <a:latin typeface="Arial"/>
                  </a:rPr>
                  <a:t>MAR 2010</a:t>
                </a:r>
              </a:p>
            </p:txBody>
          </p:sp>
        </p:grpSp>
        <p:grpSp>
          <p:nvGrpSpPr>
            <p:cNvPr id="312" name="Google Shape;312;p28"/>
            <p:cNvGrpSpPr/>
            <p:nvPr/>
          </p:nvGrpSpPr>
          <p:grpSpPr>
            <a:xfrm>
              <a:off x="609600" y="2267105"/>
              <a:ext cx="1774603" cy="1238095"/>
              <a:chOff x="609601" y="3657601"/>
              <a:chExt cx="1774603" cy="1238095"/>
            </a:xfrm>
          </p:grpSpPr>
          <p:pic>
            <p:nvPicPr>
              <p:cNvPr id="313" name="Google Shape;313;p28" descr="C:\Documents and Settings\cantot\My Documents\Training\Supporting Materials\Icons\PNG files for PowerPoint\All Others\disc orange half.png"/>
              <p:cNvPicPr preferRelativeResize="0"/>
              <p:nvPr/>
            </p:nvPicPr>
            <p:blipFill rotWithShape="1">
              <a:blip r:embed="rId3">
                <a:alphaModFix/>
              </a:blip>
              <a:srcRect/>
              <a:stretch/>
            </p:blipFill>
            <p:spPr>
              <a:xfrm>
                <a:off x="609601" y="3657601"/>
                <a:ext cx="1774603" cy="1238095"/>
              </a:xfrm>
              <a:prstGeom prst="rect">
                <a:avLst/>
              </a:prstGeom>
              <a:noFill/>
              <a:ln>
                <a:noFill/>
              </a:ln>
            </p:spPr>
          </p:pic>
          <p:sp>
            <p:nvSpPr>
              <p:cNvPr id="314" name="Google Shape;314;p28"/>
              <p:cNvSpPr/>
              <p:nvPr/>
            </p:nvSpPr>
            <p:spPr>
              <a:xfrm>
                <a:off x="962526" y="4315326"/>
                <a:ext cx="1099981" cy="369332"/>
              </a:xfrm>
              <a:prstGeom prst="rect">
                <a:avLst/>
              </a:prstGeom>
            </p:spPr>
            <p:txBody>
              <a:bodyPr>
                <a:prstTxWarp prst="textPlain">
                  <a:avLst/>
                </a:prstTxWarp>
              </a:bodyPr>
              <a:lstStyle/>
              <a:p>
                <a:pPr lvl="0" algn="l"/>
                <a:r>
                  <a:rPr b="1" i="0">
                    <a:ln>
                      <a:noFill/>
                    </a:ln>
                    <a:solidFill>
                      <a:schemeClr val="dk1"/>
                    </a:solidFill>
                    <a:latin typeface="Arial"/>
                  </a:rPr>
                  <a:t>FEB 2010</a:t>
                </a:r>
              </a:p>
            </p:txBody>
          </p:sp>
        </p:grpSp>
        <p:grpSp>
          <p:nvGrpSpPr>
            <p:cNvPr id="315" name="Google Shape;315;p28"/>
            <p:cNvGrpSpPr/>
            <p:nvPr/>
          </p:nvGrpSpPr>
          <p:grpSpPr>
            <a:xfrm>
              <a:off x="609600" y="1581305"/>
              <a:ext cx="1774603" cy="1238095"/>
              <a:chOff x="609601" y="3657601"/>
              <a:chExt cx="1774603" cy="1238095"/>
            </a:xfrm>
          </p:grpSpPr>
          <p:pic>
            <p:nvPicPr>
              <p:cNvPr id="316" name="Google Shape;316;p28" descr="C:\Documents and Settings\cantot\My Documents\Training\Supporting Materials\Icons\PNG files for PowerPoint\All Others\disc orange half.png"/>
              <p:cNvPicPr preferRelativeResize="0"/>
              <p:nvPr/>
            </p:nvPicPr>
            <p:blipFill rotWithShape="1">
              <a:blip r:embed="rId3">
                <a:alphaModFix/>
              </a:blip>
              <a:srcRect/>
              <a:stretch/>
            </p:blipFill>
            <p:spPr>
              <a:xfrm>
                <a:off x="609601" y="3657601"/>
                <a:ext cx="1774603" cy="1238095"/>
              </a:xfrm>
              <a:prstGeom prst="rect">
                <a:avLst/>
              </a:prstGeom>
              <a:noFill/>
              <a:ln>
                <a:noFill/>
              </a:ln>
            </p:spPr>
          </p:pic>
          <p:sp>
            <p:nvSpPr>
              <p:cNvPr id="317" name="Google Shape;317;p28"/>
              <p:cNvSpPr/>
              <p:nvPr/>
            </p:nvSpPr>
            <p:spPr>
              <a:xfrm>
                <a:off x="962526" y="4315326"/>
                <a:ext cx="1099981" cy="369332"/>
              </a:xfrm>
              <a:prstGeom prst="rect">
                <a:avLst/>
              </a:prstGeom>
            </p:spPr>
            <p:txBody>
              <a:bodyPr>
                <a:prstTxWarp prst="textPlain">
                  <a:avLst/>
                </a:prstTxWarp>
              </a:bodyPr>
              <a:lstStyle/>
              <a:p>
                <a:pPr lvl="0" algn="l"/>
                <a:r>
                  <a:rPr b="1" i="0">
                    <a:ln>
                      <a:noFill/>
                    </a:ln>
                    <a:solidFill>
                      <a:schemeClr val="dk1"/>
                    </a:solidFill>
                    <a:latin typeface="Arial"/>
                  </a:rPr>
                  <a:t>JAN 2010</a:t>
                </a:r>
              </a:p>
            </p:txBody>
          </p:sp>
        </p:grpSp>
      </p:grpSp>
      <p:grpSp>
        <p:nvGrpSpPr>
          <p:cNvPr id="318" name="Google Shape;318;p28"/>
          <p:cNvGrpSpPr/>
          <p:nvPr/>
        </p:nvGrpSpPr>
        <p:grpSpPr>
          <a:xfrm>
            <a:off x="2514600" y="1359395"/>
            <a:ext cx="1774603" cy="2428642"/>
            <a:chOff x="3048000" y="2419505"/>
            <a:chExt cx="1774603" cy="3238190"/>
          </a:xfrm>
        </p:grpSpPr>
        <p:grpSp>
          <p:nvGrpSpPr>
            <p:cNvPr id="319" name="Google Shape;319;p28"/>
            <p:cNvGrpSpPr/>
            <p:nvPr/>
          </p:nvGrpSpPr>
          <p:grpSpPr>
            <a:xfrm>
              <a:off x="3048000" y="4419600"/>
              <a:ext cx="1774603" cy="1238095"/>
              <a:chOff x="3048000" y="4419600"/>
              <a:chExt cx="1774603" cy="1238095"/>
            </a:xfrm>
          </p:grpSpPr>
          <p:pic>
            <p:nvPicPr>
              <p:cNvPr id="320" name="Google Shape;320;p28" descr="C:\Documents and Settings\cantot\My Documents\Training\Supporting Materials\Icons\PNG files for PowerPoint\All Others\disc blue half.png"/>
              <p:cNvPicPr preferRelativeResize="0"/>
              <p:nvPr/>
            </p:nvPicPr>
            <p:blipFill rotWithShape="1">
              <a:blip r:embed="rId4">
                <a:alphaModFix/>
              </a:blip>
              <a:srcRect/>
              <a:stretch/>
            </p:blipFill>
            <p:spPr>
              <a:xfrm>
                <a:off x="3048000" y="4419600"/>
                <a:ext cx="1774603" cy="1238095"/>
              </a:xfrm>
              <a:prstGeom prst="rect">
                <a:avLst/>
              </a:prstGeom>
              <a:noFill/>
              <a:ln>
                <a:noFill/>
              </a:ln>
            </p:spPr>
          </p:pic>
          <p:sp>
            <p:nvSpPr>
              <p:cNvPr id="321" name="Google Shape;321;p28"/>
              <p:cNvSpPr/>
              <p:nvPr/>
            </p:nvSpPr>
            <p:spPr>
              <a:xfrm>
                <a:off x="3352800" y="5105400"/>
                <a:ext cx="1099981" cy="369332"/>
              </a:xfrm>
              <a:prstGeom prst="rect">
                <a:avLst/>
              </a:prstGeom>
            </p:spPr>
            <p:txBody>
              <a:bodyPr>
                <a:prstTxWarp prst="textPlain">
                  <a:avLst/>
                </a:prstTxWarp>
              </a:bodyPr>
              <a:lstStyle/>
              <a:p>
                <a:pPr lvl="0" algn="l"/>
                <a:r>
                  <a:rPr b="1" i="0">
                    <a:ln>
                      <a:noFill/>
                    </a:ln>
                    <a:solidFill>
                      <a:schemeClr val="lt1"/>
                    </a:solidFill>
                    <a:latin typeface="Arial"/>
                  </a:rPr>
                  <a:t>APR 2010</a:t>
                </a:r>
              </a:p>
            </p:txBody>
          </p:sp>
        </p:grpSp>
        <p:grpSp>
          <p:nvGrpSpPr>
            <p:cNvPr id="322" name="Google Shape;322;p28"/>
            <p:cNvGrpSpPr/>
            <p:nvPr/>
          </p:nvGrpSpPr>
          <p:grpSpPr>
            <a:xfrm>
              <a:off x="3048000" y="3714905"/>
              <a:ext cx="1774603" cy="1238095"/>
              <a:chOff x="3048000" y="3714905"/>
              <a:chExt cx="1774603" cy="1238095"/>
            </a:xfrm>
          </p:grpSpPr>
          <p:pic>
            <p:nvPicPr>
              <p:cNvPr id="323" name="Google Shape;323;p28" descr="C:\Documents and Settings\cantot\My Documents\Training\Supporting Materials\Icons\PNG files for PowerPoint\All Others\disc blue half.png"/>
              <p:cNvPicPr preferRelativeResize="0"/>
              <p:nvPr/>
            </p:nvPicPr>
            <p:blipFill rotWithShape="1">
              <a:blip r:embed="rId4">
                <a:alphaModFix/>
              </a:blip>
              <a:srcRect/>
              <a:stretch/>
            </p:blipFill>
            <p:spPr>
              <a:xfrm>
                <a:off x="3048000" y="3714905"/>
                <a:ext cx="1774603" cy="1238095"/>
              </a:xfrm>
              <a:prstGeom prst="rect">
                <a:avLst/>
              </a:prstGeom>
              <a:noFill/>
              <a:ln>
                <a:noFill/>
              </a:ln>
            </p:spPr>
          </p:pic>
          <p:sp>
            <p:nvSpPr>
              <p:cNvPr id="324" name="Google Shape;324;p28"/>
              <p:cNvSpPr/>
              <p:nvPr/>
            </p:nvSpPr>
            <p:spPr>
              <a:xfrm>
                <a:off x="3352800" y="4353734"/>
                <a:ext cx="1099981" cy="369332"/>
              </a:xfrm>
              <a:prstGeom prst="rect">
                <a:avLst/>
              </a:prstGeom>
            </p:spPr>
            <p:txBody>
              <a:bodyPr>
                <a:prstTxWarp prst="textPlain">
                  <a:avLst/>
                </a:prstTxWarp>
              </a:bodyPr>
              <a:lstStyle/>
              <a:p>
                <a:pPr lvl="0" algn="l"/>
                <a:r>
                  <a:rPr b="1" i="0">
                    <a:ln>
                      <a:noFill/>
                    </a:ln>
                    <a:solidFill>
                      <a:schemeClr val="lt1"/>
                    </a:solidFill>
                    <a:latin typeface="Arial"/>
                  </a:rPr>
                  <a:t>MAR 2010</a:t>
                </a:r>
              </a:p>
            </p:txBody>
          </p:sp>
        </p:grpSp>
        <p:grpSp>
          <p:nvGrpSpPr>
            <p:cNvPr id="325" name="Google Shape;325;p28"/>
            <p:cNvGrpSpPr/>
            <p:nvPr/>
          </p:nvGrpSpPr>
          <p:grpSpPr>
            <a:xfrm>
              <a:off x="3048000" y="3048000"/>
              <a:ext cx="1774603" cy="1238095"/>
              <a:chOff x="3048000" y="3048000"/>
              <a:chExt cx="1774603" cy="1238095"/>
            </a:xfrm>
          </p:grpSpPr>
          <p:pic>
            <p:nvPicPr>
              <p:cNvPr id="326" name="Google Shape;326;p28" descr="C:\Documents and Settings\cantot\My Documents\Training\Supporting Materials\Icons\PNG files for PowerPoint\All Others\disc blue half.png"/>
              <p:cNvPicPr preferRelativeResize="0"/>
              <p:nvPr/>
            </p:nvPicPr>
            <p:blipFill rotWithShape="1">
              <a:blip r:embed="rId4">
                <a:alphaModFix/>
              </a:blip>
              <a:srcRect/>
              <a:stretch/>
            </p:blipFill>
            <p:spPr>
              <a:xfrm>
                <a:off x="3048000" y="3048000"/>
                <a:ext cx="1774603" cy="1238095"/>
              </a:xfrm>
              <a:prstGeom prst="rect">
                <a:avLst/>
              </a:prstGeom>
              <a:noFill/>
              <a:ln>
                <a:noFill/>
              </a:ln>
            </p:spPr>
          </p:pic>
          <p:sp>
            <p:nvSpPr>
              <p:cNvPr id="327" name="Google Shape;327;p28"/>
              <p:cNvSpPr/>
              <p:nvPr/>
            </p:nvSpPr>
            <p:spPr>
              <a:xfrm>
                <a:off x="3395819" y="3733800"/>
                <a:ext cx="1099981" cy="369332"/>
              </a:xfrm>
              <a:prstGeom prst="rect">
                <a:avLst/>
              </a:prstGeom>
            </p:spPr>
            <p:txBody>
              <a:bodyPr>
                <a:prstTxWarp prst="textPlain">
                  <a:avLst/>
                </a:prstTxWarp>
              </a:bodyPr>
              <a:lstStyle/>
              <a:p>
                <a:pPr lvl="0" algn="l"/>
                <a:r>
                  <a:rPr b="1" i="0">
                    <a:ln>
                      <a:noFill/>
                    </a:ln>
                    <a:solidFill>
                      <a:schemeClr val="lt1"/>
                    </a:solidFill>
                    <a:latin typeface="Arial"/>
                  </a:rPr>
                  <a:t>FEB 2010</a:t>
                </a:r>
              </a:p>
            </p:txBody>
          </p:sp>
        </p:grpSp>
        <p:grpSp>
          <p:nvGrpSpPr>
            <p:cNvPr id="328" name="Google Shape;328;p28"/>
            <p:cNvGrpSpPr/>
            <p:nvPr/>
          </p:nvGrpSpPr>
          <p:grpSpPr>
            <a:xfrm>
              <a:off x="3048000" y="2419505"/>
              <a:ext cx="1774603" cy="1238095"/>
              <a:chOff x="3048000" y="2419505"/>
              <a:chExt cx="1774603" cy="1238095"/>
            </a:xfrm>
          </p:grpSpPr>
          <p:pic>
            <p:nvPicPr>
              <p:cNvPr id="329" name="Google Shape;329;p28" descr="C:\Documents and Settings\cantot\My Documents\Training\Supporting Materials\Icons\PNG files for PowerPoint\All Others\disc blue half.png"/>
              <p:cNvPicPr preferRelativeResize="0"/>
              <p:nvPr/>
            </p:nvPicPr>
            <p:blipFill rotWithShape="1">
              <a:blip r:embed="rId4">
                <a:alphaModFix/>
              </a:blip>
              <a:srcRect/>
              <a:stretch/>
            </p:blipFill>
            <p:spPr>
              <a:xfrm>
                <a:off x="3048000" y="2419505"/>
                <a:ext cx="1774603" cy="1238095"/>
              </a:xfrm>
              <a:prstGeom prst="rect">
                <a:avLst/>
              </a:prstGeom>
              <a:noFill/>
              <a:ln>
                <a:noFill/>
              </a:ln>
            </p:spPr>
          </p:pic>
          <p:sp>
            <p:nvSpPr>
              <p:cNvPr id="330" name="Google Shape;330;p28"/>
              <p:cNvSpPr/>
              <p:nvPr/>
            </p:nvSpPr>
            <p:spPr>
              <a:xfrm>
                <a:off x="3352800" y="3124200"/>
                <a:ext cx="1099981" cy="369332"/>
              </a:xfrm>
              <a:prstGeom prst="rect">
                <a:avLst/>
              </a:prstGeom>
            </p:spPr>
            <p:txBody>
              <a:bodyPr>
                <a:prstTxWarp prst="textPlain">
                  <a:avLst/>
                </a:prstTxWarp>
              </a:bodyPr>
              <a:lstStyle/>
              <a:p>
                <a:pPr lvl="0" algn="l"/>
                <a:r>
                  <a:rPr b="1" i="0">
                    <a:ln>
                      <a:noFill/>
                    </a:ln>
                    <a:solidFill>
                      <a:schemeClr val="lt1"/>
                    </a:solidFill>
                    <a:latin typeface="Arial"/>
                  </a:rPr>
                  <a:t>JAN 2010</a:t>
                </a:r>
              </a:p>
            </p:txBody>
          </p:sp>
        </p:grpSp>
      </p:grpSp>
      <p:sp>
        <p:nvSpPr>
          <p:cNvPr id="331" name="Google Shape;331;p28"/>
          <p:cNvSpPr txBox="1"/>
          <p:nvPr/>
        </p:nvSpPr>
        <p:spPr>
          <a:xfrm>
            <a:off x="892214" y="773722"/>
            <a:ext cx="2542940" cy="34624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Calibri"/>
                <a:ea typeface="Calibri"/>
                <a:cs typeface="Calibri"/>
                <a:sym typeface="Calibri"/>
              </a:rPr>
              <a:t>Range Partitioning</a:t>
            </a:r>
            <a:endParaRPr sz="2400" b="1" i="0" u="none" strike="noStrike" cap="none">
              <a:solidFill>
                <a:schemeClr val="dk1"/>
              </a:solidFill>
              <a:latin typeface="Calibri"/>
              <a:ea typeface="Calibri"/>
              <a:cs typeface="Calibri"/>
              <a:sym typeface="Calibri"/>
            </a:endParaRPr>
          </a:p>
        </p:txBody>
      </p:sp>
      <p:grpSp>
        <p:nvGrpSpPr>
          <p:cNvPr id="332" name="Google Shape;332;p28"/>
          <p:cNvGrpSpPr/>
          <p:nvPr/>
        </p:nvGrpSpPr>
        <p:grpSpPr>
          <a:xfrm>
            <a:off x="4800600" y="1902551"/>
            <a:ext cx="1774603" cy="1957271"/>
            <a:chOff x="609600" y="1581305"/>
            <a:chExt cx="1774603" cy="2609695"/>
          </a:xfrm>
        </p:grpSpPr>
        <p:grpSp>
          <p:nvGrpSpPr>
            <p:cNvPr id="333" name="Google Shape;333;p28"/>
            <p:cNvGrpSpPr/>
            <p:nvPr/>
          </p:nvGrpSpPr>
          <p:grpSpPr>
            <a:xfrm>
              <a:off x="609600" y="2952905"/>
              <a:ext cx="1774603" cy="1238095"/>
              <a:chOff x="609601" y="3657601"/>
              <a:chExt cx="1774603" cy="1238095"/>
            </a:xfrm>
          </p:grpSpPr>
          <p:pic>
            <p:nvPicPr>
              <p:cNvPr id="334" name="Google Shape;334;p28" descr="C:\Documents and Settings\cantot\My Documents\Training\Supporting Materials\Icons\PNG files for PowerPoint\All Others\disc orange half.png"/>
              <p:cNvPicPr preferRelativeResize="0"/>
              <p:nvPr/>
            </p:nvPicPr>
            <p:blipFill rotWithShape="1">
              <a:blip r:embed="rId3">
                <a:alphaModFix/>
              </a:blip>
              <a:srcRect/>
              <a:stretch/>
            </p:blipFill>
            <p:spPr>
              <a:xfrm>
                <a:off x="609601" y="3657601"/>
                <a:ext cx="1774603" cy="1238095"/>
              </a:xfrm>
              <a:prstGeom prst="rect">
                <a:avLst/>
              </a:prstGeom>
              <a:noFill/>
              <a:ln>
                <a:noFill/>
              </a:ln>
            </p:spPr>
          </p:pic>
          <p:sp>
            <p:nvSpPr>
              <p:cNvPr id="335" name="Google Shape;335;p28"/>
              <p:cNvSpPr/>
              <p:nvPr/>
            </p:nvSpPr>
            <p:spPr>
              <a:xfrm>
                <a:off x="962526" y="4315326"/>
                <a:ext cx="1099981" cy="369332"/>
              </a:xfrm>
              <a:prstGeom prst="rect">
                <a:avLst/>
              </a:prstGeom>
            </p:spPr>
            <p:txBody>
              <a:bodyPr>
                <a:prstTxWarp prst="textPlain">
                  <a:avLst/>
                </a:prstTxWarp>
              </a:bodyPr>
              <a:lstStyle/>
              <a:p>
                <a:pPr lvl="0" algn="l"/>
                <a:r>
                  <a:rPr b="1" i="0">
                    <a:ln>
                      <a:noFill/>
                    </a:ln>
                    <a:solidFill>
                      <a:schemeClr val="dk1"/>
                    </a:solidFill>
                    <a:latin typeface="Arial"/>
                  </a:rPr>
                  <a:t>AMER</a:t>
                </a:r>
              </a:p>
            </p:txBody>
          </p:sp>
        </p:grpSp>
        <p:grpSp>
          <p:nvGrpSpPr>
            <p:cNvPr id="336" name="Google Shape;336;p28"/>
            <p:cNvGrpSpPr/>
            <p:nvPr/>
          </p:nvGrpSpPr>
          <p:grpSpPr>
            <a:xfrm>
              <a:off x="609600" y="2267105"/>
              <a:ext cx="1774603" cy="1238095"/>
              <a:chOff x="609601" y="3657601"/>
              <a:chExt cx="1774603" cy="1238095"/>
            </a:xfrm>
          </p:grpSpPr>
          <p:pic>
            <p:nvPicPr>
              <p:cNvPr id="337" name="Google Shape;337;p28" descr="C:\Documents and Settings\cantot\My Documents\Training\Supporting Materials\Icons\PNG files for PowerPoint\All Others\disc orange half.png"/>
              <p:cNvPicPr preferRelativeResize="0"/>
              <p:nvPr/>
            </p:nvPicPr>
            <p:blipFill rotWithShape="1">
              <a:blip r:embed="rId3">
                <a:alphaModFix/>
              </a:blip>
              <a:srcRect/>
              <a:stretch/>
            </p:blipFill>
            <p:spPr>
              <a:xfrm>
                <a:off x="609601" y="3657601"/>
                <a:ext cx="1774603" cy="1238095"/>
              </a:xfrm>
              <a:prstGeom prst="rect">
                <a:avLst/>
              </a:prstGeom>
              <a:noFill/>
              <a:ln>
                <a:noFill/>
              </a:ln>
            </p:spPr>
          </p:pic>
          <p:sp>
            <p:nvSpPr>
              <p:cNvPr id="338" name="Google Shape;338;p28"/>
              <p:cNvSpPr/>
              <p:nvPr/>
            </p:nvSpPr>
            <p:spPr>
              <a:xfrm>
                <a:off x="962526" y="4315326"/>
                <a:ext cx="1099981" cy="369332"/>
              </a:xfrm>
              <a:prstGeom prst="rect">
                <a:avLst/>
              </a:prstGeom>
            </p:spPr>
            <p:txBody>
              <a:bodyPr>
                <a:prstTxWarp prst="textPlain">
                  <a:avLst/>
                </a:prstTxWarp>
              </a:bodyPr>
              <a:lstStyle/>
              <a:p>
                <a:pPr lvl="0" algn="l"/>
                <a:r>
                  <a:rPr b="1" i="0">
                    <a:ln>
                      <a:noFill/>
                    </a:ln>
                    <a:solidFill>
                      <a:schemeClr val="dk1"/>
                    </a:solidFill>
                    <a:latin typeface="Arial"/>
                  </a:rPr>
                  <a:t>APAC</a:t>
                </a:r>
              </a:p>
            </p:txBody>
          </p:sp>
        </p:grpSp>
        <p:grpSp>
          <p:nvGrpSpPr>
            <p:cNvPr id="339" name="Google Shape;339;p28"/>
            <p:cNvGrpSpPr/>
            <p:nvPr/>
          </p:nvGrpSpPr>
          <p:grpSpPr>
            <a:xfrm>
              <a:off x="609600" y="1581305"/>
              <a:ext cx="1774603" cy="1238095"/>
              <a:chOff x="609601" y="3657601"/>
              <a:chExt cx="1774603" cy="1238095"/>
            </a:xfrm>
          </p:grpSpPr>
          <p:pic>
            <p:nvPicPr>
              <p:cNvPr id="340" name="Google Shape;340;p28" descr="C:\Documents and Settings\cantot\My Documents\Training\Supporting Materials\Icons\PNG files for PowerPoint\All Others\disc orange half.png"/>
              <p:cNvPicPr preferRelativeResize="0"/>
              <p:nvPr/>
            </p:nvPicPr>
            <p:blipFill rotWithShape="1">
              <a:blip r:embed="rId3">
                <a:alphaModFix/>
              </a:blip>
              <a:srcRect/>
              <a:stretch/>
            </p:blipFill>
            <p:spPr>
              <a:xfrm>
                <a:off x="609601" y="3657601"/>
                <a:ext cx="1774603" cy="1238095"/>
              </a:xfrm>
              <a:prstGeom prst="rect">
                <a:avLst/>
              </a:prstGeom>
              <a:noFill/>
              <a:ln>
                <a:noFill/>
              </a:ln>
            </p:spPr>
          </p:pic>
          <p:sp>
            <p:nvSpPr>
              <p:cNvPr id="341" name="Google Shape;341;p28"/>
              <p:cNvSpPr/>
              <p:nvPr/>
            </p:nvSpPr>
            <p:spPr>
              <a:xfrm>
                <a:off x="962526" y="4315326"/>
                <a:ext cx="1099981" cy="369332"/>
              </a:xfrm>
              <a:prstGeom prst="rect">
                <a:avLst/>
              </a:prstGeom>
            </p:spPr>
            <p:txBody>
              <a:bodyPr>
                <a:prstTxWarp prst="textPlain">
                  <a:avLst/>
                </a:prstTxWarp>
              </a:bodyPr>
              <a:lstStyle/>
              <a:p>
                <a:pPr lvl="0" algn="l"/>
                <a:r>
                  <a:rPr b="1" i="0">
                    <a:ln>
                      <a:noFill/>
                    </a:ln>
                    <a:solidFill>
                      <a:schemeClr val="dk1"/>
                    </a:solidFill>
                    <a:latin typeface="Arial"/>
                  </a:rPr>
                  <a:t>EMEA</a:t>
                </a:r>
              </a:p>
            </p:txBody>
          </p:sp>
        </p:grpSp>
      </p:grpSp>
      <p:grpSp>
        <p:nvGrpSpPr>
          <p:cNvPr id="342" name="Google Shape;342;p28"/>
          <p:cNvGrpSpPr/>
          <p:nvPr/>
        </p:nvGrpSpPr>
        <p:grpSpPr>
          <a:xfrm>
            <a:off x="6934200" y="2074001"/>
            <a:ext cx="1774603" cy="1900121"/>
            <a:chOff x="3048000" y="2419505"/>
            <a:chExt cx="1774603" cy="2533495"/>
          </a:xfrm>
        </p:grpSpPr>
        <p:grpSp>
          <p:nvGrpSpPr>
            <p:cNvPr id="343" name="Google Shape;343;p28"/>
            <p:cNvGrpSpPr/>
            <p:nvPr/>
          </p:nvGrpSpPr>
          <p:grpSpPr>
            <a:xfrm>
              <a:off x="3048000" y="3714905"/>
              <a:ext cx="1774603" cy="1238095"/>
              <a:chOff x="3048000" y="3714905"/>
              <a:chExt cx="1774603" cy="1238095"/>
            </a:xfrm>
          </p:grpSpPr>
          <p:pic>
            <p:nvPicPr>
              <p:cNvPr id="344" name="Google Shape;344;p28" descr="C:\Documents and Settings\cantot\My Documents\Training\Supporting Materials\Icons\PNG files for PowerPoint\All Others\disc blue half.png"/>
              <p:cNvPicPr preferRelativeResize="0"/>
              <p:nvPr/>
            </p:nvPicPr>
            <p:blipFill rotWithShape="1">
              <a:blip r:embed="rId4">
                <a:alphaModFix/>
              </a:blip>
              <a:srcRect/>
              <a:stretch/>
            </p:blipFill>
            <p:spPr>
              <a:xfrm>
                <a:off x="3048000" y="3714905"/>
                <a:ext cx="1774603" cy="1238095"/>
              </a:xfrm>
              <a:prstGeom prst="rect">
                <a:avLst/>
              </a:prstGeom>
              <a:noFill/>
              <a:ln>
                <a:noFill/>
              </a:ln>
            </p:spPr>
          </p:pic>
          <p:sp>
            <p:nvSpPr>
              <p:cNvPr id="345" name="Google Shape;345;p28"/>
              <p:cNvSpPr/>
              <p:nvPr/>
            </p:nvSpPr>
            <p:spPr>
              <a:xfrm>
                <a:off x="3352800" y="4353734"/>
                <a:ext cx="1099981" cy="369332"/>
              </a:xfrm>
              <a:prstGeom prst="rect">
                <a:avLst/>
              </a:prstGeom>
            </p:spPr>
            <p:txBody>
              <a:bodyPr>
                <a:prstTxWarp prst="textPlain">
                  <a:avLst/>
                </a:prstTxWarp>
              </a:bodyPr>
              <a:lstStyle/>
              <a:p>
                <a:pPr lvl="0" algn="l"/>
                <a:r>
                  <a:rPr b="1" i="0">
                    <a:ln>
                      <a:noFill/>
                    </a:ln>
                    <a:solidFill>
                      <a:schemeClr val="lt1"/>
                    </a:solidFill>
                    <a:latin typeface="Arial"/>
                  </a:rPr>
                  <a:t>AMER</a:t>
                </a:r>
              </a:p>
            </p:txBody>
          </p:sp>
        </p:grpSp>
        <p:grpSp>
          <p:nvGrpSpPr>
            <p:cNvPr id="346" name="Google Shape;346;p28"/>
            <p:cNvGrpSpPr/>
            <p:nvPr/>
          </p:nvGrpSpPr>
          <p:grpSpPr>
            <a:xfrm>
              <a:off x="3048000" y="3048000"/>
              <a:ext cx="1774603" cy="1238095"/>
              <a:chOff x="3048000" y="3048000"/>
              <a:chExt cx="1774603" cy="1238095"/>
            </a:xfrm>
          </p:grpSpPr>
          <p:pic>
            <p:nvPicPr>
              <p:cNvPr id="347" name="Google Shape;347;p28" descr="C:\Documents and Settings\cantot\My Documents\Training\Supporting Materials\Icons\PNG files for PowerPoint\All Others\disc blue half.png"/>
              <p:cNvPicPr preferRelativeResize="0"/>
              <p:nvPr/>
            </p:nvPicPr>
            <p:blipFill rotWithShape="1">
              <a:blip r:embed="rId4">
                <a:alphaModFix/>
              </a:blip>
              <a:srcRect/>
              <a:stretch/>
            </p:blipFill>
            <p:spPr>
              <a:xfrm>
                <a:off x="3048000" y="3048000"/>
                <a:ext cx="1774603" cy="1238095"/>
              </a:xfrm>
              <a:prstGeom prst="rect">
                <a:avLst/>
              </a:prstGeom>
              <a:noFill/>
              <a:ln>
                <a:noFill/>
              </a:ln>
            </p:spPr>
          </p:pic>
          <p:sp>
            <p:nvSpPr>
              <p:cNvPr id="348" name="Google Shape;348;p28"/>
              <p:cNvSpPr/>
              <p:nvPr/>
            </p:nvSpPr>
            <p:spPr>
              <a:xfrm>
                <a:off x="3395819" y="3733800"/>
                <a:ext cx="1099981" cy="369332"/>
              </a:xfrm>
              <a:prstGeom prst="rect">
                <a:avLst/>
              </a:prstGeom>
            </p:spPr>
            <p:txBody>
              <a:bodyPr>
                <a:prstTxWarp prst="textPlain">
                  <a:avLst/>
                </a:prstTxWarp>
              </a:bodyPr>
              <a:lstStyle/>
              <a:p>
                <a:pPr lvl="0" algn="l"/>
                <a:r>
                  <a:rPr b="1" i="0">
                    <a:ln>
                      <a:noFill/>
                    </a:ln>
                    <a:solidFill>
                      <a:schemeClr val="lt1"/>
                    </a:solidFill>
                    <a:latin typeface="Arial"/>
                  </a:rPr>
                  <a:t>APAC</a:t>
                </a:r>
              </a:p>
            </p:txBody>
          </p:sp>
        </p:grpSp>
        <p:grpSp>
          <p:nvGrpSpPr>
            <p:cNvPr id="349" name="Google Shape;349;p28"/>
            <p:cNvGrpSpPr/>
            <p:nvPr/>
          </p:nvGrpSpPr>
          <p:grpSpPr>
            <a:xfrm>
              <a:off x="3048000" y="2419505"/>
              <a:ext cx="1774603" cy="1238095"/>
              <a:chOff x="3048000" y="2419505"/>
              <a:chExt cx="1774603" cy="1238095"/>
            </a:xfrm>
          </p:grpSpPr>
          <p:pic>
            <p:nvPicPr>
              <p:cNvPr id="350" name="Google Shape;350;p28" descr="C:\Documents and Settings\cantot\My Documents\Training\Supporting Materials\Icons\PNG files for PowerPoint\All Others\disc blue half.png"/>
              <p:cNvPicPr preferRelativeResize="0"/>
              <p:nvPr/>
            </p:nvPicPr>
            <p:blipFill rotWithShape="1">
              <a:blip r:embed="rId4">
                <a:alphaModFix/>
              </a:blip>
              <a:srcRect/>
              <a:stretch/>
            </p:blipFill>
            <p:spPr>
              <a:xfrm>
                <a:off x="3048000" y="2419505"/>
                <a:ext cx="1774603" cy="1238095"/>
              </a:xfrm>
              <a:prstGeom prst="rect">
                <a:avLst/>
              </a:prstGeom>
              <a:noFill/>
              <a:ln>
                <a:noFill/>
              </a:ln>
            </p:spPr>
          </p:pic>
          <p:sp>
            <p:nvSpPr>
              <p:cNvPr id="351" name="Google Shape;351;p28"/>
              <p:cNvSpPr/>
              <p:nvPr/>
            </p:nvSpPr>
            <p:spPr>
              <a:xfrm>
                <a:off x="3352800" y="3124200"/>
                <a:ext cx="1099981" cy="369332"/>
              </a:xfrm>
              <a:prstGeom prst="rect">
                <a:avLst/>
              </a:prstGeom>
            </p:spPr>
            <p:txBody>
              <a:bodyPr>
                <a:prstTxWarp prst="textPlain">
                  <a:avLst/>
                </a:prstTxWarp>
              </a:bodyPr>
              <a:lstStyle/>
              <a:p>
                <a:pPr lvl="0" algn="l"/>
                <a:r>
                  <a:rPr b="1" i="0">
                    <a:ln>
                      <a:noFill/>
                    </a:ln>
                    <a:solidFill>
                      <a:schemeClr val="lt1"/>
                    </a:solidFill>
                    <a:latin typeface="Arial"/>
                  </a:rPr>
                  <a:t>EMEA</a:t>
                </a:r>
              </a:p>
            </p:txBody>
          </p:sp>
        </p:grpSp>
      </p:grpSp>
      <p:sp>
        <p:nvSpPr>
          <p:cNvPr id="352" name="Google Shape;352;p28"/>
          <p:cNvSpPr txBox="1"/>
          <p:nvPr/>
        </p:nvSpPr>
        <p:spPr>
          <a:xfrm>
            <a:off x="5486400" y="598924"/>
            <a:ext cx="3052887" cy="34624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Calibri"/>
              <a:ea typeface="Calibri"/>
              <a:cs typeface="Calibri"/>
              <a:sym typeface="Calibri"/>
            </a:endParaRPr>
          </a:p>
        </p:txBody>
      </p:sp>
      <p:pic>
        <p:nvPicPr>
          <p:cNvPr id="353" name="Google Shape;353;p28" descr="C:\Documents and Settings\cantot\My Documents\Training\Supporting Materials\Icons\PNG files for PowerPoint\All Others\check.png"/>
          <p:cNvPicPr preferRelativeResize="0"/>
          <p:nvPr/>
        </p:nvPicPr>
        <p:blipFill rotWithShape="1">
          <a:blip r:embed="rId5">
            <a:alphaModFix/>
          </a:blip>
          <a:srcRect/>
          <a:stretch/>
        </p:blipFill>
        <p:spPr>
          <a:xfrm>
            <a:off x="685800" y="773722"/>
            <a:ext cx="235744" cy="221456"/>
          </a:xfrm>
          <a:prstGeom prst="rect">
            <a:avLst/>
          </a:prstGeom>
          <a:noFill/>
          <a:ln>
            <a:noFill/>
          </a:ln>
        </p:spPr>
      </p:pic>
      <p:pic>
        <p:nvPicPr>
          <p:cNvPr id="354" name="Google Shape;354;p28" descr="C:\Documents and Settings\cantot\My Documents\Training\Supporting Materials\Icons\PNG files for PowerPoint\All Others\check.png"/>
          <p:cNvPicPr preferRelativeResize="0"/>
          <p:nvPr/>
        </p:nvPicPr>
        <p:blipFill rotWithShape="1">
          <a:blip r:embed="rId5">
            <a:alphaModFix/>
          </a:blip>
          <a:srcRect/>
          <a:stretch/>
        </p:blipFill>
        <p:spPr>
          <a:xfrm>
            <a:off x="5486400" y="1516673"/>
            <a:ext cx="235744" cy="22145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9"/>
          <p:cNvSpPr txBox="1">
            <a:spLocks noGrp="1"/>
          </p:cNvSpPr>
          <p:nvPr>
            <p:ph type="title"/>
          </p:nvPr>
        </p:nvSpPr>
        <p:spPr>
          <a:xfrm>
            <a:off x="457200" y="-48473"/>
            <a:ext cx="8229600" cy="857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 sz="3200" b="0" i="0" u="none" strike="noStrike" cap="none">
                <a:solidFill>
                  <a:schemeClr val="dk2"/>
                </a:solidFill>
                <a:latin typeface="Arial"/>
                <a:ea typeface="Arial"/>
                <a:cs typeface="Arial"/>
                <a:sym typeface="Arial"/>
              </a:rPr>
              <a:t>When Do You Partition?</a:t>
            </a:r>
            <a:endParaRPr sz="3200" b="0" i="0" u="none" strike="noStrike" cap="none">
              <a:solidFill>
                <a:schemeClr val="dk2"/>
              </a:solidFill>
              <a:latin typeface="Arial"/>
              <a:ea typeface="Arial"/>
              <a:cs typeface="Arial"/>
              <a:sym typeface="Arial"/>
            </a:endParaRPr>
          </a:p>
        </p:txBody>
      </p:sp>
      <p:sp>
        <p:nvSpPr>
          <p:cNvPr id="361" name="Google Shape;361;p29"/>
          <p:cNvSpPr/>
          <p:nvPr/>
        </p:nvSpPr>
        <p:spPr>
          <a:xfrm>
            <a:off x="936254" y="674653"/>
            <a:ext cx="2125569" cy="1190019"/>
          </a:xfrm>
          <a:prstGeom prst="round2SameRect">
            <a:avLst>
              <a:gd name="adj1" fmla="val 8000"/>
              <a:gd name="adj2" fmla="val 0"/>
            </a:avLst>
          </a:prstGeom>
          <a:solidFill>
            <a:schemeClr val="lt1">
              <a:alpha val="89411"/>
            </a:schemeClr>
          </a:solidFill>
          <a:ln w="25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62" name="Google Shape;362;p29"/>
          <p:cNvGrpSpPr/>
          <p:nvPr/>
        </p:nvGrpSpPr>
        <p:grpSpPr>
          <a:xfrm>
            <a:off x="936254" y="1864672"/>
            <a:ext cx="2125569" cy="511708"/>
            <a:chOff x="936254" y="1592345"/>
            <a:chExt cx="2125569" cy="682277"/>
          </a:xfrm>
        </p:grpSpPr>
        <p:sp>
          <p:nvSpPr>
            <p:cNvPr id="363" name="Google Shape;363;p29"/>
            <p:cNvSpPr/>
            <p:nvPr/>
          </p:nvSpPr>
          <p:spPr>
            <a:xfrm>
              <a:off x="936254" y="1592345"/>
              <a:ext cx="2125569" cy="682277"/>
            </a:xfrm>
            <a:prstGeom prst="rect">
              <a:avLst/>
            </a:prstGeom>
            <a:solidFill>
              <a:schemeClr val="accent5"/>
            </a:solidFill>
            <a:ln w="25400" cap="flat" cmpd="sng">
              <a:solidFill>
                <a:schemeClr val="accent5"/>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29"/>
            <p:cNvSpPr/>
            <p:nvPr/>
          </p:nvSpPr>
          <p:spPr>
            <a:xfrm>
              <a:off x="936254" y="1592345"/>
              <a:ext cx="2111746" cy="682277"/>
            </a:xfrm>
            <a:prstGeom prst="rect">
              <a:avLst/>
            </a:prstGeom>
            <a:noFill/>
            <a:ln>
              <a:noFill/>
            </a:ln>
          </p:spPr>
          <p:txBody>
            <a:bodyPr spcFirstLastPara="1" wrap="square" lIns="60950" tIns="0" rIns="20300" bIns="0" anchor="ctr" anchorCtr="0">
              <a:noAutofit/>
            </a:bodyPr>
            <a:lstStyle/>
            <a:p>
              <a:pPr marL="0" marR="0" lvl="0" indent="0" algn="l" rtl="0">
                <a:lnSpc>
                  <a:spcPct val="90000"/>
                </a:lnSpc>
                <a:spcBef>
                  <a:spcPts val="0"/>
                </a:spcBef>
                <a:spcAft>
                  <a:spcPts val="0"/>
                </a:spcAft>
                <a:buClr>
                  <a:srgbClr val="000000"/>
                </a:buClr>
                <a:buSzPts val="1600"/>
                <a:buFont typeface="Arial"/>
                <a:buNone/>
              </a:pPr>
              <a:r>
                <a:rPr lang="en" sz="1600" b="0" i="0" u="none" strike="noStrike" cap="none">
                  <a:solidFill>
                    <a:schemeClr val="lt1"/>
                  </a:solidFill>
                  <a:latin typeface="Arial"/>
                  <a:ea typeface="Arial"/>
                  <a:cs typeface="Arial"/>
                  <a:sym typeface="Arial"/>
                </a:rPr>
                <a:t>When you have a large fact table</a:t>
              </a:r>
              <a:endParaRPr sz="1600" b="0" i="0" u="none" strike="noStrike" cap="none">
                <a:solidFill>
                  <a:schemeClr val="lt1"/>
                </a:solidFill>
                <a:latin typeface="Arial"/>
                <a:ea typeface="Arial"/>
                <a:cs typeface="Arial"/>
                <a:sym typeface="Arial"/>
              </a:endParaRPr>
            </a:p>
          </p:txBody>
        </p:sp>
      </p:grpSp>
      <p:sp>
        <p:nvSpPr>
          <p:cNvPr id="365" name="Google Shape;365;p29"/>
          <p:cNvSpPr/>
          <p:nvPr/>
        </p:nvSpPr>
        <p:spPr>
          <a:xfrm>
            <a:off x="3421521" y="674653"/>
            <a:ext cx="2125569" cy="1190019"/>
          </a:xfrm>
          <a:prstGeom prst="round2SameRect">
            <a:avLst>
              <a:gd name="adj1" fmla="val 8000"/>
              <a:gd name="adj2" fmla="val 0"/>
            </a:avLst>
          </a:prstGeom>
          <a:solidFill>
            <a:schemeClr val="lt1">
              <a:alpha val="89411"/>
            </a:schemeClr>
          </a:solidFill>
          <a:ln w="25400" cap="flat" cmpd="sng">
            <a:solidFill>
              <a:srgbClr val="008D9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66" name="Google Shape;366;p29"/>
          <p:cNvGrpSpPr/>
          <p:nvPr/>
        </p:nvGrpSpPr>
        <p:grpSpPr>
          <a:xfrm>
            <a:off x="3421521" y="1864672"/>
            <a:ext cx="2141079" cy="511708"/>
            <a:chOff x="3421521" y="1592345"/>
            <a:chExt cx="2141079" cy="682277"/>
          </a:xfrm>
        </p:grpSpPr>
        <p:sp>
          <p:nvSpPr>
            <p:cNvPr id="367" name="Google Shape;367;p29"/>
            <p:cNvSpPr/>
            <p:nvPr/>
          </p:nvSpPr>
          <p:spPr>
            <a:xfrm>
              <a:off x="3421521" y="1592345"/>
              <a:ext cx="2125569" cy="682277"/>
            </a:xfrm>
            <a:prstGeom prst="rect">
              <a:avLst/>
            </a:prstGeom>
            <a:solidFill>
              <a:srgbClr val="008D9C"/>
            </a:solidFill>
            <a:ln w="25400" cap="flat" cmpd="sng">
              <a:solidFill>
                <a:srgbClr val="008D9C"/>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29"/>
            <p:cNvSpPr/>
            <p:nvPr/>
          </p:nvSpPr>
          <p:spPr>
            <a:xfrm>
              <a:off x="3421521" y="1592345"/>
              <a:ext cx="2141079" cy="682277"/>
            </a:xfrm>
            <a:prstGeom prst="rect">
              <a:avLst/>
            </a:prstGeom>
            <a:noFill/>
            <a:ln>
              <a:noFill/>
            </a:ln>
          </p:spPr>
          <p:txBody>
            <a:bodyPr spcFirstLastPara="1" wrap="square" lIns="60950" tIns="0" rIns="20300" bIns="0" anchor="ctr" anchorCtr="0">
              <a:noAutofit/>
            </a:bodyPr>
            <a:lstStyle/>
            <a:p>
              <a:pPr marL="0" marR="0" lvl="0" indent="0" algn="l" rtl="0">
                <a:lnSpc>
                  <a:spcPct val="9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Experiencing unsatisfactory performanc</a:t>
              </a:r>
              <a:r>
                <a:rPr lang="en" sz="1600" b="0" i="0" u="none" strike="noStrike" cap="none">
                  <a:solidFill>
                    <a:schemeClr val="lt1"/>
                  </a:solidFill>
                  <a:latin typeface="Arial"/>
                  <a:ea typeface="Arial"/>
                  <a:cs typeface="Arial"/>
                  <a:sym typeface="Arial"/>
                </a:rPr>
                <a:t>e</a:t>
              </a:r>
              <a:endParaRPr sz="1600" b="0" i="0" u="none" strike="noStrike" cap="none">
                <a:solidFill>
                  <a:schemeClr val="lt1"/>
                </a:solidFill>
                <a:latin typeface="Arial"/>
                <a:ea typeface="Arial"/>
                <a:cs typeface="Arial"/>
                <a:sym typeface="Arial"/>
              </a:endParaRPr>
            </a:p>
          </p:txBody>
        </p:sp>
      </p:grpSp>
      <p:sp>
        <p:nvSpPr>
          <p:cNvPr id="369" name="Google Shape;369;p29"/>
          <p:cNvSpPr/>
          <p:nvPr/>
        </p:nvSpPr>
        <p:spPr>
          <a:xfrm>
            <a:off x="5906787" y="674653"/>
            <a:ext cx="2125569" cy="1190019"/>
          </a:xfrm>
          <a:prstGeom prst="round2SameRect">
            <a:avLst>
              <a:gd name="adj1" fmla="val 8000"/>
              <a:gd name="adj2" fmla="val 0"/>
            </a:avLst>
          </a:prstGeom>
          <a:solidFill>
            <a:schemeClr val="lt1">
              <a:alpha val="89411"/>
            </a:schemeClr>
          </a:solidFill>
          <a:ln w="25400" cap="flat" cmpd="sng">
            <a:solidFill>
              <a:srgbClr val="00978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0" name="Google Shape;370;p29"/>
          <p:cNvGrpSpPr/>
          <p:nvPr/>
        </p:nvGrpSpPr>
        <p:grpSpPr>
          <a:xfrm>
            <a:off x="5906787" y="1864672"/>
            <a:ext cx="2125569" cy="511708"/>
            <a:chOff x="5906787" y="1592345"/>
            <a:chExt cx="2125569" cy="682277"/>
          </a:xfrm>
        </p:grpSpPr>
        <p:sp>
          <p:nvSpPr>
            <p:cNvPr id="371" name="Google Shape;371;p29"/>
            <p:cNvSpPr/>
            <p:nvPr/>
          </p:nvSpPr>
          <p:spPr>
            <a:xfrm>
              <a:off x="5906787" y="1592345"/>
              <a:ext cx="2125569" cy="682277"/>
            </a:xfrm>
            <a:prstGeom prst="rect">
              <a:avLst/>
            </a:prstGeom>
            <a:solidFill>
              <a:srgbClr val="00978E"/>
            </a:solidFill>
            <a:ln w="25400" cap="flat" cmpd="sng">
              <a:solidFill>
                <a:srgbClr val="00978E"/>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29"/>
            <p:cNvSpPr/>
            <p:nvPr/>
          </p:nvSpPr>
          <p:spPr>
            <a:xfrm>
              <a:off x="5906787" y="1592345"/>
              <a:ext cx="2094213" cy="682277"/>
            </a:xfrm>
            <a:prstGeom prst="rect">
              <a:avLst/>
            </a:prstGeom>
            <a:noFill/>
            <a:ln>
              <a:noFill/>
            </a:ln>
          </p:spPr>
          <p:txBody>
            <a:bodyPr spcFirstLastPara="1" wrap="square" lIns="60950" tIns="0" rIns="20300" bIns="0" anchor="ctr" anchorCtr="0">
              <a:noAutofit/>
            </a:bodyPr>
            <a:lstStyle/>
            <a:p>
              <a:pPr marL="0" marR="0" lvl="0" indent="0" algn="l" rtl="0">
                <a:lnSpc>
                  <a:spcPct val="90000"/>
                </a:lnSpc>
                <a:spcBef>
                  <a:spcPts val="0"/>
                </a:spcBef>
                <a:spcAft>
                  <a:spcPts val="0"/>
                </a:spcAft>
                <a:buClr>
                  <a:srgbClr val="000000"/>
                </a:buClr>
                <a:buSzPts val="1600"/>
                <a:buFont typeface="Arial"/>
                <a:buNone/>
              </a:pPr>
              <a:r>
                <a:rPr lang="en" sz="1600" b="0" i="0" u="none" strike="noStrike" cap="none">
                  <a:solidFill>
                    <a:schemeClr val="lt1"/>
                  </a:solidFill>
                  <a:latin typeface="Arial"/>
                  <a:ea typeface="Arial"/>
                  <a:cs typeface="Arial"/>
                  <a:sym typeface="Arial"/>
                </a:rPr>
                <a:t>You have identifiable access patterns</a:t>
              </a:r>
              <a:endParaRPr sz="1600" b="0" i="0" u="none" strike="noStrike" cap="none">
                <a:solidFill>
                  <a:schemeClr val="lt1"/>
                </a:solidFill>
                <a:latin typeface="Arial"/>
                <a:ea typeface="Arial"/>
                <a:cs typeface="Arial"/>
                <a:sym typeface="Arial"/>
              </a:endParaRPr>
            </a:p>
          </p:txBody>
        </p:sp>
      </p:grpSp>
      <p:sp>
        <p:nvSpPr>
          <p:cNvPr id="373" name="Google Shape;373;p29"/>
          <p:cNvSpPr/>
          <p:nvPr/>
        </p:nvSpPr>
        <p:spPr>
          <a:xfrm>
            <a:off x="2178887" y="2780261"/>
            <a:ext cx="2125569" cy="1190019"/>
          </a:xfrm>
          <a:prstGeom prst="round2SameRect">
            <a:avLst>
              <a:gd name="adj1" fmla="val 8000"/>
              <a:gd name="adj2" fmla="val 0"/>
            </a:avLst>
          </a:prstGeom>
          <a:solidFill>
            <a:schemeClr val="lt1">
              <a:alpha val="89411"/>
            </a:schemeClr>
          </a:solidFill>
          <a:ln w="25400" cap="flat" cmpd="sng">
            <a:solidFill>
              <a:srgbClr val="00937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4" name="Google Shape;374;p29"/>
          <p:cNvGrpSpPr/>
          <p:nvPr/>
        </p:nvGrpSpPr>
        <p:grpSpPr>
          <a:xfrm>
            <a:off x="2178887" y="3970280"/>
            <a:ext cx="2125569" cy="511708"/>
            <a:chOff x="2178887" y="4399823"/>
            <a:chExt cx="2125569" cy="682277"/>
          </a:xfrm>
        </p:grpSpPr>
        <p:sp>
          <p:nvSpPr>
            <p:cNvPr id="375" name="Google Shape;375;p29"/>
            <p:cNvSpPr/>
            <p:nvPr/>
          </p:nvSpPr>
          <p:spPr>
            <a:xfrm>
              <a:off x="2178887" y="4399823"/>
              <a:ext cx="2125569" cy="682277"/>
            </a:xfrm>
            <a:prstGeom prst="rect">
              <a:avLst/>
            </a:prstGeom>
            <a:solidFill>
              <a:srgbClr val="009371"/>
            </a:solidFill>
            <a:ln w="25400" cap="flat" cmpd="sng">
              <a:solidFill>
                <a:srgbClr val="009371"/>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29"/>
            <p:cNvSpPr/>
            <p:nvPr/>
          </p:nvSpPr>
          <p:spPr>
            <a:xfrm>
              <a:off x="2178887" y="4399823"/>
              <a:ext cx="2012113" cy="682277"/>
            </a:xfrm>
            <a:prstGeom prst="rect">
              <a:avLst/>
            </a:prstGeom>
            <a:noFill/>
            <a:ln>
              <a:noFill/>
            </a:ln>
          </p:spPr>
          <p:txBody>
            <a:bodyPr spcFirstLastPara="1" wrap="square" lIns="60950" tIns="0" rIns="20300" bIns="0" anchor="ctr" anchorCtr="0">
              <a:noAutofit/>
            </a:bodyPr>
            <a:lstStyle/>
            <a:p>
              <a:pPr marL="0" marR="0" lvl="0" indent="0" algn="l" rtl="0">
                <a:lnSpc>
                  <a:spcPct val="90000"/>
                </a:lnSpc>
                <a:spcBef>
                  <a:spcPts val="0"/>
                </a:spcBef>
                <a:spcAft>
                  <a:spcPts val="0"/>
                </a:spcAft>
                <a:buClr>
                  <a:srgbClr val="000000"/>
                </a:buClr>
                <a:buSzPts val="1600"/>
                <a:buFont typeface="Arial"/>
                <a:buNone/>
              </a:pPr>
              <a:r>
                <a:rPr lang="en" sz="1600" b="0" i="0" u="none" strike="noStrike" cap="none">
                  <a:solidFill>
                    <a:schemeClr val="lt1"/>
                  </a:solidFill>
                  <a:latin typeface="Arial"/>
                  <a:ea typeface="Arial"/>
                  <a:cs typeface="Arial"/>
                  <a:sym typeface="Arial"/>
                </a:rPr>
                <a:t>You need to maintain rolling data</a:t>
              </a:r>
              <a:endParaRPr sz="1600" b="0" i="0" u="none" strike="noStrike" cap="none">
                <a:solidFill>
                  <a:schemeClr val="lt1"/>
                </a:solidFill>
                <a:latin typeface="Arial"/>
                <a:ea typeface="Arial"/>
                <a:cs typeface="Arial"/>
                <a:sym typeface="Arial"/>
              </a:endParaRPr>
            </a:p>
          </p:txBody>
        </p:sp>
      </p:grpSp>
      <p:sp>
        <p:nvSpPr>
          <p:cNvPr id="377" name="Google Shape;377;p29"/>
          <p:cNvSpPr/>
          <p:nvPr/>
        </p:nvSpPr>
        <p:spPr>
          <a:xfrm>
            <a:off x="4664154" y="2780261"/>
            <a:ext cx="2125569" cy="1190019"/>
          </a:xfrm>
          <a:prstGeom prst="round2SameRect">
            <a:avLst>
              <a:gd name="adj1" fmla="val 8000"/>
              <a:gd name="adj2" fmla="val 0"/>
            </a:avLst>
          </a:prstGeom>
          <a:solidFill>
            <a:schemeClr val="lt1">
              <a:alpha val="89411"/>
            </a:schemeClr>
          </a:solidFill>
          <a:ln w="25400" cap="flat" cmpd="sng">
            <a:solidFill>
              <a:srgbClr val="008F5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8" name="Google Shape;378;p29"/>
          <p:cNvGrpSpPr/>
          <p:nvPr/>
        </p:nvGrpSpPr>
        <p:grpSpPr>
          <a:xfrm>
            <a:off x="4638529" y="3941005"/>
            <a:ext cx="2125569" cy="511708"/>
            <a:chOff x="4664154" y="4399823"/>
            <a:chExt cx="2125569" cy="682277"/>
          </a:xfrm>
        </p:grpSpPr>
        <p:sp>
          <p:nvSpPr>
            <p:cNvPr id="379" name="Google Shape;379;p29"/>
            <p:cNvSpPr/>
            <p:nvPr/>
          </p:nvSpPr>
          <p:spPr>
            <a:xfrm>
              <a:off x="4664154" y="4399823"/>
              <a:ext cx="2125569" cy="682277"/>
            </a:xfrm>
            <a:prstGeom prst="rect">
              <a:avLst/>
            </a:prstGeom>
            <a:solidFill>
              <a:srgbClr val="008F55"/>
            </a:solidFill>
            <a:ln w="25400" cap="flat" cmpd="sng">
              <a:solidFill>
                <a:srgbClr val="008F55"/>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29"/>
            <p:cNvSpPr/>
            <p:nvPr/>
          </p:nvSpPr>
          <p:spPr>
            <a:xfrm>
              <a:off x="4664154" y="4399823"/>
              <a:ext cx="2041446" cy="682277"/>
            </a:xfrm>
            <a:prstGeom prst="rect">
              <a:avLst/>
            </a:prstGeom>
            <a:noFill/>
            <a:ln>
              <a:noFill/>
            </a:ln>
          </p:spPr>
          <p:txBody>
            <a:bodyPr spcFirstLastPara="1" wrap="square" lIns="60950" tIns="0" rIns="20300" bIns="0" anchor="ctr" anchorCtr="0">
              <a:noAutofit/>
            </a:bodyPr>
            <a:lstStyle/>
            <a:p>
              <a:pPr marL="0" marR="0" lvl="0" indent="0" algn="l" rtl="0">
                <a:lnSpc>
                  <a:spcPct val="90000"/>
                </a:lnSpc>
                <a:spcBef>
                  <a:spcPts val="0"/>
                </a:spcBef>
                <a:spcAft>
                  <a:spcPts val="0"/>
                </a:spcAft>
                <a:buClr>
                  <a:srgbClr val="000000"/>
                </a:buClr>
                <a:buSzPts val="1600"/>
                <a:buFont typeface="Arial"/>
                <a:buNone/>
              </a:pPr>
              <a:r>
                <a:rPr lang="en" sz="1600" b="0" i="0" u="none" strike="noStrike" cap="none">
                  <a:solidFill>
                    <a:schemeClr val="lt1"/>
                  </a:solidFill>
                  <a:latin typeface="Arial"/>
                  <a:ea typeface="Arial"/>
                  <a:cs typeface="Arial"/>
                  <a:sym typeface="Arial"/>
                </a:rPr>
                <a:t>Data can be divided into equal parts based on a column</a:t>
              </a:r>
              <a:endParaRPr sz="1600" b="0" i="0" u="none" strike="noStrike" cap="none">
                <a:solidFill>
                  <a:schemeClr val="lt1"/>
                </a:solidFill>
                <a:latin typeface="Arial"/>
                <a:ea typeface="Arial"/>
                <a:cs typeface="Arial"/>
                <a:sym typeface="Arial"/>
              </a:endParaRPr>
            </a:p>
          </p:txBody>
        </p:sp>
      </p:grpSp>
      <p:pic>
        <p:nvPicPr>
          <p:cNvPr id="381" name="Google Shape;381;p29" descr="DivisionOfData_TablePartitioning.png"/>
          <p:cNvPicPr preferRelativeResize="0"/>
          <p:nvPr/>
        </p:nvPicPr>
        <p:blipFill rotWithShape="1">
          <a:blip r:embed="rId3">
            <a:alphaModFix/>
          </a:blip>
          <a:srcRect/>
          <a:stretch/>
        </p:blipFill>
        <p:spPr>
          <a:xfrm>
            <a:off x="4953000" y="2756388"/>
            <a:ext cx="1115476" cy="1161192"/>
          </a:xfrm>
          <a:prstGeom prst="rect">
            <a:avLst/>
          </a:prstGeom>
          <a:noFill/>
          <a:ln>
            <a:noFill/>
          </a:ln>
        </p:spPr>
      </p:pic>
      <p:pic>
        <p:nvPicPr>
          <p:cNvPr id="382" name="Google Shape;382;p29" descr="C:\Documents and Settings\cantot\My Documents\Training\Supporting Materials\Icons\PNG files for PowerPoint\All Others\metadata encapsulated.png"/>
          <p:cNvPicPr preferRelativeResize="0"/>
          <p:nvPr/>
        </p:nvPicPr>
        <p:blipFill rotWithShape="1">
          <a:blip r:embed="rId4">
            <a:alphaModFix/>
          </a:blip>
          <a:srcRect/>
          <a:stretch/>
        </p:blipFill>
        <p:spPr>
          <a:xfrm>
            <a:off x="6158123" y="641838"/>
            <a:ext cx="1267858" cy="1178572"/>
          </a:xfrm>
          <a:prstGeom prst="rect">
            <a:avLst/>
          </a:prstGeom>
          <a:noFill/>
          <a:ln>
            <a:noFill/>
          </a:ln>
        </p:spPr>
      </p:pic>
      <p:pic>
        <p:nvPicPr>
          <p:cNvPr id="383" name="Google Shape;383;p29" descr="C:\Documents and Settings\cantot\My Documents\Training\Supporting Materials\Icons\PNG files for PowerPoint\All Others\Chart Dot.png"/>
          <p:cNvPicPr preferRelativeResize="0"/>
          <p:nvPr/>
        </p:nvPicPr>
        <p:blipFill rotWithShape="1">
          <a:blip r:embed="rId5">
            <a:alphaModFix/>
          </a:blip>
          <a:srcRect/>
          <a:stretch/>
        </p:blipFill>
        <p:spPr>
          <a:xfrm flipH="1">
            <a:off x="4038600" y="470388"/>
            <a:ext cx="1371600" cy="1371600"/>
          </a:xfrm>
          <a:prstGeom prst="rect">
            <a:avLst/>
          </a:prstGeom>
          <a:noFill/>
          <a:ln>
            <a:noFill/>
          </a:ln>
        </p:spPr>
      </p:pic>
      <p:pic>
        <p:nvPicPr>
          <p:cNvPr id="384" name="Google Shape;384;p29" descr="LargeFactTable.gif"/>
          <p:cNvPicPr preferRelativeResize="0"/>
          <p:nvPr/>
        </p:nvPicPr>
        <p:blipFill rotWithShape="1">
          <a:blip r:embed="rId6">
            <a:alphaModFix/>
          </a:blip>
          <a:srcRect/>
          <a:stretch/>
        </p:blipFill>
        <p:spPr>
          <a:xfrm>
            <a:off x="1143000" y="608752"/>
            <a:ext cx="1257300" cy="1238440"/>
          </a:xfrm>
          <a:prstGeom prst="rect">
            <a:avLst/>
          </a:prstGeom>
          <a:noFill/>
          <a:ln>
            <a:noFill/>
          </a:ln>
        </p:spPr>
      </p:pic>
      <p:grpSp>
        <p:nvGrpSpPr>
          <p:cNvPr id="385" name="Google Shape;385;p29"/>
          <p:cNvGrpSpPr/>
          <p:nvPr/>
        </p:nvGrpSpPr>
        <p:grpSpPr>
          <a:xfrm>
            <a:off x="2257926" y="2939869"/>
            <a:ext cx="2000250" cy="837893"/>
            <a:chOff x="457200" y="1524000"/>
            <a:chExt cx="8001000" cy="4468763"/>
          </a:xfrm>
        </p:grpSpPr>
        <p:grpSp>
          <p:nvGrpSpPr>
            <p:cNvPr id="386" name="Google Shape;386;p29"/>
            <p:cNvGrpSpPr/>
            <p:nvPr/>
          </p:nvGrpSpPr>
          <p:grpSpPr>
            <a:xfrm>
              <a:off x="3352800" y="1524000"/>
              <a:ext cx="2194286" cy="4468763"/>
              <a:chOff x="3352800" y="1295295"/>
              <a:chExt cx="2194286" cy="4468763"/>
            </a:xfrm>
          </p:grpSpPr>
          <p:grpSp>
            <p:nvGrpSpPr>
              <p:cNvPr id="387" name="Google Shape;387;p29"/>
              <p:cNvGrpSpPr/>
              <p:nvPr/>
            </p:nvGrpSpPr>
            <p:grpSpPr>
              <a:xfrm>
                <a:off x="3352800" y="4925963"/>
                <a:ext cx="2194286" cy="838095"/>
                <a:chOff x="3200400" y="2905126"/>
                <a:chExt cx="2194286" cy="838095"/>
              </a:xfrm>
            </p:grpSpPr>
            <p:pic>
              <p:nvPicPr>
                <p:cNvPr id="388" name="Google Shape;388;p29" descr="C:\Documents and Settings\cantot\My Documents\Training\Supporting Materials\Icons\PNG files for PowerPoint\All Others\disc green flat.png"/>
                <p:cNvPicPr preferRelativeResize="0"/>
                <p:nvPr/>
              </p:nvPicPr>
              <p:blipFill rotWithShape="1">
                <a:blip r:embed="rId7">
                  <a:alphaModFix/>
                </a:blip>
                <a:srcRect/>
                <a:stretch/>
              </p:blipFill>
              <p:spPr>
                <a:xfrm>
                  <a:off x="3200400" y="2905126"/>
                  <a:ext cx="2194286" cy="838095"/>
                </a:xfrm>
                <a:prstGeom prst="rect">
                  <a:avLst/>
                </a:prstGeom>
                <a:noFill/>
                <a:ln>
                  <a:noFill/>
                </a:ln>
              </p:spPr>
            </p:pic>
            <p:sp>
              <p:nvSpPr>
                <p:cNvPr id="389" name="Google Shape;389;p29"/>
                <p:cNvSpPr/>
                <p:nvPr/>
              </p:nvSpPr>
              <p:spPr>
                <a:xfrm>
                  <a:off x="3733800" y="3465458"/>
                  <a:ext cx="1159297" cy="228600"/>
                </a:xfrm>
                <a:prstGeom prst="rect">
                  <a:avLst/>
                </a:prstGeom>
              </p:spPr>
              <p:txBody>
                <a:bodyPr>
                  <a:prstTxWarp prst="textPlain">
                    <a:avLst/>
                  </a:prstTxWarp>
                </a:bodyPr>
                <a:lstStyle/>
                <a:p>
                  <a:pPr lvl="0" algn="l"/>
                  <a:r>
                    <a:rPr b="1" i="0">
                      <a:ln>
                        <a:noFill/>
                      </a:ln>
                      <a:solidFill>
                        <a:schemeClr val="lt1"/>
                      </a:solidFill>
                      <a:latin typeface="Arial"/>
                    </a:rPr>
                    <a:t>Jan 2011</a:t>
                  </a:r>
                </a:p>
              </p:txBody>
            </p:sp>
          </p:grpSp>
          <p:grpSp>
            <p:nvGrpSpPr>
              <p:cNvPr id="390" name="Google Shape;390;p29"/>
              <p:cNvGrpSpPr/>
              <p:nvPr/>
            </p:nvGrpSpPr>
            <p:grpSpPr>
              <a:xfrm>
                <a:off x="3352800" y="4623411"/>
                <a:ext cx="2194286" cy="838095"/>
                <a:chOff x="3200400" y="2905126"/>
                <a:chExt cx="2194286" cy="838095"/>
              </a:xfrm>
            </p:grpSpPr>
            <p:pic>
              <p:nvPicPr>
                <p:cNvPr id="391" name="Google Shape;391;p29" descr="C:\Documents and Settings\cantot\My Documents\Training\Supporting Materials\Icons\PNG files for PowerPoint\All Others\disc green flat.png"/>
                <p:cNvPicPr preferRelativeResize="0"/>
                <p:nvPr/>
              </p:nvPicPr>
              <p:blipFill rotWithShape="1">
                <a:blip r:embed="rId7">
                  <a:alphaModFix/>
                </a:blip>
                <a:srcRect/>
                <a:stretch/>
              </p:blipFill>
              <p:spPr>
                <a:xfrm>
                  <a:off x="3200400" y="2905126"/>
                  <a:ext cx="2194286" cy="838095"/>
                </a:xfrm>
                <a:prstGeom prst="rect">
                  <a:avLst/>
                </a:prstGeom>
                <a:noFill/>
                <a:ln>
                  <a:noFill/>
                </a:ln>
              </p:spPr>
            </p:pic>
            <p:sp>
              <p:nvSpPr>
                <p:cNvPr id="392" name="Google Shape;392;p29"/>
                <p:cNvSpPr/>
                <p:nvPr/>
              </p:nvSpPr>
              <p:spPr>
                <a:xfrm>
                  <a:off x="3733800" y="3465458"/>
                  <a:ext cx="1159294" cy="228600"/>
                </a:xfrm>
                <a:prstGeom prst="rect">
                  <a:avLst/>
                </a:prstGeom>
              </p:spPr>
              <p:txBody>
                <a:bodyPr>
                  <a:prstTxWarp prst="textPlain">
                    <a:avLst/>
                  </a:prstTxWarp>
                </a:bodyPr>
                <a:lstStyle/>
                <a:p>
                  <a:pPr lvl="0" algn="l"/>
                  <a:r>
                    <a:rPr b="1" i="0">
                      <a:ln>
                        <a:noFill/>
                      </a:ln>
                      <a:solidFill>
                        <a:schemeClr val="lt1"/>
                      </a:solidFill>
                      <a:latin typeface="Arial"/>
                    </a:rPr>
                    <a:t>Dec 2010</a:t>
                  </a:r>
                </a:p>
              </p:txBody>
            </p:sp>
          </p:grpSp>
          <p:grpSp>
            <p:nvGrpSpPr>
              <p:cNvPr id="393" name="Google Shape;393;p29"/>
              <p:cNvGrpSpPr/>
              <p:nvPr/>
            </p:nvGrpSpPr>
            <p:grpSpPr>
              <a:xfrm>
                <a:off x="3352800" y="4320855"/>
                <a:ext cx="2194286" cy="838095"/>
                <a:chOff x="3200400" y="2905126"/>
                <a:chExt cx="2194286" cy="838095"/>
              </a:xfrm>
            </p:grpSpPr>
            <p:pic>
              <p:nvPicPr>
                <p:cNvPr id="394" name="Google Shape;394;p29" descr="C:\Documents and Settings\cantot\My Documents\Training\Supporting Materials\Icons\PNG files for PowerPoint\All Others\disc green flat.png"/>
                <p:cNvPicPr preferRelativeResize="0"/>
                <p:nvPr/>
              </p:nvPicPr>
              <p:blipFill rotWithShape="1">
                <a:blip r:embed="rId7">
                  <a:alphaModFix/>
                </a:blip>
                <a:srcRect/>
                <a:stretch/>
              </p:blipFill>
              <p:spPr>
                <a:xfrm>
                  <a:off x="3200400" y="2905126"/>
                  <a:ext cx="2194286" cy="838095"/>
                </a:xfrm>
                <a:prstGeom prst="rect">
                  <a:avLst/>
                </a:prstGeom>
                <a:noFill/>
                <a:ln>
                  <a:noFill/>
                </a:ln>
              </p:spPr>
            </p:pic>
            <p:sp>
              <p:nvSpPr>
                <p:cNvPr id="395" name="Google Shape;395;p29"/>
                <p:cNvSpPr/>
                <p:nvPr/>
              </p:nvSpPr>
              <p:spPr>
                <a:xfrm>
                  <a:off x="3733800" y="3465458"/>
                  <a:ext cx="1159296" cy="228600"/>
                </a:xfrm>
                <a:prstGeom prst="rect">
                  <a:avLst/>
                </a:prstGeom>
              </p:spPr>
              <p:txBody>
                <a:bodyPr>
                  <a:prstTxWarp prst="textPlain">
                    <a:avLst/>
                  </a:prstTxWarp>
                </a:bodyPr>
                <a:lstStyle/>
                <a:p>
                  <a:pPr lvl="0" algn="l"/>
                  <a:r>
                    <a:rPr b="1" i="0">
                      <a:ln>
                        <a:noFill/>
                      </a:ln>
                      <a:solidFill>
                        <a:schemeClr val="lt1"/>
                      </a:solidFill>
                      <a:latin typeface="Arial"/>
                    </a:rPr>
                    <a:t>Nov 2010</a:t>
                  </a:r>
                </a:p>
              </p:txBody>
            </p:sp>
          </p:grpSp>
          <p:grpSp>
            <p:nvGrpSpPr>
              <p:cNvPr id="396" name="Google Shape;396;p29"/>
              <p:cNvGrpSpPr/>
              <p:nvPr/>
            </p:nvGrpSpPr>
            <p:grpSpPr>
              <a:xfrm>
                <a:off x="3352800" y="4018299"/>
                <a:ext cx="2194286" cy="838095"/>
                <a:chOff x="3200400" y="2905126"/>
                <a:chExt cx="2194286" cy="838095"/>
              </a:xfrm>
            </p:grpSpPr>
            <p:pic>
              <p:nvPicPr>
                <p:cNvPr id="397" name="Google Shape;397;p29" descr="C:\Documents and Settings\cantot\My Documents\Training\Supporting Materials\Icons\PNG files for PowerPoint\All Others\disc green flat.png"/>
                <p:cNvPicPr preferRelativeResize="0"/>
                <p:nvPr/>
              </p:nvPicPr>
              <p:blipFill rotWithShape="1">
                <a:blip r:embed="rId7">
                  <a:alphaModFix/>
                </a:blip>
                <a:srcRect/>
                <a:stretch/>
              </p:blipFill>
              <p:spPr>
                <a:xfrm>
                  <a:off x="3200400" y="2905126"/>
                  <a:ext cx="2194286" cy="838095"/>
                </a:xfrm>
                <a:prstGeom prst="rect">
                  <a:avLst/>
                </a:prstGeom>
                <a:noFill/>
                <a:ln>
                  <a:noFill/>
                </a:ln>
              </p:spPr>
            </p:pic>
            <p:sp>
              <p:nvSpPr>
                <p:cNvPr id="398" name="Google Shape;398;p29"/>
                <p:cNvSpPr/>
                <p:nvPr/>
              </p:nvSpPr>
              <p:spPr>
                <a:xfrm>
                  <a:off x="3733800" y="3465458"/>
                  <a:ext cx="1159296" cy="228601"/>
                </a:xfrm>
                <a:prstGeom prst="rect">
                  <a:avLst/>
                </a:prstGeom>
              </p:spPr>
              <p:txBody>
                <a:bodyPr>
                  <a:prstTxWarp prst="textPlain">
                    <a:avLst/>
                  </a:prstTxWarp>
                </a:bodyPr>
                <a:lstStyle/>
                <a:p>
                  <a:pPr lvl="0" algn="l"/>
                  <a:r>
                    <a:rPr b="1" i="0">
                      <a:ln>
                        <a:noFill/>
                      </a:ln>
                      <a:solidFill>
                        <a:schemeClr val="lt1"/>
                      </a:solidFill>
                      <a:latin typeface="Arial"/>
                    </a:rPr>
                    <a:t>Oct 2010</a:t>
                  </a:r>
                </a:p>
              </p:txBody>
            </p:sp>
          </p:grpSp>
          <p:grpSp>
            <p:nvGrpSpPr>
              <p:cNvPr id="399" name="Google Shape;399;p29"/>
              <p:cNvGrpSpPr/>
              <p:nvPr/>
            </p:nvGrpSpPr>
            <p:grpSpPr>
              <a:xfrm>
                <a:off x="3352800" y="3715743"/>
                <a:ext cx="2194286" cy="838095"/>
                <a:chOff x="3200400" y="2905126"/>
                <a:chExt cx="2194286" cy="838095"/>
              </a:xfrm>
            </p:grpSpPr>
            <p:pic>
              <p:nvPicPr>
                <p:cNvPr id="400" name="Google Shape;400;p29" descr="C:\Documents and Settings\cantot\My Documents\Training\Supporting Materials\Icons\PNG files for PowerPoint\All Others\disc green flat.png"/>
                <p:cNvPicPr preferRelativeResize="0"/>
                <p:nvPr/>
              </p:nvPicPr>
              <p:blipFill rotWithShape="1">
                <a:blip r:embed="rId7">
                  <a:alphaModFix/>
                </a:blip>
                <a:srcRect/>
                <a:stretch/>
              </p:blipFill>
              <p:spPr>
                <a:xfrm>
                  <a:off x="3200400" y="2905126"/>
                  <a:ext cx="2194286" cy="838095"/>
                </a:xfrm>
                <a:prstGeom prst="rect">
                  <a:avLst/>
                </a:prstGeom>
                <a:noFill/>
                <a:ln>
                  <a:noFill/>
                </a:ln>
              </p:spPr>
            </p:pic>
            <p:sp>
              <p:nvSpPr>
                <p:cNvPr id="401" name="Google Shape;401;p29"/>
                <p:cNvSpPr/>
                <p:nvPr/>
              </p:nvSpPr>
              <p:spPr>
                <a:xfrm>
                  <a:off x="3733800" y="3465458"/>
                  <a:ext cx="1159294" cy="228600"/>
                </a:xfrm>
                <a:prstGeom prst="rect">
                  <a:avLst/>
                </a:prstGeom>
              </p:spPr>
              <p:txBody>
                <a:bodyPr>
                  <a:prstTxWarp prst="textPlain">
                    <a:avLst/>
                  </a:prstTxWarp>
                </a:bodyPr>
                <a:lstStyle/>
                <a:p>
                  <a:pPr lvl="0" algn="l"/>
                  <a:r>
                    <a:rPr b="1" i="0">
                      <a:ln>
                        <a:noFill/>
                      </a:ln>
                      <a:solidFill>
                        <a:schemeClr val="lt1"/>
                      </a:solidFill>
                      <a:latin typeface="Arial"/>
                    </a:rPr>
                    <a:t>Sep 2010</a:t>
                  </a:r>
                </a:p>
              </p:txBody>
            </p:sp>
          </p:grpSp>
          <p:grpSp>
            <p:nvGrpSpPr>
              <p:cNvPr id="402" name="Google Shape;402;p29"/>
              <p:cNvGrpSpPr/>
              <p:nvPr/>
            </p:nvGrpSpPr>
            <p:grpSpPr>
              <a:xfrm>
                <a:off x="3352800" y="3413187"/>
                <a:ext cx="2194286" cy="838095"/>
                <a:chOff x="3200400" y="2905126"/>
                <a:chExt cx="2194286" cy="838095"/>
              </a:xfrm>
            </p:grpSpPr>
            <p:pic>
              <p:nvPicPr>
                <p:cNvPr id="403" name="Google Shape;403;p29" descr="C:\Documents and Settings\cantot\My Documents\Training\Supporting Materials\Icons\PNG files for PowerPoint\All Others\disc green flat.png"/>
                <p:cNvPicPr preferRelativeResize="0"/>
                <p:nvPr/>
              </p:nvPicPr>
              <p:blipFill rotWithShape="1">
                <a:blip r:embed="rId7">
                  <a:alphaModFix/>
                </a:blip>
                <a:srcRect/>
                <a:stretch/>
              </p:blipFill>
              <p:spPr>
                <a:xfrm>
                  <a:off x="3200400" y="2905126"/>
                  <a:ext cx="2194286" cy="838095"/>
                </a:xfrm>
                <a:prstGeom prst="rect">
                  <a:avLst/>
                </a:prstGeom>
                <a:noFill/>
                <a:ln>
                  <a:noFill/>
                </a:ln>
              </p:spPr>
            </p:pic>
            <p:sp>
              <p:nvSpPr>
                <p:cNvPr id="404" name="Google Shape;404;p29"/>
                <p:cNvSpPr/>
                <p:nvPr/>
              </p:nvSpPr>
              <p:spPr>
                <a:xfrm>
                  <a:off x="3733800" y="3465458"/>
                  <a:ext cx="1159291" cy="228599"/>
                </a:xfrm>
                <a:prstGeom prst="rect">
                  <a:avLst/>
                </a:prstGeom>
              </p:spPr>
              <p:txBody>
                <a:bodyPr>
                  <a:prstTxWarp prst="textPlain">
                    <a:avLst/>
                  </a:prstTxWarp>
                </a:bodyPr>
                <a:lstStyle/>
                <a:p>
                  <a:pPr lvl="0" algn="l"/>
                  <a:r>
                    <a:rPr b="1" i="0">
                      <a:ln>
                        <a:noFill/>
                      </a:ln>
                      <a:solidFill>
                        <a:schemeClr val="lt1"/>
                      </a:solidFill>
                      <a:latin typeface="Arial"/>
                    </a:rPr>
                    <a:t>Aug 2010</a:t>
                  </a:r>
                </a:p>
              </p:txBody>
            </p:sp>
          </p:grpSp>
          <p:grpSp>
            <p:nvGrpSpPr>
              <p:cNvPr id="405" name="Google Shape;405;p29"/>
              <p:cNvGrpSpPr/>
              <p:nvPr/>
            </p:nvGrpSpPr>
            <p:grpSpPr>
              <a:xfrm>
                <a:off x="3352800" y="3110631"/>
                <a:ext cx="2194286" cy="838095"/>
                <a:chOff x="3200400" y="2905126"/>
                <a:chExt cx="2194286" cy="838095"/>
              </a:xfrm>
            </p:grpSpPr>
            <p:pic>
              <p:nvPicPr>
                <p:cNvPr id="406" name="Google Shape;406;p29" descr="C:\Documents and Settings\cantot\My Documents\Training\Supporting Materials\Icons\PNG files for PowerPoint\All Others\disc green flat.png"/>
                <p:cNvPicPr preferRelativeResize="0"/>
                <p:nvPr/>
              </p:nvPicPr>
              <p:blipFill rotWithShape="1">
                <a:blip r:embed="rId7">
                  <a:alphaModFix/>
                </a:blip>
                <a:srcRect/>
                <a:stretch/>
              </p:blipFill>
              <p:spPr>
                <a:xfrm>
                  <a:off x="3200400" y="2905126"/>
                  <a:ext cx="2194286" cy="838095"/>
                </a:xfrm>
                <a:prstGeom prst="rect">
                  <a:avLst/>
                </a:prstGeom>
                <a:noFill/>
                <a:ln>
                  <a:noFill/>
                </a:ln>
              </p:spPr>
            </p:pic>
            <p:sp>
              <p:nvSpPr>
                <p:cNvPr id="407" name="Google Shape;407;p29"/>
                <p:cNvSpPr/>
                <p:nvPr/>
              </p:nvSpPr>
              <p:spPr>
                <a:xfrm>
                  <a:off x="3733800" y="3465458"/>
                  <a:ext cx="1159296" cy="228600"/>
                </a:xfrm>
                <a:prstGeom prst="rect">
                  <a:avLst/>
                </a:prstGeom>
              </p:spPr>
              <p:txBody>
                <a:bodyPr>
                  <a:prstTxWarp prst="textPlain">
                    <a:avLst/>
                  </a:prstTxWarp>
                </a:bodyPr>
                <a:lstStyle/>
                <a:p>
                  <a:pPr lvl="0" algn="l"/>
                  <a:r>
                    <a:rPr b="1" i="0">
                      <a:ln>
                        <a:noFill/>
                      </a:ln>
                      <a:solidFill>
                        <a:schemeClr val="lt1"/>
                      </a:solidFill>
                      <a:latin typeface="Arial"/>
                    </a:rPr>
                    <a:t>Jul 2010</a:t>
                  </a:r>
                </a:p>
              </p:txBody>
            </p:sp>
          </p:grpSp>
          <p:grpSp>
            <p:nvGrpSpPr>
              <p:cNvPr id="408" name="Google Shape;408;p29"/>
              <p:cNvGrpSpPr/>
              <p:nvPr/>
            </p:nvGrpSpPr>
            <p:grpSpPr>
              <a:xfrm>
                <a:off x="3352800" y="2808075"/>
                <a:ext cx="2194286" cy="838095"/>
                <a:chOff x="3200400" y="2905126"/>
                <a:chExt cx="2194286" cy="838095"/>
              </a:xfrm>
            </p:grpSpPr>
            <p:pic>
              <p:nvPicPr>
                <p:cNvPr id="409" name="Google Shape;409;p29" descr="C:\Documents and Settings\cantot\My Documents\Training\Supporting Materials\Icons\PNG files for PowerPoint\All Others\disc green flat.png"/>
                <p:cNvPicPr preferRelativeResize="0"/>
                <p:nvPr/>
              </p:nvPicPr>
              <p:blipFill rotWithShape="1">
                <a:blip r:embed="rId7">
                  <a:alphaModFix/>
                </a:blip>
                <a:srcRect/>
                <a:stretch/>
              </p:blipFill>
              <p:spPr>
                <a:xfrm>
                  <a:off x="3200400" y="2905126"/>
                  <a:ext cx="2194286" cy="838095"/>
                </a:xfrm>
                <a:prstGeom prst="rect">
                  <a:avLst/>
                </a:prstGeom>
                <a:noFill/>
                <a:ln>
                  <a:noFill/>
                </a:ln>
              </p:spPr>
            </p:pic>
            <p:sp>
              <p:nvSpPr>
                <p:cNvPr id="410" name="Google Shape;410;p29"/>
                <p:cNvSpPr/>
                <p:nvPr/>
              </p:nvSpPr>
              <p:spPr>
                <a:xfrm>
                  <a:off x="3733800" y="3465458"/>
                  <a:ext cx="1159291" cy="228600"/>
                </a:xfrm>
                <a:prstGeom prst="rect">
                  <a:avLst/>
                </a:prstGeom>
              </p:spPr>
              <p:txBody>
                <a:bodyPr>
                  <a:prstTxWarp prst="textPlain">
                    <a:avLst/>
                  </a:prstTxWarp>
                </a:bodyPr>
                <a:lstStyle/>
                <a:p>
                  <a:pPr lvl="0" algn="l"/>
                  <a:r>
                    <a:rPr b="1" i="0">
                      <a:ln>
                        <a:noFill/>
                      </a:ln>
                      <a:solidFill>
                        <a:schemeClr val="lt1"/>
                      </a:solidFill>
                      <a:latin typeface="Arial"/>
                    </a:rPr>
                    <a:t>Jun 2010</a:t>
                  </a:r>
                </a:p>
              </p:txBody>
            </p:sp>
          </p:grpSp>
          <p:grpSp>
            <p:nvGrpSpPr>
              <p:cNvPr id="411" name="Google Shape;411;p29"/>
              <p:cNvGrpSpPr/>
              <p:nvPr/>
            </p:nvGrpSpPr>
            <p:grpSpPr>
              <a:xfrm>
                <a:off x="3352800" y="2505519"/>
                <a:ext cx="2194286" cy="838095"/>
                <a:chOff x="3200400" y="2905126"/>
                <a:chExt cx="2194286" cy="838095"/>
              </a:xfrm>
            </p:grpSpPr>
            <p:pic>
              <p:nvPicPr>
                <p:cNvPr id="412" name="Google Shape;412;p29" descr="C:\Documents and Settings\cantot\My Documents\Training\Supporting Materials\Icons\PNG files for PowerPoint\All Others\disc green flat.png"/>
                <p:cNvPicPr preferRelativeResize="0"/>
                <p:nvPr/>
              </p:nvPicPr>
              <p:blipFill rotWithShape="1">
                <a:blip r:embed="rId7">
                  <a:alphaModFix/>
                </a:blip>
                <a:srcRect/>
                <a:stretch/>
              </p:blipFill>
              <p:spPr>
                <a:xfrm>
                  <a:off x="3200400" y="2905126"/>
                  <a:ext cx="2194286" cy="838095"/>
                </a:xfrm>
                <a:prstGeom prst="rect">
                  <a:avLst/>
                </a:prstGeom>
                <a:noFill/>
                <a:ln>
                  <a:noFill/>
                </a:ln>
              </p:spPr>
            </p:pic>
            <p:sp>
              <p:nvSpPr>
                <p:cNvPr id="413" name="Google Shape;413;p29"/>
                <p:cNvSpPr/>
                <p:nvPr/>
              </p:nvSpPr>
              <p:spPr>
                <a:xfrm>
                  <a:off x="3733800" y="3465458"/>
                  <a:ext cx="1159290" cy="228599"/>
                </a:xfrm>
                <a:prstGeom prst="rect">
                  <a:avLst/>
                </a:prstGeom>
              </p:spPr>
              <p:txBody>
                <a:bodyPr>
                  <a:prstTxWarp prst="textPlain">
                    <a:avLst/>
                  </a:prstTxWarp>
                </a:bodyPr>
                <a:lstStyle/>
                <a:p>
                  <a:pPr lvl="0" algn="l"/>
                  <a:r>
                    <a:rPr b="1" i="0">
                      <a:ln>
                        <a:noFill/>
                      </a:ln>
                      <a:solidFill>
                        <a:schemeClr val="lt1"/>
                      </a:solidFill>
                      <a:latin typeface="Arial"/>
                    </a:rPr>
                    <a:t>May 2010</a:t>
                  </a:r>
                </a:p>
              </p:txBody>
            </p:sp>
          </p:grpSp>
          <p:grpSp>
            <p:nvGrpSpPr>
              <p:cNvPr id="414" name="Google Shape;414;p29"/>
              <p:cNvGrpSpPr/>
              <p:nvPr/>
            </p:nvGrpSpPr>
            <p:grpSpPr>
              <a:xfrm>
                <a:off x="3352800" y="2202963"/>
                <a:ext cx="2194286" cy="838095"/>
                <a:chOff x="3200400" y="2905126"/>
                <a:chExt cx="2194286" cy="838095"/>
              </a:xfrm>
            </p:grpSpPr>
            <p:pic>
              <p:nvPicPr>
                <p:cNvPr id="415" name="Google Shape;415;p29" descr="C:\Documents and Settings\cantot\My Documents\Training\Supporting Materials\Icons\PNG files for PowerPoint\All Others\disc green flat.png"/>
                <p:cNvPicPr preferRelativeResize="0"/>
                <p:nvPr/>
              </p:nvPicPr>
              <p:blipFill rotWithShape="1">
                <a:blip r:embed="rId7">
                  <a:alphaModFix/>
                </a:blip>
                <a:srcRect/>
                <a:stretch/>
              </p:blipFill>
              <p:spPr>
                <a:xfrm>
                  <a:off x="3200400" y="2905126"/>
                  <a:ext cx="2194286" cy="838095"/>
                </a:xfrm>
                <a:prstGeom prst="rect">
                  <a:avLst/>
                </a:prstGeom>
                <a:noFill/>
                <a:ln>
                  <a:noFill/>
                </a:ln>
              </p:spPr>
            </p:pic>
            <p:sp>
              <p:nvSpPr>
                <p:cNvPr id="416" name="Google Shape;416;p29"/>
                <p:cNvSpPr/>
                <p:nvPr/>
              </p:nvSpPr>
              <p:spPr>
                <a:xfrm>
                  <a:off x="3733800" y="3465458"/>
                  <a:ext cx="1159293" cy="228599"/>
                </a:xfrm>
                <a:prstGeom prst="rect">
                  <a:avLst/>
                </a:prstGeom>
              </p:spPr>
              <p:txBody>
                <a:bodyPr>
                  <a:prstTxWarp prst="textPlain">
                    <a:avLst/>
                  </a:prstTxWarp>
                </a:bodyPr>
                <a:lstStyle/>
                <a:p>
                  <a:pPr lvl="0" algn="l"/>
                  <a:r>
                    <a:rPr b="1" i="0">
                      <a:ln>
                        <a:noFill/>
                      </a:ln>
                      <a:solidFill>
                        <a:schemeClr val="lt1"/>
                      </a:solidFill>
                      <a:latin typeface="Arial"/>
                    </a:rPr>
                    <a:t>Apr 2010</a:t>
                  </a:r>
                </a:p>
              </p:txBody>
            </p:sp>
          </p:grpSp>
          <p:grpSp>
            <p:nvGrpSpPr>
              <p:cNvPr id="417" name="Google Shape;417;p29"/>
              <p:cNvGrpSpPr/>
              <p:nvPr/>
            </p:nvGrpSpPr>
            <p:grpSpPr>
              <a:xfrm>
                <a:off x="3352800" y="1900407"/>
                <a:ext cx="2194286" cy="838095"/>
                <a:chOff x="3200400" y="2905126"/>
                <a:chExt cx="2194286" cy="838095"/>
              </a:xfrm>
            </p:grpSpPr>
            <p:pic>
              <p:nvPicPr>
                <p:cNvPr id="418" name="Google Shape;418;p29" descr="C:\Documents and Settings\cantot\My Documents\Training\Supporting Materials\Icons\PNG files for PowerPoint\All Others\disc green flat.png"/>
                <p:cNvPicPr preferRelativeResize="0"/>
                <p:nvPr/>
              </p:nvPicPr>
              <p:blipFill rotWithShape="1">
                <a:blip r:embed="rId7">
                  <a:alphaModFix/>
                </a:blip>
                <a:srcRect/>
                <a:stretch/>
              </p:blipFill>
              <p:spPr>
                <a:xfrm>
                  <a:off x="3200400" y="2905126"/>
                  <a:ext cx="2194286" cy="838095"/>
                </a:xfrm>
                <a:prstGeom prst="rect">
                  <a:avLst/>
                </a:prstGeom>
                <a:noFill/>
                <a:ln>
                  <a:noFill/>
                </a:ln>
              </p:spPr>
            </p:pic>
            <p:sp>
              <p:nvSpPr>
                <p:cNvPr id="419" name="Google Shape;419;p29"/>
                <p:cNvSpPr/>
                <p:nvPr/>
              </p:nvSpPr>
              <p:spPr>
                <a:xfrm>
                  <a:off x="3733800" y="3465458"/>
                  <a:ext cx="1159288" cy="228600"/>
                </a:xfrm>
                <a:prstGeom prst="rect">
                  <a:avLst/>
                </a:prstGeom>
              </p:spPr>
              <p:txBody>
                <a:bodyPr>
                  <a:prstTxWarp prst="textPlain">
                    <a:avLst/>
                  </a:prstTxWarp>
                </a:bodyPr>
                <a:lstStyle/>
                <a:p>
                  <a:pPr lvl="0" algn="l"/>
                  <a:r>
                    <a:rPr b="1" i="0">
                      <a:ln>
                        <a:noFill/>
                      </a:ln>
                      <a:solidFill>
                        <a:schemeClr val="lt1"/>
                      </a:solidFill>
                      <a:latin typeface="Arial"/>
                    </a:rPr>
                    <a:t>Mar 2010</a:t>
                  </a:r>
                </a:p>
              </p:txBody>
            </p:sp>
          </p:grpSp>
          <p:grpSp>
            <p:nvGrpSpPr>
              <p:cNvPr id="420" name="Google Shape;420;p29"/>
              <p:cNvGrpSpPr/>
              <p:nvPr/>
            </p:nvGrpSpPr>
            <p:grpSpPr>
              <a:xfrm>
                <a:off x="3352800" y="1597851"/>
                <a:ext cx="2194286" cy="838095"/>
                <a:chOff x="3200400" y="2905126"/>
                <a:chExt cx="2194286" cy="838095"/>
              </a:xfrm>
            </p:grpSpPr>
            <p:pic>
              <p:nvPicPr>
                <p:cNvPr id="421" name="Google Shape;421;p29" descr="C:\Documents and Settings\cantot\My Documents\Training\Supporting Materials\Icons\PNG files for PowerPoint\All Others\disc green flat.png"/>
                <p:cNvPicPr preferRelativeResize="0"/>
                <p:nvPr/>
              </p:nvPicPr>
              <p:blipFill rotWithShape="1">
                <a:blip r:embed="rId7">
                  <a:alphaModFix/>
                </a:blip>
                <a:srcRect/>
                <a:stretch/>
              </p:blipFill>
              <p:spPr>
                <a:xfrm>
                  <a:off x="3200400" y="2905126"/>
                  <a:ext cx="2194286" cy="838095"/>
                </a:xfrm>
                <a:prstGeom prst="rect">
                  <a:avLst/>
                </a:prstGeom>
                <a:noFill/>
                <a:ln>
                  <a:noFill/>
                </a:ln>
              </p:spPr>
            </p:pic>
            <p:sp>
              <p:nvSpPr>
                <p:cNvPr id="422" name="Google Shape;422;p29"/>
                <p:cNvSpPr/>
                <p:nvPr/>
              </p:nvSpPr>
              <p:spPr>
                <a:xfrm>
                  <a:off x="3733800" y="3465458"/>
                  <a:ext cx="1159294" cy="228600"/>
                </a:xfrm>
                <a:prstGeom prst="rect">
                  <a:avLst/>
                </a:prstGeom>
              </p:spPr>
              <p:txBody>
                <a:bodyPr>
                  <a:prstTxWarp prst="textPlain">
                    <a:avLst/>
                  </a:prstTxWarp>
                </a:bodyPr>
                <a:lstStyle/>
                <a:p>
                  <a:pPr lvl="0" algn="l"/>
                  <a:r>
                    <a:rPr b="1" i="0">
                      <a:ln>
                        <a:noFill/>
                      </a:ln>
                      <a:solidFill>
                        <a:schemeClr val="lt1"/>
                      </a:solidFill>
                      <a:latin typeface="Arial"/>
                    </a:rPr>
                    <a:t>Feb 2010</a:t>
                  </a:r>
                </a:p>
              </p:txBody>
            </p:sp>
          </p:grpSp>
          <p:grpSp>
            <p:nvGrpSpPr>
              <p:cNvPr id="423" name="Google Shape;423;p29"/>
              <p:cNvGrpSpPr/>
              <p:nvPr/>
            </p:nvGrpSpPr>
            <p:grpSpPr>
              <a:xfrm>
                <a:off x="3352800" y="1295295"/>
                <a:ext cx="2194286" cy="838095"/>
                <a:chOff x="3200400" y="2905126"/>
                <a:chExt cx="2194286" cy="838095"/>
              </a:xfrm>
            </p:grpSpPr>
            <p:pic>
              <p:nvPicPr>
                <p:cNvPr id="424" name="Google Shape;424;p29" descr="C:\Documents and Settings\cantot\My Documents\Training\Supporting Materials\Icons\PNG files for PowerPoint\All Others\disc green flat.png"/>
                <p:cNvPicPr preferRelativeResize="0"/>
                <p:nvPr/>
              </p:nvPicPr>
              <p:blipFill rotWithShape="1">
                <a:blip r:embed="rId7">
                  <a:alphaModFix/>
                </a:blip>
                <a:srcRect/>
                <a:stretch/>
              </p:blipFill>
              <p:spPr>
                <a:xfrm>
                  <a:off x="3200400" y="2905126"/>
                  <a:ext cx="2194286" cy="838095"/>
                </a:xfrm>
                <a:prstGeom prst="rect">
                  <a:avLst/>
                </a:prstGeom>
                <a:noFill/>
                <a:ln>
                  <a:noFill/>
                </a:ln>
              </p:spPr>
            </p:pic>
            <p:sp>
              <p:nvSpPr>
                <p:cNvPr id="425" name="Google Shape;425;p29"/>
                <p:cNvSpPr/>
                <p:nvPr/>
              </p:nvSpPr>
              <p:spPr>
                <a:xfrm>
                  <a:off x="3733800" y="3465458"/>
                  <a:ext cx="1159290" cy="228600"/>
                </a:xfrm>
                <a:prstGeom prst="rect">
                  <a:avLst/>
                </a:prstGeom>
              </p:spPr>
              <p:txBody>
                <a:bodyPr>
                  <a:prstTxWarp prst="textPlain">
                    <a:avLst/>
                  </a:prstTxWarp>
                </a:bodyPr>
                <a:lstStyle/>
                <a:p>
                  <a:pPr lvl="0" algn="l"/>
                  <a:r>
                    <a:rPr b="1" i="0">
                      <a:ln>
                        <a:noFill/>
                      </a:ln>
                      <a:solidFill>
                        <a:schemeClr val="lt1"/>
                      </a:solidFill>
                      <a:latin typeface="Arial"/>
                    </a:rPr>
                    <a:t>Jan 2010</a:t>
                  </a:r>
                </a:p>
              </p:txBody>
            </p:sp>
          </p:grpSp>
        </p:grpSp>
        <p:grpSp>
          <p:nvGrpSpPr>
            <p:cNvPr id="426" name="Google Shape;426;p29"/>
            <p:cNvGrpSpPr/>
            <p:nvPr/>
          </p:nvGrpSpPr>
          <p:grpSpPr>
            <a:xfrm>
              <a:off x="6263822" y="2101489"/>
              <a:ext cx="2194378" cy="2394311"/>
              <a:chOff x="6096000" y="2057400"/>
              <a:chExt cx="2194378" cy="2394311"/>
            </a:xfrm>
          </p:grpSpPr>
          <p:pic>
            <p:nvPicPr>
              <p:cNvPr id="427" name="Google Shape;427;p29" descr="C:\Documents and Settings\cantot\My Documents\Training\Supporting Materials\Icons\PNG files for PowerPoint\All Others\disc red.png"/>
              <p:cNvPicPr preferRelativeResize="0"/>
              <p:nvPr/>
            </p:nvPicPr>
            <p:blipFill rotWithShape="1">
              <a:blip r:embed="rId8">
                <a:alphaModFix/>
              </a:blip>
              <a:srcRect/>
              <a:stretch/>
            </p:blipFill>
            <p:spPr>
              <a:xfrm>
                <a:off x="6096000" y="2057400"/>
                <a:ext cx="2194378" cy="2394311"/>
              </a:xfrm>
              <a:prstGeom prst="rect">
                <a:avLst/>
              </a:prstGeom>
              <a:noFill/>
              <a:ln>
                <a:noFill/>
              </a:ln>
            </p:spPr>
          </p:pic>
          <p:sp>
            <p:nvSpPr>
              <p:cNvPr id="428" name="Google Shape;428;p29"/>
              <p:cNvSpPr/>
              <p:nvPr/>
            </p:nvSpPr>
            <p:spPr>
              <a:xfrm>
                <a:off x="6629400" y="2286000"/>
                <a:ext cx="1159296" cy="228600"/>
              </a:xfrm>
              <a:prstGeom prst="rect">
                <a:avLst/>
              </a:prstGeom>
            </p:spPr>
            <p:txBody>
              <a:bodyPr>
                <a:prstTxWarp prst="textPlain">
                  <a:avLst/>
                </a:prstTxWarp>
              </a:bodyPr>
              <a:lstStyle/>
              <a:p>
                <a:pPr lvl="0" algn="l"/>
                <a:r>
                  <a:rPr b="1" i="0">
                    <a:ln>
                      <a:noFill/>
                    </a:ln>
                    <a:solidFill>
                      <a:schemeClr val="lt1"/>
                    </a:solidFill>
                    <a:latin typeface="Arial"/>
                  </a:rPr>
                  <a:t>Dec 2009</a:t>
                </a:r>
              </a:p>
            </p:txBody>
          </p:sp>
        </p:grpSp>
        <p:grpSp>
          <p:nvGrpSpPr>
            <p:cNvPr id="429" name="Google Shape;429;p29"/>
            <p:cNvGrpSpPr/>
            <p:nvPr/>
          </p:nvGrpSpPr>
          <p:grpSpPr>
            <a:xfrm>
              <a:off x="457200" y="2895600"/>
              <a:ext cx="2194286" cy="838095"/>
              <a:chOff x="457200" y="2895600"/>
              <a:chExt cx="2194286" cy="838095"/>
            </a:xfrm>
          </p:grpSpPr>
          <p:pic>
            <p:nvPicPr>
              <p:cNvPr id="430" name="Google Shape;430;p29" descr="C:\Documents and Settings\cantot\My Documents\Training\Supporting Materials\Icons\PNG files for PowerPoint\All Others\disc lt blue flat.png"/>
              <p:cNvPicPr preferRelativeResize="0"/>
              <p:nvPr/>
            </p:nvPicPr>
            <p:blipFill rotWithShape="1">
              <a:blip r:embed="rId9">
                <a:alphaModFix/>
              </a:blip>
              <a:srcRect/>
              <a:stretch/>
            </p:blipFill>
            <p:spPr>
              <a:xfrm>
                <a:off x="457200" y="2895600"/>
                <a:ext cx="2194286" cy="838095"/>
              </a:xfrm>
              <a:prstGeom prst="rect">
                <a:avLst/>
              </a:prstGeom>
              <a:noFill/>
              <a:ln>
                <a:noFill/>
              </a:ln>
            </p:spPr>
          </p:pic>
          <p:sp>
            <p:nvSpPr>
              <p:cNvPr id="431" name="Google Shape;431;p29"/>
              <p:cNvSpPr/>
              <p:nvPr/>
            </p:nvSpPr>
            <p:spPr>
              <a:xfrm>
                <a:off x="990600" y="3048000"/>
                <a:ext cx="1159290" cy="228599"/>
              </a:xfrm>
              <a:prstGeom prst="rect">
                <a:avLst/>
              </a:prstGeom>
            </p:spPr>
            <p:txBody>
              <a:bodyPr>
                <a:prstTxWarp prst="textPlain">
                  <a:avLst/>
                </a:prstTxWarp>
              </a:bodyPr>
              <a:lstStyle/>
              <a:p>
                <a:pPr lvl="0" algn="l"/>
                <a:r>
                  <a:rPr b="1" i="0">
                    <a:ln>
                      <a:noFill/>
                    </a:ln>
                    <a:solidFill>
                      <a:schemeClr val="lt1"/>
                    </a:solidFill>
                    <a:latin typeface="Arial"/>
                  </a:rPr>
                  <a:t>Feb 2011</a:t>
                </a:r>
              </a:p>
            </p:txBody>
          </p:sp>
        </p:grpSp>
        <p:cxnSp>
          <p:nvCxnSpPr>
            <p:cNvPr id="432" name="Google Shape;432;p29"/>
            <p:cNvCxnSpPr/>
            <p:nvPr/>
          </p:nvCxnSpPr>
          <p:spPr>
            <a:xfrm rot="-5400000" flipH="1">
              <a:off x="1771650" y="3829050"/>
              <a:ext cx="1905000" cy="2324100"/>
            </a:xfrm>
            <a:prstGeom prst="curvedConnector2">
              <a:avLst/>
            </a:prstGeom>
            <a:noFill/>
            <a:ln w="38100" cap="flat" cmpd="sng">
              <a:solidFill>
                <a:schemeClr val="dk1"/>
              </a:solidFill>
              <a:prstDash val="solid"/>
              <a:round/>
              <a:headEnd type="none" w="sm" len="sm"/>
              <a:tailEnd type="triangle" w="med" len="med"/>
            </a:ln>
          </p:spPr>
        </p:cxnSp>
      </p:grpSp>
      <p:cxnSp>
        <p:nvCxnSpPr>
          <p:cNvPr id="433" name="Google Shape;433;p29"/>
          <p:cNvCxnSpPr/>
          <p:nvPr/>
        </p:nvCxnSpPr>
        <p:spPr>
          <a:xfrm rot="10800000" flipH="1">
            <a:off x="3593129" y="3545017"/>
            <a:ext cx="353400" cy="23400"/>
          </a:xfrm>
          <a:prstGeom prst="curvedConnector3">
            <a:avLst>
              <a:gd name="adj1" fmla="val 50000"/>
            </a:avLst>
          </a:prstGeom>
          <a:noFill/>
          <a:ln w="38100" cap="flat" cmpd="sng">
            <a:solidFill>
              <a:schemeClr val="dk1"/>
            </a:solidFill>
            <a:prstDash val="solid"/>
            <a:round/>
            <a:headEnd type="none" w="sm" len="sm"/>
            <a:tailEnd type="triangle" w="med" len="med"/>
          </a:ln>
        </p:spPr>
      </p:cxnSp>
    </p:spTree>
  </p:cSld>
  <p:clrMapOvr>
    <a:masterClrMapping/>
  </p:clrMapOvr>
</p:sld>
</file>

<file path=ppt/theme/theme1.xml><?xml version="1.0" encoding="utf-8"?>
<a:theme xmlns:a="http://schemas.openxmlformats.org/drawingml/2006/main" name="Pivotal Presentation Theme v1">
  <a:themeElements>
    <a:clrScheme name="Custom 8">
      <a:dk1>
        <a:srgbClr val="00253E"/>
      </a:dk1>
      <a:lt1>
        <a:srgbClr val="434343"/>
      </a:lt1>
      <a:dk2>
        <a:srgbClr val="999999"/>
      </a:dk2>
      <a:lt2>
        <a:srgbClr val="1AB9A5"/>
      </a:lt2>
      <a:accent1>
        <a:srgbClr val="D5EDEA"/>
      </a:accent1>
      <a:accent2>
        <a:srgbClr val="009FDF"/>
      </a:accent2>
      <a:accent3>
        <a:srgbClr val="0066AB"/>
      </a:accent3>
      <a:accent4>
        <a:srgbClr val="2E3092"/>
      </a:accent4>
      <a:accent5>
        <a:srgbClr val="F27062"/>
      </a:accent5>
      <a:accent6>
        <a:srgbClr val="F7DC5F"/>
      </a:accent6>
      <a:hlink>
        <a:srgbClr val="009FDF"/>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3054</Words>
  <Application>Microsoft Macintosh PowerPoint</Application>
  <PresentationFormat>On-screen Show (16:9)</PresentationFormat>
  <Paragraphs>270</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Times New Roman</vt:lpstr>
      <vt:lpstr>Proxima Nova</vt:lpstr>
      <vt:lpstr>Calibri</vt:lpstr>
      <vt:lpstr>Arial</vt:lpstr>
      <vt:lpstr>Verdana</vt:lpstr>
      <vt:lpstr>Courier New</vt:lpstr>
      <vt:lpstr>Noto Sans Symbols</vt:lpstr>
      <vt:lpstr>Pivotal Presentation Theme v1</vt:lpstr>
      <vt:lpstr>Greenplum Workshop Partitioning  </vt:lpstr>
      <vt:lpstr>Agenda</vt:lpstr>
      <vt:lpstr>Partitions in Greenplum</vt:lpstr>
      <vt:lpstr>Why Partition a Table?</vt:lpstr>
      <vt:lpstr>A Little More Detail</vt:lpstr>
      <vt:lpstr>Historical Data Management</vt:lpstr>
      <vt:lpstr>Table Partitioning Overview</vt:lpstr>
      <vt:lpstr>Supported Table Partitioning Methods</vt:lpstr>
      <vt:lpstr>When Do You Partition?</vt:lpstr>
      <vt:lpstr>Creating Partitioned Tables</vt:lpstr>
      <vt:lpstr>Creating a Range Partitioned Table</vt:lpstr>
      <vt:lpstr>Creating a Range Partitioned Table (Cont’d.)</vt:lpstr>
      <vt:lpstr>Creating a List Partitioned Table</vt:lpstr>
      <vt:lpstr>Partitioning an Existing Table</vt:lpstr>
      <vt:lpstr>Partitioning an Existing Table (Cont’d.) </vt:lpstr>
      <vt:lpstr>Partition Maintenance</vt:lpstr>
      <vt:lpstr>Viewing Details on Partitioned Tables</vt:lpstr>
      <vt:lpstr>Loading Partitioned Tables</vt:lpstr>
      <vt:lpstr>Partitioning Guidelines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Greenplum Workshop Partitioning  </dc:title>
  <cp:lastModifiedBy>Leonard Walstad</cp:lastModifiedBy>
  <cp:revision>1</cp:revision>
  <dcterms:modified xsi:type="dcterms:W3CDTF">2019-08-14T15:47:11Z</dcterms:modified>
</cp:coreProperties>
</file>