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87" r:id="rId1"/>
    <p:sldMasterId id="2147483688" r:id="rId2"/>
    <p:sldMasterId id="2147483689" r:id="rId3"/>
  </p:sldMasterIdLst>
  <p:notesMasterIdLst>
    <p:notesMasterId r:id="rId15"/>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606A6-AD30-490D-8542-535860884B53}">
  <a:tblStyle styleId="{1D3606A6-AD30-490D-8542-535860884B5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EED"/>
          </a:solidFill>
        </a:fill>
      </a:tcStyle>
    </a:wholeTbl>
    <a:band1H>
      <a:tcTxStyle b="off" i="off"/>
      <a:tcStyle>
        <a:tcBdr/>
        <a:fill>
          <a:solidFill>
            <a:srgbClr val="CCDBD9"/>
          </a:solidFill>
        </a:fill>
      </a:tcStyle>
    </a:band1H>
    <a:band2H>
      <a:tcTxStyle b="off" i="off"/>
      <a:tcStyle>
        <a:tcBdr/>
      </a:tcStyle>
    </a:band2H>
    <a:band1V>
      <a:tcTxStyle b="off" i="off"/>
      <a:tcStyle>
        <a:tcBdr/>
        <a:fill>
          <a:solidFill>
            <a:srgbClr val="CCDBD9"/>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2" name="Google Shape;452;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r>
              <a:rPr lang="en" sz="1200" b="0" i="0" u="none" strike="noStrike" cap="none">
                <a:solidFill>
                  <a:schemeClr val="dk1"/>
                </a:solidFill>
                <a:latin typeface="Calibri"/>
                <a:ea typeface="Calibri"/>
                <a:cs typeface="Calibri"/>
                <a:sym typeface="Calibri"/>
              </a:rPr>
              <a:t>The most common use of a temporary table is to take a subset of data from a larger table, reorganize it, and use the results for reporting. This improves overall performance as you are now working on a subset of data instead of a very large dataset. When working with large tables, it is best to avoid performing a union on a large number of queries against large tables. Instead, if you can reduce the size of your table to just what is needed, you see improved performance.</a:t>
            </a:r>
            <a:endParaRPr/>
          </a:p>
          <a:p>
            <a:pPr marL="0" marR="0" lvl="0" indent="0" algn="l" rtl="0">
              <a:lnSpc>
                <a:spcPct val="100000"/>
              </a:lnSpc>
              <a:spcBef>
                <a:spcPts val="360"/>
              </a:spcBef>
              <a:spcAft>
                <a:spcPts val="0"/>
              </a:spcAft>
              <a:buSzPts val="1100"/>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360"/>
              </a:spcBef>
              <a:spcAft>
                <a:spcPts val="0"/>
              </a:spcAft>
              <a:buSzPts val="1100"/>
              <a:buNone/>
            </a:pPr>
            <a:r>
              <a:rPr lang="en" sz="1200" b="0" i="0" u="none" strike="noStrike" cap="none">
                <a:solidFill>
                  <a:schemeClr val="dk1"/>
                </a:solidFill>
                <a:latin typeface="Calibri"/>
                <a:ea typeface="Calibri"/>
                <a:cs typeface="Calibri"/>
                <a:sym typeface="Calibri"/>
              </a:rPr>
              <a:t>Another use case for working with temporary tables is for data transformation. With the extract, load, and transform method (ELT), you load data directly into the database and then perform your transformations on the data, thereby taking advantage of the Greenplum MPP architecture to improve performance in an area that is often the slowest part of data migration.</a:t>
            </a:r>
            <a:endParaRPr sz="1200" b="0" i="0" u="none" strike="noStrike" cap="none">
              <a:solidFill>
                <a:schemeClr val="dk1"/>
              </a:solidFill>
              <a:latin typeface="Calibri"/>
              <a:ea typeface="Calibri"/>
              <a:cs typeface="Calibri"/>
              <a:sym typeface="Calibri"/>
            </a:endParaRPr>
          </a:p>
        </p:txBody>
      </p:sp>
      <p:sp>
        <p:nvSpPr>
          <p:cNvPr id="453" name="Google Shape;453;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10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9" name="Google Shape;479;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r>
              <a:rPr lang="en" sz="1200" b="0" i="0" u="none" strike="noStrike" cap="none">
                <a:solidFill>
                  <a:schemeClr val="dk1"/>
                </a:solidFill>
                <a:latin typeface="Calibri"/>
                <a:ea typeface="Calibri"/>
                <a:cs typeface="Calibri"/>
                <a:sym typeface="Calibri"/>
              </a:rPr>
              <a:t>The syntax to create a temporary table is </a:t>
            </a:r>
            <a:r>
              <a:rPr lang="en" sz="1200" b="0" i="0" u="none" strike="noStrike" cap="none">
                <a:solidFill>
                  <a:schemeClr val="dk1"/>
                </a:solidFill>
                <a:latin typeface="Courier New"/>
                <a:ea typeface="Courier New"/>
                <a:cs typeface="Courier New"/>
                <a:sym typeface="Courier New"/>
              </a:rPr>
              <a:t>CREATE TEMPORARY TABLE</a:t>
            </a:r>
            <a:r>
              <a:rPr lang="en" sz="1200" b="0" i="0" u="none" strike="noStrike" cap="none">
                <a:solidFill>
                  <a:schemeClr val="dk1"/>
                </a:solidFill>
                <a:latin typeface="Calibri"/>
                <a:ea typeface="Calibri"/>
                <a:cs typeface="Calibri"/>
                <a:sym typeface="Calibri"/>
              </a:rPr>
              <a:t> or </a:t>
            </a:r>
            <a:r>
              <a:rPr lang="en" sz="1200" b="0" i="0" u="none" strike="noStrike" cap="none">
                <a:solidFill>
                  <a:schemeClr val="dk1"/>
                </a:solidFill>
                <a:latin typeface="Courier New"/>
                <a:ea typeface="Courier New"/>
                <a:cs typeface="Courier New"/>
                <a:sym typeface="Courier New"/>
              </a:rPr>
              <a:t>CREATE TEMP TABLE</a:t>
            </a:r>
            <a:r>
              <a:rPr lang="en" sz="1200" b="0" i="0" u="none" strike="noStrike" cap="none">
                <a:solidFill>
                  <a:schemeClr val="dk1"/>
                </a:solidFill>
                <a:latin typeface="Calibri"/>
                <a:ea typeface="Calibri"/>
                <a:cs typeface="Calibri"/>
                <a:sym typeface="Calibri"/>
              </a:rPr>
              <a:t>. </a:t>
            </a:r>
            <a:endParaRPr/>
          </a:p>
          <a:p>
            <a:pPr marL="0" marR="0" lvl="0" indent="0" algn="l" rtl="0">
              <a:lnSpc>
                <a:spcPct val="100000"/>
              </a:lnSpc>
              <a:spcBef>
                <a:spcPts val="360"/>
              </a:spcBef>
              <a:spcAft>
                <a:spcPts val="0"/>
              </a:spcAft>
              <a:buSzPts val="1100"/>
              <a:buNone/>
            </a:pPr>
            <a:r>
              <a:rPr lang="en" sz="1200" b="0" i="0" u="none" strike="noStrike" cap="none">
                <a:solidFill>
                  <a:schemeClr val="dk1"/>
                </a:solidFill>
                <a:latin typeface="Calibri"/>
                <a:ea typeface="Calibri"/>
                <a:cs typeface="Calibri"/>
                <a:sym typeface="Calibri"/>
              </a:rPr>
              <a:t>In this example, the temporary table, </a:t>
            </a:r>
            <a:r>
              <a:rPr lang="en" sz="1200" b="0" i="0" u="none" strike="noStrike" cap="none">
                <a:solidFill>
                  <a:schemeClr val="dk1"/>
                </a:solidFill>
                <a:latin typeface="Courier New"/>
                <a:ea typeface="Courier New"/>
                <a:cs typeface="Courier New"/>
                <a:sym typeface="Courier New"/>
              </a:rPr>
              <a:t>monthlytranssumarry</a:t>
            </a:r>
            <a:r>
              <a:rPr lang="en" sz="1200" b="0" i="0" u="none" strike="noStrike" cap="none">
                <a:solidFill>
                  <a:schemeClr val="dk1"/>
                </a:solidFill>
                <a:latin typeface="Calibri"/>
                <a:ea typeface="Calibri"/>
                <a:cs typeface="Calibri"/>
                <a:sym typeface="Calibri"/>
              </a:rPr>
              <a:t> is created with the distribution key on two columns: </a:t>
            </a:r>
            <a:r>
              <a:rPr lang="en" sz="1200" b="0" i="0" u="none" strike="noStrike" cap="none">
                <a:solidFill>
                  <a:schemeClr val="dk1"/>
                </a:solidFill>
                <a:latin typeface="Courier New"/>
                <a:ea typeface="Courier New"/>
                <a:cs typeface="Courier New"/>
                <a:sym typeface="Courier New"/>
              </a:rPr>
              <a:t>storeid</a:t>
            </a:r>
            <a:r>
              <a:rPr lang="en" sz="1200" b="0" i="0" u="none" strike="noStrike" cap="none">
                <a:solidFill>
                  <a:schemeClr val="dk1"/>
                </a:solidFill>
                <a:latin typeface="Calibri"/>
                <a:ea typeface="Calibri"/>
                <a:cs typeface="Calibri"/>
                <a:sym typeface="Calibri"/>
              </a:rPr>
              <a:t> and </a:t>
            </a:r>
            <a:r>
              <a:rPr lang="en" sz="1200" b="0" i="0" u="none" strike="noStrike" cap="none">
                <a:solidFill>
                  <a:schemeClr val="dk1"/>
                </a:solidFill>
                <a:latin typeface="Courier New"/>
                <a:ea typeface="Courier New"/>
                <a:cs typeface="Courier New"/>
                <a:sym typeface="Courier New"/>
              </a:rPr>
              <a:t>customerid</a:t>
            </a:r>
            <a:r>
              <a:rPr lang="en" sz="1200" b="0" i="0" u="none" strike="noStrike" cap="none">
                <a:solidFill>
                  <a:schemeClr val="dk1"/>
                </a:solidFill>
                <a:latin typeface="Calibri"/>
                <a:ea typeface="Calibri"/>
                <a:cs typeface="Calibri"/>
                <a:sym typeface="Calibri"/>
              </a:rPr>
              <a:t>. The rows of the temporary table will be preserved, or saved, at the end of the transaction, ensuring that the rows are not removed until the session has ended.</a:t>
            </a:r>
            <a:endParaRPr/>
          </a:p>
          <a:p>
            <a:pPr marL="0" marR="0" lvl="0" indent="0" algn="l" rtl="0">
              <a:lnSpc>
                <a:spcPct val="100000"/>
              </a:lnSpc>
              <a:spcBef>
                <a:spcPts val="360"/>
              </a:spcBef>
              <a:spcAft>
                <a:spcPts val="0"/>
              </a:spcAft>
              <a:buSzPts val="1100"/>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360"/>
              </a:spcBef>
              <a:spcAft>
                <a:spcPts val="0"/>
              </a:spcAft>
              <a:buSzPts val="1100"/>
              <a:buNone/>
            </a:pPr>
            <a:r>
              <a:rPr lang="en" sz="1200" b="0" i="0" u="none" strike="noStrike" cap="none">
                <a:solidFill>
                  <a:schemeClr val="dk1"/>
                </a:solidFill>
                <a:latin typeface="Calibri"/>
                <a:ea typeface="Calibri"/>
                <a:cs typeface="Calibri"/>
                <a:sym typeface="Calibri"/>
              </a:rPr>
              <a:t>There are three </a:t>
            </a:r>
            <a:r>
              <a:rPr lang="en" sz="1200" b="0" i="0" u="none" strike="noStrike" cap="none">
                <a:solidFill>
                  <a:schemeClr val="dk1"/>
                </a:solidFill>
                <a:latin typeface="Courier New"/>
                <a:ea typeface="Courier New"/>
                <a:cs typeface="Courier New"/>
                <a:sym typeface="Courier New"/>
              </a:rPr>
              <a:t>ON COMMIT</a:t>
            </a:r>
            <a:r>
              <a:rPr lang="en" sz="1200" b="0" i="0" u="none" strike="noStrike" cap="none">
                <a:solidFill>
                  <a:schemeClr val="dk1"/>
                </a:solidFill>
                <a:latin typeface="Calibri"/>
                <a:ea typeface="Calibri"/>
                <a:cs typeface="Calibri"/>
                <a:sym typeface="Calibri"/>
              </a:rPr>
              <a:t> states that you can pass to the temporary table are:</a:t>
            </a:r>
            <a:endParaRPr/>
          </a:p>
          <a:p>
            <a:pPr marL="171450" marR="0" lvl="0" indent="-171450" algn="l" rtl="0">
              <a:lnSpc>
                <a:spcPct val="100000"/>
              </a:lnSpc>
              <a:spcBef>
                <a:spcPts val="360"/>
              </a:spcBef>
              <a:spcAft>
                <a:spcPts val="0"/>
              </a:spcAft>
              <a:buClr>
                <a:schemeClr val="dk1"/>
              </a:buClr>
              <a:buSzPts val="1200"/>
              <a:buFont typeface="Arial"/>
              <a:buChar char="•"/>
            </a:pPr>
            <a:r>
              <a:rPr lang="en" sz="1200" b="0" i="0" u="none" strike="noStrike" cap="none">
                <a:solidFill>
                  <a:schemeClr val="dk1"/>
                </a:solidFill>
                <a:latin typeface="Courier New"/>
                <a:ea typeface="Courier New"/>
                <a:cs typeface="Courier New"/>
                <a:sym typeface="Courier New"/>
              </a:rPr>
              <a:t>PRESERVE ROWS</a:t>
            </a:r>
            <a:r>
              <a:rPr lang="en" sz="1200" b="0" i="0" u="none" strike="noStrike" cap="none">
                <a:solidFill>
                  <a:schemeClr val="dk1"/>
                </a:solidFill>
                <a:latin typeface="Calibri"/>
                <a:ea typeface="Calibri"/>
                <a:cs typeface="Calibri"/>
                <a:sym typeface="Calibri"/>
              </a:rPr>
              <a:t> – The rows within the table are saved from removal at the end of a transaction block. This translates into no action being taken on the temporary table or its data.</a:t>
            </a:r>
            <a:endParaRPr/>
          </a:p>
          <a:p>
            <a:pPr marL="171450" marR="0" lvl="0" indent="-171450" algn="l" rtl="0">
              <a:lnSpc>
                <a:spcPct val="100000"/>
              </a:lnSpc>
              <a:spcBef>
                <a:spcPts val="360"/>
              </a:spcBef>
              <a:spcAft>
                <a:spcPts val="0"/>
              </a:spcAft>
              <a:buClr>
                <a:schemeClr val="dk1"/>
              </a:buClr>
              <a:buSzPts val="1200"/>
              <a:buFont typeface="Arial"/>
              <a:buChar char="•"/>
            </a:pPr>
            <a:r>
              <a:rPr lang="en" sz="1200" b="0" i="0" u="none" strike="noStrike" cap="none">
                <a:solidFill>
                  <a:schemeClr val="dk1"/>
                </a:solidFill>
                <a:latin typeface="Courier New"/>
                <a:ea typeface="Courier New"/>
                <a:cs typeface="Courier New"/>
                <a:sym typeface="Courier New"/>
              </a:rPr>
              <a:t>DELETE ROWS</a:t>
            </a:r>
            <a:r>
              <a:rPr lang="en" sz="1200" b="0" i="0" u="none" strike="noStrike" cap="none">
                <a:solidFill>
                  <a:schemeClr val="dk1"/>
                </a:solidFill>
                <a:latin typeface="Calibri"/>
                <a:ea typeface="Calibri"/>
                <a:cs typeface="Calibri"/>
                <a:sym typeface="Calibri"/>
              </a:rPr>
              <a:t> – The temporary table is truncated at the end of the transaction block, so all rows have been removed.</a:t>
            </a:r>
            <a:endParaRPr/>
          </a:p>
          <a:p>
            <a:pPr marL="171450" marR="0" lvl="0" indent="-171450" algn="l" rtl="0">
              <a:lnSpc>
                <a:spcPct val="100000"/>
              </a:lnSpc>
              <a:spcBef>
                <a:spcPts val="360"/>
              </a:spcBef>
              <a:spcAft>
                <a:spcPts val="0"/>
              </a:spcAft>
              <a:buClr>
                <a:schemeClr val="dk1"/>
              </a:buClr>
              <a:buSzPts val="1200"/>
              <a:buFont typeface="Arial"/>
              <a:buChar char="•"/>
            </a:pPr>
            <a:r>
              <a:rPr lang="en" sz="1200" b="0" i="0" u="none" strike="noStrike" cap="none">
                <a:solidFill>
                  <a:schemeClr val="dk1"/>
                </a:solidFill>
                <a:latin typeface="Courier New"/>
                <a:ea typeface="Courier New"/>
                <a:cs typeface="Courier New"/>
                <a:sym typeface="Courier New"/>
              </a:rPr>
              <a:t>DROP</a:t>
            </a:r>
            <a:r>
              <a:rPr lang="en" sz="1200" b="0" i="0" u="none" strike="noStrike" cap="none">
                <a:solidFill>
                  <a:schemeClr val="dk1"/>
                </a:solidFill>
                <a:latin typeface="Calibri"/>
                <a:ea typeface="Calibri"/>
                <a:cs typeface="Calibri"/>
                <a:sym typeface="Calibri"/>
              </a:rPr>
              <a:t> – The temporary table is dropped at the end of the transaction block. </a:t>
            </a:r>
            <a:endParaRPr sz="1200" b="0" i="0" u="none" strike="noStrike" cap="none">
              <a:solidFill>
                <a:schemeClr val="dk1"/>
              </a:solidFill>
              <a:latin typeface="Calibri"/>
              <a:ea typeface="Calibri"/>
              <a:cs typeface="Calibri"/>
              <a:sym typeface="Calibri"/>
            </a:endParaRPr>
          </a:p>
        </p:txBody>
      </p:sp>
      <p:sp>
        <p:nvSpPr>
          <p:cNvPr id="480" name="Google Shape;480;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11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Google Shape;295;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r>
              <a:rPr lang="en" sz="1200" b="0" i="0" u="none" strike="noStrike" cap="none">
                <a:solidFill>
                  <a:schemeClr val="dk1"/>
                </a:solidFill>
                <a:latin typeface="Calibri"/>
                <a:ea typeface="Calibri"/>
                <a:cs typeface="Calibri"/>
                <a:sym typeface="Calibri"/>
              </a:rPr>
              <a:t>In addition to heap and append-optimized storage models, you can also define your table to be row-oriented or column-oriented.</a:t>
            </a:r>
            <a:endParaRPr/>
          </a:p>
          <a:p>
            <a:pPr marL="0" marR="0" lvl="0" indent="0" algn="l" rtl="0">
              <a:lnSpc>
                <a:spcPct val="100000"/>
              </a:lnSpc>
              <a:spcBef>
                <a:spcPts val="360"/>
              </a:spcBef>
              <a:spcAft>
                <a:spcPts val="0"/>
              </a:spcAft>
              <a:buSzPts val="1100"/>
              <a:buNone/>
            </a:pPr>
            <a:r>
              <a:rPr lang="en" sz="1200" b="0" i="0" u="none" strike="noStrike" cap="none">
                <a:solidFill>
                  <a:schemeClr val="dk1"/>
                </a:solidFill>
                <a:latin typeface="Calibri"/>
                <a:ea typeface="Calibri"/>
                <a:cs typeface="Calibri"/>
                <a:sym typeface="Calibri"/>
              </a:rPr>
              <a:t>A row-oriented table supports mixed workloads where you may perform frequent inserts, updates, deletes, and selects.</a:t>
            </a:r>
            <a:endParaRPr/>
          </a:p>
          <a:p>
            <a:pPr marL="0" marR="0" lvl="0" indent="0" algn="l" rtl="0">
              <a:lnSpc>
                <a:spcPct val="100000"/>
              </a:lnSpc>
              <a:spcBef>
                <a:spcPts val="360"/>
              </a:spcBef>
              <a:spcAft>
                <a:spcPts val="0"/>
              </a:spcAft>
              <a:buSzPts val="1100"/>
              <a:buNone/>
            </a:pPr>
            <a:r>
              <a:rPr lang="en" sz="1200" b="0" i="0" u="none" strike="noStrike" cap="none">
                <a:solidFill>
                  <a:schemeClr val="dk1"/>
                </a:solidFill>
                <a:latin typeface="Calibri"/>
                <a:ea typeface="Calibri"/>
                <a:cs typeface="Calibri"/>
                <a:sym typeface="Calibri"/>
              </a:rPr>
              <a:t>A column-oriented table, as with append-optimized storage, performs well for data warehouse workloads, where you may be computing aggregations of data over a small number of columns. This type of storage also works well for cases where only certain columns will be modified.</a:t>
            </a:r>
            <a:endParaRPr/>
          </a:p>
        </p:txBody>
      </p:sp>
      <p:sp>
        <p:nvSpPr>
          <p:cNvPr id="296" name="Google Shape;296;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SzPts val="1100"/>
              <a:buNone/>
            </a:pPr>
            <a:r>
              <a:rPr lang="en" sz="1200" b="0" i="0" u="none" strike="noStrike" cap="none">
                <a:solidFill>
                  <a:schemeClr val="dk1"/>
                </a:solidFill>
                <a:latin typeface="Calibri"/>
                <a:ea typeface="Calibri"/>
                <a:cs typeface="Calibri"/>
                <a:sym typeface="Calibri"/>
              </a:rPr>
              <a:t>Greenplum provides support for two table storage models with various options:</a:t>
            </a:r>
            <a:endParaRPr/>
          </a:p>
          <a:p>
            <a:pPr marL="171450" marR="0" lvl="0" indent="-171450" algn="l" rtl="0">
              <a:lnSpc>
                <a:spcPct val="90000"/>
              </a:lnSpc>
              <a:spcBef>
                <a:spcPts val="360"/>
              </a:spcBef>
              <a:spcAft>
                <a:spcPts val="0"/>
              </a:spcAft>
              <a:buClr>
                <a:schemeClr val="dk1"/>
              </a:buClr>
              <a:buSzPts val="1200"/>
              <a:buFont typeface="Arial"/>
              <a:buChar char="•"/>
            </a:pPr>
            <a:r>
              <a:rPr lang="en" sz="1200" b="0" i="0" u="none" strike="noStrike" cap="none">
                <a:solidFill>
                  <a:schemeClr val="dk1"/>
                </a:solidFill>
                <a:latin typeface="Calibri"/>
                <a:ea typeface="Calibri"/>
                <a:cs typeface="Calibri"/>
                <a:sym typeface="Calibri"/>
              </a:rPr>
              <a:t>Heap – Unless otherwise specified, Greenplum tables are created using the heap storage model. Heap tables allow you to add new rows, update existing rows, and remove rows from the table. These types of transactions are seen in OLTP databases where data is often modified after it has been loaded. </a:t>
            </a:r>
            <a:endParaRPr/>
          </a:p>
          <a:p>
            <a:pPr marL="171450" marR="0" lvl="0" indent="-171450" algn="l" rtl="0">
              <a:lnSpc>
                <a:spcPct val="90000"/>
              </a:lnSpc>
              <a:spcBef>
                <a:spcPts val="360"/>
              </a:spcBef>
              <a:spcAft>
                <a:spcPts val="0"/>
              </a:spcAft>
              <a:buClr>
                <a:schemeClr val="dk1"/>
              </a:buClr>
              <a:buSzPts val="1200"/>
              <a:buFont typeface="Arial"/>
              <a:buChar char="•"/>
            </a:pPr>
            <a:r>
              <a:rPr lang="en" sz="1200" b="0" i="0" u="none" strike="noStrike" cap="none">
                <a:solidFill>
                  <a:schemeClr val="dk1"/>
                </a:solidFill>
                <a:latin typeface="Calibri"/>
                <a:ea typeface="Calibri"/>
                <a:cs typeface="Calibri"/>
                <a:sym typeface="Calibri"/>
              </a:rPr>
              <a:t>Append-optimized – An append-optimized table is optimized for data warehouses. If you follow the strictest definition of the data warehouse, data is not normally modified once it has been loaded into its permanent table. Append-optimized tables do afford some flexibility in that they permit updates and deletes. </a:t>
            </a:r>
            <a:br>
              <a:rPr lang="en" sz="1200" b="0" i="0" u="none" strike="noStrike" cap="none">
                <a:solidFill>
                  <a:schemeClr val="dk1"/>
                </a:solidFill>
                <a:latin typeface="Calibri"/>
                <a:ea typeface="Calibri"/>
                <a:cs typeface="Calibri"/>
                <a:sym typeface="Calibri"/>
              </a:rPr>
            </a:br>
            <a:r>
              <a:rPr lang="en" sz="1200" b="0" i="0" u="none" strike="noStrike" cap="none">
                <a:solidFill>
                  <a:schemeClr val="dk1"/>
                </a:solidFill>
                <a:latin typeface="Calibri"/>
                <a:ea typeface="Calibri"/>
                <a:cs typeface="Calibri"/>
                <a:sym typeface="Calibri"/>
              </a:rPr>
              <a:t>Append-optimized tables work well for large batch uploads, as opposed to single row inserts. Large fact tables, where data does not normally require changes, are ideal candidates for append-optimized storage. </a:t>
            </a:r>
            <a:br>
              <a:rPr lang="en" sz="1200" b="0" i="0" u="none" strike="noStrike" cap="none">
                <a:solidFill>
                  <a:schemeClr val="dk1"/>
                </a:solidFill>
                <a:latin typeface="Calibri"/>
                <a:ea typeface="Calibri"/>
                <a:cs typeface="Calibri"/>
                <a:sym typeface="Calibri"/>
              </a:rPr>
            </a:br>
            <a:r>
              <a:rPr lang="en" sz="1200" b="0" i="0" u="none" strike="noStrike" cap="none">
                <a:solidFill>
                  <a:schemeClr val="dk1"/>
                </a:solidFill>
                <a:latin typeface="Calibri"/>
                <a:ea typeface="Calibri"/>
                <a:cs typeface="Calibri"/>
                <a:sym typeface="Calibri"/>
              </a:rPr>
              <a:t>Append-optimized storage does not work with transactions that use serializable isolation levels, as would be seen with single-row inserts. Append-only storage uses a visibility map to mark the rows which should be visible versus those that should not be (due to deletion).</a:t>
            </a:r>
            <a:endParaRPr/>
          </a:p>
          <a:p>
            <a:pPr marL="0" marR="0" lvl="0" indent="0" algn="l" rtl="0">
              <a:lnSpc>
                <a:spcPct val="90000"/>
              </a:lnSpc>
              <a:spcBef>
                <a:spcPts val="360"/>
              </a:spcBef>
              <a:spcAft>
                <a:spcPts val="0"/>
              </a:spcAft>
              <a:buSzPts val="1100"/>
              <a:buNone/>
            </a:pPr>
            <a:r>
              <a:rPr lang="en" sz="1200" b="0" i="0" u="none" strike="noStrike" cap="none">
                <a:solidFill>
                  <a:schemeClr val="dk1"/>
                </a:solidFill>
                <a:latin typeface="Calibri"/>
                <a:ea typeface="Calibri"/>
                <a:cs typeface="Calibri"/>
                <a:sym typeface="Calibri"/>
              </a:rPr>
              <a:t>Both storage models support row-oriented tables, whereas column-oriented tables are only supported with append-optimized storage.</a:t>
            </a:r>
            <a:endParaRPr/>
          </a:p>
          <a:p>
            <a:pPr marL="0" marR="0" lvl="0" indent="0" algn="l" rtl="0">
              <a:lnSpc>
                <a:spcPct val="90000"/>
              </a:lnSpc>
              <a:spcBef>
                <a:spcPts val="360"/>
              </a:spcBef>
              <a:spcAft>
                <a:spcPts val="0"/>
              </a:spcAft>
              <a:buSzPts val="1100"/>
              <a:buNone/>
            </a:pPr>
            <a:r>
              <a:rPr lang="en" sz="1200" b="0" i="0" u="none" strike="noStrike" cap="none">
                <a:solidFill>
                  <a:schemeClr val="dk1"/>
                </a:solidFill>
                <a:latin typeface="Calibri"/>
                <a:ea typeface="Calibri"/>
                <a:cs typeface="Calibri"/>
                <a:sym typeface="Calibri"/>
              </a:rPr>
              <a:t>Append-optimized storage also supports in-database compression at the table and column levels.</a:t>
            </a:r>
            <a:endParaRPr sz="1200" b="0" i="0" u="none" strike="noStrike" cap="none">
              <a:solidFill>
                <a:schemeClr val="dk1"/>
              </a:solidFill>
              <a:latin typeface="Calibri"/>
              <a:ea typeface="Calibri"/>
              <a:cs typeface="Calibri"/>
              <a:sym typeface="Calibri"/>
            </a:endParaRPr>
          </a:p>
        </p:txBody>
      </p:sp>
      <p:sp>
        <p:nvSpPr>
          <p:cNvPr id="352" name="Google Shape;352;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6" name="Google Shape;36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r>
              <a:rPr lang="en" sz="1200" b="0" i="0" u="none" strike="noStrike" cap="none">
                <a:solidFill>
                  <a:schemeClr val="dk1"/>
                </a:solidFill>
                <a:latin typeface="Calibri"/>
                <a:ea typeface="Calibri"/>
                <a:cs typeface="Calibri"/>
                <a:sym typeface="Calibri"/>
              </a:rPr>
              <a:t>Unless otherwise specified, the default behavior when creating a table is to create a heap storage table with row orientation.</a:t>
            </a:r>
            <a:endParaRPr/>
          </a:p>
          <a:p>
            <a:pPr marL="0" marR="0" lvl="0" indent="0" algn="l" rtl="0">
              <a:lnSpc>
                <a:spcPct val="100000"/>
              </a:lnSpc>
              <a:spcBef>
                <a:spcPts val="360"/>
              </a:spcBef>
              <a:spcAft>
                <a:spcPts val="0"/>
              </a:spcAft>
              <a:buSzPts val="1100"/>
              <a:buNone/>
            </a:pPr>
            <a:r>
              <a:rPr lang="en" sz="1200" b="0" i="0" u="none" strike="noStrike" cap="none">
                <a:solidFill>
                  <a:schemeClr val="dk1"/>
                </a:solidFill>
                <a:latin typeface="Calibri"/>
                <a:ea typeface="Calibri"/>
                <a:cs typeface="Calibri"/>
                <a:sym typeface="Calibri"/>
              </a:rPr>
              <a:t>To create an append-optimized table, you must include the clause </a:t>
            </a:r>
            <a:br>
              <a:rPr lang="en" sz="1200" b="0" i="0" u="none" strike="noStrike" cap="none">
                <a:solidFill>
                  <a:schemeClr val="dk1"/>
                </a:solidFill>
                <a:latin typeface="Calibri"/>
                <a:ea typeface="Calibri"/>
                <a:cs typeface="Calibri"/>
                <a:sym typeface="Calibri"/>
              </a:rPr>
            </a:br>
            <a:r>
              <a:rPr lang="en" sz="1200" b="0" i="0" u="none" strike="noStrike" cap="none">
                <a:solidFill>
                  <a:schemeClr val="dk1"/>
                </a:solidFill>
                <a:latin typeface="Courier New"/>
                <a:ea typeface="Courier New"/>
                <a:cs typeface="Courier New"/>
                <a:sym typeface="Courier New"/>
              </a:rPr>
              <a:t>WITH (appendonly=true)</a:t>
            </a:r>
            <a:r>
              <a:rPr lang="en" sz="1200" b="0" i="0" u="none" strike="noStrike" cap="none">
                <a:solidFill>
                  <a:schemeClr val="dk1"/>
                </a:solidFill>
                <a:latin typeface="Calibri"/>
                <a:ea typeface="Calibri"/>
                <a:cs typeface="Calibri"/>
                <a:sym typeface="Calibri"/>
              </a:rPr>
              <a:t> in your table definition.</a:t>
            </a:r>
            <a:endParaRPr/>
          </a:p>
          <a:p>
            <a:pPr marL="0" marR="0" lvl="0" indent="0" algn="l" rtl="0">
              <a:lnSpc>
                <a:spcPct val="100000"/>
              </a:lnSpc>
              <a:spcBef>
                <a:spcPts val="360"/>
              </a:spcBef>
              <a:spcAft>
                <a:spcPts val="0"/>
              </a:spcAft>
              <a:buSzPts val="1100"/>
              <a:buNone/>
            </a:pPr>
            <a:r>
              <a:rPr lang="en" sz="1200" b="0" i="0" u="none" strike="noStrike" cap="none">
                <a:solidFill>
                  <a:schemeClr val="dk1"/>
                </a:solidFill>
                <a:latin typeface="Calibri"/>
                <a:ea typeface="Calibri"/>
                <a:cs typeface="Calibri"/>
                <a:sym typeface="Calibri"/>
              </a:rPr>
              <a:t>To specify column orientation, use the </a:t>
            </a:r>
            <a:br>
              <a:rPr lang="en" sz="1200" b="0" i="0" u="none" strike="noStrike" cap="none">
                <a:solidFill>
                  <a:schemeClr val="dk1"/>
                </a:solidFill>
                <a:latin typeface="Calibri"/>
                <a:ea typeface="Calibri"/>
                <a:cs typeface="Calibri"/>
                <a:sym typeface="Calibri"/>
              </a:rPr>
            </a:br>
            <a:r>
              <a:rPr lang="en" sz="1200" b="0" i="0" u="none" strike="noStrike" cap="none">
                <a:solidFill>
                  <a:schemeClr val="dk1"/>
                </a:solidFill>
                <a:latin typeface="Courier New"/>
                <a:ea typeface="Courier New"/>
                <a:cs typeface="Courier New"/>
                <a:sym typeface="Courier New"/>
              </a:rPr>
              <a:t>WITH (appendonly=true, orientation=column)</a:t>
            </a:r>
            <a:r>
              <a:rPr lang="en" sz="1200" b="0" i="0" u="none" strike="noStrike" cap="none">
                <a:solidFill>
                  <a:schemeClr val="dk1"/>
                </a:solidFill>
                <a:latin typeface="Calibri"/>
                <a:ea typeface="Calibri"/>
                <a:cs typeface="Calibri"/>
                <a:sym typeface="Calibri"/>
              </a:rPr>
              <a:t> clause in your table definition.</a:t>
            </a:r>
            <a:endParaRPr/>
          </a:p>
          <a:p>
            <a:pPr marL="0" marR="0" lvl="0" indent="0" algn="l" rtl="0">
              <a:lnSpc>
                <a:spcPct val="100000"/>
              </a:lnSpc>
              <a:spcBef>
                <a:spcPts val="360"/>
              </a:spcBef>
              <a:spcAft>
                <a:spcPts val="0"/>
              </a:spcAft>
              <a:buSzPts val="1100"/>
              <a:buNone/>
            </a:pPr>
            <a:r>
              <a:rPr lang="en" sz="1200" b="0" i="0" u="none" strike="noStrike" cap="none">
                <a:solidFill>
                  <a:schemeClr val="dk1"/>
                </a:solidFill>
                <a:latin typeface="Calibri"/>
                <a:ea typeface="Calibri"/>
                <a:cs typeface="Calibri"/>
                <a:sym typeface="Calibri"/>
              </a:rPr>
              <a:t>You cannot change the storage model or orientation of an existing table. You can instead create a new table with the desired storage model and orientation and migrate your data into that table (we did this in the demo, using “CREATE TABLE AS SELECT …”)</a:t>
            </a:r>
            <a:endParaRPr/>
          </a:p>
          <a:p>
            <a:pPr marL="0" marR="0" lvl="0" indent="0" algn="l" rtl="0">
              <a:lnSpc>
                <a:spcPct val="100000"/>
              </a:lnSpc>
              <a:spcBef>
                <a:spcPts val="360"/>
              </a:spcBef>
              <a:spcAft>
                <a:spcPts val="0"/>
              </a:spcAft>
              <a:buSzPts val="1100"/>
              <a:buNone/>
            </a:pPr>
            <a:endParaRPr sz="1200" b="0" i="0" u="none" strike="noStrike" cap="none">
              <a:solidFill>
                <a:schemeClr val="dk1"/>
              </a:solidFill>
              <a:latin typeface="Calibri"/>
              <a:ea typeface="Calibri"/>
              <a:cs typeface="Calibri"/>
              <a:sym typeface="Calibri"/>
            </a:endParaRPr>
          </a:p>
        </p:txBody>
      </p:sp>
      <p:sp>
        <p:nvSpPr>
          <p:cNvPr id="367" name="Google Shape;367;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2" name="Google Shape;382;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r>
              <a:rPr lang="en" sz="1200" b="0" i="0" u="none" strike="noStrike" cap="none">
                <a:solidFill>
                  <a:schemeClr val="dk1"/>
                </a:solidFill>
                <a:latin typeface="Calibri"/>
                <a:ea typeface="Calibri"/>
                <a:cs typeface="Calibri"/>
                <a:sym typeface="Calibri"/>
              </a:rPr>
              <a:t>When applying compression to the table, you include the compression type and level in the </a:t>
            </a:r>
            <a:r>
              <a:rPr lang="en" sz="1200" b="0" i="0" u="none" strike="noStrike" cap="none">
                <a:solidFill>
                  <a:schemeClr val="dk1"/>
                </a:solidFill>
                <a:latin typeface="Courier New"/>
                <a:ea typeface="Courier New"/>
                <a:cs typeface="Courier New"/>
                <a:sym typeface="Courier New"/>
              </a:rPr>
              <a:t>WITH</a:t>
            </a:r>
            <a:r>
              <a:rPr lang="en" sz="1200" b="0" i="0" u="none" strike="noStrike" cap="none">
                <a:solidFill>
                  <a:schemeClr val="dk1"/>
                </a:solidFill>
                <a:latin typeface="Calibri"/>
                <a:ea typeface="Calibri"/>
                <a:cs typeface="Calibri"/>
                <a:sym typeface="Calibri"/>
              </a:rPr>
              <a:t> clause of your table definition.</a:t>
            </a:r>
            <a:endParaRPr/>
          </a:p>
          <a:p>
            <a:pPr marL="0" marR="0" lvl="0" indent="0" algn="l" rtl="0">
              <a:lnSpc>
                <a:spcPct val="100000"/>
              </a:lnSpc>
              <a:spcBef>
                <a:spcPts val="360"/>
              </a:spcBef>
              <a:spcAft>
                <a:spcPts val="0"/>
              </a:spcAft>
              <a:buSzPts val="1100"/>
              <a:buNone/>
            </a:pPr>
            <a:r>
              <a:rPr lang="en" sz="1200" b="0" i="0" u="none" strike="noStrike" cap="none">
                <a:solidFill>
                  <a:schemeClr val="dk1"/>
                </a:solidFill>
                <a:latin typeface="Calibri"/>
                <a:ea typeface="Calibri"/>
                <a:cs typeface="Calibri"/>
                <a:sym typeface="Calibri"/>
              </a:rPr>
              <a:t>In the first example, the zlib compression algorithm is applied to the table using the clause  “</a:t>
            </a:r>
            <a:r>
              <a:rPr lang="en" sz="1200" b="0" i="0" u="none" strike="noStrike" cap="none">
                <a:solidFill>
                  <a:schemeClr val="dk1"/>
                </a:solidFill>
                <a:latin typeface="Courier New"/>
                <a:ea typeface="Courier New"/>
                <a:cs typeface="Courier New"/>
                <a:sym typeface="Courier New"/>
              </a:rPr>
              <a:t>WITH (appendonly=true, compresstype=zlib, compresslevel=5)</a:t>
            </a:r>
            <a:r>
              <a:rPr lang="en" sz="1200" b="0" i="0" u="none" strike="noStrike" cap="none">
                <a:solidFill>
                  <a:schemeClr val="dk1"/>
                </a:solidFill>
                <a:latin typeface="Calibri"/>
                <a:ea typeface="Calibri"/>
                <a:cs typeface="Calibri"/>
                <a:sym typeface="Calibri"/>
              </a:rPr>
              <a:t>”.</a:t>
            </a:r>
            <a:endParaRPr/>
          </a:p>
          <a:p>
            <a:pPr marL="0" marR="0" lvl="0" indent="0" algn="l" rtl="0">
              <a:lnSpc>
                <a:spcPct val="100000"/>
              </a:lnSpc>
              <a:spcBef>
                <a:spcPts val="360"/>
              </a:spcBef>
              <a:spcAft>
                <a:spcPts val="0"/>
              </a:spcAft>
              <a:buSzPts val="1100"/>
              <a:buNone/>
            </a:pPr>
            <a:r>
              <a:rPr lang="en" sz="1200" b="0" i="0" u="none" strike="noStrike" cap="none">
                <a:solidFill>
                  <a:schemeClr val="dk1"/>
                </a:solidFill>
                <a:latin typeface="Calibri"/>
                <a:ea typeface="Calibri"/>
                <a:cs typeface="Calibri"/>
                <a:sym typeface="Calibri"/>
              </a:rPr>
              <a:t>The default compression level is </a:t>
            </a:r>
            <a:r>
              <a:rPr lang="en" sz="1200" b="0" i="0" u="none" strike="noStrike" cap="none">
                <a:solidFill>
                  <a:schemeClr val="dk1"/>
                </a:solidFill>
                <a:latin typeface="Courier New"/>
                <a:ea typeface="Courier New"/>
                <a:cs typeface="Courier New"/>
                <a:sym typeface="Courier New"/>
              </a:rPr>
              <a:t>1</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360"/>
              </a:spcBef>
              <a:spcAft>
                <a:spcPts val="0"/>
              </a:spcAft>
              <a:buSzPts val="1100"/>
              <a:buNone/>
            </a:pPr>
            <a:r>
              <a:rPr lang="en" sz="1200" b="0" i="0" u="none" strike="noStrike" cap="none">
                <a:solidFill>
                  <a:schemeClr val="dk1"/>
                </a:solidFill>
                <a:latin typeface="Calibri"/>
                <a:ea typeface="Calibri"/>
                <a:cs typeface="Calibri"/>
                <a:sym typeface="Calibri"/>
              </a:rPr>
              <a:t>.</a:t>
            </a:r>
            <a:endParaRPr/>
          </a:p>
          <a:p>
            <a:pPr marL="0" marR="0" lvl="0" indent="0" algn="l" rtl="0">
              <a:lnSpc>
                <a:spcPct val="100000"/>
              </a:lnSpc>
              <a:spcBef>
                <a:spcPts val="360"/>
              </a:spcBef>
              <a:spcAft>
                <a:spcPts val="0"/>
              </a:spcAft>
              <a:buSzPts val="1100"/>
              <a:buNone/>
            </a:pPr>
            <a:r>
              <a:rPr lang="en" sz="1200" b="0" i="0" u="none" strike="noStrike" cap="none">
                <a:solidFill>
                  <a:schemeClr val="dk1"/>
                </a:solidFill>
                <a:latin typeface="Calibri"/>
                <a:ea typeface="Calibri"/>
                <a:cs typeface="Calibri"/>
                <a:sym typeface="Calibri"/>
              </a:rPr>
              <a:t>The second example shows how to define a QuickLZ compressed table by including the “</a:t>
            </a:r>
            <a:r>
              <a:rPr lang="en" sz="1200" b="0" i="0" u="none" strike="noStrike" cap="none">
                <a:solidFill>
                  <a:schemeClr val="dk1"/>
                </a:solidFill>
                <a:latin typeface="Courier New"/>
                <a:ea typeface="Courier New"/>
                <a:cs typeface="Courier New"/>
                <a:sym typeface="Courier New"/>
              </a:rPr>
              <a:t>compresstype=quicklz”</a:t>
            </a:r>
            <a:r>
              <a:rPr lang="en" sz="1200" b="0" i="0" u="none" strike="noStrike" cap="none">
                <a:solidFill>
                  <a:schemeClr val="dk1"/>
                </a:solidFill>
                <a:latin typeface="Calibri"/>
                <a:ea typeface="Calibri"/>
                <a:cs typeface="Calibri"/>
                <a:sym typeface="Calibri"/>
              </a:rPr>
              <a:t> option in the </a:t>
            </a:r>
            <a:r>
              <a:rPr lang="en" sz="1200" b="0" i="0" u="none" strike="noStrike" cap="none">
                <a:solidFill>
                  <a:schemeClr val="dk1"/>
                </a:solidFill>
                <a:latin typeface="Courier New"/>
                <a:ea typeface="Courier New"/>
                <a:cs typeface="Courier New"/>
                <a:sym typeface="Courier New"/>
              </a:rPr>
              <a:t>WITH</a:t>
            </a:r>
            <a:r>
              <a:rPr lang="en" sz="1200" b="0" i="0" u="none" strike="noStrike" cap="none">
                <a:solidFill>
                  <a:schemeClr val="dk1"/>
                </a:solidFill>
                <a:latin typeface="Calibri"/>
                <a:ea typeface="Calibri"/>
                <a:cs typeface="Calibri"/>
                <a:sym typeface="Calibri"/>
              </a:rPr>
              <a:t> clause.</a:t>
            </a:r>
            <a:endParaRPr/>
          </a:p>
          <a:p>
            <a:pPr marL="0" marR="0" lvl="0" indent="0" algn="l" rtl="0">
              <a:lnSpc>
                <a:spcPct val="100000"/>
              </a:lnSpc>
              <a:spcBef>
                <a:spcPts val="360"/>
              </a:spcBef>
              <a:spcAft>
                <a:spcPts val="0"/>
              </a:spcAft>
              <a:buSzPts val="1100"/>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360"/>
              </a:spcBef>
              <a:spcAft>
                <a:spcPts val="0"/>
              </a:spcAft>
              <a:buSzPts val="1100"/>
              <a:buNone/>
            </a:pPr>
            <a:r>
              <a:rPr lang="en" sz="1200" b="0" i="0" u="none" strike="noStrike" cap="none">
                <a:solidFill>
                  <a:schemeClr val="dk1"/>
                </a:solidFill>
                <a:latin typeface="Calibri"/>
                <a:ea typeface="Calibri"/>
                <a:cs typeface="Calibri"/>
                <a:sym typeface="Calibri"/>
              </a:rPr>
              <a:t>In the third example, compression algorithms are applied, separately, to two columns. Column compression requires the </a:t>
            </a:r>
            <a:r>
              <a:rPr lang="en" sz="1200" b="0" i="0" u="none" strike="noStrike" cap="none">
                <a:solidFill>
                  <a:schemeClr val="dk1"/>
                </a:solidFill>
                <a:latin typeface="Courier New"/>
                <a:ea typeface="Courier New"/>
                <a:cs typeface="Courier New"/>
                <a:sym typeface="Courier New"/>
              </a:rPr>
              <a:t>ENCODING</a:t>
            </a:r>
            <a:r>
              <a:rPr lang="en" sz="1200" b="0" i="0" u="none" strike="noStrike" cap="none">
                <a:solidFill>
                  <a:schemeClr val="dk1"/>
                </a:solidFill>
                <a:latin typeface="Calibri"/>
                <a:ea typeface="Calibri"/>
                <a:cs typeface="Calibri"/>
                <a:sym typeface="Calibri"/>
              </a:rPr>
              <a:t> clause as part of the column definition. Here, the </a:t>
            </a:r>
            <a:r>
              <a:rPr lang="en" sz="1200" b="0" i="0" u="none" strike="noStrike" cap="none">
                <a:solidFill>
                  <a:schemeClr val="dk1"/>
                </a:solidFill>
                <a:latin typeface="Courier New"/>
                <a:ea typeface="Courier New"/>
                <a:cs typeface="Courier New"/>
                <a:sym typeface="Courier New"/>
              </a:rPr>
              <a:t>sales</a:t>
            </a:r>
            <a:r>
              <a:rPr lang="en" sz="1200" b="0" i="0" u="none" strike="noStrike" cap="none">
                <a:solidFill>
                  <a:schemeClr val="dk1"/>
                </a:solidFill>
                <a:latin typeface="Calibri"/>
                <a:ea typeface="Calibri"/>
                <a:cs typeface="Calibri"/>
                <a:sym typeface="Calibri"/>
              </a:rPr>
              <a:t> column will use </a:t>
            </a:r>
            <a:r>
              <a:rPr lang="en" sz="1200" b="0" i="0" u="none" strike="noStrike" cap="none">
                <a:solidFill>
                  <a:schemeClr val="dk1"/>
                </a:solidFill>
                <a:latin typeface="Courier New"/>
                <a:ea typeface="Courier New"/>
                <a:cs typeface="Courier New"/>
                <a:sym typeface="Courier New"/>
              </a:rPr>
              <a:t>zlib</a:t>
            </a:r>
            <a:r>
              <a:rPr lang="en" sz="1200" b="0" i="0" u="none" strike="noStrike" cap="none">
                <a:solidFill>
                  <a:schemeClr val="dk1"/>
                </a:solidFill>
                <a:latin typeface="Calibri"/>
                <a:ea typeface="Calibri"/>
                <a:cs typeface="Calibri"/>
                <a:sym typeface="Calibri"/>
              </a:rPr>
              <a:t> compression at compression level </a:t>
            </a:r>
            <a:r>
              <a:rPr lang="en" sz="1200" b="0" i="0" u="none" strike="noStrike" cap="none">
                <a:solidFill>
                  <a:schemeClr val="dk1"/>
                </a:solidFill>
                <a:latin typeface="Courier New"/>
                <a:ea typeface="Courier New"/>
                <a:cs typeface="Courier New"/>
                <a:sym typeface="Courier New"/>
              </a:rPr>
              <a:t>3</a:t>
            </a:r>
            <a:r>
              <a:rPr lang="en" sz="1200" b="0" i="0" u="none" strike="noStrike" cap="none">
                <a:solidFill>
                  <a:schemeClr val="dk1"/>
                </a:solidFill>
                <a:latin typeface="Calibri"/>
                <a:ea typeface="Calibri"/>
                <a:cs typeface="Calibri"/>
                <a:sym typeface="Calibri"/>
              </a:rPr>
              <a:t>, while the </a:t>
            </a:r>
            <a:r>
              <a:rPr lang="en" sz="1200" b="0" i="0" u="none" strike="noStrike" cap="none">
                <a:solidFill>
                  <a:schemeClr val="dk1"/>
                </a:solidFill>
                <a:latin typeface="Courier New"/>
                <a:ea typeface="Courier New"/>
                <a:cs typeface="Courier New"/>
                <a:sym typeface="Courier New"/>
              </a:rPr>
              <a:t>salesdate</a:t>
            </a:r>
            <a:r>
              <a:rPr lang="en" sz="1200" b="0" i="0" u="none" strike="noStrike" cap="none">
                <a:solidFill>
                  <a:schemeClr val="dk1"/>
                </a:solidFill>
                <a:latin typeface="Calibri"/>
                <a:ea typeface="Calibri"/>
                <a:cs typeface="Calibri"/>
                <a:sym typeface="Calibri"/>
              </a:rPr>
              <a:t> column will use </a:t>
            </a:r>
            <a:r>
              <a:rPr lang="en" sz="1200" b="0" i="0" u="none" strike="noStrike" cap="none">
                <a:solidFill>
                  <a:schemeClr val="dk1"/>
                </a:solidFill>
                <a:latin typeface="Courier New"/>
                <a:ea typeface="Courier New"/>
                <a:cs typeface="Courier New"/>
                <a:sym typeface="Courier New"/>
              </a:rPr>
              <a:t>rle_type</a:t>
            </a:r>
            <a:r>
              <a:rPr lang="en" sz="1200" b="0" i="0" u="none" strike="noStrike" cap="none">
                <a:solidFill>
                  <a:schemeClr val="dk1"/>
                </a:solidFill>
                <a:latin typeface="Calibri"/>
                <a:ea typeface="Calibri"/>
                <a:cs typeface="Calibri"/>
                <a:sym typeface="Calibri"/>
              </a:rPr>
              <a:t> compression.</a:t>
            </a:r>
            <a:endParaRPr/>
          </a:p>
          <a:p>
            <a:pPr marL="0" marR="0" lvl="0" indent="0" algn="l" rtl="0">
              <a:lnSpc>
                <a:spcPct val="100000"/>
              </a:lnSpc>
              <a:spcBef>
                <a:spcPts val="360"/>
              </a:spcBef>
              <a:spcAft>
                <a:spcPts val="0"/>
              </a:spcAft>
              <a:buSzPts val="1100"/>
              <a:buNone/>
            </a:pPr>
            <a:endParaRPr sz="1200" b="0" i="0" u="none" strike="noStrike" cap="none">
              <a:solidFill>
                <a:schemeClr val="dk1"/>
              </a:solidFill>
              <a:latin typeface="Calibri"/>
              <a:ea typeface="Calibri"/>
              <a:cs typeface="Calibri"/>
              <a:sym typeface="Calibri"/>
            </a:endParaRPr>
          </a:p>
        </p:txBody>
      </p:sp>
      <p:sp>
        <p:nvSpPr>
          <p:cNvPr id="383" name="Google Shape;383;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9" name="Google Shape;389;p6:notes"/>
          <p:cNvSpPr txBox="1">
            <a:spLocks noGrp="1"/>
          </p:cNvSpPr>
          <p:nvPr>
            <p:ph type="body" idx="1"/>
          </p:nvPr>
        </p:nvSpPr>
        <p:spPr>
          <a:xfrm>
            <a:off x="685800" y="4343399"/>
            <a:ext cx="5486400" cy="457496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r>
              <a:rPr lang="en" sz="1200" b="0" i="0" u="none" strike="noStrike" cap="none">
                <a:solidFill>
                  <a:schemeClr val="dk1"/>
                </a:solidFill>
                <a:latin typeface="Calibri"/>
                <a:ea typeface="Calibri"/>
                <a:cs typeface="Calibri"/>
                <a:sym typeface="Calibri"/>
              </a:rPr>
              <a:t>Append-optimized tables support compression at two levels:</a:t>
            </a:r>
            <a:endParaRPr/>
          </a:p>
          <a:p>
            <a:pPr marL="171450" marR="0" lvl="0" indent="-171450" algn="l" rtl="0">
              <a:lnSpc>
                <a:spcPct val="100000"/>
              </a:lnSpc>
              <a:spcBef>
                <a:spcPts val="360"/>
              </a:spcBef>
              <a:spcAft>
                <a:spcPts val="0"/>
              </a:spcAft>
              <a:buClr>
                <a:schemeClr val="dk1"/>
              </a:buClr>
              <a:buSzPts val="1200"/>
              <a:buFont typeface="Arial"/>
              <a:buChar char="•"/>
            </a:pPr>
            <a:r>
              <a:rPr lang="en" sz="1200" b="0" i="0" u="none" strike="noStrike" cap="none">
                <a:solidFill>
                  <a:schemeClr val="dk1"/>
                </a:solidFill>
                <a:latin typeface="Calibri"/>
                <a:ea typeface="Calibri"/>
                <a:cs typeface="Calibri"/>
                <a:sym typeface="Calibri"/>
              </a:rPr>
              <a:t>Table-level compression is applied to the entire table with support for ZLIB and QuickLZ; RLE_TYPE can also be used at the table level if ORIENTATION=COLUMN.</a:t>
            </a:r>
            <a:endParaRPr sz="1200" b="0" i="0" u="none" strike="noStrike" cap="none">
              <a:solidFill>
                <a:schemeClr val="dk1"/>
              </a:solidFill>
              <a:latin typeface="Calibri"/>
              <a:ea typeface="Calibri"/>
              <a:cs typeface="Calibri"/>
              <a:sym typeface="Calibri"/>
            </a:endParaRPr>
          </a:p>
          <a:p>
            <a:pPr marL="171450" marR="0" lvl="0" indent="-171450" algn="l" rtl="0">
              <a:lnSpc>
                <a:spcPct val="100000"/>
              </a:lnSpc>
              <a:spcBef>
                <a:spcPts val="360"/>
              </a:spcBef>
              <a:spcAft>
                <a:spcPts val="0"/>
              </a:spcAft>
              <a:buClr>
                <a:schemeClr val="dk1"/>
              </a:buClr>
              <a:buSzPts val="1200"/>
              <a:buFont typeface="Arial"/>
              <a:buChar char="•"/>
            </a:pPr>
            <a:r>
              <a:rPr lang="en" sz="1200" b="0" i="0" u="none" strike="noStrike" cap="none">
                <a:solidFill>
                  <a:schemeClr val="dk1"/>
                </a:solidFill>
                <a:latin typeface="Calibri"/>
                <a:ea typeface="Calibri"/>
                <a:cs typeface="Calibri"/>
                <a:sym typeface="Calibri"/>
              </a:rPr>
              <a:t>If ORIENTATION=COLUMN, each column’s compression spec can be applied independently.</a:t>
            </a:r>
            <a:endParaRPr/>
          </a:p>
          <a:p>
            <a:pPr marL="171450" marR="0" lvl="0" indent="-171450" algn="l" rtl="0">
              <a:lnSpc>
                <a:spcPct val="100000"/>
              </a:lnSpc>
              <a:spcBef>
                <a:spcPts val="360"/>
              </a:spcBef>
              <a:spcAft>
                <a:spcPts val="0"/>
              </a:spcAft>
              <a:buClr>
                <a:schemeClr val="dk1"/>
              </a:buClr>
              <a:buSzPts val="1200"/>
              <a:buFont typeface="Arial"/>
              <a:buChar char="•"/>
            </a:pPr>
            <a:r>
              <a:rPr lang="en" sz="1200" b="0" i="0" u="none" strike="noStrike" cap="none">
                <a:solidFill>
                  <a:schemeClr val="dk1"/>
                </a:solidFill>
                <a:latin typeface="Calibri"/>
                <a:ea typeface="Calibri"/>
                <a:cs typeface="Calibri"/>
                <a:sym typeface="Calibri"/>
              </a:rPr>
              <a:t>The order of precedence for compression specs, from lowest to highest, is table, column, partition, and subpartition. </a:t>
            </a:r>
            <a:endParaRPr/>
          </a:p>
          <a:p>
            <a:pPr marL="0" marR="0" lvl="0" indent="0" algn="l" rtl="0">
              <a:lnSpc>
                <a:spcPct val="100000"/>
              </a:lnSpc>
              <a:spcBef>
                <a:spcPts val="360"/>
              </a:spcBef>
              <a:spcAft>
                <a:spcPts val="0"/>
              </a:spcAft>
              <a:buClr>
                <a:schemeClr val="dk1"/>
              </a:buClr>
              <a:buSzPts val="1200"/>
              <a:buFont typeface="Arial"/>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360"/>
              </a:spcBef>
              <a:spcAft>
                <a:spcPts val="0"/>
              </a:spcAft>
              <a:buSzPts val="1100"/>
              <a:buNone/>
            </a:pPr>
            <a:r>
              <a:rPr lang="en" sz="1200" b="0" i="0" u="none" strike="noStrike" cap="none">
                <a:solidFill>
                  <a:schemeClr val="dk1"/>
                </a:solidFill>
                <a:latin typeface="Calibri"/>
                <a:ea typeface="Calibri"/>
                <a:cs typeface="Calibri"/>
                <a:sym typeface="Calibri"/>
              </a:rPr>
              <a:t>The various algorithms offer different performance and compression, depending on the data.</a:t>
            </a:r>
            <a:endParaRPr/>
          </a:p>
          <a:p>
            <a:pPr marL="171450" marR="0" lvl="0" indent="-171450" algn="l" rtl="0">
              <a:lnSpc>
                <a:spcPct val="100000"/>
              </a:lnSpc>
              <a:spcBef>
                <a:spcPts val="360"/>
              </a:spcBef>
              <a:spcAft>
                <a:spcPts val="0"/>
              </a:spcAft>
              <a:buClr>
                <a:schemeClr val="dk1"/>
              </a:buClr>
              <a:buSzPts val="1200"/>
              <a:buFont typeface="Arial"/>
              <a:buChar char="•"/>
            </a:pPr>
            <a:r>
              <a:rPr lang="en" sz="1200" b="0" i="0" u="none" strike="noStrike" cap="none">
                <a:solidFill>
                  <a:schemeClr val="dk1"/>
                </a:solidFill>
                <a:latin typeface="Calibri"/>
                <a:ea typeface="Calibri"/>
                <a:cs typeface="Calibri"/>
                <a:sym typeface="Calibri"/>
              </a:rPr>
              <a:t>ZLIB is the default algorithm that offers greater compression, but at lower speeds. At compression level 1, zlib offers the fastest compression with the lowest ratio, while at 9, it offers the most compact compression, but at the cost of slower speed.</a:t>
            </a:r>
            <a:endParaRPr sz="1200" b="0" i="0" u="none" strike="noStrike" cap="none">
              <a:solidFill>
                <a:schemeClr val="dk1"/>
              </a:solidFill>
              <a:latin typeface="Calibri"/>
              <a:ea typeface="Calibri"/>
              <a:cs typeface="Calibri"/>
              <a:sym typeface="Calibri"/>
            </a:endParaRPr>
          </a:p>
          <a:p>
            <a:pPr marL="171450" marR="0" lvl="0" indent="-171450" algn="l" rtl="0">
              <a:lnSpc>
                <a:spcPct val="100000"/>
              </a:lnSpc>
              <a:spcBef>
                <a:spcPts val="360"/>
              </a:spcBef>
              <a:spcAft>
                <a:spcPts val="0"/>
              </a:spcAft>
              <a:buClr>
                <a:schemeClr val="dk1"/>
              </a:buClr>
              <a:buSzPts val="1200"/>
              <a:buFont typeface="Arial"/>
              <a:buChar char="•"/>
            </a:pPr>
            <a:r>
              <a:rPr lang="en" sz="1200" b="0" i="0" u="none" strike="noStrike" cap="none">
                <a:solidFill>
                  <a:schemeClr val="dk1"/>
                </a:solidFill>
                <a:latin typeface="Calibri"/>
                <a:ea typeface="Calibri"/>
                <a:cs typeface="Calibri"/>
                <a:sym typeface="Calibri"/>
              </a:rPr>
              <a:t>QuickLZ uses less CPU and compresses data faster, but at a lower compression ratio than zlib, and it offers a single compression level.</a:t>
            </a:r>
            <a:endParaRPr/>
          </a:p>
          <a:p>
            <a:pPr marL="171450" marR="0" lvl="0" indent="-171450" algn="l" rtl="0">
              <a:lnSpc>
                <a:spcPct val="100000"/>
              </a:lnSpc>
              <a:spcBef>
                <a:spcPts val="360"/>
              </a:spcBef>
              <a:spcAft>
                <a:spcPts val="0"/>
              </a:spcAft>
              <a:buClr>
                <a:schemeClr val="dk1"/>
              </a:buClr>
              <a:buSzPts val="1200"/>
              <a:buFont typeface="Arial"/>
              <a:buChar char="•"/>
            </a:pPr>
            <a:r>
              <a:rPr lang="en" sz="1200" b="0" i="0" u="none" strike="noStrike" cap="none">
                <a:solidFill>
                  <a:schemeClr val="dk1"/>
                </a:solidFill>
                <a:latin typeface="Calibri"/>
                <a:ea typeface="Calibri"/>
                <a:cs typeface="Calibri"/>
                <a:sym typeface="Calibri"/>
              </a:rPr>
              <a:t>RLE_TYPE offers run-length encoding (RLE) for column-level compression. With RLE, repeated data is stored as a single value along with a count of the number of times that value is found. As of GPDB 4.3.3, for data stored using RLE, Delta compression is also applied for columns that are defined as </a:t>
            </a:r>
            <a:r>
              <a:rPr lang="en" sz="1200" b="0" i="0" u="none" strike="noStrike" cap="none">
                <a:solidFill>
                  <a:schemeClr val="dk1"/>
                </a:solidFill>
                <a:latin typeface="Courier New"/>
                <a:ea typeface="Courier New"/>
                <a:cs typeface="Courier New"/>
                <a:sym typeface="Courier New"/>
              </a:rPr>
              <a:t>BIGINT</a:t>
            </a:r>
            <a:r>
              <a:rPr lang="en" sz="1200" b="0" i="0" u="none" strike="noStrike" cap="none">
                <a:solidFill>
                  <a:schemeClr val="dk1"/>
                </a:solidFill>
                <a:latin typeface="Calibri"/>
                <a:ea typeface="Calibri"/>
                <a:cs typeface="Calibri"/>
                <a:sym typeface="Calibri"/>
              </a:rPr>
              <a:t>, </a:t>
            </a:r>
            <a:r>
              <a:rPr lang="en" sz="1200" b="0" i="0" u="none" strike="noStrike" cap="none">
                <a:solidFill>
                  <a:schemeClr val="dk1"/>
                </a:solidFill>
                <a:latin typeface="Courier New"/>
                <a:ea typeface="Courier New"/>
                <a:cs typeface="Courier New"/>
                <a:sym typeface="Courier New"/>
              </a:rPr>
              <a:t>INTEGER</a:t>
            </a:r>
            <a:r>
              <a:rPr lang="en" sz="1200" b="0" i="0" u="none" strike="noStrike" cap="none">
                <a:solidFill>
                  <a:schemeClr val="dk1"/>
                </a:solidFill>
                <a:latin typeface="Calibri"/>
                <a:ea typeface="Calibri"/>
                <a:cs typeface="Calibri"/>
                <a:sym typeface="Calibri"/>
              </a:rPr>
              <a:t>, </a:t>
            </a:r>
            <a:r>
              <a:rPr lang="en" sz="1200" b="0" i="0" u="none" strike="noStrike" cap="none">
                <a:solidFill>
                  <a:schemeClr val="dk1"/>
                </a:solidFill>
                <a:latin typeface="Courier New"/>
                <a:ea typeface="Courier New"/>
                <a:cs typeface="Courier New"/>
                <a:sym typeface="Courier New"/>
              </a:rPr>
              <a:t>DATE</a:t>
            </a:r>
            <a:r>
              <a:rPr lang="en" sz="1200" b="0" i="0" u="none" strike="noStrike" cap="none">
                <a:solidFill>
                  <a:schemeClr val="dk1"/>
                </a:solidFill>
                <a:latin typeface="Calibri"/>
                <a:ea typeface="Calibri"/>
                <a:cs typeface="Calibri"/>
                <a:sym typeface="Calibri"/>
              </a:rPr>
              <a:t>, </a:t>
            </a:r>
            <a:r>
              <a:rPr lang="en" sz="1200" b="0" i="0" u="none" strike="noStrike" cap="none">
                <a:solidFill>
                  <a:schemeClr val="dk1"/>
                </a:solidFill>
                <a:latin typeface="Courier New"/>
                <a:ea typeface="Courier New"/>
                <a:cs typeface="Courier New"/>
                <a:sym typeface="Courier New"/>
              </a:rPr>
              <a:t>TIME</a:t>
            </a:r>
            <a:r>
              <a:rPr lang="en" sz="1200" b="0" i="0" u="none" strike="noStrike" cap="none">
                <a:solidFill>
                  <a:schemeClr val="dk1"/>
                </a:solidFill>
                <a:latin typeface="Calibri"/>
                <a:ea typeface="Calibri"/>
                <a:cs typeface="Calibri"/>
                <a:sym typeface="Calibri"/>
              </a:rPr>
              <a:t>, or </a:t>
            </a:r>
            <a:r>
              <a:rPr lang="en" sz="1200" b="0" i="0" u="none" strike="noStrike" cap="none">
                <a:solidFill>
                  <a:schemeClr val="dk1"/>
                </a:solidFill>
                <a:latin typeface="Courier New"/>
                <a:ea typeface="Courier New"/>
                <a:cs typeface="Courier New"/>
                <a:sym typeface="Courier New"/>
              </a:rPr>
              <a:t>TIMESTAMP</a:t>
            </a:r>
            <a:r>
              <a:rPr lang="en" sz="1200" b="0" i="0" u="none" strike="noStrike" cap="none">
                <a:solidFill>
                  <a:schemeClr val="dk1"/>
                </a:solidFill>
                <a:latin typeface="Calibri"/>
                <a:ea typeface="Calibri"/>
                <a:cs typeface="Calibri"/>
                <a:sym typeface="Calibri"/>
              </a:rPr>
              <a:t>.</a:t>
            </a:r>
            <a:endParaRPr/>
          </a:p>
        </p:txBody>
      </p:sp>
      <p:sp>
        <p:nvSpPr>
          <p:cNvPr id="390" name="Google Shape;390;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1" name="Google Shape;401;p7:notes"/>
          <p:cNvSpPr txBox="1">
            <a:spLocks noGrp="1"/>
          </p:cNvSpPr>
          <p:nvPr>
            <p:ph type="body" idx="1"/>
          </p:nvPr>
        </p:nvSpPr>
        <p:spPr>
          <a:xfrm>
            <a:off x="685800" y="4343399"/>
            <a:ext cx="5486400" cy="448162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r>
              <a:rPr lang="en" sz="1200" b="0" i="0" u="none" strike="noStrike" cap="none">
                <a:solidFill>
                  <a:schemeClr val="dk1"/>
                </a:solidFill>
                <a:latin typeface="Calibri"/>
                <a:ea typeface="Calibri"/>
                <a:cs typeface="Calibri"/>
                <a:sym typeface="Calibri"/>
              </a:rPr>
              <a:t>The server configuration parameter, </a:t>
            </a:r>
            <a:r>
              <a:rPr lang="en" sz="1200" b="0" i="0" u="none" strike="noStrike" cap="none">
                <a:solidFill>
                  <a:schemeClr val="dk1"/>
                </a:solidFill>
                <a:latin typeface="Courier New"/>
                <a:ea typeface="Courier New"/>
                <a:cs typeface="Courier New"/>
                <a:sym typeface="Courier New"/>
              </a:rPr>
              <a:t>gp_default_storage_options</a:t>
            </a:r>
            <a:r>
              <a:rPr lang="en" sz="1200" b="0" i="0" u="none" strike="noStrike" cap="none">
                <a:solidFill>
                  <a:schemeClr val="dk1"/>
                </a:solidFill>
                <a:latin typeface="Calibri"/>
                <a:ea typeface="Calibri"/>
                <a:cs typeface="Calibri"/>
                <a:sym typeface="Calibri"/>
              </a:rPr>
              <a:t>, lets you define the storage options to automatically apply when creating a table with the </a:t>
            </a:r>
            <a:r>
              <a:rPr lang="en" sz="1200" b="0" i="0" u="none" strike="noStrike" cap="none">
                <a:solidFill>
                  <a:schemeClr val="dk1"/>
                </a:solidFill>
                <a:latin typeface="Courier New"/>
                <a:ea typeface="Courier New"/>
                <a:cs typeface="Courier New"/>
                <a:sym typeface="Courier New"/>
              </a:rPr>
              <a:t>CREATE TABLE</a:t>
            </a:r>
            <a:r>
              <a:rPr lang="en" sz="1200" b="0" i="0" u="none" strike="noStrike" cap="none">
                <a:solidFill>
                  <a:schemeClr val="dk1"/>
                </a:solidFill>
                <a:latin typeface="Calibri"/>
                <a:ea typeface="Calibri"/>
                <a:cs typeface="Calibri"/>
                <a:sym typeface="Calibri"/>
              </a:rPr>
              <a:t> command.</a:t>
            </a:r>
            <a:endParaRPr/>
          </a:p>
          <a:p>
            <a:pPr marL="0" marR="0" lvl="0" indent="0" algn="l" rtl="0">
              <a:lnSpc>
                <a:spcPct val="100000"/>
              </a:lnSpc>
              <a:spcBef>
                <a:spcPts val="360"/>
              </a:spcBef>
              <a:spcAft>
                <a:spcPts val="0"/>
              </a:spcAft>
              <a:buSzPts val="1100"/>
              <a:buNone/>
            </a:pPr>
            <a:r>
              <a:rPr lang="en" sz="1200" b="0" i="0" u="none" strike="noStrike" cap="none">
                <a:solidFill>
                  <a:schemeClr val="dk1"/>
                </a:solidFill>
                <a:latin typeface="Calibri"/>
                <a:ea typeface="Calibri"/>
                <a:cs typeface="Calibri"/>
                <a:sym typeface="Calibri"/>
              </a:rPr>
              <a:t>The options are a comma separated list, consisting of the storage options, </a:t>
            </a:r>
            <a:r>
              <a:rPr lang="en" sz="1200" b="0" i="0" u="none" strike="noStrike" cap="none">
                <a:solidFill>
                  <a:schemeClr val="dk1"/>
                </a:solidFill>
                <a:latin typeface="Courier New"/>
                <a:ea typeface="Courier New"/>
                <a:cs typeface="Courier New"/>
                <a:sym typeface="Courier New"/>
              </a:rPr>
              <a:t>APPENDONLY</a:t>
            </a:r>
            <a:r>
              <a:rPr lang="en" sz="1200" b="0" i="0" u="none" strike="noStrike" cap="none">
                <a:solidFill>
                  <a:schemeClr val="dk1"/>
                </a:solidFill>
                <a:latin typeface="Calibri"/>
                <a:ea typeface="Calibri"/>
                <a:cs typeface="Calibri"/>
                <a:sym typeface="Calibri"/>
              </a:rPr>
              <a:t>, </a:t>
            </a:r>
            <a:r>
              <a:rPr lang="en" sz="1200" b="0" i="0" u="none" strike="noStrike" cap="none">
                <a:solidFill>
                  <a:schemeClr val="dk1"/>
                </a:solidFill>
                <a:latin typeface="Courier New"/>
                <a:ea typeface="Courier New"/>
                <a:cs typeface="Courier New"/>
                <a:sym typeface="Courier New"/>
              </a:rPr>
              <a:t>BLOCKSIZE</a:t>
            </a:r>
            <a:r>
              <a:rPr lang="en" sz="1200" b="0" i="0" u="none" strike="noStrike" cap="none">
                <a:solidFill>
                  <a:schemeClr val="dk1"/>
                </a:solidFill>
                <a:latin typeface="Calibri"/>
                <a:ea typeface="Calibri"/>
                <a:cs typeface="Calibri"/>
                <a:sym typeface="Calibri"/>
              </a:rPr>
              <a:t>, </a:t>
            </a:r>
            <a:r>
              <a:rPr lang="en" sz="1200" b="0" i="0" u="none" strike="noStrike" cap="none">
                <a:solidFill>
                  <a:schemeClr val="dk1"/>
                </a:solidFill>
                <a:latin typeface="Courier New"/>
                <a:ea typeface="Courier New"/>
                <a:cs typeface="Courier New"/>
                <a:sym typeface="Courier New"/>
              </a:rPr>
              <a:t>CHECKSUM</a:t>
            </a:r>
            <a:r>
              <a:rPr lang="en" sz="1200" b="0" i="0" u="none" strike="noStrike" cap="none">
                <a:solidFill>
                  <a:schemeClr val="dk1"/>
                </a:solidFill>
                <a:latin typeface="Calibri"/>
                <a:ea typeface="Calibri"/>
                <a:cs typeface="Calibri"/>
                <a:sym typeface="Calibri"/>
              </a:rPr>
              <a:t>, </a:t>
            </a:r>
            <a:r>
              <a:rPr lang="en" sz="1200" b="0" i="0" u="none" strike="noStrike" cap="none">
                <a:solidFill>
                  <a:schemeClr val="dk1"/>
                </a:solidFill>
                <a:latin typeface="Courier New"/>
                <a:ea typeface="Courier New"/>
                <a:cs typeface="Courier New"/>
                <a:sym typeface="Courier New"/>
              </a:rPr>
              <a:t>COMPRESSTYPE</a:t>
            </a:r>
            <a:r>
              <a:rPr lang="en" sz="1200" b="0" i="0" u="none" strike="noStrike" cap="none">
                <a:solidFill>
                  <a:schemeClr val="dk1"/>
                </a:solidFill>
                <a:latin typeface="Calibri"/>
                <a:ea typeface="Calibri"/>
                <a:cs typeface="Calibri"/>
                <a:sym typeface="Calibri"/>
              </a:rPr>
              <a:t>, </a:t>
            </a:r>
            <a:r>
              <a:rPr lang="en" sz="1200" b="0" i="0" u="none" strike="noStrike" cap="none">
                <a:solidFill>
                  <a:schemeClr val="dk1"/>
                </a:solidFill>
                <a:latin typeface="Courier New"/>
                <a:ea typeface="Courier New"/>
                <a:cs typeface="Courier New"/>
                <a:sym typeface="Courier New"/>
              </a:rPr>
              <a:t>COMPRESSLEVEL</a:t>
            </a:r>
            <a:r>
              <a:rPr lang="en" sz="1200" b="0" i="0" u="none" strike="noStrike" cap="none">
                <a:solidFill>
                  <a:schemeClr val="dk1"/>
                </a:solidFill>
                <a:latin typeface="Calibri"/>
                <a:ea typeface="Calibri"/>
                <a:cs typeface="Calibri"/>
                <a:sym typeface="Calibri"/>
              </a:rPr>
              <a:t>, and </a:t>
            </a:r>
            <a:r>
              <a:rPr lang="en" sz="1200" b="0" i="0" u="none" strike="noStrike" cap="none">
                <a:solidFill>
                  <a:schemeClr val="dk1"/>
                </a:solidFill>
                <a:latin typeface="Courier New"/>
                <a:ea typeface="Courier New"/>
                <a:cs typeface="Courier New"/>
                <a:sym typeface="Courier New"/>
              </a:rPr>
              <a:t>ORIENTATION</a:t>
            </a:r>
            <a:r>
              <a:rPr lang="en" sz="1200" b="0" i="0" u="none" strike="noStrike" cap="none">
                <a:solidFill>
                  <a:schemeClr val="dk1"/>
                </a:solidFill>
                <a:latin typeface="Calibri"/>
                <a:ea typeface="Calibri"/>
                <a:cs typeface="Calibri"/>
                <a:sym typeface="Calibri"/>
              </a:rPr>
              <a:t>.</a:t>
            </a:r>
            <a:endParaRPr/>
          </a:p>
          <a:p>
            <a:pPr marL="0" marR="0" lvl="0" indent="0" algn="l" rtl="0">
              <a:lnSpc>
                <a:spcPct val="100000"/>
              </a:lnSpc>
              <a:spcBef>
                <a:spcPts val="360"/>
              </a:spcBef>
              <a:spcAft>
                <a:spcPts val="0"/>
              </a:spcAft>
              <a:buSzPts val="1100"/>
              <a:buNone/>
            </a:pPr>
            <a:r>
              <a:rPr lang="en" sz="1200" b="0" i="0" u="none" strike="noStrike" cap="none">
                <a:solidFill>
                  <a:schemeClr val="dk1"/>
                </a:solidFill>
                <a:latin typeface="Calibri"/>
                <a:ea typeface="Calibri"/>
                <a:cs typeface="Calibri"/>
                <a:sym typeface="Calibri"/>
              </a:rPr>
              <a:t>The default behavior </a:t>
            </a:r>
            <a:r>
              <a:rPr lang="en" sz="1200" b="1" i="0" u="none" strike="noStrike" cap="none">
                <a:solidFill>
                  <a:schemeClr val="dk1"/>
                </a:solidFill>
                <a:latin typeface="Calibri"/>
                <a:ea typeface="Calibri"/>
                <a:cs typeface="Calibri"/>
                <a:sym typeface="Calibri"/>
              </a:rPr>
              <a:t>can be set at various levels </a:t>
            </a:r>
            <a:r>
              <a:rPr lang="en" sz="1200" b="0" i="0" u="none" strike="noStrike" cap="none">
                <a:solidFill>
                  <a:schemeClr val="dk1"/>
                </a:solidFill>
                <a:latin typeface="Calibri"/>
                <a:ea typeface="Calibri"/>
                <a:cs typeface="Calibri"/>
                <a:sym typeface="Calibri"/>
              </a:rPr>
              <a:t>of the database: </a:t>
            </a:r>
            <a:endParaRPr/>
          </a:p>
          <a:p>
            <a:pPr marL="171450" marR="0" lvl="0" indent="-171450" algn="l" rtl="0">
              <a:lnSpc>
                <a:spcPct val="100000"/>
              </a:lnSpc>
              <a:spcBef>
                <a:spcPts val="360"/>
              </a:spcBef>
              <a:spcAft>
                <a:spcPts val="0"/>
              </a:spcAft>
              <a:buClr>
                <a:schemeClr val="dk1"/>
              </a:buClr>
              <a:buSzPts val="1200"/>
              <a:buFont typeface="Arial"/>
              <a:buChar char="•"/>
            </a:pPr>
            <a:r>
              <a:rPr lang="en" sz="1200" b="1" i="0" u="none" strike="noStrike" cap="none">
                <a:solidFill>
                  <a:schemeClr val="dk1"/>
                </a:solidFill>
                <a:latin typeface="Calibri"/>
                <a:ea typeface="Calibri"/>
                <a:cs typeface="Calibri"/>
                <a:sym typeface="Calibri"/>
              </a:rPr>
              <a:t>Role</a:t>
            </a:r>
            <a:r>
              <a:rPr lang="en" sz="1200" b="0" i="0" u="none" strike="noStrike" cap="none">
                <a:solidFill>
                  <a:schemeClr val="dk1"/>
                </a:solidFill>
                <a:latin typeface="Calibri"/>
                <a:ea typeface="Calibri"/>
                <a:cs typeface="Calibri"/>
                <a:sym typeface="Calibri"/>
              </a:rPr>
              <a:t> level using the </a:t>
            </a:r>
            <a:r>
              <a:rPr lang="en" sz="1200" b="0" i="0" u="none" strike="noStrike" cap="none">
                <a:solidFill>
                  <a:schemeClr val="dk1"/>
                </a:solidFill>
                <a:latin typeface="Courier New"/>
                <a:ea typeface="Courier New"/>
                <a:cs typeface="Courier New"/>
                <a:sym typeface="Courier New"/>
              </a:rPr>
              <a:t>ALTER ROLE SET …</a:t>
            </a:r>
            <a:r>
              <a:rPr lang="en" sz="1200" b="0" i="0" u="none" strike="noStrike" cap="none">
                <a:solidFill>
                  <a:schemeClr val="dk1"/>
                </a:solidFill>
                <a:latin typeface="Calibri"/>
                <a:ea typeface="Calibri"/>
                <a:cs typeface="Calibri"/>
                <a:sym typeface="Calibri"/>
              </a:rPr>
              <a:t> command</a:t>
            </a:r>
            <a:endParaRPr/>
          </a:p>
          <a:p>
            <a:pPr marL="171450" marR="0" lvl="0" indent="-171450" algn="l" rtl="0">
              <a:lnSpc>
                <a:spcPct val="100000"/>
              </a:lnSpc>
              <a:spcBef>
                <a:spcPts val="360"/>
              </a:spcBef>
              <a:spcAft>
                <a:spcPts val="0"/>
              </a:spcAft>
              <a:buClr>
                <a:schemeClr val="dk1"/>
              </a:buClr>
              <a:buSzPts val="1200"/>
              <a:buFont typeface="Arial"/>
              <a:buChar char="•"/>
            </a:pPr>
            <a:r>
              <a:rPr lang="en" sz="1200" b="1" i="0" u="none" strike="noStrike" cap="none">
                <a:solidFill>
                  <a:schemeClr val="dk1"/>
                </a:solidFill>
                <a:latin typeface="Calibri"/>
                <a:ea typeface="Calibri"/>
                <a:cs typeface="Calibri"/>
                <a:sym typeface="Calibri"/>
              </a:rPr>
              <a:t>Database</a:t>
            </a:r>
            <a:r>
              <a:rPr lang="en" sz="1200" b="0" i="0" u="none" strike="noStrike" cap="none">
                <a:solidFill>
                  <a:schemeClr val="dk1"/>
                </a:solidFill>
                <a:latin typeface="Calibri"/>
                <a:ea typeface="Calibri"/>
                <a:cs typeface="Calibri"/>
                <a:sym typeface="Calibri"/>
              </a:rPr>
              <a:t> level with the </a:t>
            </a:r>
            <a:r>
              <a:rPr lang="en" sz="1200" b="0" i="0" u="none" strike="noStrike" cap="none">
                <a:solidFill>
                  <a:schemeClr val="dk1"/>
                </a:solidFill>
                <a:latin typeface="Courier New"/>
                <a:ea typeface="Courier New"/>
                <a:cs typeface="Courier New"/>
                <a:sym typeface="Courier New"/>
              </a:rPr>
              <a:t>ALTER DATABASE SET …</a:t>
            </a:r>
            <a:r>
              <a:rPr lang="en" sz="1200" b="0" i="0" u="none" strike="noStrike" cap="none">
                <a:solidFill>
                  <a:schemeClr val="dk1"/>
                </a:solidFill>
                <a:latin typeface="Calibri"/>
                <a:ea typeface="Calibri"/>
                <a:cs typeface="Calibri"/>
                <a:sym typeface="Calibri"/>
              </a:rPr>
              <a:t> command.</a:t>
            </a:r>
            <a:endParaRPr/>
          </a:p>
          <a:p>
            <a:pPr marL="171450" marR="0" lvl="0" indent="-171450" algn="l" rtl="0">
              <a:lnSpc>
                <a:spcPct val="100000"/>
              </a:lnSpc>
              <a:spcBef>
                <a:spcPts val="360"/>
              </a:spcBef>
              <a:spcAft>
                <a:spcPts val="0"/>
              </a:spcAft>
              <a:buClr>
                <a:schemeClr val="dk1"/>
              </a:buClr>
              <a:buSzPts val="1200"/>
              <a:buFont typeface="Arial"/>
              <a:buChar char="•"/>
            </a:pPr>
            <a:r>
              <a:rPr lang="en" sz="1200" b="1" i="0" u="none" strike="noStrike" cap="none">
                <a:solidFill>
                  <a:schemeClr val="dk1"/>
                </a:solidFill>
                <a:latin typeface="Calibri"/>
                <a:ea typeface="Calibri"/>
                <a:cs typeface="Calibri"/>
                <a:sym typeface="Calibri"/>
              </a:rPr>
              <a:t>Global</a:t>
            </a:r>
            <a:r>
              <a:rPr lang="en" sz="1200" b="0" i="0" u="none" strike="noStrike" cap="none">
                <a:solidFill>
                  <a:schemeClr val="dk1"/>
                </a:solidFill>
                <a:latin typeface="Calibri"/>
                <a:ea typeface="Calibri"/>
                <a:cs typeface="Calibri"/>
                <a:sym typeface="Calibri"/>
              </a:rPr>
              <a:t> level using the </a:t>
            </a:r>
            <a:r>
              <a:rPr lang="en" sz="1200" b="0" i="0" u="none" strike="noStrike" cap="none">
                <a:solidFill>
                  <a:schemeClr val="dk1"/>
                </a:solidFill>
                <a:latin typeface="Courier New"/>
                <a:ea typeface="Courier New"/>
                <a:cs typeface="Courier New"/>
                <a:sym typeface="Courier New"/>
              </a:rPr>
              <a:t>gpconfig</a:t>
            </a:r>
            <a:r>
              <a:rPr lang="en" sz="1200" b="0" i="0" u="none" strike="noStrike" cap="none">
                <a:solidFill>
                  <a:schemeClr val="dk1"/>
                </a:solidFill>
                <a:latin typeface="Calibri"/>
                <a:ea typeface="Calibri"/>
                <a:cs typeface="Calibri"/>
                <a:sym typeface="Calibri"/>
              </a:rPr>
              <a:t> command.</a:t>
            </a:r>
            <a:endParaRPr/>
          </a:p>
          <a:p>
            <a:pPr marL="0" marR="0" lvl="0" indent="0" algn="l" rtl="0">
              <a:lnSpc>
                <a:spcPct val="100000"/>
              </a:lnSpc>
              <a:spcBef>
                <a:spcPts val="360"/>
              </a:spcBef>
              <a:spcAft>
                <a:spcPts val="0"/>
              </a:spcAft>
              <a:buSzPts val="1100"/>
              <a:buNone/>
            </a:pPr>
            <a:r>
              <a:rPr lang="en" sz="1200" b="0" i="0" u="none" strike="noStrike" cap="none">
                <a:solidFill>
                  <a:schemeClr val="dk1"/>
                </a:solidFill>
                <a:latin typeface="Calibri"/>
                <a:ea typeface="Calibri"/>
                <a:cs typeface="Calibri"/>
                <a:sym typeface="Calibri"/>
              </a:rPr>
              <a:t>Specifying options using the </a:t>
            </a:r>
            <a:r>
              <a:rPr lang="en" sz="1200" b="0" i="0" u="none" strike="noStrike" cap="none">
                <a:solidFill>
                  <a:schemeClr val="dk1"/>
                </a:solidFill>
                <a:latin typeface="Courier New"/>
                <a:ea typeface="Courier New"/>
                <a:cs typeface="Courier New"/>
                <a:sym typeface="Courier New"/>
              </a:rPr>
              <a:t>CREATE TABLE</a:t>
            </a:r>
            <a:r>
              <a:rPr lang="en" sz="1200" b="0" i="0" u="none" strike="noStrike" cap="none">
                <a:solidFill>
                  <a:schemeClr val="dk1"/>
                </a:solidFill>
                <a:latin typeface="Calibri"/>
                <a:ea typeface="Calibri"/>
                <a:cs typeface="Calibri"/>
                <a:sym typeface="Calibri"/>
              </a:rPr>
              <a:t> takes precedence over all other forms. The next order of precedence is the role level, followed by the database level, and then the system level.</a:t>
            </a:r>
            <a:endParaRPr/>
          </a:p>
          <a:p>
            <a:pPr marL="0" marR="0" lvl="0" indent="0" algn="l" rtl="0">
              <a:lnSpc>
                <a:spcPct val="100000"/>
              </a:lnSpc>
              <a:spcBef>
                <a:spcPts val="360"/>
              </a:spcBef>
              <a:spcAft>
                <a:spcPts val="0"/>
              </a:spcAft>
              <a:buSzPts val="1100"/>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360"/>
              </a:spcBef>
              <a:spcAft>
                <a:spcPts val="0"/>
              </a:spcAft>
              <a:buSzPts val="1100"/>
              <a:buNone/>
            </a:pPr>
            <a:r>
              <a:rPr lang="en" sz="1200" b="0" i="0" u="none" strike="noStrike" cap="none">
                <a:solidFill>
                  <a:schemeClr val="dk1"/>
                </a:solidFill>
                <a:latin typeface="Calibri"/>
                <a:ea typeface="Calibri"/>
                <a:cs typeface="Calibri"/>
                <a:sym typeface="Calibri"/>
              </a:rPr>
              <a:t>In the bottom example, the DBA alters the “student” role to set up storage options specific to that account.</a:t>
            </a:r>
            <a:endParaRPr sz="1200" b="0" i="0" u="none" strike="noStrike" cap="none">
              <a:solidFill>
                <a:schemeClr val="dk1"/>
              </a:solidFill>
              <a:latin typeface="Calibri"/>
              <a:ea typeface="Calibri"/>
              <a:cs typeface="Calibri"/>
              <a:sym typeface="Calibri"/>
            </a:endParaRPr>
          </a:p>
        </p:txBody>
      </p:sp>
      <p:sp>
        <p:nvSpPr>
          <p:cNvPr id="402" name="Google Shape;402;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2" name="Google Shape;422;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r>
              <a:rPr lang="en" sz="1200" b="0" i="0" u="none" strike="noStrike" cap="none">
                <a:solidFill>
                  <a:schemeClr val="dk1"/>
                </a:solidFill>
                <a:latin typeface="Calibri"/>
                <a:ea typeface="Calibri"/>
                <a:cs typeface="Calibri"/>
                <a:sym typeface="Calibri"/>
              </a:rPr>
              <a:t>Greenplum Database provides support for a variety of table types to facilitate data processing and data loading or unloading. In addition to regular tables, the following table types are supported:</a:t>
            </a:r>
            <a:endParaRPr/>
          </a:p>
          <a:p>
            <a:pPr marL="0" marR="0" lvl="0" indent="0" algn="l" rtl="0">
              <a:lnSpc>
                <a:spcPct val="100000"/>
              </a:lnSpc>
              <a:spcBef>
                <a:spcPts val="360"/>
              </a:spcBef>
              <a:spcAft>
                <a:spcPts val="0"/>
              </a:spcAft>
              <a:buSzPts val="1100"/>
              <a:buNone/>
            </a:pPr>
            <a:endParaRPr sz="1200" b="0" i="0" u="none" strike="noStrike" cap="none">
              <a:solidFill>
                <a:schemeClr val="dk1"/>
              </a:solidFill>
              <a:latin typeface="Calibri"/>
              <a:ea typeface="Calibri"/>
              <a:cs typeface="Calibri"/>
              <a:sym typeface="Calibri"/>
            </a:endParaRPr>
          </a:p>
          <a:p>
            <a:pPr marL="171450" marR="0" lvl="0" indent="-171450" algn="l" rtl="0">
              <a:lnSpc>
                <a:spcPct val="100000"/>
              </a:lnSpc>
              <a:spcBef>
                <a:spcPts val="360"/>
              </a:spcBef>
              <a:spcAft>
                <a:spcPts val="0"/>
              </a:spcAft>
              <a:buClr>
                <a:schemeClr val="dk1"/>
              </a:buClr>
              <a:buSzPts val="1200"/>
              <a:buFont typeface="Arial"/>
              <a:buChar char="•"/>
            </a:pPr>
            <a:r>
              <a:rPr lang="en" sz="1200" b="0" i="0" u="none" strike="noStrike" cap="none">
                <a:solidFill>
                  <a:schemeClr val="dk1"/>
                </a:solidFill>
                <a:latin typeface="Calibri"/>
                <a:ea typeface="Calibri"/>
                <a:cs typeface="Calibri"/>
                <a:sym typeface="Calibri"/>
              </a:rPr>
              <a:t>Temporary tables – These are often used to store the results of queries that are required for a short period of time, during a single connection session, or for transforming data during an ELT process.</a:t>
            </a:r>
            <a:endParaRPr/>
          </a:p>
          <a:p>
            <a:pPr marL="171450" marR="0" lvl="0" indent="-171450" algn="l" rtl="0">
              <a:lnSpc>
                <a:spcPct val="100000"/>
              </a:lnSpc>
              <a:spcBef>
                <a:spcPts val="360"/>
              </a:spcBef>
              <a:spcAft>
                <a:spcPts val="0"/>
              </a:spcAft>
              <a:buClr>
                <a:schemeClr val="dk1"/>
              </a:buClr>
              <a:buSzPts val="1200"/>
              <a:buFont typeface="Arial"/>
              <a:buChar char="•"/>
            </a:pPr>
            <a:r>
              <a:rPr lang="en" sz="1200" b="0" i="0" u="none" strike="noStrike" cap="none">
                <a:solidFill>
                  <a:schemeClr val="dk1"/>
                </a:solidFill>
                <a:latin typeface="Calibri"/>
                <a:ea typeface="Calibri"/>
                <a:cs typeface="Calibri"/>
                <a:sym typeface="Calibri"/>
              </a:rPr>
              <a:t>External tables – External tables are used to facilitate data loading and unloading. They can be useful in a variety of applications, including to retrieve a stream of data from an external source, such as from Hadoop HDFS, a REST service, or an operating system command. They can also be used to move data between databases.</a:t>
            </a:r>
            <a:endParaRPr/>
          </a:p>
          <a:p>
            <a:pPr marL="0" marR="0" lvl="0" indent="0" algn="l" rtl="0">
              <a:lnSpc>
                <a:spcPct val="100000"/>
              </a:lnSpc>
              <a:spcBef>
                <a:spcPts val="360"/>
              </a:spcBef>
              <a:spcAft>
                <a:spcPts val="0"/>
              </a:spcAft>
              <a:buSzPts val="1100"/>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360"/>
              </a:spcBef>
              <a:spcAft>
                <a:spcPts val="0"/>
              </a:spcAft>
              <a:buSzPts val="1100"/>
              <a:buNone/>
            </a:pPr>
            <a:endParaRPr sz="1200" b="0" i="0" u="none" strike="noStrike" cap="none">
              <a:solidFill>
                <a:schemeClr val="dk1"/>
              </a:solidFill>
              <a:latin typeface="Calibri"/>
              <a:ea typeface="Calibri"/>
              <a:cs typeface="Calibri"/>
              <a:sym typeface="Calibri"/>
            </a:endParaRPr>
          </a:p>
        </p:txBody>
      </p:sp>
      <p:sp>
        <p:nvSpPr>
          <p:cNvPr id="423" name="Google Shape;423;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5" name="Google Shape;445;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r>
              <a:rPr lang="en" sz="1200" b="0" i="0" u="none" strike="noStrike" cap="none">
                <a:solidFill>
                  <a:schemeClr val="dk1"/>
                </a:solidFill>
                <a:latin typeface="Calibri"/>
                <a:ea typeface="Calibri"/>
                <a:cs typeface="Calibri"/>
                <a:sym typeface="Calibri"/>
              </a:rPr>
              <a:t>Temporary tables in Greenplum Database are session specific, are not shared across sessions, and are automatically dropped at the end of the session.</a:t>
            </a:r>
            <a:endParaRPr/>
          </a:p>
          <a:p>
            <a:pPr marL="0" marR="0" lvl="0" indent="0" algn="l" rtl="0">
              <a:lnSpc>
                <a:spcPct val="100000"/>
              </a:lnSpc>
              <a:spcBef>
                <a:spcPts val="360"/>
              </a:spcBef>
              <a:spcAft>
                <a:spcPts val="0"/>
              </a:spcAft>
              <a:buSzPts val="1100"/>
              <a:buNone/>
            </a:pPr>
            <a:r>
              <a:rPr lang="en" sz="1200" b="0" i="0" u="none" strike="noStrike" cap="none">
                <a:solidFill>
                  <a:schemeClr val="dk1"/>
                </a:solidFill>
                <a:latin typeface="Calibri"/>
                <a:ea typeface="Calibri"/>
                <a:cs typeface="Calibri"/>
                <a:sym typeface="Calibri"/>
              </a:rPr>
              <a:t>If you are </a:t>
            </a:r>
            <a:r>
              <a:rPr lang="en" sz="1200" b="1" i="0" u="none" strike="noStrike" cap="none">
                <a:solidFill>
                  <a:schemeClr val="dk1"/>
                </a:solidFill>
                <a:latin typeface="Calibri"/>
                <a:ea typeface="Calibri"/>
                <a:cs typeface="Calibri"/>
                <a:sym typeface="Calibri"/>
              </a:rPr>
              <a:t>not</a:t>
            </a:r>
            <a:r>
              <a:rPr lang="en" sz="1200" b="0" i="0" u="none" strike="noStrike" cap="none">
                <a:solidFill>
                  <a:schemeClr val="dk1"/>
                </a:solidFill>
                <a:latin typeface="Calibri"/>
                <a:ea typeface="Calibri"/>
                <a:cs typeface="Calibri"/>
                <a:sym typeface="Calibri"/>
              </a:rPr>
              <a:t> referencing tables by their schema-qualified names, a temporary table takes precedence over a permanent table with the same name.</a:t>
            </a:r>
            <a:endParaRPr/>
          </a:p>
          <a:p>
            <a:pPr marL="0" marR="0" lvl="0" indent="0" algn="l" rtl="0">
              <a:lnSpc>
                <a:spcPct val="100000"/>
              </a:lnSpc>
              <a:spcBef>
                <a:spcPts val="360"/>
              </a:spcBef>
              <a:spcAft>
                <a:spcPts val="0"/>
              </a:spcAft>
              <a:buSzPts val="1100"/>
              <a:buNone/>
            </a:pPr>
            <a:r>
              <a:rPr lang="en" sz="1200" b="0" i="0" u="none" strike="noStrike" cap="none">
                <a:solidFill>
                  <a:schemeClr val="dk1"/>
                </a:solidFill>
                <a:latin typeface="Calibri"/>
                <a:ea typeface="Calibri"/>
                <a:cs typeface="Calibri"/>
                <a:sym typeface="Calibri"/>
              </a:rPr>
              <a:t>Temporary tables are automatically created in a special schema and cannot be assigned to a schema of your choosing.</a:t>
            </a:r>
            <a:endParaRPr/>
          </a:p>
          <a:p>
            <a:pPr marL="0" marR="0" lvl="0" indent="0" algn="l" rtl="0">
              <a:lnSpc>
                <a:spcPct val="100000"/>
              </a:lnSpc>
              <a:spcBef>
                <a:spcPts val="360"/>
              </a:spcBef>
              <a:spcAft>
                <a:spcPts val="0"/>
              </a:spcAft>
              <a:buSzPts val="1100"/>
              <a:buNone/>
            </a:pPr>
            <a:r>
              <a:rPr lang="en" sz="1200" b="0" i="0" u="none" strike="noStrike" cap="none">
                <a:solidFill>
                  <a:schemeClr val="dk1"/>
                </a:solidFill>
                <a:latin typeface="Calibri"/>
                <a:ea typeface="Calibri"/>
                <a:cs typeface="Calibri"/>
                <a:sym typeface="Calibri"/>
              </a:rPr>
              <a:t>These schemas are automatically created when you connect to a session, and are named to reflect the session’s connection ID (e.g. “pg_temp_32685”).</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360"/>
              </a:spcBef>
              <a:spcAft>
                <a:spcPts val="0"/>
              </a:spcAft>
              <a:buSzPts val="1100"/>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360"/>
              </a:spcBef>
              <a:spcAft>
                <a:spcPts val="0"/>
              </a:spcAft>
              <a:buSzPts val="1100"/>
              <a:buNone/>
            </a:pPr>
            <a:r>
              <a:rPr lang="en" sz="1200" b="0" i="0" u="none" strike="noStrike" cap="none">
                <a:solidFill>
                  <a:schemeClr val="dk1"/>
                </a:solidFill>
                <a:latin typeface="Calibri"/>
                <a:ea typeface="Calibri"/>
                <a:cs typeface="Calibri"/>
                <a:sym typeface="Calibri"/>
              </a:rPr>
              <a:t>Temporary tables and permanent tables are similar in the following ways:</a:t>
            </a:r>
            <a:endParaRPr sz="1200" b="0" i="0" u="none" strike="noStrike" cap="none">
              <a:solidFill>
                <a:schemeClr val="dk1"/>
              </a:solidFill>
              <a:latin typeface="Calibri"/>
              <a:ea typeface="Calibri"/>
              <a:cs typeface="Calibri"/>
              <a:sym typeface="Calibri"/>
            </a:endParaRPr>
          </a:p>
          <a:p>
            <a:pPr marL="171450" marR="0" lvl="0" indent="-171450" algn="l" rtl="0">
              <a:lnSpc>
                <a:spcPct val="100000"/>
              </a:lnSpc>
              <a:spcBef>
                <a:spcPts val="360"/>
              </a:spcBef>
              <a:spcAft>
                <a:spcPts val="0"/>
              </a:spcAft>
              <a:buClr>
                <a:schemeClr val="dk1"/>
              </a:buClr>
              <a:buSzPts val="1200"/>
              <a:buFont typeface="Arial"/>
              <a:buChar char="•"/>
            </a:pPr>
            <a:r>
              <a:rPr lang="en" sz="1200" b="0" i="0" u="none" strike="noStrike" cap="none">
                <a:solidFill>
                  <a:schemeClr val="dk1"/>
                </a:solidFill>
                <a:latin typeface="Calibri"/>
                <a:ea typeface="Calibri"/>
                <a:cs typeface="Calibri"/>
                <a:sym typeface="Calibri"/>
              </a:rPr>
              <a:t>You specify a distribution key for a temporary table.</a:t>
            </a:r>
            <a:endParaRPr/>
          </a:p>
          <a:p>
            <a:pPr marL="171450" marR="0" lvl="0" indent="-171450" algn="l" rtl="0">
              <a:lnSpc>
                <a:spcPct val="100000"/>
              </a:lnSpc>
              <a:spcBef>
                <a:spcPts val="360"/>
              </a:spcBef>
              <a:spcAft>
                <a:spcPts val="0"/>
              </a:spcAft>
              <a:buClr>
                <a:schemeClr val="dk1"/>
              </a:buClr>
              <a:buSzPts val="1200"/>
              <a:buFont typeface="Arial"/>
              <a:buChar char="•"/>
            </a:pPr>
            <a:r>
              <a:rPr lang="en" sz="1200" b="0" i="0" u="none" strike="noStrike" cap="none">
                <a:solidFill>
                  <a:schemeClr val="dk1"/>
                </a:solidFill>
                <a:latin typeface="Calibri"/>
                <a:ea typeface="Calibri"/>
                <a:cs typeface="Calibri"/>
                <a:sym typeface="Calibri"/>
              </a:rPr>
              <a:t>You can create indexes against columns of a temporary table. These indexes are themselves temporary.</a:t>
            </a:r>
            <a:endParaRPr/>
          </a:p>
          <a:p>
            <a:pPr marL="171450" marR="0" lvl="0" indent="-171450" algn="l" rtl="0">
              <a:lnSpc>
                <a:spcPct val="100000"/>
              </a:lnSpc>
              <a:spcBef>
                <a:spcPts val="360"/>
              </a:spcBef>
              <a:spcAft>
                <a:spcPts val="0"/>
              </a:spcAft>
              <a:buClr>
                <a:schemeClr val="dk1"/>
              </a:buClr>
              <a:buSzPts val="1200"/>
              <a:buFont typeface="Arial"/>
              <a:buChar char="•"/>
            </a:pPr>
            <a:r>
              <a:rPr lang="en" sz="1200" b="0" i="0" u="none" strike="noStrike" cap="none">
                <a:solidFill>
                  <a:schemeClr val="dk1"/>
                </a:solidFill>
                <a:latin typeface="Calibri"/>
                <a:ea typeface="Calibri"/>
                <a:cs typeface="Calibri"/>
                <a:sym typeface="Calibri"/>
              </a:rPr>
              <a:t>Temporary tables can be analyzed, allowing the optimizer to generate an execution plan for the table.</a:t>
            </a:r>
            <a:endParaRPr/>
          </a:p>
          <a:p>
            <a:pPr marL="171450" marR="0" lvl="0" indent="-95250" algn="l" rtl="0">
              <a:lnSpc>
                <a:spcPct val="100000"/>
              </a:lnSpc>
              <a:spcBef>
                <a:spcPts val="360"/>
              </a:spcBef>
              <a:spcAft>
                <a:spcPts val="0"/>
              </a:spcAft>
              <a:buClr>
                <a:schemeClr val="dk1"/>
              </a:buClr>
              <a:buSzPts val="1200"/>
              <a:buFont typeface="Arial"/>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360"/>
              </a:spcBef>
              <a:spcAft>
                <a:spcPts val="0"/>
              </a:spcAft>
              <a:buSzPts val="1100"/>
              <a:buNone/>
            </a:pPr>
            <a:r>
              <a:rPr lang="en" sz="1200" b="0" i="0" u="none" strike="noStrike" cap="none">
                <a:solidFill>
                  <a:schemeClr val="dk1"/>
                </a:solidFill>
                <a:latin typeface="Calibri"/>
                <a:ea typeface="Calibri"/>
                <a:cs typeface="Calibri"/>
                <a:sym typeface="Calibri"/>
              </a:rPr>
              <a:t>They differ from permanent tables in that they are not added to the system catalog and therefore do not impact the size and performance of the system catalog.</a:t>
            </a:r>
            <a:endParaRPr/>
          </a:p>
        </p:txBody>
      </p:sp>
      <p:sp>
        <p:nvSpPr>
          <p:cNvPr id="446" name="Google Shape;446;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 – Title">
  <p:cSld name="Divider">
    <p:bg>
      <p:bgPr>
        <a:solidFill>
          <a:schemeClr val="lt2"/>
        </a:solidFill>
        <a:effectLst/>
      </p:bgPr>
    </p:bg>
    <p:spTree>
      <p:nvGrpSpPr>
        <p:cNvPr id="1" name="Shape 6"/>
        <p:cNvGrpSpPr/>
        <p:nvPr/>
      </p:nvGrpSpPr>
      <p:grpSpPr>
        <a:xfrm>
          <a:off x="0" y="0"/>
          <a:ext cx="0" cy="0"/>
          <a:chOff x="0" y="0"/>
          <a:chExt cx="0" cy="0"/>
        </a:xfrm>
      </p:grpSpPr>
      <p:pic>
        <p:nvPicPr>
          <p:cNvPr id="7" name="Google Shape;7;p2" descr="IMG_0276.jpg"/>
          <p:cNvPicPr preferRelativeResize="0"/>
          <p:nvPr/>
        </p:nvPicPr>
        <p:blipFill rotWithShape="1">
          <a:blip r:embed="rId2">
            <a:alphaModFix/>
          </a:blip>
          <a:srcRect l="-1871" t="8284" r="9671" b="8284"/>
          <a:stretch/>
        </p:blipFill>
        <p:spPr>
          <a:xfrm>
            <a:off x="614426" y="0"/>
            <a:ext cx="8529600" cy="5143500"/>
          </a:xfrm>
          <a:prstGeom prst="rect">
            <a:avLst/>
          </a:prstGeom>
          <a:noFill/>
          <a:ln>
            <a:noFill/>
          </a:ln>
        </p:spPr>
      </p:pic>
      <p:sp>
        <p:nvSpPr>
          <p:cNvPr id="8" name="Google Shape;8;p2"/>
          <p:cNvSpPr/>
          <p:nvPr/>
        </p:nvSpPr>
        <p:spPr>
          <a:xfrm>
            <a:off x="0" y="-25"/>
            <a:ext cx="9144000" cy="5143500"/>
          </a:xfrm>
          <a:prstGeom prst="rect">
            <a:avLst/>
          </a:prstGeom>
          <a:gradFill>
            <a:gsLst>
              <a:gs pos="0">
                <a:srgbClr val="1AB9A5"/>
              </a:gs>
              <a:gs pos="10000">
                <a:srgbClr val="1AB9A5"/>
              </a:gs>
              <a:gs pos="100000">
                <a:srgbClr val="1AB9A5">
                  <a:alpha val="74117"/>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A9DBD6"/>
              </a:solidFill>
              <a:latin typeface="Arial"/>
              <a:ea typeface="Arial"/>
              <a:cs typeface="Arial"/>
              <a:sym typeface="Arial"/>
            </a:endParaRPr>
          </a:p>
        </p:txBody>
      </p:sp>
      <p:cxnSp>
        <p:nvCxnSpPr>
          <p:cNvPr id="9" name="Google Shape;9;p2"/>
          <p:cNvCxnSpPr/>
          <p:nvPr/>
        </p:nvCxnSpPr>
        <p:spPr>
          <a:xfrm>
            <a:off x="633275" y="3110100"/>
            <a:ext cx="738900" cy="0"/>
          </a:xfrm>
          <a:prstGeom prst="straightConnector1">
            <a:avLst/>
          </a:prstGeom>
          <a:noFill/>
          <a:ln w="38100" cap="flat" cmpd="sng">
            <a:solidFill>
              <a:schemeClr val="accent6"/>
            </a:solidFill>
            <a:prstDash val="solid"/>
            <a:round/>
            <a:headEnd type="none" w="sm" len="sm"/>
            <a:tailEnd type="none" w="sm" len="sm"/>
          </a:ln>
        </p:spPr>
      </p:cxnSp>
      <p:sp>
        <p:nvSpPr>
          <p:cNvPr id="10" name="Google Shape;10;p2"/>
          <p:cNvSpPr txBox="1">
            <a:spLocks noGrp="1"/>
          </p:cNvSpPr>
          <p:nvPr>
            <p:ph type="title"/>
          </p:nvPr>
        </p:nvSpPr>
        <p:spPr>
          <a:xfrm>
            <a:off x="523203" y="1737025"/>
            <a:ext cx="6158400" cy="11916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4000"/>
              <a:buFont typeface="Arial"/>
              <a:buNone/>
              <a:defRPr sz="40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2" name="Google Shape;12;p2"/>
          <p:cNvGrpSpPr/>
          <p:nvPr/>
        </p:nvGrpSpPr>
        <p:grpSpPr>
          <a:xfrm>
            <a:off x="634507" y="819388"/>
            <a:ext cx="1337013" cy="313170"/>
            <a:chOff x="1841475" y="2392725"/>
            <a:chExt cx="3928925" cy="920275"/>
          </a:xfrm>
        </p:grpSpPr>
        <p:sp>
          <p:nvSpPr>
            <p:cNvPr id="13" name="Google Shape;13;p2"/>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2"/>
          <p:cNvSpPr txBox="1">
            <a:spLocks noGrp="1"/>
          </p:cNvSpPr>
          <p:nvPr>
            <p:ph type="subTitle" idx="1"/>
          </p:nvPr>
        </p:nvSpPr>
        <p:spPr>
          <a:xfrm>
            <a:off x="523200" y="3306700"/>
            <a:ext cx="4173600" cy="1409700"/>
          </a:xfrm>
          <a:prstGeom prst="rect">
            <a:avLst/>
          </a:prstGeom>
          <a:noFill/>
          <a:ln>
            <a:noFill/>
          </a:ln>
        </p:spPr>
        <p:txBody>
          <a:bodyPr spcFirstLastPara="1" wrap="square" lIns="91425" tIns="91425" rIns="91425" bIns="91425" anchor="t" anchorCtr="0">
            <a:noAutofit/>
          </a:bodyPr>
          <a:lstStyle>
            <a:lvl1pPr marR="0" lvl="0" algn="l" rtl="0">
              <a:lnSpc>
                <a:spcPct val="110000"/>
              </a:lnSpc>
              <a:spcBef>
                <a:spcPts val="0"/>
              </a:spcBef>
              <a:spcAft>
                <a:spcPts val="0"/>
              </a:spcAft>
              <a:buClr>
                <a:srgbClr val="000000"/>
              </a:buClr>
              <a:buSzPts val="1500"/>
              <a:buFont typeface="Arial"/>
              <a:buNone/>
              <a:defRPr sz="1500" b="0" i="0" u="none" strike="noStrike" cap="none">
                <a:solidFill>
                  <a:srgbClr val="FFFFFF"/>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5 – Split">
  <p:cSld name="CUSTOM_8">
    <p:spTree>
      <p:nvGrpSpPr>
        <p:cNvPr id="1" name="Shape 118"/>
        <p:cNvGrpSpPr/>
        <p:nvPr/>
      </p:nvGrpSpPr>
      <p:grpSpPr>
        <a:xfrm>
          <a:off x="0" y="0"/>
          <a:ext cx="0" cy="0"/>
          <a:chOff x="0" y="0"/>
          <a:chExt cx="0" cy="0"/>
        </a:xfrm>
      </p:grpSpPr>
      <p:cxnSp>
        <p:nvCxnSpPr>
          <p:cNvPr id="119" name="Google Shape;119;p11"/>
          <p:cNvCxnSpPr/>
          <p:nvPr/>
        </p:nvCxnSpPr>
        <p:spPr>
          <a:xfrm>
            <a:off x="4572000" y="-214525"/>
            <a:ext cx="0" cy="119700"/>
          </a:xfrm>
          <a:prstGeom prst="straightConnector1">
            <a:avLst/>
          </a:prstGeom>
          <a:noFill/>
          <a:ln w="9525" cap="flat" cmpd="sng">
            <a:solidFill>
              <a:srgbClr val="FFFFFF"/>
            </a:solidFill>
            <a:prstDash val="solid"/>
            <a:round/>
            <a:headEnd type="none" w="sm" len="sm"/>
            <a:tailEnd type="none" w="sm" len="sm"/>
          </a:ln>
        </p:spPr>
      </p:cxnSp>
      <p:grpSp>
        <p:nvGrpSpPr>
          <p:cNvPr id="120" name="Google Shape;120;p11"/>
          <p:cNvGrpSpPr/>
          <p:nvPr/>
        </p:nvGrpSpPr>
        <p:grpSpPr>
          <a:xfrm>
            <a:off x="287525" y="4854556"/>
            <a:ext cx="634914" cy="148716"/>
            <a:chOff x="1841475" y="2392725"/>
            <a:chExt cx="3928925" cy="920275"/>
          </a:xfrm>
        </p:grpSpPr>
        <p:sp>
          <p:nvSpPr>
            <p:cNvPr id="121" name="Google Shape;121;p11"/>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1"/>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1"/>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1"/>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1"/>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1"/>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1"/>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1"/>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9" name="Google Shape;129;p11"/>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500"/>
              <a:buFont typeface="Arial"/>
              <a:buNone/>
              <a:defRPr sz="25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130" name="Google Shape;130;p11"/>
          <p:cNvCxnSpPr/>
          <p:nvPr/>
        </p:nvCxnSpPr>
        <p:spPr>
          <a:xfrm rot="10800000">
            <a:off x="4572000" y="905700"/>
            <a:ext cx="0" cy="3764400"/>
          </a:xfrm>
          <a:prstGeom prst="straightConnector1">
            <a:avLst/>
          </a:prstGeom>
          <a:noFill/>
          <a:ln w="19050" cap="flat" cmpd="sng">
            <a:solidFill>
              <a:srgbClr val="D9D9D9"/>
            </a:solidFill>
            <a:prstDash val="solid"/>
            <a:round/>
            <a:headEnd type="none" w="sm" len="sm"/>
            <a:tailEnd type="none" w="sm" len="sm"/>
          </a:ln>
        </p:spPr>
      </p:cxnSp>
      <p:sp>
        <p:nvSpPr>
          <p:cNvPr id="131" name="Google Shape;131;p11"/>
          <p:cNvSpPr txBox="1">
            <a:spLocks noGrp="1"/>
          </p:cNvSpPr>
          <p:nvPr>
            <p:ph type="body" idx="1"/>
          </p:nvPr>
        </p:nvSpPr>
        <p:spPr>
          <a:xfrm>
            <a:off x="192475" y="900400"/>
            <a:ext cx="4112100" cy="37695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0000"/>
              </a:lnSpc>
              <a:spcBef>
                <a:spcPts val="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1pPr>
            <a:lvl2pPr marL="914400" marR="0" lvl="1"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2pPr>
            <a:lvl3pPr marL="1371600" marR="0" lvl="2"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3pPr>
            <a:lvl4pPr marL="1828800" marR="0" lvl="3"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4pPr>
            <a:lvl5pPr marL="2286000" marR="0" lvl="4"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5pPr>
            <a:lvl6pPr marL="2743200" marR="0" lvl="5"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6pPr>
            <a:lvl7pPr marL="3200400" marR="0" lvl="6"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7pPr>
            <a:lvl8pPr marL="3657600" marR="0" lvl="7"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8pPr>
            <a:lvl9pPr marL="4114800" marR="0" lvl="8" indent="-311150" algn="l" rtl="0">
              <a:lnSpc>
                <a:spcPct val="110000"/>
              </a:lnSpc>
              <a:spcBef>
                <a:spcPts val="1000"/>
              </a:spcBef>
              <a:spcAft>
                <a:spcPts val="100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9pPr>
          </a:lstStyle>
          <a:p>
            <a:endParaRPr/>
          </a:p>
        </p:txBody>
      </p:sp>
      <p:sp>
        <p:nvSpPr>
          <p:cNvPr id="132" name="Google Shape;132;p11"/>
          <p:cNvSpPr txBox="1">
            <a:spLocks noGrp="1"/>
          </p:cNvSpPr>
          <p:nvPr>
            <p:ph type="body" idx="2"/>
          </p:nvPr>
        </p:nvSpPr>
        <p:spPr>
          <a:xfrm>
            <a:off x="4750000" y="900400"/>
            <a:ext cx="4112100" cy="37695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0000"/>
              </a:lnSpc>
              <a:spcBef>
                <a:spcPts val="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1pPr>
            <a:lvl2pPr marL="914400" marR="0" lvl="1"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2pPr>
            <a:lvl3pPr marL="1371600" marR="0" lvl="2"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3pPr>
            <a:lvl4pPr marL="1828800" marR="0" lvl="3"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4pPr>
            <a:lvl5pPr marL="2286000" marR="0" lvl="4"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5pPr>
            <a:lvl6pPr marL="2743200" marR="0" lvl="5"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6pPr>
            <a:lvl7pPr marL="3200400" marR="0" lvl="6"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7pPr>
            <a:lvl8pPr marL="3657600" marR="0" lvl="7"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8pPr>
            <a:lvl9pPr marL="4114800" marR="0" lvl="8" indent="-311150" algn="l" rtl="0">
              <a:lnSpc>
                <a:spcPct val="110000"/>
              </a:lnSpc>
              <a:spcBef>
                <a:spcPts val="1000"/>
              </a:spcBef>
              <a:spcAft>
                <a:spcPts val="100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5 – Split w/ Image">
  <p:cSld name="CUSTOM_8_2">
    <p:spTree>
      <p:nvGrpSpPr>
        <p:cNvPr id="1" name="Shape 133"/>
        <p:cNvGrpSpPr/>
        <p:nvPr/>
      </p:nvGrpSpPr>
      <p:grpSpPr>
        <a:xfrm>
          <a:off x="0" y="0"/>
          <a:ext cx="0" cy="0"/>
          <a:chOff x="0" y="0"/>
          <a:chExt cx="0" cy="0"/>
        </a:xfrm>
      </p:grpSpPr>
      <p:sp>
        <p:nvSpPr>
          <p:cNvPr id="134" name="Google Shape;134;p12"/>
          <p:cNvSpPr/>
          <p:nvPr/>
        </p:nvSpPr>
        <p:spPr>
          <a:xfrm>
            <a:off x="4572000" y="0"/>
            <a:ext cx="4572000" cy="5143500"/>
          </a:xfrm>
          <a:prstGeom prst="rect">
            <a:avLst/>
          </a:prstGeom>
          <a:solidFill>
            <a:srgbClr val="EFEFE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Proxima Nova"/>
                <a:ea typeface="Proxima Nova"/>
                <a:cs typeface="Proxima Nova"/>
                <a:sym typeface="Proxima Nova"/>
              </a:rPr>
              <a:t>Cover w/ Image</a:t>
            </a:r>
            <a:endParaRPr sz="1000" b="0" i="0" u="none" strike="noStrike" cap="none">
              <a:solidFill>
                <a:schemeClr val="dk1"/>
              </a:solidFill>
              <a:latin typeface="Proxima Nova"/>
              <a:ea typeface="Proxima Nova"/>
              <a:cs typeface="Proxima Nova"/>
              <a:sym typeface="Proxima Nova"/>
            </a:endParaRPr>
          </a:p>
        </p:txBody>
      </p:sp>
      <p:cxnSp>
        <p:nvCxnSpPr>
          <p:cNvPr id="135" name="Google Shape;135;p12"/>
          <p:cNvCxnSpPr/>
          <p:nvPr/>
        </p:nvCxnSpPr>
        <p:spPr>
          <a:xfrm>
            <a:off x="4572000" y="-214525"/>
            <a:ext cx="0" cy="119700"/>
          </a:xfrm>
          <a:prstGeom prst="straightConnector1">
            <a:avLst/>
          </a:prstGeom>
          <a:noFill/>
          <a:ln w="9525" cap="flat" cmpd="sng">
            <a:solidFill>
              <a:srgbClr val="D9D9D9"/>
            </a:solidFill>
            <a:prstDash val="solid"/>
            <a:round/>
            <a:headEnd type="none" w="sm" len="sm"/>
            <a:tailEnd type="none" w="sm" len="sm"/>
          </a:ln>
        </p:spPr>
      </p:cxnSp>
      <p:grpSp>
        <p:nvGrpSpPr>
          <p:cNvPr id="136" name="Google Shape;136;p12"/>
          <p:cNvGrpSpPr/>
          <p:nvPr/>
        </p:nvGrpSpPr>
        <p:grpSpPr>
          <a:xfrm>
            <a:off x="287525" y="4854556"/>
            <a:ext cx="634914" cy="148716"/>
            <a:chOff x="1841475" y="2392725"/>
            <a:chExt cx="3928925" cy="920275"/>
          </a:xfrm>
        </p:grpSpPr>
        <p:sp>
          <p:nvSpPr>
            <p:cNvPr id="137" name="Google Shape;137;p12"/>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2"/>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2"/>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2"/>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2"/>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2"/>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2"/>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2"/>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5" name="Google Shape;145;p12"/>
          <p:cNvSpPr txBox="1">
            <a:spLocks noGrp="1"/>
          </p:cNvSpPr>
          <p:nvPr>
            <p:ph type="title"/>
          </p:nvPr>
        </p:nvSpPr>
        <p:spPr>
          <a:xfrm>
            <a:off x="192475" y="151275"/>
            <a:ext cx="4281300" cy="393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500"/>
              <a:buFont typeface="Arial"/>
              <a:buNone/>
              <a:defRPr sz="25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6" name="Google Shape;146;p12"/>
          <p:cNvSpPr txBox="1">
            <a:spLocks noGrp="1"/>
          </p:cNvSpPr>
          <p:nvPr>
            <p:ph type="body" idx="1"/>
          </p:nvPr>
        </p:nvSpPr>
        <p:spPr>
          <a:xfrm>
            <a:off x="192475" y="900400"/>
            <a:ext cx="4254600" cy="3769500"/>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10000"/>
              </a:lnSpc>
              <a:spcBef>
                <a:spcPts val="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1pPr>
            <a:lvl2pPr marL="914400" marR="0" lvl="1" indent="-330200" algn="l" rtl="0">
              <a:lnSpc>
                <a:spcPct val="110000"/>
              </a:lnSpc>
              <a:spcBef>
                <a:spcPts val="1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2pPr>
            <a:lvl3pPr marL="1371600" marR="0" lvl="2" indent="-330200" algn="l" rtl="0">
              <a:lnSpc>
                <a:spcPct val="110000"/>
              </a:lnSpc>
              <a:spcBef>
                <a:spcPts val="1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3pPr>
            <a:lvl4pPr marL="1828800" marR="0" lvl="3" indent="-330200" algn="l" rtl="0">
              <a:lnSpc>
                <a:spcPct val="110000"/>
              </a:lnSpc>
              <a:spcBef>
                <a:spcPts val="1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4pPr>
            <a:lvl5pPr marL="2286000" marR="0" lvl="4" indent="-330200" algn="l" rtl="0">
              <a:lnSpc>
                <a:spcPct val="110000"/>
              </a:lnSpc>
              <a:spcBef>
                <a:spcPts val="1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5pPr>
            <a:lvl6pPr marL="2743200" marR="0" lvl="5" indent="-330200" algn="l" rtl="0">
              <a:lnSpc>
                <a:spcPct val="110000"/>
              </a:lnSpc>
              <a:spcBef>
                <a:spcPts val="1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6pPr>
            <a:lvl7pPr marL="3200400" marR="0" lvl="6" indent="-330200" algn="l" rtl="0">
              <a:lnSpc>
                <a:spcPct val="110000"/>
              </a:lnSpc>
              <a:spcBef>
                <a:spcPts val="1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7pPr>
            <a:lvl8pPr marL="3657600" marR="0" lvl="7" indent="-330200" algn="l" rtl="0">
              <a:lnSpc>
                <a:spcPct val="110000"/>
              </a:lnSpc>
              <a:spcBef>
                <a:spcPts val="1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8pPr>
            <a:lvl9pPr marL="4114800" marR="0" lvl="8" indent="-330200" algn="l" rtl="0">
              <a:lnSpc>
                <a:spcPct val="110000"/>
              </a:lnSpc>
              <a:spcBef>
                <a:spcPts val="1000"/>
              </a:spcBef>
              <a:spcAft>
                <a:spcPts val="100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6 – Columns">
  <p:cSld name="CUSTOM_8_1">
    <p:spTree>
      <p:nvGrpSpPr>
        <p:cNvPr id="1" name="Shape 147"/>
        <p:cNvGrpSpPr/>
        <p:nvPr/>
      </p:nvGrpSpPr>
      <p:grpSpPr>
        <a:xfrm>
          <a:off x="0" y="0"/>
          <a:ext cx="0" cy="0"/>
          <a:chOff x="0" y="0"/>
          <a:chExt cx="0" cy="0"/>
        </a:xfrm>
      </p:grpSpPr>
      <p:grpSp>
        <p:nvGrpSpPr>
          <p:cNvPr id="148" name="Google Shape;148;p13"/>
          <p:cNvGrpSpPr/>
          <p:nvPr/>
        </p:nvGrpSpPr>
        <p:grpSpPr>
          <a:xfrm>
            <a:off x="287525" y="4854556"/>
            <a:ext cx="634914" cy="148716"/>
            <a:chOff x="1841475" y="2392725"/>
            <a:chExt cx="3928925" cy="920275"/>
          </a:xfrm>
        </p:grpSpPr>
        <p:sp>
          <p:nvSpPr>
            <p:cNvPr id="149" name="Google Shape;149;p13"/>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3"/>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3"/>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3"/>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3"/>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3"/>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3"/>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3"/>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7" name="Google Shape;157;p13"/>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500"/>
              <a:buFont typeface="Arial"/>
              <a:buNone/>
              <a:defRPr sz="25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158" name="Google Shape;158;p13"/>
          <p:cNvCxnSpPr/>
          <p:nvPr/>
        </p:nvCxnSpPr>
        <p:spPr>
          <a:xfrm rot="10800000">
            <a:off x="6081375" y="905700"/>
            <a:ext cx="0" cy="3764400"/>
          </a:xfrm>
          <a:prstGeom prst="straightConnector1">
            <a:avLst/>
          </a:prstGeom>
          <a:noFill/>
          <a:ln w="19050" cap="flat" cmpd="sng">
            <a:solidFill>
              <a:srgbClr val="D9D9D9"/>
            </a:solidFill>
            <a:prstDash val="solid"/>
            <a:round/>
            <a:headEnd type="none" w="sm" len="sm"/>
            <a:tailEnd type="none" w="sm" len="sm"/>
          </a:ln>
        </p:spPr>
      </p:cxnSp>
      <p:cxnSp>
        <p:nvCxnSpPr>
          <p:cNvPr id="159" name="Google Shape;159;p13"/>
          <p:cNvCxnSpPr/>
          <p:nvPr/>
        </p:nvCxnSpPr>
        <p:spPr>
          <a:xfrm>
            <a:off x="6078286" y="-214525"/>
            <a:ext cx="0" cy="119700"/>
          </a:xfrm>
          <a:prstGeom prst="straightConnector1">
            <a:avLst/>
          </a:prstGeom>
          <a:noFill/>
          <a:ln w="9525" cap="flat" cmpd="sng">
            <a:solidFill>
              <a:srgbClr val="D9D9D9"/>
            </a:solidFill>
            <a:prstDash val="solid"/>
            <a:round/>
            <a:headEnd type="none" w="sm" len="sm"/>
            <a:tailEnd type="none" w="sm" len="sm"/>
          </a:ln>
        </p:spPr>
      </p:cxnSp>
      <p:cxnSp>
        <p:nvCxnSpPr>
          <p:cNvPr id="160" name="Google Shape;160;p13"/>
          <p:cNvCxnSpPr/>
          <p:nvPr/>
        </p:nvCxnSpPr>
        <p:spPr>
          <a:xfrm rot="10800000">
            <a:off x="3067875" y="905700"/>
            <a:ext cx="0" cy="3764400"/>
          </a:xfrm>
          <a:prstGeom prst="straightConnector1">
            <a:avLst/>
          </a:prstGeom>
          <a:noFill/>
          <a:ln w="19050" cap="flat" cmpd="sng">
            <a:solidFill>
              <a:srgbClr val="D9D9D9"/>
            </a:solidFill>
            <a:prstDash val="solid"/>
            <a:round/>
            <a:headEnd type="none" w="sm" len="sm"/>
            <a:tailEnd type="none" w="sm" len="sm"/>
          </a:ln>
        </p:spPr>
      </p:cxnSp>
      <p:cxnSp>
        <p:nvCxnSpPr>
          <p:cNvPr id="161" name="Google Shape;161;p13"/>
          <p:cNvCxnSpPr/>
          <p:nvPr/>
        </p:nvCxnSpPr>
        <p:spPr>
          <a:xfrm>
            <a:off x="3067886" y="-214525"/>
            <a:ext cx="0" cy="119700"/>
          </a:xfrm>
          <a:prstGeom prst="straightConnector1">
            <a:avLst/>
          </a:prstGeom>
          <a:noFill/>
          <a:ln w="9525" cap="flat" cmpd="sng">
            <a:solidFill>
              <a:srgbClr val="D9D9D9"/>
            </a:solidFill>
            <a:prstDash val="solid"/>
            <a:round/>
            <a:headEnd type="none" w="sm" len="sm"/>
            <a:tailEnd type="none" w="sm" len="sm"/>
          </a:ln>
        </p:spPr>
      </p:cxnSp>
      <p:sp>
        <p:nvSpPr>
          <p:cNvPr id="162" name="Google Shape;162;p13"/>
          <p:cNvSpPr txBox="1"/>
          <p:nvPr/>
        </p:nvSpPr>
        <p:spPr>
          <a:xfrm>
            <a:off x="192475" y="900400"/>
            <a:ext cx="2729400" cy="3769500"/>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0"/>
              </a:spcBef>
              <a:spcAft>
                <a:spcPts val="1000"/>
              </a:spcAft>
              <a:buClr>
                <a:srgbClr val="000000"/>
              </a:buClr>
              <a:buSzPts val="1100"/>
              <a:buFont typeface="Arial"/>
              <a:buNone/>
            </a:pPr>
            <a:endParaRPr sz="1100" b="0" i="0" u="none" strike="noStrike" cap="none">
              <a:solidFill>
                <a:schemeClr val="dk1"/>
              </a:solidFill>
              <a:latin typeface="Proxima Nova"/>
              <a:ea typeface="Proxima Nova"/>
              <a:cs typeface="Proxima Nova"/>
              <a:sym typeface="Proxima Nova"/>
            </a:endParaRPr>
          </a:p>
        </p:txBody>
      </p:sp>
      <p:sp>
        <p:nvSpPr>
          <p:cNvPr id="163" name="Google Shape;163;p13"/>
          <p:cNvSpPr txBox="1">
            <a:spLocks noGrp="1"/>
          </p:cNvSpPr>
          <p:nvPr>
            <p:ph type="body" idx="1"/>
          </p:nvPr>
        </p:nvSpPr>
        <p:spPr>
          <a:xfrm>
            <a:off x="192475" y="900400"/>
            <a:ext cx="2729400" cy="37695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10000"/>
              </a:lnSpc>
              <a:spcBef>
                <a:spcPts val="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1pPr>
            <a:lvl2pPr marL="914400" marR="0" lvl="1"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2pPr>
            <a:lvl3pPr marL="1371600" marR="0" lvl="2"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3pPr>
            <a:lvl4pPr marL="1828800" marR="0" lvl="3"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4pPr>
            <a:lvl5pPr marL="2286000" marR="0" lvl="4"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5pPr>
            <a:lvl6pPr marL="2743200" marR="0" lvl="5"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6pPr>
            <a:lvl7pPr marL="3200400" marR="0" lvl="6"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7pPr>
            <a:lvl8pPr marL="3657600" marR="0" lvl="7"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8pPr>
            <a:lvl9pPr marL="4114800" marR="0" lvl="8" indent="-298450" algn="l" rtl="0">
              <a:lnSpc>
                <a:spcPct val="110000"/>
              </a:lnSpc>
              <a:spcBef>
                <a:spcPts val="1000"/>
              </a:spcBef>
              <a:spcAft>
                <a:spcPts val="100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9pPr>
          </a:lstStyle>
          <a:p>
            <a:endParaRPr/>
          </a:p>
        </p:txBody>
      </p:sp>
      <p:sp>
        <p:nvSpPr>
          <p:cNvPr id="164" name="Google Shape;164;p13"/>
          <p:cNvSpPr txBox="1">
            <a:spLocks noGrp="1"/>
          </p:cNvSpPr>
          <p:nvPr>
            <p:ph type="body" idx="2"/>
          </p:nvPr>
        </p:nvSpPr>
        <p:spPr>
          <a:xfrm>
            <a:off x="3207300" y="900400"/>
            <a:ext cx="2729400" cy="37695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10000"/>
              </a:lnSpc>
              <a:spcBef>
                <a:spcPts val="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1pPr>
            <a:lvl2pPr marL="914400" marR="0" lvl="1"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2pPr>
            <a:lvl3pPr marL="1371600" marR="0" lvl="2"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3pPr>
            <a:lvl4pPr marL="1828800" marR="0" lvl="3"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4pPr>
            <a:lvl5pPr marL="2286000" marR="0" lvl="4"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5pPr>
            <a:lvl6pPr marL="2743200" marR="0" lvl="5"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6pPr>
            <a:lvl7pPr marL="3200400" marR="0" lvl="6"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7pPr>
            <a:lvl8pPr marL="3657600" marR="0" lvl="7"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8pPr>
            <a:lvl9pPr marL="4114800" marR="0" lvl="8" indent="-298450" algn="l" rtl="0">
              <a:lnSpc>
                <a:spcPct val="110000"/>
              </a:lnSpc>
              <a:spcBef>
                <a:spcPts val="1000"/>
              </a:spcBef>
              <a:spcAft>
                <a:spcPts val="100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9pPr>
          </a:lstStyle>
          <a:p>
            <a:endParaRPr/>
          </a:p>
        </p:txBody>
      </p:sp>
      <p:sp>
        <p:nvSpPr>
          <p:cNvPr id="165" name="Google Shape;165;p13"/>
          <p:cNvSpPr txBox="1">
            <a:spLocks noGrp="1"/>
          </p:cNvSpPr>
          <p:nvPr>
            <p:ph type="body" idx="3"/>
          </p:nvPr>
        </p:nvSpPr>
        <p:spPr>
          <a:xfrm>
            <a:off x="6222125" y="900400"/>
            <a:ext cx="2729400" cy="37695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10000"/>
              </a:lnSpc>
              <a:spcBef>
                <a:spcPts val="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1pPr>
            <a:lvl2pPr marL="914400" marR="0" lvl="1"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2pPr>
            <a:lvl3pPr marL="1371600" marR="0" lvl="2"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3pPr>
            <a:lvl4pPr marL="1828800" marR="0" lvl="3"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4pPr>
            <a:lvl5pPr marL="2286000" marR="0" lvl="4"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5pPr>
            <a:lvl6pPr marL="2743200" marR="0" lvl="5"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6pPr>
            <a:lvl7pPr marL="3200400" marR="0" lvl="6"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7pPr>
            <a:lvl8pPr marL="3657600" marR="0" lvl="7"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8pPr>
            <a:lvl9pPr marL="4114800" marR="0" lvl="8" indent="-298450" algn="l" rtl="0">
              <a:lnSpc>
                <a:spcPct val="110000"/>
              </a:lnSpc>
              <a:spcBef>
                <a:spcPts val="1000"/>
              </a:spcBef>
              <a:spcAft>
                <a:spcPts val="100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6"/>
        <p:cNvGrpSpPr/>
        <p:nvPr/>
      </p:nvGrpSpPr>
      <p:grpSpPr>
        <a:xfrm>
          <a:off x="0" y="0"/>
          <a:ext cx="0" cy="0"/>
          <a:chOff x="0" y="0"/>
          <a:chExt cx="0" cy="0"/>
        </a:xfrm>
      </p:grpSpPr>
      <p:sp>
        <p:nvSpPr>
          <p:cNvPr id="167" name="Google Shape;167;p14"/>
          <p:cNvSpPr txBox="1">
            <a:spLocks noGrp="1"/>
          </p:cNvSpPr>
          <p:nvPr>
            <p:ph type="title"/>
          </p:nvPr>
        </p:nvSpPr>
        <p:spPr>
          <a:xfrm>
            <a:off x="457200" y="205979"/>
            <a:ext cx="8229600" cy="85725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2C95DD"/>
              </a:buClr>
              <a:buSzPts val="3200"/>
              <a:buFont typeface="Arial"/>
              <a:buNone/>
              <a:defRPr sz="3200" b="0" i="0" u="none" strike="noStrike" cap="none">
                <a:solidFill>
                  <a:srgbClr val="2C95DD"/>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68" name="Google Shape;168;p14"/>
          <p:cNvSpPr txBox="1">
            <a:spLocks noGrp="1"/>
          </p:cNvSpPr>
          <p:nvPr>
            <p:ph type="body" idx="1"/>
          </p:nvPr>
        </p:nvSpPr>
        <p:spPr>
          <a:xfrm>
            <a:off x="457200" y="1200151"/>
            <a:ext cx="8229600" cy="3394472"/>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480"/>
              </a:spcBef>
              <a:spcAft>
                <a:spcPts val="0"/>
              </a:spcAft>
              <a:buClr>
                <a:srgbClr val="2C95DD"/>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rgbClr val="2C95DD"/>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400"/>
              </a:spcBef>
              <a:spcAft>
                <a:spcPts val="0"/>
              </a:spcAft>
              <a:buClr>
                <a:srgbClr val="2C95DD"/>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rgbClr val="2C95DD"/>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30200" algn="l" rtl="0">
              <a:lnSpc>
                <a:spcPct val="100000"/>
              </a:lnSpc>
              <a:spcBef>
                <a:spcPts val="320"/>
              </a:spcBef>
              <a:spcAft>
                <a:spcPts val="0"/>
              </a:spcAft>
              <a:buClr>
                <a:srgbClr val="2C95DD"/>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69"/>
        <p:cNvGrpSpPr/>
        <p:nvPr/>
      </p:nvGrpSpPr>
      <p:grpSpPr>
        <a:xfrm>
          <a:off x="0" y="0"/>
          <a:ext cx="0" cy="0"/>
          <a:chOff x="0" y="0"/>
          <a:chExt cx="0" cy="0"/>
        </a:xfrm>
      </p:grpSpPr>
      <p:sp>
        <p:nvSpPr>
          <p:cNvPr id="170" name="Google Shape;170;p15"/>
          <p:cNvSpPr txBox="1">
            <a:spLocks noGrp="1"/>
          </p:cNvSpPr>
          <p:nvPr>
            <p:ph type="title"/>
          </p:nvPr>
        </p:nvSpPr>
        <p:spPr>
          <a:xfrm>
            <a:off x="366715" y="325439"/>
            <a:ext cx="8410575" cy="460375"/>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0"/>
              </a:spcBef>
              <a:spcAft>
                <a:spcPts val="0"/>
              </a:spcAft>
              <a:buClr>
                <a:schemeClr val="dk2"/>
              </a:buClr>
              <a:buSzPts val="3200"/>
              <a:buFont typeface="Arial"/>
              <a:buNone/>
              <a:defRPr sz="32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8"/>
        <p:cNvGrpSpPr/>
        <p:nvPr/>
      </p:nvGrpSpPr>
      <p:grpSpPr>
        <a:xfrm>
          <a:off x="0" y="0"/>
          <a:ext cx="0" cy="0"/>
          <a:chOff x="0" y="0"/>
          <a:chExt cx="0" cy="0"/>
        </a:xfrm>
      </p:grpSpPr>
      <p:sp>
        <p:nvSpPr>
          <p:cNvPr id="179" name="Google Shape;179;p17"/>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1pPr>
            <a:lvl2pPr marR="0" lvl="1"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2pPr>
            <a:lvl3pPr marR="0" lvl="2"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3pPr>
            <a:lvl4pPr marR="0" lvl="3"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4pPr>
            <a:lvl5pPr marR="0" lvl="4"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5pPr>
            <a:lvl6pPr marR="0" lvl="5"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6pPr>
            <a:lvl7pPr marR="0" lvl="6"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7pPr>
            <a:lvl8pPr marR="0" lvl="7"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8pPr>
            <a:lvl9pPr marR="0" lvl="8"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0"/>
        <p:cNvGrpSpPr/>
        <p:nvPr/>
      </p:nvGrpSpPr>
      <p:grpSpPr>
        <a:xfrm>
          <a:off x="0" y="0"/>
          <a:ext cx="0" cy="0"/>
          <a:chOff x="0" y="0"/>
          <a:chExt cx="0" cy="0"/>
        </a:xfrm>
      </p:grpSpPr>
      <p:sp>
        <p:nvSpPr>
          <p:cNvPr id="181" name="Google Shape;181;p18"/>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1pPr>
            <a:lvl2pPr marR="0" lvl="1"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2pPr>
            <a:lvl3pPr marR="0" lvl="2"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3pPr>
            <a:lvl4pPr marR="0" lvl="3"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4pPr>
            <a:lvl5pPr marR="0" lvl="4"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5pPr>
            <a:lvl6pPr marR="0" lvl="5"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6pPr>
            <a:lvl7pPr marR="0" lvl="6"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7pPr>
            <a:lvl8pPr marR="0" lvl="7"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8pPr>
            <a:lvl9pPr marR="0" lvl="8"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9pPr>
          </a:lstStyle>
          <a:p>
            <a:endParaRPr/>
          </a:p>
        </p:txBody>
      </p:sp>
      <p:sp>
        <p:nvSpPr>
          <p:cNvPr id="182" name="Google Shape;182;p18"/>
          <p:cNvSpPr txBox="1">
            <a:spLocks noGrp="1"/>
          </p:cNvSpPr>
          <p:nvPr>
            <p:ph type="body" idx="1"/>
          </p:nvPr>
        </p:nvSpPr>
        <p:spPr>
          <a:xfrm>
            <a:off x="457200" y="1200150"/>
            <a:ext cx="8229600" cy="3394472"/>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600"/>
              </a:spcBef>
              <a:spcAft>
                <a:spcPts val="0"/>
              </a:spcAft>
              <a:buClr>
                <a:schemeClr val="accent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a:lnSpc>
                <a:spcPct val="100000"/>
              </a:lnSpc>
              <a:spcBef>
                <a:spcPts val="600"/>
              </a:spcBef>
              <a:spcAft>
                <a:spcPts val="0"/>
              </a:spcAft>
              <a:buClr>
                <a:schemeClr val="accent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a:lnSpc>
                <a:spcPct val="100000"/>
              </a:lnSpc>
              <a:spcBef>
                <a:spcPts val="600"/>
              </a:spcBef>
              <a:spcAft>
                <a:spcPts val="0"/>
              </a:spcAft>
              <a:buClr>
                <a:schemeClr val="accent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a:lnSpc>
                <a:spcPct val="100000"/>
              </a:lnSpc>
              <a:spcBef>
                <a:spcPts val="6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30200" algn="l">
              <a:lnSpc>
                <a:spcPct val="100000"/>
              </a:lnSpc>
              <a:spcBef>
                <a:spcPts val="6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3"/>
        <p:cNvGrpSpPr/>
        <p:nvPr/>
      </p:nvGrpSpPr>
      <p:grpSpPr>
        <a:xfrm>
          <a:off x="0" y="0"/>
          <a:ext cx="0" cy="0"/>
          <a:chOff x="0" y="0"/>
          <a:chExt cx="0" cy="0"/>
        </a:xfrm>
      </p:grpSpPr>
      <p:sp>
        <p:nvSpPr>
          <p:cNvPr id="184" name="Google Shape;184;p19"/>
          <p:cNvSpPr txBox="1">
            <a:spLocks noGrp="1"/>
          </p:cNvSpPr>
          <p:nvPr>
            <p:ph type="title"/>
          </p:nvPr>
        </p:nvSpPr>
        <p:spPr>
          <a:xfrm>
            <a:off x="366717" y="325437"/>
            <a:ext cx="8410499" cy="460500"/>
          </a:xfrm>
          <a:prstGeom prst="rect">
            <a:avLst/>
          </a:prstGeom>
          <a:noFill/>
          <a:ln>
            <a:noFill/>
          </a:ln>
        </p:spPr>
        <p:txBody>
          <a:bodyPr spcFirstLastPara="1" wrap="square" lIns="91425" tIns="91425" rIns="91425" bIns="91425" anchor="t" anchorCtr="0">
            <a:noAutofit/>
          </a:bodyPr>
          <a:lstStyle>
            <a:lvl1pPr marR="0" lvl="0" algn="l">
              <a:lnSpc>
                <a:spcPct val="90000"/>
              </a:lnSpc>
              <a:spcBef>
                <a:spcPts val="0"/>
              </a:spcBef>
              <a:spcAft>
                <a:spcPts val="0"/>
              </a:spcAft>
              <a:buSzPts val="1400"/>
              <a:buNone/>
              <a:defRPr sz="3200" b="0" i="0" u="none" strike="noStrike" cap="none">
                <a:solidFill>
                  <a:schemeClr val="dk2"/>
                </a:solidFill>
                <a:latin typeface="Arial"/>
                <a:ea typeface="Arial"/>
                <a:cs typeface="Arial"/>
                <a:sym typeface="Arial"/>
              </a:defRPr>
            </a:lvl1pPr>
            <a:lvl2pPr marR="0" lvl="1"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2pPr>
            <a:lvl3pPr marR="0" lvl="2"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3pPr>
            <a:lvl4pPr marR="0" lvl="3"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4pPr>
            <a:lvl5pPr marR="0" lvl="4"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5pPr>
            <a:lvl6pPr marR="0" lvl="5"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6pPr>
            <a:lvl7pPr marR="0" lvl="6"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7pPr>
            <a:lvl8pPr marR="0" lvl="7"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8pPr>
            <a:lvl9pPr marR="0" lvl="8"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9pPr>
          </a:lstStyle>
          <a:p>
            <a:endParaRPr/>
          </a:p>
        </p:txBody>
      </p:sp>
      <p:sp>
        <p:nvSpPr>
          <p:cNvPr id="185" name="Google Shape;185;p19"/>
          <p:cNvSpPr txBox="1">
            <a:spLocks noGrp="1"/>
          </p:cNvSpPr>
          <p:nvPr>
            <p:ph type="body" idx="1"/>
          </p:nvPr>
        </p:nvSpPr>
        <p:spPr>
          <a:xfrm>
            <a:off x="366718" y="1074740"/>
            <a:ext cx="8410499" cy="3383099"/>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1200"/>
              </a:spcBef>
              <a:spcAft>
                <a:spcPts val="0"/>
              </a:spcAft>
              <a:buClr>
                <a:srgbClr val="ADC339"/>
              </a:buClr>
              <a:buSzPts val="2400"/>
              <a:buFont typeface="Noto Sans Symbols"/>
              <a:buChar char="•"/>
              <a:defRPr sz="2400" b="0" i="0" u="none" strike="noStrike" cap="none">
                <a:solidFill>
                  <a:schemeClr val="dk1"/>
                </a:solidFill>
                <a:latin typeface="Arial"/>
                <a:ea typeface="Arial"/>
                <a:cs typeface="Arial"/>
                <a:sym typeface="Arial"/>
              </a:defRPr>
            </a:lvl1pPr>
            <a:lvl2pPr marL="914400" marR="0" lvl="1" indent="-368300" algn="l">
              <a:lnSpc>
                <a:spcPct val="100000"/>
              </a:lnSpc>
              <a:spcBef>
                <a:spcPts val="300"/>
              </a:spcBef>
              <a:spcAft>
                <a:spcPts val="0"/>
              </a:spcAft>
              <a:buClr>
                <a:srgbClr val="ADC339"/>
              </a:buClr>
              <a:buSzPts val="2200"/>
              <a:buFont typeface="Verdana"/>
              <a:buChar char="–"/>
              <a:defRPr sz="2200" b="0" i="0" u="none" strike="noStrike" cap="none">
                <a:solidFill>
                  <a:schemeClr val="dk1"/>
                </a:solidFill>
                <a:latin typeface="Arial"/>
                <a:ea typeface="Arial"/>
                <a:cs typeface="Arial"/>
                <a:sym typeface="Arial"/>
              </a:defRPr>
            </a:lvl2pPr>
            <a:lvl3pPr marL="1371600" marR="0" lvl="2" indent="-355600" algn="l">
              <a:lnSpc>
                <a:spcPct val="100000"/>
              </a:lnSpc>
              <a:spcBef>
                <a:spcPts val="300"/>
              </a:spcBef>
              <a:spcAft>
                <a:spcPts val="0"/>
              </a:spcAft>
              <a:buClr>
                <a:srgbClr val="ADC339"/>
              </a:buClr>
              <a:buSzPts val="2000"/>
              <a:buFont typeface="Verdana"/>
              <a:buChar char="▪"/>
              <a:defRPr sz="2000" b="0" i="0" u="none" strike="noStrike" cap="none">
                <a:solidFill>
                  <a:schemeClr val="dk1"/>
                </a:solidFill>
                <a:latin typeface="Arial"/>
                <a:ea typeface="Arial"/>
                <a:cs typeface="Arial"/>
                <a:sym typeface="Arial"/>
              </a:defRPr>
            </a:lvl3pPr>
            <a:lvl4pPr marL="1828800" marR="0" lvl="3" indent="-342900" algn="l">
              <a:lnSpc>
                <a:spcPct val="100000"/>
              </a:lnSpc>
              <a:spcBef>
                <a:spcPts val="300"/>
              </a:spcBef>
              <a:spcAft>
                <a:spcPts val="0"/>
              </a:spcAft>
              <a:buClr>
                <a:srgbClr val="ADC339"/>
              </a:buClr>
              <a:buSzPts val="1800"/>
              <a:buFont typeface="Verdana"/>
              <a:buChar char="—"/>
              <a:defRPr sz="18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rgbClr val="ADC339"/>
              </a:buClr>
              <a:buSzPts val="1600"/>
              <a:buFont typeface="Verdana"/>
              <a:buChar char="»"/>
              <a:defRPr sz="1600" b="0" i="0" u="none" strike="noStrike" cap="none">
                <a:solidFill>
                  <a:schemeClr val="dk1"/>
                </a:solidFill>
                <a:latin typeface="Arial"/>
                <a:ea typeface="Arial"/>
                <a:cs typeface="Arial"/>
                <a:sym typeface="Arial"/>
              </a:defRPr>
            </a:lvl5pPr>
            <a:lvl6pPr marL="2743200" marR="0" lvl="5" indent="-355600" algn="l">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86"/>
        <p:cNvGrpSpPr/>
        <p:nvPr/>
      </p:nvGrpSpPr>
      <p:grpSpPr>
        <a:xfrm>
          <a:off x="0" y="0"/>
          <a:ext cx="0" cy="0"/>
          <a:chOff x="0" y="0"/>
          <a:chExt cx="0" cy="0"/>
        </a:xfrm>
      </p:grpSpPr>
      <p:sp>
        <p:nvSpPr>
          <p:cNvPr id="187" name="Google Shape;187;p20"/>
          <p:cNvSpPr/>
          <p:nvPr/>
        </p:nvSpPr>
        <p:spPr>
          <a:xfrm>
            <a:off x="0" y="0"/>
            <a:ext cx="9144000" cy="5143500"/>
          </a:xfrm>
          <a:prstGeom prst="rect">
            <a:avLst/>
          </a:prstGeom>
          <a:solidFill>
            <a:srgbClr val="000000"/>
          </a:solidFill>
          <a:ln w="127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8" name="Google Shape;188;p20"/>
          <p:cNvSpPr/>
          <p:nvPr/>
        </p:nvSpPr>
        <p:spPr>
          <a:xfrm>
            <a:off x="0" y="4747022"/>
            <a:ext cx="9144000" cy="289322"/>
          </a:xfrm>
          <a:prstGeom prst="rect">
            <a:avLst/>
          </a:prstGeom>
          <a:solidFill>
            <a:srgbClr val="00786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9" name="Google Shape;189;p20"/>
          <p:cNvSpPr txBox="1"/>
          <p:nvPr/>
        </p:nvSpPr>
        <p:spPr>
          <a:xfrm flipH="1">
            <a:off x="8553450" y="5042297"/>
            <a:ext cx="533400" cy="91678"/>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 sz="800" b="0" i="0" u="none" strike="noStrike" cap="none">
                <a:solidFill>
                  <a:srgbClr val="7F7F7F"/>
                </a:solidFill>
                <a:latin typeface="Arial"/>
                <a:ea typeface="Arial"/>
                <a:cs typeface="Arial"/>
                <a:sym typeface="Arial"/>
              </a:rPr>
              <a:t>‹#›</a:t>
            </a:fld>
            <a:endParaRPr sz="800" b="0" i="0" u="none" strike="noStrike" cap="none">
              <a:solidFill>
                <a:srgbClr val="7F7F7F"/>
              </a:solidFill>
              <a:latin typeface="Arial"/>
              <a:ea typeface="Arial"/>
              <a:cs typeface="Arial"/>
              <a:sym typeface="Arial"/>
            </a:endParaRPr>
          </a:p>
        </p:txBody>
      </p:sp>
      <p:pic>
        <p:nvPicPr>
          <p:cNvPr id="190" name="Google Shape;190;p20" descr="Pivotal_Logo_white.png"/>
          <p:cNvPicPr preferRelativeResize="0"/>
          <p:nvPr/>
        </p:nvPicPr>
        <p:blipFill rotWithShape="1">
          <a:blip r:embed="rId2">
            <a:alphaModFix/>
          </a:blip>
          <a:srcRect/>
          <a:stretch/>
        </p:blipFill>
        <p:spPr>
          <a:xfrm>
            <a:off x="7950200" y="4799410"/>
            <a:ext cx="717947" cy="164306"/>
          </a:xfrm>
          <a:prstGeom prst="rect">
            <a:avLst/>
          </a:prstGeom>
          <a:noFill/>
          <a:ln>
            <a:noFill/>
          </a:ln>
        </p:spPr>
      </p:pic>
      <p:sp>
        <p:nvSpPr>
          <p:cNvPr id="192" name="Google Shape;192;p20"/>
          <p:cNvSpPr txBox="1">
            <a:spLocks noGrp="1"/>
          </p:cNvSpPr>
          <p:nvPr>
            <p:ph type="ctrTitle"/>
          </p:nvPr>
        </p:nvSpPr>
        <p:spPr>
          <a:xfrm>
            <a:off x="890587" y="1854920"/>
            <a:ext cx="4384145" cy="754822"/>
          </a:xfrm>
          <a:prstGeom prst="rect">
            <a:avLst/>
          </a:prstGeom>
          <a:noFill/>
          <a:ln>
            <a:noFill/>
          </a:ln>
        </p:spPr>
        <p:txBody>
          <a:bodyPr spcFirstLastPara="1" wrap="square" lIns="91425" tIns="91425" rIns="91425" bIns="91425" anchor="b" anchorCtr="0">
            <a:noAutofit/>
          </a:bodyPr>
          <a:lstStyle>
            <a:lvl1pPr marR="0" lvl="0" algn="l">
              <a:lnSpc>
                <a:spcPct val="90000"/>
              </a:lnSpc>
              <a:spcBef>
                <a:spcPts val="0"/>
              </a:spcBef>
              <a:spcAft>
                <a:spcPts val="0"/>
              </a:spcAft>
              <a:buSzPts val="1400"/>
              <a:buNone/>
              <a:defRPr sz="3600" b="1" i="0" u="none" strike="noStrike" cap="none">
                <a:solidFill>
                  <a:srgbClr val="F16F3B"/>
                </a:solidFill>
                <a:latin typeface="Arial"/>
                <a:ea typeface="Arial"/>
                <a:cs typeface="Arial"/>
                <a:sym typeface="Arial"/>
              </a:defRPr>
            </a:lvl1pPr>
            <a:lvl2pPr marR="0" lvl="1"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2pPr>
            <a:lvl3pPr marR="0" lvl="2"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3pPr>
            <a:lvl4pPr marR="0" lvl="3"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4pPr>
            <a:lvl5pPr marR="0" lvl="4"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5pPr>
            <a:lvl6pPr marR="0" lvl="5"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6pPr>
            <a:lvl7pPr marR="0" lvl="6"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7pPr>
            <a:lvl8pPr marR="0" lvl="7"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8pPr>
            <a:lvl9pPr marR="0" lvl="8"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9pPr>
          </a:lstStyle>
          <a:p>
            <a:endParaRPr/>
          </a:p>
        </p:txBody>
      </p:sp>
      <p:sp>
        <p:nvSpPr>
          <p:cNvPr id="193" name="Google Shape;193;p20"/>
          <p:cNvSpPr txBox="1">
            <a:spLocks noGrp="1"/>
          </p:cNvSpPr>
          <p:nvPr>
            <p:ph type="subTitle" idx="1"/>
          </p:nvPr>
        </p:nvSpPr>
        <p:spPr>
          <a:xfrm>
            <a:off x="890588" y="2845278"/>
            <a:ext cx="6048375" cy="276999"/>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accent1"/>
              </a:buClr>
              <a:buSzPts val="2400"/>
              <a:buFont typeface="Arial"/>
              <a:buNone/>
              <a:defRPr sz="2400" b="0" i="0" u="none" strike="noStrike" cap="none">
                <a:solidFill>
                  <a:schemeClr val="accent2"/>
                </a:solidFill>
                <a:latin typeface="Arial"/>
                <a:ea typeface="Arial"/>
                <a:cs typeface="Arial"/>
                <a:sym typeface="Arial"/>
              </a:defRPr>
            </a:lvl1pPr>
            <a:lvl2pPr marR="0" lvl="1" algn="ctr">
              <a:lnSpc>
                <a:spcPct val="100000"/>
              </a:lnSpc>
              <a:spcBef>
                <a:spcPts val="600"/>
              </a:spcBef>
              <a:spcAft>
                <a:spcPts val="0"/>
              </a:spcAft>
              <a:buClr>
                <a:schemeClr val="accent1"/>
              </a:buClr>
              <a:buSzPts val="2200"/>
              <a:buFont typeface="Arial"/>
              <a:buNone/>
              <a:defRPr sz="2200" b="0" i="0" u="none" strike="noStrike" cap="none">
                <a:solidFill>
                  <a:srgbClr val="949494"/>
                </a:solidFill>
                <a:latin typeface="Arial"/>
                <a:ea typeface="Arial"/>
                <a:cs typeface="Arial"/>
                <a:sym typeface="Arial"/>
              </a:defRPr>
            </a:lvl2pPr>
            <a:lvl3pPr marR="0" lvl="2" algn="ctr">
              <a:lnSpc>
                <a:spcPct val="100000"/>
              </a:lnSpc>
              <a:spcBef>
                <a:spcPts val="600"/>
              </a:spcBef>
              <a:spcAft>
                <a:spcPts val="0"/>
              </a:spcAft>
              <a:buClr>
                <a:schemeClr val="accent1"/>
              </a:buClr>
              <a:buSzPts val="2000"/>
              <a:buFont typeface="Arial"/>
              <a:buNone/>
              <a:defRPr sz="2000" b="0" i="0" u="none" strike="noStrike" cap="none">
                <a:solidFill>
                  <a:srgbClr val="949494"/>
                </a:solidFill>
                <a:latin typeface="Arial"/>
                <a:ea typeface="Arial"/>
                <a:cs typeface="Arial"/>
                <a:sym typeface="Arial"/>
              </a:defRPr>
            </a:lvl3pPr>
            <a:lvl4pPr marR="0" lvl="3" algn="ctr">
              <a:lnSpc>
                <a:spcPct val="100000"/>
              </a:lnSpc>
              <a:spcBef>
                <a:spcPts val="600"/>
              </a:spcBef>
              <a:spcAft>
                <a:spcPts val="0"/>
              </a:spcAft>
              <a:buClr>
                <a:schemeClr val="accent1"/>
              </a:buClr>
              <a:buSzPts val="1800"/>
              <a:buFont typeface="Arial"/>
              <a:buNone/>
              <a:defRPr sz="1800" b="0" i="0" u="none" strike="noStrike" cap="none">
                <a:solidFill>
                  <a:srgbClr val="949494"/>
                </a:solidFill>
                <a:latin typeface="Arial"/>
                <a:ea typeface="Arial"/>
                <a:cs typeface="Arial"/>
                <a:sym typeface="Arial"/>
              </a:defRPr>
            </a:lvl4pPr>
            <a:lvl5pPr marR="0" lvl="4" algn="ctr">
              <a:lnSpc>
                <a:spcPct val="100000"/>
              </a:lnSpc>
              <a:spcBef>
                <a:spcPts val="600"/>
              </a:spcBef>
              <a:spcAft>
                <a:spcPts val="0"/>
              </a:spcAft>
              <a:buClr>
                <a:schemeClr val="accent1"/>
              </a:buClr>
              <a:buSzPts val="1600"/>
              <a:buFont typeface="Arial"/>
              <a:buNone/>
              <a:defRPr sz="1600" b="0" i="0" u="none" strike="noStrike" cap="none">
                <a:solidFill>
                  <a:srgbClr val="949494"/>
                </a:solidFill>
                <a:latin typeface="Arial"/>
                <a:ea typeface="Arial"/>
                <a:cs typeface="Arial"/>
                <a:sym typeface="Arial"/>
              </a:defRPr>
            </a:lvl5pPr>
            <a:lvl6pPr marR="0" lvl="5" algn="ctr">
              <a:lnSpc>
                <a:spcPct val="100000"/>
              </a:lnSpc>
              <a:spcBef>
                <a:spcPts val="400"/>
              </a:spcBef>
              <a:spcAft>
                <a:spcPts val="0"/>
              </a:spcAft>
              <a:buClr>
                <a:srgbClr val="949494"/>
              </a:buClr>
              <a:buSzPts val="2000"/>
              <a:buFont typeface="Arial"/>
              <a:buNone/>
              <a:defRPr sz="2000" b="0" i="0" u="none" strike="noStrike" cap="none">
                <a:solidFill>
                  <a:srgbClr val="949494"/>
                </a:solidFill>
                <a:latin typeface="Arial"/>
                <a:ea typeface="Arial"/>
                <a:cs typeface="Arial"/>
                <a:sym typeface="Arial"/>
              </a:defRPr>
            </a:lvl6pPr>
            <a:lvl7pPr marR="0" lvl="6" algn="ctr">
              <a:lnSpc>
                <a:spcPct val="100000"/>
              </a:lnSpc>
              <a:spcBef>
                <a:spcPts val="400"/>
              </a:spcBef>
              <a:spcAft>
                <a:spcPts val="0"/>
              </a:spcAft>
              <a:buClr>
                <a:srgbClr val="949494"/>
              </a:buClr>
              <a:buSzPts val="2000"/>
              <a:buFont typeface="Arial"/>
              <a:buNone/>
              <a:defRPr sz="2000" b="0" i="0" u="none" strike="noStrike" cap="none">
                <a:solidFill>
                  <a:srgbClr val="949494"/>
                </a:solidFill>
                <a:latin typeface="Arial"/>
                <a:ea typeface="Arial"/>
                <a:cs typeface="Arial"/>
                <a:sym typeface="Arial"/>
              </a:defRPr>
            </a:lvl7pPr>
            <a:lvl8pPr marR="0" lvl="7" algn="ctr">
              <a:lnSpc>
                <a:spcPct val="100000"/>
              </a:lnSpc>
              <a:spcBef>
                <a:spcPts val="400"/>
              </a:spcBef>
              <a:spcAft>
                <a:spcPts val="0"/>
              </a:spcAft>
              <a:buClr>
                <a:srgbClr val="949494"/>
              </a:buClr>
              <a:buSzPts val="2000"/>
              <a:buFont typeface="Arial"/>
              <a:buNone/>
              <a:defRPr sz="2000" b="0" i="0" u="none" strike="noStrike" cap="none">
                <a:solidFill>
                  <a:srgbClr val="949494"/>
                </a:solidFill>
                <a:latin typeface="Arial"/>
                <a:ea typeface="Arial"/>
                <a:cs typeface="Arial"/>
                <a:sym typeface="Arial"/>
              </a:defRPr>
            </a:lvl8pPr>
            <a:lvl9pPr marR="0" lvl="8" algn="ctr">
              <a:lnSpc>
                <a:spcPct val="100000"/>
              </a:lnSpc>
              <a:spcBef>
                <a:spcPts val="400"/>
              </a:spcBef>
              <a:spcAft>
                <a:spcPts val="0"/>
              </a:spcAft>
              <a:buClr>
                <a:srgbClr val="949494"/>
              </a:buClr>
              <a:buSzPts val="2000"/>
              <a:buFont typeface="Arial"/>
              <a:buNone/>
              <a:defRPr sz="2000" b="0" i="0" u="none" strike="noStrike" cap="none">
                <a:solidFill>
                  <a:srgbClr val="949494"/>
                </a:solidFill>
                <a:latin typeface="Arial"/>
                <a:ea typeface="Arial"/>
                <a:cs typeface="Arial"/>
                <a:sym typeface="Arial"/>
              </a:defRPr>
            </a:lvl9pPr>
          </a:lstStyle>
          <a:p>
            <a:endParaRPr/>
          </a:p>
        </p:txBody>
      </p:sp>
      <p:sp>
        <p:nvSpPr>
          <p:cNvPr id="194" name="Google Shape;194;p20"/>
          <p:cNvSpPr txBox="1">
            <a:spLocks noGrp="1"/>
          </p:cNvSpPr>
          <p:nvPr>
            <p:ph type="body" idx="2"/>
          </p:nvPr>
        </p:nvSpPr>
        <p:spPr>
          <a:xfrm>
            <a:off x="908582" y="3652816"/>
            <a:ext cx="5026550" cy="207749"/>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accent1"/>
              </a:buClr>
              <a:buSzPts val="1800"/>
              <a:buFont typeface="Arial"/>
              <a:buNone/>
              <a:defRPr sz="1800" b="0" i="0" u="none" strike="noStrike" cap="none">
                <a:solidFill>
                  <a:srgbClr val="7F7F7F"/>
                </a:solidFill>
                <a:latin typeface="Arial"/>
                <a:ea typeface="Arial"/>
                <a:cs typeface="Arial"/>
                <a:sym typeface="Arial"/>
              </a:defRPr>
            </a:lvl1pPr>
            <a:lvl2pPr marL="914400" marR="0" lvl="1" indent="-368300" algn="l">
              <a:lnSpc>
                <a:spcPct val="100000"/>
              </a:lnSpc>
              <a:spcBef>
                <a:spcPts val="600"/>
              </a:spcBef>
              <a:spcAft>
                <a:spcPts val="0"/>
              </a:spcAft>
              <a:buClr>
                <a:schemeClr val="accent1"/>
              </a:buClr>
              <a:buSzPts val="2200"/>
              <a:buFont typeface="Arial"/>
              <a:buChar char="–"/>
              <a:defRPr sz="2200" b="0" i="0" u="none" strike="noStrike" cap="none">
                <a:solidFill>
                  <a:schemeClr val="dk1"/>
                </a:solidFill>
                <a:latin typeface="Arial"/>
                <a:ea typeface="Arial"/>
                <a:cs typeface="Arial"/>
                <a:sym typeface="Arial"/>
              </a:defRPr>
            </a:lvl2pPr>
            <a:lvl3pPr marL="1371600" marR="0" lvl="2" indent="-355600" algn="l">
              <a:lnSpc>
                <a:spcPct val="100000"/>
              </a:lnSpc>
              <a:spcBef>
                <a:spcPts val="600"/>
              </a:spcBef>
              <a:spcAft>
                <a:spcPts val="0"/>
              </a:spcAft>
              <a:buClr>
                <a:schemeClr val="accent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a:lnSpc>
                <a:spcPct val="100000"/>
              </a:lnSpc>
              <a:spcBef>
                <a:spcPts val="6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30200" algn="l">
              <a:lnSpc>
                <a:spcPct val="100000"/>
              </a:lnSpc>
              <a:spcBef>
                <a:spcPts val="6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Title, Subtitle and Content">
  <p:cSld name="1_Title, Subtitle and Content">
    <p:spTree>
      <p:nvGrpSpPr>
        <p:cNvPr id="1" name="Shape 195"/>
        <p:cNvGrpSpPr/>
        <p:nvPr/>
      </p:nvGrpSpPr>
      <p:grpSpPr>
        <a:xfrm>
          <a:off x="0" y="0"/>
          <a:ext cx="0" cy="0"/>
          <a:chOff x="0" y="0"/>
          <a:chExt cx="0" cy="0"/>
        </a:xfrm>
      </p:grpSpPr>
      <p:sp>
        <p:nvSpPr>
          <p:cNvPr id="196" name="Google Shape;196;p21"/>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1pPr>
            <a:lvl2pPr marR="0" lvl="1"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2pPr>
            <a:lvl3pPr marR="0" lvl="2"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3pPr>
            <a:lvl4pPr marR="0" lvl="3"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4pPr>
            <a:lvl5pPr marR="0" lvl="4"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5pPr>
            <a:lvl6pPr marR="0" lvl="5"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6pPr>
            <a:lvl7pPr marR="0" lvl="6"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7pPr>
            <a:lvl8pPr marR="0" lvl="7"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8pPr>
            <a:lvl9pPr marR="0" lvl="8"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9pPr>
          </a:lstStyle>
          <a:p>
            <a:endParaRPr/>
          </a:p>
        </p:txBody>
      </p:sp>
      <p:sp>
        <p:nvSpPr>
          <p:cNvPr id="197" name="Google Shape;197;p21"/>
          <p:cNvSpPr txBox="1">
            <a:spLocks noGrp="1"/>
          </p:cNvSpPr>
          <p:nvPr>
            <p:ph type="body" idx="1"/>
          </p:nvPr>
        </p:nvSpPr>
        <p:spPr>
          <a:xfrm>
            <a:off x="457200" y="1200150"/>
            <a:ext cx="8229600" cy="3394472"/>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600"/>
              </a:spcBef>
              <a:spcAft>
                <a:spcPts val="0"/>
              </a:spcAft>
              <a:buClr>
                <a:schemeClr val="accent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a:lnSpc>
                <a:spcPct val="100000"/>
              </a:lnSpc>
              <a:spcBef>
                <a:spcPts val="600"/>
              </a:spcBef>
              <a:spcAft>
                <a:spcPts val="0"/>
              </a:spcAft>
              <a:buClr>
                <a:schemeClr val="accent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a:lnSpc>
                <a:spcPct val="100000"/>
              </a:lnSpc>
              <a:spcBef>
                <a:spcPts val="600"/>
              </a:spcBef>
              <a:spcAft>
                <a:spcPts val="0"/>
              </a:spcAft>
              <a:buClr>
                <a:schemeClr val="accent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a:lnSpc>
                <a:spcPct val="100000"/>
              </a:lnSpc>
              <a:spcBef>
                <a:spcPts val="6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30200" algn="l">
              <a:lnSpc>
                <a:spcPct val="100000"/>
              </a:lnSpc>
              <a:spcBef>
                <a:spcPts val="6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98" name="Google Shape;198;p21"/>
          <p:cNvSpPr txBox="1">
            <a:spLocks noGrp="1"/>
          </p:cNvSpPr>
          <p:nvPr>
            <p:ph type="body" idx="2"/>
          </p:nvPr>
        </p:nvSpPr>
        <p:spPr>
          <a:xfrm>
            <a:off x="567271" y="951202"/>
            <a:ext cx="8119529" cy="259664"/>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accent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a:lnSpc>
                <a:spcPct val="100000"/>
              </a:lnSpc>
              <a:spcBef>
                <a:spcPts val="600"/>
              </a:spcBef>
              <a:spcAft>
                <a:spcPts val="0"/>
              </a:spcAft>
              <a:buClr>
                <a:schemeClr val="accent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chemeClr val="accent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chemeClr val="accent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a:lnSpc>
                <a:spcPct val="100000"/>
              </a:lnSpc>
              <a:spcBef>
                <a:spcPts val="600"/>
              </a:spcBef>
              <a:spcAft>
                <a:spcPts val="0"/>
              </a:spcAft>
              <a:buClr>
                <a:schemeClr val="accent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 – Divider">
  <p:cSld name="Divider_1">
    <p:bg>
      <p:bgPr>
        <a:solidFill>
          <a:schemeClr val="lt2"/>
        </a:solidFill>
        <a:effectLst/>
      </p:bgPr>
    </p:bg>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668800" y="2365150"/>
            <a:ext cx="7796700" cy="17025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dk1"/>
              </a:buClr>
              <a:buSzPts val="4000"/>
              <a:buFont typeface="Proxima Nova"/>
              <a:buNone/>
              <a:defRPr sz="40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grpSp>
        <p:nvGrpSpPr>
          <p:cNvPr id="24" name="Google Shape;24;p3"/>
          <p:cNvGrpSpPr/>
          <p:nvPr/>
        </p:nvGrpSpPr>
        <p:grpSpPr>
          <a:xfrm>
            <a:off x="287525" y="4854556"/>
            <a:ext cx="634914" cy="148716"/>
            <a:chOff x="1841475" y="2392725"/>
            <a:chExt cx="3928925" cy="920275"/>
          </a:xfrm>
        </p:grpSpPr>
        <p:sp>
          <p:nvSpPr>
            <p:cNvPr id="25" name="Google Shape;25;p3"/>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3"/>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3"/>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3"/>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3"/>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3"/>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3"/>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33" name="Google Shape;33;p3"/>
          <p:cNvCxnSpPr/>
          <p:nvPr/>
        </p:nvCxnSpPr>
        <p:spPr>
          <a:xfrm rot="10800000">
            <a:off x="4309650" y="2255484"/>
            <a:ext cx="524700" cy="0"/>
          </a:xfrm>
          <a:prstGeom prst="straightConnector1">
            <a:avLst/>
          </a:prstGeom>
          <a:noFill/>
          <a:ln w="28575" cap="flat" cmpd="sng">
            <a:solidFill>
              <a:schemeClr val="accent6"/>
            </a:solidFill>
            <a:prstDash val="solid"/>
            <a:round/>
            <a:headEnd type="none" w="sm" len="sm"/>
            <a:tailEnd type="none" w="sm" len="sm"/>
          </a:ln>
        </p:spPr>
      </p:cxnSp>
      <p:sp>
        <p:nvSpPr>
          <p:cNvPr id="34" name="Google Shape;34;p3"/>
          <p:cNvSpPr txBox="1">
            <a:spLocks noGrp="1"/>
          </p:cNvSpPr>
          <p:nvPr>
            <p:ph type="subTitle" idx="1"/>
          </p:nvPr>
        </p:nvSpPr>
        <p:spPr>
          <a:xfrm>
            <a:off x="1740900" y="1801250"/>
            <a:ext cx="5662200" cy="377400"/>
          </a:xfrm>
          <a:prstGeom prst="rect">
            <a:avLst/>
          </a:prstGeom>
          <a:noFill/>
          <a:ln>
            <a:noFill/>
          </a:ln>
        </p:spPr>
        <p:txBody>
          <a:bodyPr spcFirstLastPara="1" wrap="square" lIns="91425" tIns="91425" rIns="91425" bIns="91425" anchor="b" anchorCtr="0">
            <a:noAutofit/>
          </a:bodyPr>
          <a:lstStyle>
            <a:lvl1pPr marR="0" lvl="0" algn="ctr" rtl="0">
              <a:lnSpc>
                <a:spcPct val="110000"/>
              </a:lnSpc>
              <a:spcBef>
                <a:spcPts val="0"/>
              </a:spcBef>
              <a:spcAft>
                <a:spcPts val="0"/>
              </a:spcAft>
              <a:buClr>
                <a:srgbClr val="000000"/>
              </a:buClr>
              <a:buSzPts val="1200"/>
              <a:buFont typeface="Arial"/>
              <a:buNone/>
              <a:defRPr sz="1200" b="1" i="0" u="none" strike="noStrike" cap="none">
                <a:solidFill>
                  <a:srgbClr val="FFFFFF"/>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99"/>
        <p:cNvGrpSpPr/>
        <p:nvPr/>
      </p:nvGrpSpPr>
      <p:grpSpPr>
        <a:xfrm>
          <a:off x="0" y="0"/>
          <a:ext cx="0" cy="0"/>
          <a:chOff x="0" y="0"/>
          <a:chExt cx="0" cy="0"/>
        </a:xfrm>
      </p:grpSpPr>
      <p:sp>
        <p:nvSpPr>
          <p:cNvPr id="200" name="Google Shape;200;p22"/>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1pPr>
            <a:lvl2pPr marR="0" lvl="1"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2pPr>
            <a:lvl3pPr marR="0" lvl="2"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3pPr>
            <a:lvl4pPr marR="0" lvl="3"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4pPr>
            <a:lvl5pPr marR="0" lvl="4"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5pPr>
            <a:lvl6pPr marR="0" lvl="5"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6pPr>
            <a:lvl7pPr marR="0" lvl="6"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7pPr>
            <a:lvl8pPr marR="0" lvl="7"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8pPr>
            <a:lvl9pPr marR="0" lvl="8"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9pPr>
          </a:lstStyle>
          <a:p>
            <a:endParaRPr/>
          </a:p>
        </p:txBody>
      </p:sp>
      <p:sp>
        <p:nvSpPr>
          <p:cNvPr id="201" name="Google Shape;201;p22"/>
          <p:cNvSpPr txBox="1">
            <a:spLocks noGrp="1"/>
          </p:cNvSpPr>
          <p:nvPr>
            <p:ph type="body" idx="1"/>
          </p:nvPr>
        </p:nvSpPr>
        <p:spPr>
          <a:xfrm>
            <a:off x="457200" y="1200150"/>
            <a:ext cx="4038600" cy="3394472"/>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600"/>
              </a:spcBef>
              <a:spcAft>
                <a:spcPts val="0"/>
              </a:spcAft>
              <a:buClr>
                <a:schemeClr val="accent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68300" algn="l">
              <a:lnSpc>
                <a:spcPct val="100000"/>
              </a:lnSpc>
              <a:spcBef>
                <a:spcPts val="600"/>
              </a:spcBef>
              <a:spcAft>
                <a:spcPts val="0"/>
              </a:spcAft>
              <a:buClr>
                <a:schemeClr val="accent1"/>
              </a:buClr>
              <a:buSzPts val="2200"/>
              <a:buFont typeface="Arial"/>
              <a:buChar char="–"/>
              <a:defRPr sz="2200" b="0" i="0" u="none" strike="noStrike" cap="none">
                <a:solidFill>
                  <a:schemeClr val="dk1"/>
                </a:solidFill>
                <a:latin typeface="Arial"/>
                <a:ea typeface="Arial"/>
                <a:cs typeface="Arial"/>
                <a:sym typeface="Arial"/>
              </a:defRPr>
            </a:lvl2pPr>
            <a:lvl3pPr marL="1371600" marR="0" lvl="2" indent="-355600" algn="l">
              <a:lnSpc>
                <a:spcPct val="100000"/>
              </a:lnSpc>
              <a:spcBef>
                <a:spcPts val="600"/>
              </a:spcBef>
              <a:spcAft>
                <a:spcPts val="0"/>
              </a:spcAft>
              <a:buClr>
                <a:schemeClr val="accent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a:lnSpc>
                <a:spcPct val="100000"/>
              </a:lnSpc>
              <a:spcBef>
                <a:spcPts val="6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30200" algn="l">
              <a:lnSpc>
                <a:spcPct val="100000"/>
              </a:lnSpc>
              <a:spcBef>
                <a:spcPts val="6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02" name="Google Shape;202;p22"/>
          <p:cNvSpPr txBox="1">
            <a:spLocks noGrp="1"/>
          </p:cNvSpPr>
          <p:nvPr>
            <p:ph type="body" idx="2"/>
          </p:nvPr>
        </p:nvSpPr>
        <p:spPr>
          <a:xfrm>
            <a:off x="4648200" y="1200150"/>
            <a:ext cx="4038600" cy="3394472"/>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600"/>
              </a:spcBef>
              <a:spcAft>
                <a:spcPts val="0"/>
              </a:spcAft>
              <a:buClr>
                <a:schemeClr val="accent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68300" algn="l">
              <a:lnSpc>
                <a:spcPct val="100000"/>
              </a:lnSpc>
              <a:spcBef>
                <a:spcPts val="600"/>
              </a:spcBef>
              <a:spcAft>
                <a:spcPts val="0"/>
              </a:spcAft>
              <a:buClr>
                <a:schemeClr val="accent1"/>
              </a:buClr>
              <a:buSzPts val="2200"/>
              <a:buFont typeface="Arial"/>
              <a:buChar char="–"/>
              <a:defRPr sz="2200" b="0" i="0" u="none" strike="noStrike" cap="none">
                <a:solidFill>
                  <a:schemeClr val="dk1"/>
                </a:solidFill>
                <a:latin typeface="Arial"/>
                <a:ea typeface="Arial"/>
                <a:cs typeface="Arial"/>
                <a:sym typeface="Arial"/>
              </a:defRPr>
            </a:lvl2pPr>
            <a:lvl3pPr marL="1371600" marR="0" lvl="2" indent="-355600" algn="l">
              <a:lnSpc>
                <a:spcPct val="100000"/>
              </a:lnSpc>
              <a:spcBef>
                <a:spcPts val="600"/>
              </a:spcBef>
              <a:spcAft>
                <a:spcPts val="0"/>
              </a:spcAft>
              <a:buClr>
                <a:schemeClr val="accent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a:lnSpc>
                <a:spcPct val="100000"/>
              </a:lnSpc>
              <a:spcBef>
                <a:spcPts val="6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30200" algn="l">
              <a:lnSpc>
                <a:spcPct val="100000"/>
              </a:lnSpc>
              <a:spcBef>
                <a:spcPts val="6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03"/>
        <p:cNvGrpSpPr/>
        <p:nvPr/>
      </p:nvGrpSpPr>
      <p:grpSpPr>
        <a:xfrm>
          <a:off x="0" y="0"/>
          <a:ext cx="0" cy="0"/>
          <a:chOff x="0" y="0"/>
          <a:chExt cx="0" cy="0"/>
        </a:xfrm>
      </p:grpSpPr>
      <p:sp>
        <p:nvSpPr>
          <p:cNvPr id="204" name="Google Shape;204;p23"/>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1pPr>
            <a:lvl2pPr marR="0" lvl="1"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2pPr>
            <a:lvl3pPr marR="0" lvl="2"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3pPr>
            <a:lvl4pPr marR="0" lvl="3"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4pPr>
            <a:lvl5pPr marR="0" lvl="4"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5pPr>
            <a:lvl6pPr marR="0" lvl="5"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6pPr>
            <a:lvl7pPr marR="0" lvl="6"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7pPr>
            <a:lvl8pPr marR="0" lvl="7"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8pPr>
            <a:lvl9pPr marR="0" lvl="8"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9pPr>
          </a:lstStyle>
          <a:p>
            <a:endParaRPr/>
          </a:p>
        </p:txBody>
      </p:sp>
      <p:sp>
        <p:nvSpPr>
          <p:cNvPr id="205" name="Google Shape;205;p23"/>
          <p:cNvSpPr txBox="1">
            <a:spLocks noGrp="1"/>
          </p:cNvSpPr>
          <p:nvPr>
            <p:ph type="body" idx="1"/>
          </p:nvPr>
        </p:nvSpPr>
        <p:spPr>
          <a:xfrm>
            <a:off x="457200" y="1151335"/>
            <a:ext cx="4040188" cy="479822"/>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600"/>
              </a:spcBef>
              <a:spcAft>
                <a:spcPts val="0"/>
              </a:spcAft>
              <a:buClr>
                <a:schemeClr val="accent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a:lnSpc>
                <a:spcPct val="100000"/>
              </a:lnSpc>
              <a:spcBef>
                <a:spcPts val="600"/>
              </a:spcBef>
              <a:spcAft>
                <a:spcPts val="0"/>
              </a:spcAft>
              <a:buClr>
                <a:schemeClr val="accent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chemeClr val="accent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chemeClr val="accent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a:lnSpc>
                <a:spcPct val="100000"/>
              </a:lnSpc>
              <a:spcBef>
                <a:spcPts val="600"/>
              </a:spcBef>
              <a:spcAft>
                <a:spcPts val="0"/>
              </a:spcAft>
              <a:buClr>
                <a:schemeClr val="accent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206" name="Google Shape;206;p23"/>
          <p:cNvSpPr txBox="1">
            <a:spLocks noGrp="1"/>
          </p:cNvSpPr>
          <p:nvPr>
            <p:ph type="body" idx="2"/>
          </p:nvPr>
        </p:nvSpPr>
        <p:spPr>
          <a:xfrm>
            <a:off x="457200" y="1631156"/>
            <a:ext cx="4040188" cy="2963466"/>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600"/>
              </a:spcBef>
              <a:spcAft>
                <a:spcPts val="0"/>
              </a:spcAft>
              <a:buClr>
                <a:schemeClr val="accent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a:lnSpc>
                <a:spcPct val="100000"/>
              </a:lnSpc>
              <a:spcBef>
                <a:spcPts val="600"/>
              </a:spcBef>
              <a:spcAft>
                <a:spcPts val="0"/>
              </a:spcAft>
              <a:buClr>
                <a:schemeClr val="accent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a:lnSpc>
                <a:spcPct val="100000"/>
              </a:lnSpc>
              <a:spcBef>
                <a:spcPts val="6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a:lnSpc>
                <a:spcPct val="100000"/>
              </a:lnSpc>
              <a:spcBef>
                <a:spcPts val="6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6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07" name="Google Shape;207;p23"/>
          <p:cNvSpPr txBox="1">
            <a:spLocks noGrp="1"/>
          </p:cNvSpPr>
          <p:nvPr>
            <p:ph type="body" idx="3"/>
          </p:nvPr>
        </p:nvSpPr>
        <p:spPr>
          <a:xfrm>
            <a:off x="4645025" y="1151335"/>
            <a:ext cx="4041775" cy="479822"/>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600"/>
              </a:spcBef>
              <a:spcAft>
                <a:spcPts val="0"/>
              </a:spcAft>
              <a:buClr>
                <a:schemeClr val="accent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a:lnSpc>
                <a:spcPct val="100000"/>
              </a:lnSpc>
              <a:spcBef>
                <a:spcPts val="600"/>
              </a:spcBef>
              <a:spcAft>
                <a:spcPts val="0"/>
              </a:spcAft>
              <a:buClr>
                <a:schemeClr val="accent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chemeClr val="accent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chemeClr val="accent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a:lnSpc>
                <a:spcPct val="100000"/>
              </a:lnSpc>
              <a:spcBef>
                <a:spcPts val="600"/>
              </a:spcBef>
              <a:spcAft>
                <a:spcPts val="0"/>
              </a:spcAft>
              <a:buClr>
                <a:schemeClr val="accent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208" name="Google Shape;208;p23"/>
          <p:cNvSpPr txBox="1">
            <a:spLocks noGrp="1"/>
          </p:cNvSpPr>
          <p:nvPr>
            <p:ph type="body" idx="4"/>
          </p:nvPr>
        </p:nvSpPr>
        <p:spPr>
          <a:xfrm>
            <a:off x="4645025" y="1631156"/>
            <a:ext cx="4041775" cy="2963466"/>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600"/>
              </a:spcBef>
              <a:spcAft>
                <a:spcPts val="0"/>
              </a:spcAft>
              <a:buClr>
                <a:schemeClr val="accent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a:lnSpc>
                <a:spcPct val="100000"/>
              </a:lnSpc>
              <a:spcBef>
                <a:spcPts val="600"/>
              </a:spcBef>
              <a:spcAft>
                <a:spcPts val="0"/>
              </a:spcAft>
              <a:buClr>
                <a:schemeClr val="accent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a:lnSpc>
                <a:spcPct val="100000"/>
              </a:lnSpc>
              <a:spcBef>
                <a:spcPts val="6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a:lnSpc>
                <a:spcPct val="100000"/>
              </a:lnSpc>
              <a:spcBef>
                <a:spcPts val="6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6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_subtitle">
  <p:cSld name="Title_subtitle">
    <p:spTree>
      <p:nvGrpSpPr>
        <p:cNvPr id="1" name="Shape 209"/>
        <p:cNvGrpSpPr/>
        <p:nvPr/>
      </p:nvGrpSpPr>
      <p:grpSpPr>
        <a:xfrm>
          <a:off x="0" y="0"/>
          <a:ext cx="0" cy="0"/>
          <a:chOff x="0" y="0"/>
          <a:chExt cx="0" cy="0"/>
        </a:xfrm>
      </p:grpSpPr>
      <p:sp>
        <p:nvSpPr>
          <p:cNvPr id="210" name="Google Shape;210;p24"/>
          <p:cNvSpPr txBox="1">
            <a:spLocks noGrp="1"/>
          </p:cNvSpPr>
          <p:nvPr>
            <p:ph type="body" idx="1"/>
          </p:nvPr>
        </p:nvSpPr>
        <p:spPr>
          <a:xfrm>
            <a:off x="567271" y="881349"/>
            <a:ext cx="8119529" cy="259664"/>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accent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a:lnSpc>
                <a:spcPct val="100000"/>
              </a:lnSpc>
              <a:spcBef>
                <a:spcPts val="600"/>
              </a:spcBef>
              <a:spcAft>
                <a:spcPts val="0"/>
              </a:spcAft>
              <a:buClr>
                <a:schemeClr val="accent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chemeClr val="accent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chemeClr val="accent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a:lnSpc>
                <a:spcPct val="100000"/>
              </a:lnSpc>
              <a:spcBef>
                <a:spcPts val="600"/>
              </a:spcBef>
              <a:spcAft>
                <a:spcPts val="0"/>
              </a:spcAft>
              <a:buClr>
                <a:schemeClr val="accent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211" name="Google Shape;211;p24"/>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1pPr>
            <a:lvl2pPr marR="0" lvl="1"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2pPr>
            <a:lvl3pPr marR="0" lvl="2"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3pPr>
            <a:lvl4pPr marR="0" lvl="3"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4pPr>
            <a:lvl5pPr marR="0" lvl="4"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5pPr>
            <a:lvl6pPr marR="0" lvl="5"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6pPr>
            <a:lvl7pPr marR="0" lvl="6"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7pPr>
            <a:lvl8pPr marR="0" lvl="7"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8pPr>
            <a:lvl9pPr marR="0" lvl="8"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2"/>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13"/>
        <p:cNvGrpSpPr/>
        <p:nvPr/>
      </p:nvGrpSpPr>
      <p:grpSpPr>
        <a:xfrm>
          <a:off x="0" y="0"/>
          <a:ext cx="0" cy="0"/>
          <a:chOff x="0" y="0"/>
          <a:chExt cx="0" cy="0"/>
        </a:xfrm>
      </p:grpSpPr>
      <p:sp>
        <p:nvSpPr>
          <p:cNvPr id="214" name="Google Shape;214;p26"/>
          <p:cNvSpPr/>
          <p:nvPr/>
        </p:nvSpPr>
        <p:spPr>
          <a:xfrm>
            <a:off x="0" y="0"/>
            <a:ext cx="9144000" cy="1626394"/>
          </a:xfrm>
          <a:prstGeom prst="rect">
            <a:avLst/>
          </a:prstGeom>
          <a:gradFill>
            <a:gsLst>
              <a:gs pos="0">
                <a:schemeClr val="lt1"/>
              </a:gs>
              <a:gs pos="100000">
                <a:srgbClr val="BFBFBF">
                  <a:alpha val="60392"/>
                </a:srgbClr>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5" name="Google Shape;215;p26"/>
          <p:cNvSpPr txBox="1">
            <a:spLocks noGrp="1"/>
          </p:cNvSpPr>
          <p:nvPr>
            <p:ph type="ctrTitle"/>
          </p:nvPr>
        </p:nvSpPr>
        <p:spPr>
          <a:xfrm>
            <a:off x="2728912" y="1666560"/>
            <a:ext cx="6048376" cy="914096"/>
          </a:xfrm>
          <a:prstGeom prst="rect">
            <a:avLst/>
          </a:prstGeom>
          <a:noFill/>
          <a:ln>
            <a:noFill/>
          </a:ln>
        </p:spPr>
        <p:txBody>
          <a:bodyPr spcFirstLastPara="1" wrap="square" lIns="91425" tIns="91425" rIns="91425" bIns="91425" anchor="b" anchorCtr="0">
            <a:noAutofit/>
          </a:bodyPr>
          <a:lstStyle>
            <a:lvl1pPr marR="0" lvl="0" algn="l">
              <a:lnSpc>
                <a:spcPct val="90000"/>
              </a:lnSpc>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2pPr>
            <a:lvl3pPr marR="0" lvl="2"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3pPr>
            <a:lvl4pPr marR="0" lvl="3"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4pPr>
            <a:lvl5pPr marR="0" lvl="4"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5pPr>
            <a:lvl6pPr marR="0" lvl="5"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6pPr>
            <a:lvl7pPr marR="0" lvl="6"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7pPr>
            <a:lvl8pPr marR="0" lvl="7"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8pPr>
            <a:lvl9pPr marR="0" lvl="8"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9pPr>
          </a:lstStyle>
          <a:p>
            <a:endParaRPr/>
          </a:p>
        </p:txBody>
      </p:sp>
      <p:sp>
        <p:nvSpPr>
          <p:cNvPr id="216" name="Google Shape;216;p26"/>
          <p:cNvSpPr txBox="1">
            <a:spLocks noGrp="1"/>
          </p:cNvSpPr>
          <p:nvPr>
            <p:ph type="subTitle" idx="1"/>
          </p:nvPr>
        </p:nvSpPr>
        <p:spPr>
          <a:xfrm>
            <a:off x="2728913" y="2753297"/>
            <a:ext cx="6048375" cy="1426278"/>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600"/>
              </a:spcBef>
              <a:spcAft>
                <a:spcPts val="0"/>
              </a:spcAft>
              <a:buClr>
                <a:schemeClr val="accent1"/>
              </a:buClr>
              <a:buSzPts val="2800"/>
              <a:buFont typeface="Arial"/>
              <a:buNone/>
              <a:defRPr sz="2800" b="0" i="0" u="none" strike="noStrike" cap="none">
                <a:solidFill>
                  <a:schemeClr val="dk1"/>
                </a:solidFill>
                <a:latin typeface="Arial"/>
                <a:ea typeface="Arial"/>
                <a:cs typeface="Arial"/>
                <a:sym typeface="Arial"/>
              </a:defRPr>
            </a:lvl1pPr>
            <a:lvl2pPr marR="0" lvl="1" algn="ctr">
              <a:lnSpc>
                <a:spcPct val="100000"/>
              </a:lnSpc>
              <a:spcBef>
                <a:spcPts val="600"/>
              </a:spcBef>
              <a:spcAft>
                <a:spcPts val="0"/>
              </a:spcAft>
              <a:buClr>
                <a:schemeClr val="accent1"/>
              </a:buClr>
              <a:buSzPts val="2200"/>
              <a:buFont typeface="Arial"/>
              <a:buNone/>
              <a:defRPr sz="2200" b="0" i="0" u="none" strike="noStrike" cap="none">
                <a:solidFill>
                  <a:srgbClr val="949494"/>
                </a:solidFill>
                <a:latin typeface="Arial"/>
                <a:ea typeface="Arial"/>
                <a:cs typeface="Arial"/>
                <a:sym typeface="Arial"/>
              </a:defRPr>
            </a:lvl2pPr>
            <a:lvl3pPr marR="0" lvl="2" algn="ctr">
              <a:lnSpc>
                <a:spcPct val="100000"/>
              </a:lnSpc>
              <a:spcBef>
                <a:spcPts val="600"/>
              </a:spcBef>
              <a:spcAft>
                <a:spcPts val="0"/>
              </a:spcAft>
              <a:buClr>
                <a:schemeClr val="accent1"/>
              </a:buClr>
              <a:buSzPts val="2000"/>
              <a:buFont typeface="Arial"/>
              <a:buNone/>
              <a:defRPr sz="2000" b="0" i="0" u="none" strike="noStrike" cap="none">
                <a:solidFill>
                  <a:srgbClr val="949494"/>
                </a:solidFill>
                <a:latin typeface="Arial"/>
                <a:ea typeface="Arial"/>
                <a:cs typeface="Arial"/>
                <a:sym typeface="Arial"/>
              </a:defRPr>
            </a:lvl3pPr>
            <a:lvl4pPr marR="0" lvl="3" algn="ctr">
              <a:lnSpc>
                <a:spcPct val="100000"/>
              </a:lnSpc>
              <a:spcBef>
                <a:spcPts val="600"/>
              </a:spcBef>
              <a:spcAft>
                <a:spcPts val="0"/>
              </a:spcAft>
              <a:buClr>
                <a:schemeClr val="accent1"/>
              </a:buClr>
              <a:buSzPts val="1800"/>
              <a:buFont typeface="Arial"/>
              <a:buNone/>
              <a:defRPr sz="1800" b="0" i="0" u="none" strike="noStrike" cap="none">
                <a:solidFill>
                  <a:srgbClr val="949494"/>
                </a:solidFill>
                <a:latin typeface="Arial"/>
                <a:ea typeface="Arial"/>
                <a:cs typeface="Arial"/>
                <a:sym typeface="Arial"/>
              </a:defRPr>
            </a:lvl4pPr>
            <a:lvl5pPr marR="0" lvl="4" algn="ctr">
              <a:lnSpc>
                <a:spcPct val="100000"/>
              </a:lnSpc>
              <a:spcBef>
                <a:spcPts val="600"/>
              </a:spcBef>
              <a:spcAft>
                <a:spcPts val="0"/>
              </a:spcAft>
              <a:buClr>
                <a:schemeClr val="accent1"/>
              </a:buClr>
              <a:buSzPts val="1600"/>
              <a:buFont typeface="Arial"/>
              <a:buNone/>
              <a:defRPr sz="1600" b="0" i="0" u="none" strike="noStrike" cap="none">
                <a:solidFill>
                  <a:srgbClr val="949494"/>
                </a:solidFill>
                <a:latin typeface="Arial"/>
                <a:ea typeface="Arial"/>
                <a:cs typeface="Arial"/>
                <a:sym typeface="Arial"/>
              </a:defRPr>
            </a:lvl5pPr>
            <a:lvl6pPr marR="0" lvl="5" algn="ctr">
              <a:lnSpc>
                <a:spcPct val="100000"/>
              </a:lnSpc>
              <a:spcBef>
                <a:spcPts val="400"/>
              </a:spcBef>
              <a:spcAft>
                <a:spcPts val="0"/>
              </a:spcAft>
              <a:buClr>
                <a:srgbClr val="949494"/>
              </a:buClr>
              <a:buSzPts val="2000"/>
              <a:buFont typeface="Arial"/>
              <a:buNone/>
              <a:defRPr sz="2000" b="0" i="0" u="none" strike="noStrike" cap="none">
                <a:solidFill>
                  <a:srgbClr val="949494"/>
                </a:solidFill>
                <a:latin typeface="Arial"/>
                <a:ea typeface="Arial"/>
                <a:cs typeface="Arial"/>
                <a:sym typeface="Arial"/>
              </a:defRPr>
            </a:lvl6pPr>
            <a:lvl7pPr marR="0" lvl="6" algn="ctr">
              <a:lnSpc>
                <a:spcPct val="100000"/>
              </a:lnSpc>
              <a:spcBef>
                <a:spcPts val="400"/>
              </a:spcBef>
              <a:spcAft>
                <a:spcPts val="0"/>
              </a:spcAft>
              <a:buClr>
                <a:srgbClr val="949494"/>
              </a:buClr>
              <a:buSzPts val="2000"/>
              <a:buFont typeface="Arial"/>
              <a:buNone/>
              <a:defRPr sz="2000" b="0" i="0" u="none" strike="noStrike" cap="none">
                <a:solidFill>
                  <a:srgbClr val="949494"/>
                </a:solidFill>
                <a:latin typeface="Arial"/>
                <a:ea typeface="Arial"/>
                <a:cs typeface="Arial"/>
                <a:sym typeface="Arial"/>
              </a:defRPr>
            </a:lvl7pPr>
            <a:lvl8pPr marR="0" lvl="7" algn="ctr">
              <a:lnSpc>
                <a:spcPct val="100000"/>
              </a:lnSpc>
              <a:spcBef>
                <a:spcPts val="400"/>
              </a:spcBef>
              <a:spcAft>
                <a:spcPts val="0"/>
              </a:spcAft>
              <a:buClr>
                <a:srgbClr val="949494"/>
              </a:buClr>
              <a:buSzPts val="2000"/>
              <a:buFont typeface="Arial"/>
              <a:buNone/>
              <a:defRPr sz="2000" b="0" i="0" u="none" strike="noStrike" cap="none">
                <a:solidFill>
                  <a:srgbClr val="949494"/>
                </a:solidFill>
                <a:latin typeface="Arial"/>
                <a:ea typeface="Arial"/>
                <a:cs typeface="Arial"/>
                <a:sym typeface="Arial"/>
              </a:defRPr>
            </a:lvl8pPr>
            <a:lvl9pPr marR="0" lvl="8" algn="ctr">
              <a:lnSpc>
                <a:spcPct val="100000"/>
              </a:lnSpc>
              <a:spcBef>
                <a:spcPts val="400"/>
              </a:spcBef>
              <a:spcAft>
                <a:spcPts val="0"/>
              </a:spcAft>
              <a:buClr>
                <a:srgbClr val="949494"/>
              </a:buClr>
              <a:buSzPts val="2000"/>
              <a:buFont typeface="Arial"/>
              <a:buNone/>
              <a:defRPr sz="2000" b="0" i="0" u="none" strike="noStrike" cap="none">
                <a:solidFill>
                  <a:srgbClr val="949494"/>
                </a:solidFill>
                <a:latin typeface="Arial"/>
                <a:ea typeface="Arial"/>
                <a:cs typeface="Arial"/>
                <a:sym typeface="Aria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Blank">
  <p:cSld name="1_Blank">
    <p:spTree>
      <p:nvGrpSpPr>
        <p:cNvPr id="1" name="Shape 217"/>
        <p:cNvGrpSpPr/>
        <p:nvPr/>
      </p:nvGrpSpPr>
      <p:grpSpPr>
        <a:xfrm>
          <a:off x="0" y="0"/>
          <a:ext cx="0" cy="0"/>
          <a:chOff x="0" y="0"/>
          <a:chExt cx="0" cy="0"/>
        </a:xfrm>
      </p:grpSpPr>
      <p:sp>
        <p:nvSpPr>
          <p:cNvPr id="218" name="Google Shape;218;p27"/>
          <p:cNvSpPr/>
          <p:nvPr/>
        </p:nvSpPr>
        <p:spPr>
          <a:xfrm>
            <a:off x="0" y="0"/>
            <a:ext cx="9144000" cy="5143500"/>
          </a:xfrm>
          <a:prstGeom prst="rect">
            <a:avLst/>
          </a:prstGeom>
          <a:solidFill>
            <a:srgbClr val="000000"/>
          </a:solidFill>
          <a:ln w="127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9" name="Google Shape;219;p27"/>
          <p:cNvSpPr/>
          <p:nvPr/>
        </p:nvSpPr>
        <p:spPr>
          <a:xfrm>
            <a:off x="0" y="4747022"/>
            <a:ext cx="9144000" cy="289322"/>
          </a:xfrm>
          <a:prstGeom prst="rect">
            <a:avLst/>
          </a:prstGeom>
          <a:solidFill>
            <a:srgbClr val="00786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20" name="Google Shape;220;p27"/>
          <p:cNvSpPr txBox="1"/>
          <p:nvPr/>
        </p:nvSpPr>
        <p:spPr>
          <a:xfrm flipH="1">
            <a:off x="8553450" y="5042297"/>
            <a:ext cx="533400" cy="91678"/>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 sz="800" b="0" i="0" u="none" strike="noStrike" cap="none">
                <a:solidFill>
                  <a:srgbClr val="7F7F7F"/>
                </a:solidFill>
                <a:latin typeface="Arial"/>
                <a:ea typeface="Arial"/>
                <a:cs typeface="Arial"/>
                <a:sym typeface="Arial"/>
              </a:rPr>
              <a:t>‹#›</a:t>
            </a:fld>
            <a:endParaRPr sz="800" b="0" i="0" u="none" strike="noStrike" cap="none">
              <a:solidFill>
                <a:srgbClr val="7F7F7F"/>
              </a:solidFill>
              <a:latin typeface="Arial"/>
              <a:ea typeface="Arial"/>
              <a:cs typeface="Arial"/>
              <a:sym typeface="Arial"/>
            </a:endParaRPr>
          </a:p>
        </p:txBody>
      </p:sp>
      <p:pic>
        <p:nvPicPr>
          <p:cNvPr id="221" name="Google Shape;221;p27" descr="Pivotal_Logo_white.png"/>
          <p:cNvPicPr preferRelativeResize="0"/>
          <p:nvPr/>
        </p:nvPicPr>
        <p:blipFill rotWithShape="1">
          <a:blip r:embed="rId2">
            <a:alphaModFix/>
          </a:blip>
          <a:srcRect/>
          <a:stretch/>
        </p:blipFill>
        <p:spPr>
          <a:xfrm>
            <a:off x="7950200" y="4799410"/>
            <a:ext cx="717947" cy="16430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vider2">
  <p:cSld name="Divider2">
    <p:spTree>
      <p:nvGrpSpPr>
        <p:cNvPr id="1" name="Shape 223"/>
        <p:cNvGrpSpPr/>
        <p:nvPr/>
      </p:nvGrpSpPr>
      <p:grpSpPr>
        <a:xfrm>
          <a:off x="0" y="0"/>
          <a:ext cx="0" cy="0"/>
          <a:chOff x="0" y="0"/>
          <a:chExt cx="0" cy="0"/>
        </a:xfrm>
      </p:grpSpPr>
      <p:sp>
        <p:nvSpPr>
          <p:cNvPr id="224" name="Google Shape;224;p28"/>
          <p:cNvSpPr/>
          <p:nvPr/>
        </p:nvSpPr>
        <p:spPr>
          <a:xfrm>
            <a:off x="0" y="179784"/>
            <a:ext cx="9144000" cy="5143500"/>
          </a:xfrm>
          <a:prstGeom prst="rect">
            <a:avLst/>
          </a:prstGeom>
          <a:solidFill>
            <a:srgbClr val="000000"/>
          </a:solidFill>
          <a:ln w="127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25" name="Google Shape;225;p28"/>
          <p:cNvSpPr/>
          <p:nvPr/>
        </p:nvSpPr>
        <p:spPr>
          <a:xfrm>
            <a:off x="0" y="4747022"/>
            <a:ext cx="9144000" cy="289322"/>
          </a:xfrm>
          <a:prstGeom prst="rect">
            <a:avLst/>
          </a:prstGeom>
          <a:solidFill>
            <a:srgbClr val="00786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26" name="Google Shape;226;p28"/>
          <p:cNvSpPr txBox="1"/>
          <p:nvPr/>
        </p:nvSpPr>
        <p:spPr>
          <a:xfrm flipH="1">
            <a:off x="8553450" y="5042297"/>
            <a:ext cx="533400" cy="91678"/>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 sz="800" b="0" i="0" u="none" strike="noStrike" cap="none">
                <a:solidFill>
                  <a:srgbClr val="7F7F7F"/>
                </a:solidFill>
                <a:latin typeface="Arial"/>
                <a:ea typeface="Arial"/>
                <a:cs typeface="Arial"/>
                <a:sym typeface="Arial"/>
              </a:rPr>
              <a:t>‹#›</a:t>
            </a:fld>
            <a:endParaRPr sz="800" b="0" i="0" u="none" strike="noStrike" cap="none">
              <a:solidFill>
                <a:srgbClr val="7F7F7F"/>
              </a:solidFill>
              <a:latin typeface="Arial"/>
              <a:ea typeface="Arial"/>
              <a:cs typeface="Arial"/>
              <a:sym typeface="Arial"/>
            </a:endParaRPr>
          </a:p>
        </p:txBody>
      </p:sp>
      <p:pic>
        <p:nvPicPr>
          <p:cNvPr id="227" name="Google Shape;227;p28" descr="Pivotal_Logo_white.png"/>
          <p:cNvPicPr preferRelativeResize="0"/>
          <p:nvPr/>
        </p:nvPicPr>
        <p:blipFill rotWithShape="1">
          <a:blip r:embed="rId2">
            <a:alphaModFix/>
          </a:blip>
          <a:srcRect/>
          <a:stretch/>
        </p:blipFill>
        <p:spPr>
          <a:xfrm>
            <a:off x="7950200" y="4799410"/>
            <a:ext cx="717947" cy="164306"/>
          </a:xfrm>
          <a:prstGeom prst="rect">
            <a:avLst/>
          </a:prstGeom>
          <a:noFill/>
          <a:ln>
            <a:noFill/>
          </a:ln>
        </p:spPr>
      </p:pic>
      <p:sp>
        <p:nvSpPr>
          <p:cNvPr id="229" name="Google Shape;229;p28"/>
          <p:cNvSpPr txBox="1">
            <a:spLocks noGrp="1"/>
          </p:cNvSpPr>
          <p:nvPr>
            <p:ph type="ctrTitle"/>
          </p:nvPr>
        </p:nvSpPr>
        <p:spPr>
          <a:xfrm>
            <a:off x="1026053" y="2106031"/>
            <a:ext cx="6048376" cy="465512"/>
          </a:xfrm>
          <a:prstGeom prst="rect">
            <a:avLst/>
          </a:prstGeom>
          <a:noFill/>
          <a:ln>
            <a:noFill/>
          </a:ln>
        </p:spPr>
        <p:txBody>
          <a:bodyPr spcFirstLastPara="1" wrap="square" lIns="91425" tIns="91425" rIns="91425" bIns="91425" anchor="b" anchorCtr="0">
            <a:noAutofit/>
          </a:bodyPr>
          <a:lstStyle>
            <a:lvl1pPr marR="0" lvl="0" algn="l">
              <a:lnSpc>
                <a:spcPct val="90000"/>
              </a:lnSpc>
              <a:spcBef>
                <a:spcPts val="0"/>
              </a:spcBef>
              <a:spcAft>
                <a:spcPts val="0"/>
              </a:spcAft>
              <a:buClr>
                <a:schemeClr val="accent3"/>
              </a:buClr>
              <a:buSzPts val="4400"/>
              <a:buFont typeface="Arial"/>
              <a:buNone/>
              <a:defRPr sz="4400" b="0" i="0" u="none" strike="noStrike" cap="none">
                <a:solidFill>
                  <a:schemeClr val="accent3"/>
                </a:solidFill>
                <a:latin typeface="Arial"/>
                <a:ea typeface="Arial"/>
                <a:cs typeface="Arial"/>
                <a:sym typeface="Arial"/>
              </a:defRPr>
            </a:lvl1pPr>
            <a:lvl2pPr marR="0" lvl="1"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2pPr>
            <a:lvl3pPr marR="0" lvl="2"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3pPr>
            <a:lvl4pPr marR="0" lvl="3"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4pPr>
            <a:lvl5pPr marR="0" lvl="4"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5pPr>
            <a:lvl6pPr marR="0" lvl="5"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6pPr>
            <a:lvl7pPr marR="0" lvl="6"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7pPr>
            <a:lvl8pPr marR="0" lvl="7"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8pPr>
            <a:lvl9pPr marR="0" lvl="8"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9pPr>
          </a:lstStyle>
          <a:p>
            <a:endParaRPr/>
          </a:p>
        </p:txBody>
      </p:sp>
      <p:sp>
        <p:nvSpPr>
          <p:cNvPr id="230" name="Google Shape;230;p28"/>
          <p:cNvSpPr txBox="1">
            <a:spLocks noGrp="1"/>
          </p:cNvSpPr>
          <p:nvPr>
            <p:ph type="body" idx="1"/>
          </p:nvPr>
        </p:nvSpPr>
        <p:spPr>
          <a:xfrm>
            <a:off x="1034518" y="2636430"/>
            <a:ext cx="6048375" cy="422076"/>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1200"/>
              </a:spcBef>
              <a:spcAft>
                <a:spcPts val="0"/>
              </a:spcAft>
              <a:buClr>
                <a:srgbClr val="1C7B70"/>
              </a:buClr>
              <a:buSzPts val="2800"/>
              <a:buFont typeface="Arial"/>
              <a:buNone/>
              <a:defRPr sz="2800" b="0" i="0" u="none" strike="noStrike" cap="none">
                <a:solidFill>
                  <a:schemeClr val="accent2"/>
                </a:solidFill>
                <a:latin typeface="Arial"/>
                <a:ea typeface="Arial"/>
                <a:cs typeface="Arial"/>
                <a:sym typeface="Arial"/>
              </a:defRPr>
            </a:lvl1pPr>
            <a:lvl2pPr marL="914400" marR="0" lvl="1" indent="-228600" algn="l">
              <a:lnSpc>
                <a:spcPct val="100000"/>
              </a:lnSpc>
              <a:spcBef>
                <a:spcPts val="300"/>
              </a:spcBef>
              <a:spcAft>
                <a:spcPts val="0"/>
              </a:spcAft>
              <a:buClr>
                <a:srgbClr val="1C7B70"/>
              </a:buClr>
              <a:buSzPts val="2000"/>
              <a:buFont typeface="Arial"/>
              <a:buNone/>
              <a:defRPr sz="2000" b="0" i="0" u="none" strike="noStrike" cap="none">
                <a:solidFill>
                  <a:schemeClr val="lt2"/>
                </a:solidFill>
                <a:latin typeface="Arial"/>
                <a:ea typeface="Arial"/>
                <a:cs typeface="Arial"/>
                <a:sym typeface="Arial"/>
              </a:defRPr>
            </a:lvl2pPr>
            <a:lvl3pPr marL="1371600" marR="0" lvl="2" indent="-355600" algn="l">
              <a:lnSpc>
                <a:spcPct val="100000"/>
              </a:lnSpc>
              <a:spcBef>
                <a:spcPts val="600"/>
              </a:spcBef>
              <a:spcAft>
                <a:spcPts val="0"/>
              </a:spcAft>
              <a:buClr>
                <a:schemeClr val="accent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a:lnSpc>
                <a:spcPct val="100000"/>
              </a:lnSpc>
              <a:spcBef>
                <a:spcPts val="6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30200" algn="l">
              <a:lnSpc>
                <a:spcPct val="100000"/>
              </a:lnSpc>
              <a:spcBef>
                <a:spcPts val="6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Divider 3">
  <p:cSld name="Divider 3">
    <p:spTree>
      <p:nvGrpSpPr>
        <p:cNvPr id="1" name="Shape 231"/>
        <p:cNvGrpSpPr/>
        <p:nvPr/>
      </p:nvGrpSpPr>
      <p:grpSpPr>
        <a:xfrm>
          <a:off x="0" y="0"/>
          <a:ext cx="0" cy="0"/>
          <a:chOff x="0" y="0"/>
          <a:chExt cx="0" cy="0"/>
        </a:xfrm>
      </p:grpSpPr>
      <p:sp>
        <p:nvSpPr>
          <p:cNvPr id="232" name="Google Shape;232;p29"/>
          <p:cNvSpPr/>
          <p:nvPr/>
        </p:nvSpPr>
        <p:spPr>
          <a:xfrm>
            <a:off x="0" y="0"/>
            <a:ext cx="9144000" cy="5143500"/>
          </a:xfrm>
          <a:prstGeom prst="rect">
            <a:avLst/>
          </a:prstGeom>
          <a:solidFill>
            <a:srgbClr val="000000"/>
          </a:solidFill>
          <a:ln w="127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3" name="Google Shape;233;p29"/>
          <p:cNvSpPr/>
          <p:nvPr/>
        </p:nvSpPr>
        <p:spPr>
          <a:xfrm>
            <a:off x="0" y="4747022"/>
            <a:ext cx="9144000" cy="289322"/>
          </a:xfrm>
          <a:prstGeom prst="rect">
            <a:avLst/>
          </a:prstGeom>
          <a:solidFill>
            <a:srgbClr val="00786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4" name="Google Shape;234;p29"/>
          <p:cNvSpPr txBox="1"/>
          <p:nvPr/>
        </p:nvSpPr>
        <p:spPr>
          <a:xfrm flipH="1">
            <a:off x="8553450" y="5042297"/>
            <a:ext cx="533400" cy="91678"/>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 sz="800" b="0" i="0" u="none" strike="noStrike" cap="none">
                <a:solidFill>
                  <a:srgbClr val="7F7F7F"/>
                </a:solidFill>
                <a:latin typeface="Arial"/>
                <a:ea typeface="Arial"/>
                <a:cs typeface="Arial"/>
                <a:sym typeface="Arial"/>
              </a:rPr>
              <a:t>‹#›</a:t>
            </a:fld>
            <a:endParaRPr sz="800" b="0" i="0" u="none" strike="noStrike" cap="none">
              <a:solidFill>
                <a:srgbClr val="7F7F7F"/>
              </a:solidFill>
              <a:latin typeface="Arial"/>
              <a:ea typeface="Arial"/>
              <a:cs typeface="Arial"/>
              <a:sym typeface="Arial"/>
            </a:endParaRPr>
          </a:p>
        </p:txBody>
      </p:sp>
      <p:pic>
        <p:nvPicPr>
          <p:cNvPr id="235" name="Google Shape;235;p29" descr="Pivotal_Logo_white.png"/>
          <p:cNvPicPr preferRelativeResize="0"/>
          <p:nvPr/>
        </p:nvPicPr>
        <p:blipFill rotWithShape="1">
          <a:blip r:embed="rId2">
            <a:alphaModFix/>
          </a:blip>
          <a:srcRect/>
          <a:stretch/>
        </p:blipFill>
        <p:spPr>
          <a:xfrm>
            <a:off x="7950200" y="4799410"/>
            <a:ext cx="717947" cy="164306"/>
          </a:xfrm>
          <a:prstGeom prst="rect">
            <a:avLst/>
          </a:prstGeom>
          <a:noFill/>
          <a:ln>
            <a:noFill/>
          </a:ln>
        </p:spPr>
      </p:pic>
      <p:sp>
        <p:nvSpPr>
          <p:cNvPr id="236" name="Google Shape;236;p29"/>
          <p:cNvSpPr txBox="1"/>
          <p:nvPr/>
        </p:nvSpPr>
        <p:spPr>
          <a:xfrm>
            <a:off x="349250" y="5044679"/>
            <a:ext cx="2274888" cy="6925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rgbClr val="7F7F7F"/>
                </a:solidFill>
                <a:latin typeface="Arial"/>
                <a:ea typeface="Arial"/>
                <a:cs typeface="Arial"/>
                <a:sym typeface="Arial"/>
              </a:rPr>
              <a:t>©  2015 Pivotal Software, Inc.  All rights reserved.</a:t>
            </a:r>
            <a:endParaRPr sz="1400" b="0" i="0" u="none" strike="noStrike" cap="none">
              <a:solidFill>
                <a:srgbClr val="000000"/>
              </a:solidFill>
              <a:latin typeface="Arial"/>
              <a:ea typeface="Arial"/>
              <a:cs typeface="Arial"/>
              <a:sym typeface="Arial"/>
            </a:endParaRPr>
          </a:p>
        </p:txBody>
      </p:sp>
      <p:sp>
        <p:nvSpPr>
          <p:cNvPr id="237" name="Google Shape;237;p29"/>
          <p:cNvSpPr txBox="1">
            <a:spLocks noGrp="1"/>
          </p:cNvSpPr>
          <p:nvPr>
            <p:ph type="ctrTitle"/>
          </p:nvPr>
        </p:nvSpPr>
        <p:spPr>
          <a:xfrm>
            <a:off x="670455" y="1720233"/>
            <a:ext cx="6048376" cy="1015663"/>
          </a:xfrm>
          <a:prstGeom prst="rect">
            <a:avLst/>
          </a:prstGeom>
          <a:noFill/>
          <a:ln>
            <a:noFill/>
          </a:ln>
          <a:effectLst>
            <a:reflection stA="50000" endPos="75000" dist="12700" dir="5400000" sy="-100000" algn="bl" rotWithShape="0"/>
          </a:effectLst>
        </p:spPr>
        <p:txBody>
          <a:bodyPr spcFirstLastPara="1" wrap="square" lIns="91425" tIns="91425" rIns="91425" bIns="91425" anchor="b" anchorCtr="0">
            <a:noAutofit/>
          </a:bodyPr>
          <a:lstStyle>
            <a:lvl1pPr marR="0" lvl="0" algn="l">
              <a:lnSpc>
                <a:spcPct val="90000"/>
              </a:lnSpc>
              <a:spcBef>
                <a:spcPts val="0"/>
              </a:spcBef>
              <a:spcAft>
                <a:spcPts val="0"/>
              </a:spcAft>
              <a:buClr>
                <a:srgbClr val="008881"/>
              </a:buClr>
              <a:buSzPts val="9600"/>
              <a:buFont typeface="Arial"/>
              <a:buNone/>
              <a:defRPr sz="9600" b="0" i="0" u="none" strike="noStrike" cap="none">
                <a:solidFill>
                  <a:srgbClr val="008881"/>
                </a:solidFill>
                <a:latin typeface="Arial"/>
                <a:ea typeface="Arial"/>
                <a:cs typeface="Arial"/>
                <a:sym typeface="Arial"/>
              </a:defRPr>
            </a:lvl1pPr>
            <a:lvl2pPr marR="0" lvl="1"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2pPr>
            <a:lvl3pPr marR="0" lvl="2"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3pPr>
            <a:lvl4pPr marR="0" lvl="3"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4pPr>
            <a:lvl5pPr marR="0" lvl="4"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5pPr>
            <a:lvl6pPr marR="0" lvl="5"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6pPr>
            <a:lvl7pPr marR="0" lvl="6"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7pPr>
            <a:lvl8pPr marR="0" lvl="7"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8pPr>
            <a:lvl9pPr marR="0" lvl="8" algn="l">
              <a:lnSpc>
                <a:spcPct val="100000"/>
              </a:lnSpc>
              <a:spcBef>
                <a:spcPts val="0"/>
              </a:spcBef>
              <a:spcAft>
                <a:spcPts val="0"/>
              </a:spcAft>
              <a:buSzPts val="1400"/>
              <a:buNone/>
              <a:defRPr sz="32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2_Blank">
  <p:cSld name="2_Blank">
    <p:spTree>
      <p:nvGrpSpPr>
        <p:cNvPr id="1" name="Shape 238"/>
        <p:cNvGrpSpPr/>
        <p:nvPr/>
      </p:nvGrpSpPr>
      <p:grpSpPr>
        <a:xfrm>
          <a:off x="0" y="0"/>
          <a:ext cx="0" cy="0"/>
          <a:chOff x="0" y="0"/>
          <a:chExt cx="0" cy="0"/>
        </a:xfrm>
      </p:grpSpPr>
      <p:sp>
        <p:nvSpPr>
          <p:cNvPr id="239" name="Google Shape;239;p30"/>
          <p:cNvSpPr/>
          <p:nvPr/>
        </p:nvSpPr>
        <p:spPr>
          <a:xfrm>
            <a:off x="0" y="0"/>
            <a:ext cx="9144000" cy="5143500"/>
          </a:xfrm>
          <a:prstGeom prst="rect">
            <a:avLst/>
          </a:prstGeom>
          <a:solidFill>
            <a:srgbClr val="000000"/>
          </a:solidFill>
          <a:ln w="127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240" name="Google Shape;240;p30" descr="EMC-no-tag_white_RGB-150dpi.png"/>
          <p:cNvPicPr preferRelativeResize="0"/>
          <p:nvPr/>
        </p:nvPicPr>
        <p:blipFill rotWithShape="1">
          <a:blip r:embed="rId2">
            <a:alphaModFix/>
          </a:blip>
          <a:srcRect/>
          <a:stretch/>
        </p:blipFill>
        <p:spPr>
          <a:xfrm>
            <a:off x="2001838" y="1671638"/>
            <a:ext cx="3864769" cy="1021556"/>
          </a:xfrm>
          <a:prstGeom prst="rect">
            <a:avLst/>
          </a:prstGeom>
          <a:noFill/>
          <a:ln>
            <a:noFill/>
          </a:ln>
        </p:spPr>
      </p:pic>
      <p:sp>
        <p:nvSpPr>
          <p:cNvPr id="241" name="Google Shape;241;p30"/>
          <p:cNvSpPr txBox="1"/>
          <p:nvPr/>
        </p:nvSpPr>
        <p:spPr>
          <a:xfrm>
            <a:off x="1733550" y="2820591"/>
            <a:ext cx="5689600" cy="35718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rgbClr val="F27C3A"/>
                </a:solidFill>
                <a:latin typeface="Arial"/>
                <a:ea typeface="Arial"/>
                <a:cs typeface="Arial"/>
                <a:sym typeface="Arial"/>
              </a:rPr>
              <a:t>A NEW </a:t>
            </a:r>
            <a:r>
              <a:rPr lang="en" sz="2300" b="0" i="0" u="none" strike="noStrike" cap="none">
                <a:solidFill>
                  <a:srgbClr val="F27C3A"/>
                </a:solidFill>
                <a:latin typeface="Arial"/>
                <a:ea typeface="Arial"/>
                <a:cs typeface="Arial"/>
                <a:sym typeface="Arial"/>
              </a:rPr>
              <a:t>PLATFORM</a:t>
            </a:r>
            <a:r>
              <a:rPr lang="en" sz="2400" b="0" i="0" u="none" strike="noStrike" cap="none">
                <a:solidFill>
                  <a:srgbClr val="F27C3A"/>
                </a:solidFill>
                <a:latin typeface="Arial"/>
                <a:ea typeface="Arial"/>
                <a:cs typeface="Arial"/>
                <a:sym typeface="Arial"/>
              </a:rPr>
              <a:t> </a:t>
            </a:r>
            <a:r>
              <a:rPr lang="en" sz="2400" b="0" i="0" u="none" strike="noStrike" cap="none">
                <a:solidFill>
                  <a:srgbClr val="3EA7BC"/>
                </a:solidFill>
                <a:latin typeface="Arial"/>
                <a:ea typeface="Arial"/>
                <a:cs typeface="Arial"/>
                <a:sym typeface="Arial"/>
              </a:rPr>
              <a:t>FOR A NEW ERA</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6"/>
        <p:cNvGrpSpPr/>
        <p:nvPr/>
      </p:nvGrpSpPr>
      <p:grpSpPr>
        <a:xfrm>
          <a:off x="0" y="0"/>
          <a:ext cx="0" cy="0"/>
          <a:chOff x="0" y="0"/>
          <a:chExt cx="0" cy="0"/>
        </a:xfrm>
      </p:grpSpPr>
      <p:sp>
        <p:nvSpPr>
          <p:cNvPr id="247" name="Google Shape;247;p3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48" name="Google Shape;248;p3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49" name="Google Shape;249;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 Intro">
  <p:cSld name="Intro">
    <p:spTree>
      <p:nvGrpSpPr>
        <p:cNvPr id="1" name="Shape 35"/>
        <p:cNvGrpSpPr/>
        <p:nvPr/>
      </p:nvGrpSpPr>
      <p:grpSpPr>
        <a:xfrm>
          <a:off x="0" y="0"/>
          <a:ext cx="0" cy="0"/>
          <a:chOff x="0" y="0"/>
          <a:chExt cx="0" cy="0"/>
        </a:xfrm>
      </p:grpSpPr>
      <p:sp>
        <p:nvSpPr>
          <p:cNvPr id="36" name="Google Shape;36;p4"/>
          <p:cNvSpPr/>
          <p:nvPr/>
        </p:nvSpPr>
        <p:spPr>
          <a:xfrm>
            <a:off x="0" y="0"/>
            <a:ext cx="3066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4"/>
          <p:cNvSpPr txBox="1">
            <a:spLocks noGrp="1"/>
          </p:cNvSpPr>
          <p:nvPr>
            <p:ph type="title"/>
          </p:nvPr>
        </p:nvSpPr>
        <p:spPr>
          <a:xfrm>
            <a:off x="193350" y="549625"/>
            <a:ext cx="2751300" cy="14739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1400"/>
              <a:buFont typeface="Proxima Nova"/>
              <a:buNone/>
              <a:defRPr sz="25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25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5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5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5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5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5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5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500" b="0" i="0" u="none" strike="noStrike" cap="none">
                <a:solidFill>
                  <a:srgbClr val="000000"/>
                </a:solidFill>
                <a:latin typeface="Arial"/>
                <a:ea typeface="Arial"/>
                <a:cs typeface="Arial"/>
                <a:sym typeface="Arial"/>
              </a:defRPr>
            </a:lvl9pPr>
          </a:lstStyle>
          <a:p>
            <a:endParaRPr/>
          </a:p>
        </p:txBody>
      </p:sp>
      <p:cxnSp>
        <p:nvCxnSpPr>
          <p:cNvPr id="38" name="Google Shape;38;p4"/>
          <p:cNvCxnSpPr/>
          <p:nvPr/>
        </p:nvCxnSpPr>
        <p:spPr>
          <a:xfrm>
            <a:off x="3066005" y="-214525"/>
            <a:ext cx="0" cy="119700"/>
          </a:xfrm>
          <a:prstGeom prst="straightConnector1">
            <a:avLst/>
          </a:prstGeom>
          <a:noFill/>
          <a:ln w="9525" cap="flat" cmpd="sng">
            <a:solidFill>
              <a:srgbClr val="FFFFFF"/>
            </a:solidFill>
            <a:prstDash val="solid"/>
            <a:round/>
            <a:headEnd type="none" w="sm" len="sm"/>
            <a:tailEnd type="none" w="sm" len="sm"/>
          </a:ln>
        </p:spPr>
      </p:cxnSp>
      <p:grpSp>
        <p:nvGrpSpPr>
          <p:cNvPr id="39" name="Google Shape;39;p4"/>
          <p:cNvGrpSpPr/>
          <p:nvPr/>
        </p:nvGrpSpPr>
        <p:grpSpPr>
          <a:xfrm>
            <a:off x="287525" y="4854556"/>
            <a:ext cx="634914" cy="148716"/>
            <a:chOff x="1841475" y="2392725"/>
            <a:chExt cx="3928925" cy="920275"/>
          </a:xfrm>
        </p:grpSpPr>
        <p:sp>
          <p:nvSpPr>
            <p:cNvPr id="40" name="Google Shape;40;p4"/>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4"/>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4"/>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4"/>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4"/>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4"/>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4"/>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4"/>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48" name="Google Shape;48;p4"/>
          <p:cNvCxnSpPr/>
          <p:nvPr/>
        </p:nvCxnSpPr>
        <p:spPr>
          <a:xfrm rot="10800000">
            <a:off x="295728" y="2131916"/>
            <a:ext cx="524700" cy="0"/>
          </a:xfrm>
          <a:prstGeom prst="straightConnector1">
            <a:avLst/>
          </a:prstGeom>
          <a:noFill/>
          <a:ln w="28575" cap="flat" cmpd="sng">
            <a:solidFill>
              <a:schemeClr val="dk1"/>
            </a:solidFill>
            <a:prstDash val="solid"/>
            <a:round/>
            <a:headEnd type="none" w="sm" len="sm"/>
            <a:tailEnd type="none" w="sm" len="sm"/>
          </a:ln>
        </p:spPr>
      </p:cxnSp>
      <p:sp>
        <p:nvSpPr>
          <p:cNvPr id="49" name="Google Shape;49;p4"/>
          <p:cNvSpPr txBox="1">
            <a:spLocks noGrp="1"/>
          </p:cNvSpPr>
          <p:nvPr>
            <p:ph type="subTitle" idx="1"/>
          </p:nvPr>
        </p:nvSpPr>
        <p:spPr>
          <a:xfrm>
            <a:off x="193350" y="2274300"/>
            <a:ext cx="2751300" cy="1495200"/>
          </a:xfrm>
          <a:prstGeom prst="rect">
            <a:avLst/>
          </a:prstGeom>
          <a:noFill/>
          <a:ln>
            <a:noFill/>
          </a:ln>
        </p:spPr>
        <p:txBody>
          <a:bodyPr spcFirstLastPara="1" wrap="square" lIns="91425" tIns="91425" rIns="91425" bIns="91425" anchor="t" anchorCtr="0">
            <a:noAutofit/>
          </a:bodyPr>
          <a:lstStyle>
            <a:lvl1pPr marR="0" lvl="0" algn="l" rtl="0">
              <a:lnSpc>
                <a:spcPct val="110000"/>
              </a:lnSpc>
              <a:spcBef>
                <a:spcPts val="0"/>
              </a:spcBef>
              <a:spcAft>
                <a:spcPts val="0"/>
              </a:spcAft>
              <a:buClr>
                <a:srgbClr val="000000"/>
              </a:buClr>
              <a:buSzPts val="1300"/>
              <a:buFont typeface="Arial"/>
              <a:buNone/>
              <a:defRPr sz="1300" b="0" i="0" u="none" strike="noStrike" cap="none">
                <a:solidFill>
                  <a:srgbClr val="FFFFFF"/>
                </a:solidFill>
                <a:latin typeface="Proxima Nova"/>
                <a:ea typeface="Proxima Nova"/>
                <a:cs typeface="Proxima Nova"/>
                <a:sym typeface="Proxima Nova"/>
              </a:defRPr>
            </a:lvl1pPr>
            <a:lvl2pPr marR="0" lvl="1" algn="l" rtl="0">
              <a:lnSpc>
                <a:spcPct val="100000"/>
              </a:lnSpc>
              <a:spcBef>
                <a:spcPts val="150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 name="Google Shape;50;p4"/>
          <p:cNvSpPr txBox="1">
            <a:spLocks noGrp="1"/>
          </p:cNvSpPr>
          <p:nvPr>
            <p:ph type="body" idx="2"/>
          </p:nvPr>
        </p:nvSpPr>
        <p:spPr>
          <a:xfrm>
            <a:off x="3810675" y="549625"/>
            <a:ext cx="5047200" cy="4120200"/>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10000"/>
              </a:lnSpc>
              <a:spcBef>
                <a:spcPts val="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1pPr>
            <a:lvl2pPr marL="914400" marR="0" lvl="1" indent="-330200" algn="l" rtl="0">
              <a:lnSpc>
                <a:spcPct val="110000"/>
              </a:lnSpc>
              <a:spcBef>
                <a:spcPts val="2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2pPr>
            <a:lvl3pPr marL="1371600" marR="0" lvl="2" indent="-330200" algn="l" rtl="0">
              <a:lnSpc>
                <a:spcPct val="110000"/>
              </a:lnSpc>
              <a:spcBef>
                <a:spcPts val="2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3pPr>
            <a:lvl4pPr marL="1828800" marR="0" lvl="3" indent="-330200" algn="l" rtl="0">
              <a:lnSpc>
                <a:spcPct val="110000"/>
              </a:lnSpc>
              <a:spcBef>
                <a:spcPts val="2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4pPr>
            <a:lvl5pPr marL="2286000" marR="0" lvl="4" indent="-330200" algn="l" rtl="0">
              <a:lnSpc>
                <a:spcPct val="110000"/>
              </a:lnSpc>
              <a:spcBef>
                <a:spcPts val="2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5pPr>
            <a:lvl6pPr marL="2743200" marR="0" lvl="5" indent="-330200" algn="l" rtl="0">
              <a:lnSpc>
                <a:spcPct val="110000"/>
              </a:lnSpc>
              <a:spcBef>
                <a:spcPts val="2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6pPr>
            <a:lvl7pPr marL="3200400" marR="0" lvl="6" indent="-330200" algn="l" rtl="0">
              <a:lnSpc>
                <a:spcPct val="110000"/>
              </a:lnSpc>
              <a:spcBef>
                <a:spcPts val="2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7pPr>
            <a:lvl8pPr marL="3657600" marR="0" lvl="7" indent="-330200" algn="l" rtl="0">
              <a:lnSpc>
                <a:spcPct val="110000"/>
              </a:lnSpc>
              <a:spcBef>
                <a:spcPts val="2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8pPr>
            <a:lvl9pPr marL="4114800" marR="0" lvl="8" indent="-330200" algn="l" rtl="0">
              <a:lnSpc>
                <a:spcPct val="110000"/>
              </a:lnSpc>
              <a:spcBef>
                <a:spcPts val="2000"/>
              </a:spcBef>
              <a:spcAft>
                <a:spcPts val="200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0"/>
        <p:cNvGrpSpPr/>
        <p:nvPr/>
      </p:nvGrpSpPr>
      <p:grpSpPr>
        <a:xfrm>
          <a:off x="0" y="0"/>
          <a:ext cx="0" cy="0"/>
          <a:chOff x="0" y="0"/>
          <a:chExt cx="0" cy="0"/>
        </a:xfrm>
      </p:grpSpPr>
      <p:sp>
        <p:nvSpPr>
          <p:cNvPr id="251" name="Google Shape;251;p3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52" name="Google Shape;252;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3"/>
        <p:cNvGrpSpPr/>
        <p:nvPr/>
      </p:nvGrpSpPr>
      <p:grpSpPr>
        <a:xfrm>
          <a:off x="0" y="0"/>
          <a:ext cx="0" cy="0"/>
          <a:chOff x="0" y="0"/>
          <a:chExt cx="0" cy="0"/>
        </a:xfrm>
      </p:grpSpPr>
      <p:sp>
        <p:nvSpPr>
          <p:cNvPr id="254" name="Google Shape;254;p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5" name="Google Shape;255;p3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56" name="Google Shape;256;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7"/>
        <p:cNvGrpSpPr/>
        <p:nvPr/>
      </p:nvGrpSpPr>
      <p:grpSpPr>
        <a:xfrm>
          <a:off x="0" y="0"/>
          <a:ext cx="0" cy="0"/>
          <a:chOff x="0" y="0"/>
          <a:chExt cx="0" cy="0"/>
        </a:xfrm>
      </p:grpSpPr>
      <p:sp>
        <p:nvSpPr>
          <p:cNvPr id="258" name="Google Shape;258;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9" name="Google Shape;259;p3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60" name="Google Shape;260;p3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61" name="Google Shape;261;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2"/>
        <p:cNvGrpSpPr/>
        <p:nvPr/>
      </p:nvGrpSpPr>
      <p:grpSpPr>
        <a:xfrm>
          <a:off x="0" y="0"/>
          <a:ext cx="0" cy="0"/>
          <a:chOff x="0" y="0"/>
          <a:chExt cx="0" cy="0"/>
        </a:xfrm>
      </p:grpSpPr>
      <p:sp>
        <p:nvSpPr>
          <p:cNvPr id="263" name="Google Shape;263;p3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64" name="Google Shape;264;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5"/>
        <p:cNvGrpSpPr/>
        <p:nvPr/>
      </p:nvGrpSpPr>
      <p:grpSpPr>
        <a:xfrm>
          <a:off x="0" y="0"/>
          <a:ext cx="0" cy="0"/>
          <a:chOff x="0" y="0"/>
          <a:chExt cx="0" cy="0"/>
        </a:xfrm>
      </p:grpSpPr>
      <p:sp>
        <p:nvSpPr>
          <p:cNvPr id="266" name="Google Shape;266;p3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67" name="Google Shape;267;p3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68" name="Google Shape;268;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9"/>
        <p:cNvGrpSpPr/>
        <p:nvPr/>
      </p:nvGrpSpPr>
      <p:grpSpPr>
        <a:xfrm>
          <a:off x="0" y="0"/>
          <a:ext cx="0" cy="0"/>
          <a:chOff x="0" y="0"/>
          <a:chExt cx="0" cy="0"/>
        </a:xfrm>
      </p:grpSpPr>
      <p:sp>
        <p:nvSpPr>
          <p:cNvPr id="270" name="Google Shape;270;p3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71" name="Google Shape;271;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2"/>
        <p:cNvGrpSpPr/>
        <p:nvPr/>
      </p:nvGrpSpPr>
      <p:grpSpPr>
        <a:xfrm>
          <a:off x="0" y="0"/>
          <a:ext cx="0" cy="0"/>
          <a:chOff x="0" y="0"/>
          <a:chExt cx="0" cy="0"/>
        </a:xfrm>
      </p:grpSpPr>
      <p:sp>
        <p:nvSpPr>
          <p:cNvPr id="273" name="Google Shape;273;p3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3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75" name="Google Shape;275;p3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76" name="Google Shape;276;p3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77" name="Google Shape;277;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78"/>
        <p:cNvGrpSpPr/>
        <p:nvPr/>
      </p:nvGrpSpPr>
      <p:grpSpPr>
        <a:xfrm>
          <a:off x="0" y="0"/>
          <a:ext cx="0" cy="0"/>
          <a:chOff x="0" y="0"/>
          <a:chExt cx="0" cy="0"/>
        </a:xfrm>
      </p:grpSpPr>
      <p:sp>
        <p:nvSpPr>
          <p:cNvPr id="279" name="Google Shape;279;p4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280" name="Google Shape;280;p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81"/>
        <p:cNvGrpSpPr/>
        <p:nvPr/>
      </p:nvGrpSpPr>
      <p:grpSpPr>
        <a:xfrm>
          <a:off x="0" y="0"/>
          <a:ext cx="0" cy="0"/>
          <a:chOff x="0" y="0"/>
          <a:chExt cx="0" cy="0"/>
        </a:xfrm>
      </p:grpSpPr>
      <p:sp>
        <p:nvSpPr>
          <p:cNvPr id="282" name="Google Shape;282;p4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83" name="Google Shape;283;p4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284" name="Google Shape;284;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5"/>
        <p:cNvGrpSpPr/>
        <p:nvPr/>
      </p:nvGrpSpPr>
      <p:grpSpPr>
        <a:xfrm>
          <a:off x="0" y="0"/>
          <a:ext cx="0" cy="0"/>
          <a:chOff x="0" y="0"/>
          <a:chExt cx="0" cy="0"/>
        </a:xfrm>
      </p:grpSpPr>
      <p:sp>
        <p:nvSpPr>
          <p:cNvPr id="286" name="Google Shape;286;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 – Blank">
  <p:cSld name="Blank">
    <p:spTree>
      <p:nvGrpSpPr>
        <p:cNvPr id="1" name="Shape 5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 – Standard">
  <p:cSld name="Title Slide">
    <p:spTree>
      <p:nvGrpSpPr>
        <p:cNvPr id="1" name="Shape 52"/>
        <p:cNvGrpSpPr/>
        <p:nvPr/>
      </p:nvGrpSpPr>
      <p:grpSpPr>
        <a:xfrm>
          <a:off x="0" y="0"/>
          <a:ext cx="0" cy="0"/>
          <a:chOff x="0" y="0"/>
          <a:chExt cx="0" cy="0"/>
        </a:xfrm>
      </p:grpSpPr>
      <p:sp>
        <p:nvSpPr>
          <p:cNvPr id="53" name="Google Shape;53;p6"/>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500"/>
              <a:buFont typeface="Arial"/>
              <a:buNone/>
              <a:defRPr sz="25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54" name="Google Shape;54;p6"/>
          <p:cNvGrpSpPr/>
          <p:nvPr/>
        </p:nvGrpSpPr>
        <p:grpSpPr>
          <a:xfrm>
            <a:off x="287525" y="4854556"/>
            <a:ext cx="634914" cy="148716"/>
            <a:chOff x="1841475" y="2392725"/>
            <a:chExt cx="3928925" cy="920275"/>
          </a:xfrm>
        </p:grpSpPr>
        <p:sp>
          <p:nvSpPr>
            <p:cNvPr id="55" name="Google Shape;55;p6"/>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6"/>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6"/>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6"/>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6"/>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6"/>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6"/>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6"/>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3" name="Google Shape;63;p6"/>
          <p:cNvSpPr txBox="1">
            <a:spLocks noGrp="1"/>
          </p:cNvSpPr>
          <p:nvPr>
            <p:ph type="body" idx="1"/>
          </p:nvPr>
        </p:nvSpPr>
        <p:spPr>
          <a:xfrm>
            <a:off x="915400" y="900400"/>
            <a:ext cx="7333200" cy="37695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0000"/>
              </a:lnSpc>
              <a:spcBef>
                <a:spcPts val="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1pPr>
            <a:lvl2pPr marL="914400" marR="0" lvl="1"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2pPr>
            <a:lvl3pPr marL="1371600" marR="0" lvl="2"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3pPr>
            <a:lvl4pPr marL="1828800" marR="0" lvl="3"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4pPr>
            <a:lvl5pPr marL="2286000" marR="0" lvl="4"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5pPr>
            <a:lvl6pPr marL="2743200" marR="0" lvl="5"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6pPr>
            <a:lvl7pPr marL="3200400" marR="0" lvl="6"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7pPr>
            <a:lvl8pPr marL="3657600" marR="0" lvl="7"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8pPr>
            <a:lvl9pPr marL="4114800" marR="0" lvl="8" indent="-317500" algn="l" rtl="0">
              <a:lnSpc>
                <a:spcPct val="110000"/>
              </a:lnSpc>
              <a:spcBef>
                <a:spcPts val="1000"/>
              </a:spcBef>
              <a:spcAft>
                <a:spcPts val="100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7 – Diagram Box">
  <p:cSld name="Title Slide_4">
    <p:bg>
      <p:bgPr>
        <a:solidFill>
          <a:srgbClr val="F3F3F3"/>
        </a:solidFill>
        <a:effectLst/>
      </p:bgPr>
    </p:bg>
    <p:spTree>
      <p:nvGrpSpPr>
        <p:cNvPr id="1" name="Shape 64"/>
        <p:cNvGrpSpPr/>
        <p:nvPr/>
      </p:nvGrpSpPr>
      <p:grpSpPr>
        <a:xfrm>
          <a:off x="0" y="0"/>
          <a:ext cx="0" cy="0"/>
          <a:chOff x="0" y="0"/>
          <a:chExt cx="0" cy="0"/>
        </a:xfrm>
      </p:grpSpPr>
      <p:sp>
        <p:nvSpPr>
          <p:cNvPr id="65" name="Google Shape;65;p7"/>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500"/>
              <a:buFont typeface="Arial"/>
              <a:buNone/>
              <a:defRPr sz="25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66" name="Google Shape;66;p7"/>
          <p:cNvGrpSpPr/>
          <p:nvPr/>
        </p:nvGrpSpPr>
        <p:grpSpPr>
          <a:xfrm>
            <a:off x="287525" y="4854556"/>
            <a:ext cx="634914" cy="148716"/>
            <a:chOff x="1841475" y="2392725"/>
            <a:chExt cx="3928925" cy="920275"/>
          </a:xfrm>
        </p:grpSpPr>
        <p:sp>
          <p:nvSpPr>
            <p:cNvPr id="67" name="Google Shape;67;p7"/>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7"/>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7"/>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7"/>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7"/>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7"/>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7"/>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7"/>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5" name="Google Shape;75;p7"/>
          <p:cNvSpPr/>
          <p:nvPr/>
        </p:nvSpPr>
        <p:spPr>
          <a:xfrm>
            <a:off x="285750" y="907200"/>
            <a:ext cx="8569800" cy="37623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6" name="Google Shape;76;p7"/>
          <p:cNvCxnSpPr/>
          <p:nvPr/>
        </p:nvCxnSpPr>
        <p:spPr>
          <a:xfrm>
            <a:off x="8855561" y="-214525"/>
            <a:ext cx="0" cy="119700"/>
          </a:xfrm>
          <a:prstGeom prst="straightConnector1">
            <a:avLst/>
          </a:prstGeom>
          <a:noFill/>
          <a:ln w="9525" cap="flat" cmpd="sng">
            <a:solidFill>
              <a:srgbClr val="D9D9D9"/>
            </a:solidFill>
            <a:prstDash val="solid"/>
            <a:round/>
            <a:headEnd type="none" w="sm" len="sm"/>
            <a:tailEnd type="none" w="sm" len="sm"/>
          </a:ln>
        </p:spPr>
      </p:cxnSp>
      <p:cxnSp>
        <p:nvCxnSpPr>
          <p:cNvPr id="77" name="Google Shape;77;p7"/>
          <p:cNvCxnSpPr/>
          <p:nvPr/>
        </p:nvCxnSpPr>
        <p:spPr>
          <a:xfrm>
            <a:off x="287536" y="-214525"/>
            <a:ext cx="0" cy="119700"/>
          </a:xfrm>
          <a:prstGeom prst="straightConnector1">
            <a:avLst/>
          </a:prstGeom>
          <a:noFill/>
          <a:ln w="9525" cap="flat" cmpd="sng">
            <a:solidFill>
              <a:srgbClr val="D9D9D9"/>
            </a:solidFill>
            <a:prstDash val="solid"/>
            <a:round/>
            <a:headEnd type="none" w="sm" len="sm"/>
            <a:tailEnd type="none" w="sm" len="sm"/>
          </a:ln>
        </p:spPr>
      </p:cxnSp>
      <p:cxnSp>
        <p:nvCxnSpPr>
          <p:cNvPr id="78" name="Google Shape;78;p7"/>
          <p:cNvCxnSpPr/>
          <p:nvPr/>
        </p:nvCxnSpPr>
        <p:spPr>
          <a:xfrm rot="10800000">
            <a:off x="-228600" y="923925"/>
            <a:ext cx="114300" cy="0"/>
          </a:xfrm>
          <a:prstGeom prst="straightConnector1">
            <a:avLst/>
          </a:prstGeom>
          <a:noFill/>
          <a:ln w="9525" cap="flat" cmpd="sng">
            <a:solidFill>
              <a:srgbClr val="D9D9D9"/>
            </a:solidFill>
            <a:prstDash val="solid"/>
            <a:round/>
            <a:headEnd type="none" w="sm" len="sm"/>
            <a:tailEnd type="none" w="sm" len="sm"/>
          </a:ln>
        </p:spPr>
      </p:cxnSp>
      <p:cxnSp>
        <p:nvCxnSpPr>
          <p:cNvPr id="79" name="Google Shape;79;p7"/>
          <p:cNvCxnSpPr/>
          <p:nvPr/>
        </p:nvCxnSpPr>
        <p:spPr>
          <a:xfrm rot="10800000">
            <a:off x="-228600" y="4669500"/>
            <a:ext cx="114300" cy="0"/>
          </a:xfrm>
          <a:prstGeom prst="straightConnector1">
            <a:avLst/>
          </a:prstGeom>
          <a:noFill/>
          <a:ln w="9525" cap="flat" cmpd="sng">
            <a:solidFill>
              <a:srgbClr val="D9D9D9"/>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 – Design Grid">
  <p:cSld name="Title Slide_3">
    <p:spTree>
      <p:nvGrpSpPr>
        <p:cNvPr id="1" name="Shape 80"/>
        <p:cNvGrpSpPr/>
        <p:nvPr/>
      </p:nvGrpSpPr>
      <p:grpSpPr>
        <a:xfrm>
          <a:off x="0" y="0"/>
          <a:ext cx="0" cy="0"/>
          <a:chOff x="0" y="0"/>
          <a:chExt cx="0" cy="0"/>
        </a:xfrm>
      </p:grpSpPr>
      <p:pic>
        <p:nvPicPr>
          <p:cNvPr id="81" name="Google Shape;81;p8"/>
          <p:cNvPicPr preferRelativeResize="0"/>
          <p:nvPr/>
        </p:nvPicPr>
        <p:blipFill rotWithShape="1">
          <a:blip r:embed="rId2">
            <a:alphaModFix/>
          </a:blip>
          <a:srcRect/>
          <a:stretch/>
        </p:blipFill>
        <p:spPr>
          <a:xfrm>
            <a:off x="0" y="0"/>
            <a:ext cx="9144000" cy="5143489"/>
          </a:xfrm>
          <a:prstGeom prst="rect">
            <a:avLst/>
          </a:prstGeom>
          <a:noFill/>
          <a:ln>
            <a:noFill/>
          </a:ln>
        </p:spPr>
      </p:pic>
      <p:sp>
        <p:nvSpPr>
          <p:cNvPr id="82" name="Google Shape;82;p8"/>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500"/>
              <a:buFont typeface="Arial"/>
              <a:buNone/>
              <a:defRPr sz="25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83" name="Google Shape;83;p8"/>
          <p:cNvGrpSpPr/>
          <p:nvPr/>
        </p:nvGrpSpPr>
        <p:grpSpPr>
          <a:xfrm>
            <a:off x="287525" y="4854556"/>
            <a:ext cx="634914" cy="148716"/>
            <a:chOff x="1841475" y="2392725"/>
            <a:chExt cx="3928925" cy="920275"/>
          </a:xfrm>
        </p:grpSpPr>
        <p:sp>
          <p:nvSpPr>
            <p:cNvPr id="84" name="Google Shape;84;p8"/>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8"/>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8"/>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8"/>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8"/>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8"/>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8"/>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8"/>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 – Night Mode">
  <p:cSld name="Title Slide_2">
    <p:bg>
      <p:bgPr>
        <a:solidFill>
          <a:schemeClr val="dk1"/>
        </a:solidFill>
        <a:effectLst/>
      </p:bgPr>
    </p:bg>
    <p:spTree>
      <p:nvGrpSpPr>
        <p:cNvPr id="1" name="Shape 92"/>
        <p:cNvGrpSpPr/>
        <p:nvPr/>
      </p:nvGrpSpPr>
      <p:grpSpPr>
        <a:xfrm>
          <a:off x="0" y="0"/>
          <a:ext cx="0" cy="0"/>
          <a:chOff x="0" y="0"/>
          <a:chExt cx="0" cy="0"/>
        </a:xfrm>
      </p:grpSpPr>
      <p:sp>
        <p:nvSpPr>
          <p:cNvPr id="93" name="Google Shape;93;p9"/>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500"/>
              <a:buFont typeface="Arial"/>
              <a:buNone/>
              <a:defRPr sz="2500" b="1" i="0" u="none" strike="noStrike" cap="none">
                <a:solidFill>
                  <a:srgbClr val="FFFFFF"/>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94" name="Google Shape;94;p9"/>
          <p:cNvGrpSpPr/>
          <p:nvPr/>
        </p:nvGrpSpPr>
        <p:grpSpPr>
          <a:xfrm>
            <a:off x="287525" y="4854556"/>
            <a:ext cx="634914" cy="148716"/>
            <a:chOff x="1841475" y="2392725"/>
            <a:chExt cx="3928925" cy="920275"/>
          </a:xfrm>
        </p:grpSpPr>
        <p:sp>
          <p:nvSpPr>
            <p:cNvPr id="95" name="Google Shape;95;p9"/>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9"/>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9"/>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9"/>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9"/>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9"/>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9"/>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9"/>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4 – Sidebar">
  <p:cSld name="CUSTOM_5">
    <p:spTree>
      <p:nvGrpSpPr>
        <p:cNvPr id="1" name="Shape 103"/>
        <p:cNvGrpSpPr/>
        <p:nvPr/>
      </p:nvGrpSpPr>
      <p:grpSpPr>
        <a:xfrm>
          <a:off x="0" y="0"/>
          <a:ext cx="0" cy="0"/>
          <a:chOff x="0" y="0"/>
          <a:chExt cx="0" cy="0"/>
        </a:xfrm>
      </p:grpSpPr>
      <p:cxnSp>
        <p:nvCxnSpPr>
          <p:cNvPr id="104" name="Google Shape;104;p10"/>
          <p:cNvCxnSpPr/>
          <p:nvPr/>
        </p:nvCxnSpPr>
        <p:spPr>
          <a:xfrm rot="10800000">
            <a:off x="6081375" y="905700"/>
            <a:ext cx="0" cy="3764400"/>
          </a:xfrm>
          <a:prstGeom prst="straightConnector1">
            <a:avLst/>
          </a:prstGeom>
          <a:noFill/>
          <a:ln w="19050" cap="flat" cmpd="sng">
            <a:solidFill>
              <a:srgbClr val="D9D9D9"/>
            </a:solidFill>
            <a:prstDash val="solid"/>
            <a:round/>
            <a:headEnd type="none" w="sm" len="sm"/>
            <a:tailEnd type="none" w="sm" len="sm"/>
          </a:ln>
        </p:spPr>
      </p:cxnSp>
      <p:sp>
        <p:nvSpPr>
          <p:cNvPr id="105" name="Google Shape;105;p10"/>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500"/>
              <a:buFont typeface="Arial"/>
              <a:buNone/>
              <a:defRPr sz="25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06" name="Google Shape;106;p10"/>
          <p:cNvGrpSpPr/>
          <p:nvPr/>
        </p:nvGrpSpPr>
        <p:grpSpPr>
          <a:xfrm>
            <a:off x="287525" y="4854556"/>
            <a:ext cx="634914" cy="148716"/>
            <a:chOff x="1841475" y="2392725"/>
            <a:chExt cx="3928925" cy="920275"/>
          </a:xfrm>
        </p:grpSpPr>
        <p:sp>
          <p:nvSpPr>
            <p:cNvPr id="107" name="Google Shape;107;p10"/>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0"/>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0"/>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0"/>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0"/>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0"/>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0"/>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0"/>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15" name="Google Shape;115;p10"/>
          <p:cNvCxnSpPr/>
          <p:nvPr/>
        </p:nvCxnSpPr>
        <p:spPr>
          <a:xfrm>
            <a:off x="6078286" y="-214525"/>
            <a:ext cx="0" cy="119700"/>
          </a:xfrm>
          <a:prstGeom prst="straightConnector1">
            <a:avLst/>
          </a:prstGeom>
          <a:noFill/>
          <a:ln w="9525" cap="flat" cmpd="sng">
            <a:solidFill>
              <a:srgbClr val="D9D9D9"/>
            </a:solidFill>
            <a:prstDash val="solid"/>
            <a:round/>
            <a:headEnd type="none" w="sm" len="sm"/>
            <a:tailEnd type="none" w="sm" len="sm"/>
          </a:ln>
        </p:spPr>
      </p:cxnSp>
      <p:sp>
        <p:nvSpPr>
          <p:cNvPr id="116" name="Google Shape;116;p10"/>
          <p:cNvSpPr txBox="1">
            <a:spLocks noGrp="1"/>
          </p:cNvSpPr>
          <p:nvPr>
            <p:ph type="body" idx="1"/>
          </p:nvPr>
        </p:nvSpPr>
        <p:spPr>
          <a:xfrm>
            <a:off x="192475" y="900400"/>
            <a:ext cx="5618700" cy="37695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0000"/>
              </a:lnSpc>
              <a:spcBef>
                <a:spcPts val="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1pPr>
            <a:lvl2pPr marL="914400" marR="0" lvl="1"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2pPr>
            <a:lvl3pPr marL="1371600" marR="0" lvl="2"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3pPr>
            <a:lvl4pPr marL="1828800" marR="0" lvl="3"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4pPr>
            <a:lvl5pPr marL="2286000" marR="0" lvl="4"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5pPr>
            <a:lvl6pPr marL="2743200" marR="0" lvl="5"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6pPr>
            <a:lvl7pPr marL="3200400" marR="0" lvl="6"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7pPr>
            <a:lvl8pPr marL="3657600" marR="0" lvl="7"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8pPr>
            <a:lvl9pPr marL="4114800" marR="0" lvl="8" indent="-317500" algn="l" rtl="0">
              <a:lnSpc>
                <a:spcPct val="110000"/>
              </a:lnSpc>
              <a:spcBef>
                <a:spcPts val="1000"/>
              </a:spcBef>
              <a:spcAft>
                <a:spcPts val="100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9pPr>
          </a:lstStyle>
          <a:p>
            <a:endParaRPr/>
          </a:p>
        </p:txBody>
      </p:sp>
      <p:sp>
        <p:nvSpPr>
          <p:cNvPr id="117" name="Google Shape;117;p10"/>
          <p:cNvSpPr txBox="1">
            <a:spLocks noGrp="1"/>
          </p:cNvSpPr>
          <p:nvPr>
            <p:ph type="body" idx="2"/>
          </p:nvPr>
        </p:nvSpPr>
        <p:spPr>
          <a:xfrm>
            <a:off x="6222125" y="900400"/>
            <a:ext cx="2729400" cy="37695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0000"/>
              </a:lnSpc>
              <a:spcBef>
                <a:spcPts val="0"/>
              </a:spcBef>
              <a:spcAft>
                <a:spcPts val="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1pPr>
            <a:lvl2pPr marL="914400" marR="0" lvl="1" indent="-311150" algn="l" rtl="0">
              <a:lnSpc>
                <a:spcPct val="110000"/>
              </a:lnSpc>
              <a:spcBef>
                <a:spcPts val="2000"/>
              </a:spcBef>
              <a:spcAft>
                <a:spcPts val="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2pPr>
            <a:lvl3pPr marL="1371600" marR="0" lvl="2" indent="-311150" algn="l" rtl="0">
              <a:lnSpc>
                <a:spcPct val="110000"/>
              </a:lnSpc>
              <a:spcBef>
                <a:spcPts val="2000"/>
              </a:spcBef>
              <a:spcAft>
                <a:spcPts val="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3pPr>
            <a:lvl4pPr marL="1828800" marR="0" lvl="3" indent="-311150" algn="l" rtl="0">
              <a:lnSpc>
                <a:spcPct val="110000"/>
              </a:lnSpc>
              <a:spcBef>
                <a:spcPts val="2000"/>
              </a:spcBef>
              <a:spcAft>
                <a:spcPts val="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4pPr>
            <a:lvl5pPr marL="2286000" marR="0" lvl="4" indent="-311150" algn="l" rtl="0">
              <a:lnSpc>
                <a:spcPct val="110000"/>
              </a:lnSpc>
              <a:spcBef>
                <a:spcPts val="2000"/>
              </a:spcBef>
              <a:spcAft>
                <a:spcPts val="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5pPr>
            <a:lvl6pPr marL="2743200" marR="0" lvl="5" indent="-311150" algn="l" rtl="0">
              <a:lnSpc>
                <a:spcPct val="110000"/>
              </a:lnSpc>
              <a:spcBef>
                <a:spcPts val="2000"/>
              </a:spcBef>
              <a:spcAft>
                <a:spcPts val="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6pPr>
            <a:lvl7pPr marL="3200400" marR="0" lvl="6" indent="-311150" algn="l" rtl="0">
              <a:lnSpc>
                <a:spcPct val="110000"/>
              </a:lnSpc>
              <a:spcBef>
                <a:spcPts val="2000"/>
              </a:spcBef>
              <a:spcAft>
                <a:spcPts val="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7pPr>
            <a:lvl8pPr marL="3657600" marR="0" lvl="7" indent="-311150" algn="l" rtl="0">
              <a:lnSpc>
                <a:spcPct val="110000"/>
              </a:lnSpc>
              <a:spcBef>
                <a:spcPts val="2000"/>
              </a:spcBef>
              <a:spcAft>
                <a:spcPts val="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8pPr>
            <a:lvl9pPr marL="4114800" marR="0" lvl="8" indent="-311150" algn="l" rtl="0">
              <a:lnSpc>
                <a:spcPct val="110000"/>
              </a:lnSpc>
              <a:spcBef>
                <a:spcPts val="2000"/>
              </a:spcBef>
              <a:spcAft>
                <a:spcPts val="200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3.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1"/>
        <p:cNvGrpSpPr/>
        <p:nvPr/>
      </p:nvGrpSpPr>
      <p:grpSpPr>
        <a:xfrm>
          <a:off x="0" y="0"/>
          <a:ext cx="0" cy="0"/>
          <a:chOff x="0" y="0"/>
          <a:chExt cx="0" cy="0"/>
        </a:xfrm>
      </p:grpSpPr>
      <p:sp>
        <p:nvSpPr>
          <p:cNvPr id="172" name="Google Shape;172;p16"/>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9pPr>
          </a:lstStyle>
          <a:p>
            <a:endParaRPr/>
          </a:p>
        </p:txBody>
      </p:sp>
      <p:sp>
        <p:nvSpPr>
          <p:cNvPr id="173" name="Google Shape;173;p16"/>
          <p:cNvSpPr txBox="1">
            <a:spLocks noGrp="1"/>
          </p:cNvSpPr>
          <p:nvPr>
            <p:ph type="body" idx="1"/>
          </p:nvPr>
        </p:nvSpPr>
        <p:spPr>
          <a:xfrm>
            <a:off x="457200" y="1200150"/>
            <a:ext cx="8229600" cy="3394472"/>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600"/>
              </a:spcBef>
              <a:spcAft>
                <a:spcPts val="0"/>
              </a:spcAft>
              <a:buClr>
                <a:schemeClr val="accent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68300" algn="l" rtl="0">
              <a:lnSpc>
                <a:spcPct val="100000"/>
              </a:lnSpc>
              <a:spcBef>
                <a:spcPts val="600"/>
              </a:spcBef>
              <a:spcAft>
                <a:spcPts val="0"/>
              </a:spcAft>
              <a:buClr>
                <a:schemeClr val="accent1"/>
              </a:buClr>
              <a:buSzPts val="2200"/>
              <a:buFont typeface="Arial"/>
              <a:buChar char="–"/>
              <a:defRPr sz="2200" b="0" i="0" u="none" strike="noStrike" cap="none">
                <a:solidFill>
                  <a:schemeClr val="dk1"/>
                </a:solidFill>
                <a:latin typeface="Arial"/>
                <a:ea typeface="Arial"/>
                <a:cs typeface="Arial"/>
                <a:sym typeface="Arial"/>
              </a:defRPr>
            </a:lvl2pPr>
            <a:lvl3pPr marL="1371600" marR="0" lvl="2" indent="-355600" algn="l" rtl="0">
              <a:lnSpc>
                <a:spcPct val="100000"/>
              </a:lnSpc>
              <a:spcBef>
                <a:spcPts val="600"/>
              </a:spcBef>
              <a:spcAft>
                <a:spcPts val="0"/>
              </a:spcAft>
              <a:buClr>
                <a:schemeClr val="accent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6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4" name="Google Shape;174;p16"/>
          <p:cNvSpPr/>
          <p:nvPr/>
        </p:nvSpPr>
        <p:spPr>
          <a:xfrm>
            <a:off x="0" y="4747022"/>
            <a:ext cx="9144000" cy="289322"/>
          </a:xfrm>
          <a:prstGeom prst="rect">
            <a:avLst/>
          </a:prstGeom>
          <a:solidFill>
            <a:srgbClr val="00786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5" name="Google Shape;175;p16"/>
          <p:cNvSpPr txBox="1"/>
          <p:nvPr/>
        </p:nvSpPr>
        <p:spPr>
          <a:xfrm flipH="1">
            <a:off x="8553450" y="5042297"/>
            <a:ext cx="533400" cy="91678"/>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 sz="800" b="0" i="0" u="none" strike="noStrike" cap="none">
                <a:solidFill>
                  <a:srgbClr val="7F7F7F"/>
                </a:solidFill>
                <a:latin typeface="Arial"/>
                <a:ea typeface="Arial"/>
                <a:cs typeface="Arial"/>
                <a:sym typeface="Arial"/>
              </a:rPr>
              <a:t>‹#›</a:t>
            </a:fld>
            <a:endParaRPr sz="800" b="0" i="0" u="none" strike="noStrike" cap="none">
              <a:solidFill>
                <a:srgbClr val="7F7F7F"/>
              </a:solidFill>
              <a:latin typeface="Arial"/>
              <a:ea typeface="Arial"/>
              <a:cs typeface="Arial"/>
              <a:sym typeface="Arial"/>
            </a:endParaRPr>
          </a:p>
        </p:txBody>
      </p:sp>
      <p:pic>
        <p:nvPicPr>
          <p:cNvPr id="176" name="Google Shape;176;p16" descr="Pivotal_Logo_white.png"/>
          <p:cNvPicPr preferRelativeResize="0"/>
          <p:nvPr/>
        </p:nvPicPr>
        <p:blipFill rotWithShape="1">
          <a:blip r:embed="rId16">
            <a:alphaModFix/>
          </a:blip>
          <a:srcRect/>
          <a:stretch/>
        </p:blipFill>
        <p:spPr>
          <a:xfrm>
            <a:off x="7950200" y="4799410"/>
            <a:ext cx="717947" cy="16430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242"/>
        <p:cNvGrpSpPr/>
        <p:nvPr/>
      </p:nvGrpSpPr>
      <p:grpSpPr>
        <a:xfrm>
          <a:off x="0" y="0"/>
          <a:ext cx="0" cy="0"/>
          <a:chOff x="0" y="0"/>
          <a:chExt cx="0" cy="0"/>
        </a:xfrm>
      </p:grpSpPr>
      <p:sp>
        <p:nvSpPr>
          <p:cNvPr id="243" name="Google Shape;243;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244" name="Google Shape;244;p3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245" name="Google Shape;245;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2" name="Google Shape;292;p43"/>
          <p:cNvSpPr txBox="1">
            <a:spLocks noGrp="1"/>
          </p:cNvSpPr>
          <p:nvPr>
            <p:ph type="title"/>
          </p:nvPr>
        </p:nvSpPr>
        <p:spPr>
          <a:xfrm>
            <a:off x="257804" y="1656900"/>
            <a:ext cx="6684900" cy="18297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2000"/>
              </a:spcBef>
              <a:spcAft>
                <a:spcPts val="0"/>
              </a:spcAft>
              <a:buSzPts val="2300"/>
              <a:buNone/>
            </a:pPr>
            <a:r>
              <a:rPr lang="en" sz="2300" b="0" dirty="0">
                <a:solidFill>
                  <a:schemeClr val="folHlink"/>
                </a:solidFill>
                <a:latin typeface="Arial"/>
                <a:ea typeface="Arial"/>
                <a:cs typeface="Arial"/>
                <a:sym typeface="Arial"/>
              </a:rPr>
              <a:t>Greenplum Workshop</a:t>
            </a:r>
            <a:endParaRPr sz="2300" b="0" dirty="0">
              <a:solidFill>
                <a:schemeClr val="folHlink"/>
              </a:solidFill>
              <a:latin typeface="Arial"/>
              <a:ea typeface="Arial"/>
              <a:cs typeface="Arial"/>
              <a:sym typeface="Arial"/>
            </a:endParaRPr>
          </a:p>
          <a:p>
            <a:pPr marL="0" lvl="0" indent="0" algn="l" rtl="0">
              <a:lnSpc>
                <a:spcPct val="115000"/>
              </a:lnSpc>
              <a:spcBef>
                <a:spcPts val="2000"/>
              </a:spcBef>
              <a:spcAft>
                <a:spcPts val="0"/>
              </a:spcAft>
              <a:buSzPts val="2300"/>
              <a:buNone/>
            </a:pPr>
            <a:r>
              <a:rPr lang="en" sz="2300" b="0" dirty="0">
                <a:solidFill>
                  <a:schemeClr val="folHlink"/>
                </a:solidFill>
                <a:latin typeface="Arial"/>
                <a:ea typeface="Arial"/>
                <a:cs typeface="Arial"/>
                <a:sym typeface="Arial"/>
              </a:rPr>
              <a:t>Storage Considerations</a:t>
            </a:r>
            <a:endParaRPr sz="2300" b="0" dirty="0">
              <a:solidFill>
                <a:schemeClr val="folHlink"/>
              </a:solidFill>
              <a:latin typeface="Arial"/>
              <a:ea typeface="Arial"/>
              <a:cs typeface="Arial"/>
              <a:sym typeface="Arial"/>
            </a:endParaRPr>
          </a:p>
          <a:p>
            <a:pPr marL="0" lvl="0" indent="0" algn="l" rtl="0">
              <a:lnSpc>
                <a:spcPct val="100000"/>
              </a:lnSpc>
              <a:spcBef>
                <a:spcPts val="600"/>
              </a:spcBef>
              <a:spcAft>
                <a:spcPts val="0"/>
              </a:spcAft>
              <a:buSzPts val="40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52"/>
          <p:cNvSpPr/>
          <p:nvPr/>
        </p:nvSpPr>
        <p:spPr>
          <a:xfrm>
            <a:off x="228600" y="673860"/>
            <a:ext cx="8686800" cy="1600200"/>
          </a:xfrm>
          <a:prstGeom prst="roundRect">
            <a:avLst>
              <a:gd name="adj" fmla="val 1315"/>
            </a:avLst>
          </a:prstGeom>
          <a:solidFill>
            <a:schemeClr val="lt1"/>
          </a:solidFill>
          <a:ln w="38100" cap="flat" cmpd="sng">
            <a:solidFill>
              <a:srgbClr val="256A64"/>
            </a:solidFill>
            <a:prstDash val="dot"/>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56" name="Google Shape;456;p52"/>
          <p:cNvSpPr/>
          <p:nvPr/>
        </p:nvSpPr>
        <p:spPr>
          <a:xfrm>
            <a:off x="228600" y="2410536"/>
            <a:ext cx="8686800" cy="2104314"/>
          </a:xfrm>
          <a:prstGeom prst="roundRect">
            <a:avLst>
              <a:gd name="adj" fmla="val 1315"/>
            </a:avLst>
          </a:prstGeom>
          <a:solidFill>
            <a:schemeClr val="lt1"/>
          </a:solidFill>
          <a:ln w="38100" cap="flat" cmpd="sng">
            <a:solidFill>
              <a:srgbClr val="256A64"/>
            </a:solidFill>
            <a:prstDash val="dot"/>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57" name="Google Shape;457;p52"/>
          <p:cNvSpPr txBox="1">
            <a:spLocks noGrp="1"/>
          </p:cNvSpPr>
          <p:nvPr>
            <p:ph type="title"/>
          </p:nvPr>
        </p:nvSpPr>
        <p:spPr>
          <a:xfrm>
            <a:off x="457200" y="-22622"/>
            <a:ext cx="8229600" cy="857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 sz="3200" b="0" i="0" u="none" strike="noStrike" cap="none">
                <a:solidFill>
                  <a:schemeClr val="dk2"/>
                </a:solidFill>
                <a:latin typeface="Arial"/>
                <a:ea typeface="Arial"/>
                <a:cs typeface="Arial"/>
                <a:sym typeface="Arial"/>
              </a:rPr>
              <a:t>Temporary Tables – Two Use Cases</a:t>
            </a:r>
            <a:endParaRPr sz="3200" b="0" i="0" u="none" strike="noStrike" cap="none">
              <a:solidFill>
                <a:schemeClr val="dk2"/>
              </a:solidFill>
              <a:latin typeface="Arial"/>
              <a:ea typeface="Arial"/>
              <a:cs typeface="Arial"/>
              <a:sym typeface="Arial"/>
            </a:endParaRPr>
          </a:p>
        </p:txBody>
      </p:sp>
      <p:pic>
        <p:nvPicPr>
          <p:cNvPr id="458" name="Google Shape;458;p52"/>
          <p:cNvPicPr preferRelativeResize="0">
            <a:picLocks noGrp="1"/>
          </p:cNvPicPr>
          <p:nvPr>
            <p:ph type="pic" idx="2"/>
          </p:nvPr>
        </p:nvPicPr>
        <p:blipFill rotWithShape="1">
          <a:blip r:embed="rId3">
            <a:alphaModFix/>
          </a:blip>
          <a:srcRect t="10418" b="10417"/>
          <a:stretch/>
        </p:blipFill>
        <p:spPr>
          <a:xfrm>
            <a:off x="685800" y="2457450"/>
            <a:ext cx="8458200" cy="2000250"/>
          </a:xfrm>
          <a:prstGeom prst="rect">
            <a:avLst/>
          </a:prstGeom>
          <a:noFill/>
          <a:ln w="9525" cap="flat" cmpd="sng">
            <a:solidFill>
              <a:schemeClr val="lt1"/>
            </a:solidFill>
            <a:prstDash val="solid"/>
            <a:miter lim="800000"/>
            <a:headEnd type="none" w="sm" len="sm"/>
            <a:tailEnd type="none" w="sm" len="sm"/>
          </a:ln>
        </p:spPr>
      </p:pic>
      <p:pic>
        <p:nvPicPr>
          <p:cNvPr id="459" name="Google Shape;459;p52" descr="table.png"/>
          <p:cNvPicPr preferRelativeResize="0"/>
          <p:nvPr/>
        </p:nvPicPr>
        <p:blipFill rotWithShape="1">
          <a:blip r:embed="rId4">
            <a:alphaModFix/>
          </a:blip>
          <a:srcRect/>
          <a:stretch/>
        </p:blipFill>
        <p:spPr>
          <a:xfrm>
            <a:off x="1077814" y="1073910"/>
            <a:ext cx="756051" cy="628650"/>
          </a:xfrm>
          <a:prstGeom prst="rect">
            <a:avLst/>
          </a:prstGeom>
          <a:noFill/>
          <a:ln>
            <a:noFill/>
          </a:ln>
          <a:effectLst>
            <a:outerShdw blurRad="50800" dist="38100" dir="2700000" algn="tl" rotWithShape="0">
              <a:srgbClr val="000000">
                <a:alpha val="40000"/>
              </a:srgbClr>
            </a:outerShdw>
          </a:effectLst>
        </p:spPr>
      </p:pic>
      <p:sp>
        <p:nvSpPr>
          <p:cNvPr id="460" name="Google Shape;460;p52"/>
          <p:cNvSpPr txBox="1"/>
          <p:nvPr/>
        </p:nvSpPr>
        <p:spPr>
          <a:xfrm>
            <a:off x="304800" y="1759700"/>
            <a:ext cx="2958000" cy="23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chemeClr val="lt2"/>
                </a:solidFill>
                <a:latin typeface="Calibri"/>
                <a:ea typeface="Calibri"/>
                <a:cs typeface="Calibri"/>
                <a:sym typeface="Calibri"/>
              </a:rPr>
              <a:t>Large table with billions of rows</a:t>
            </a:r>
            <a:endParaRPr sz="1400" b="1" i="0" u="none" strike="noStrike" cap="none">
              <a:solidFill>
                <a:schemeClr val="lt2"/>
              </a:solidFill>
              <a:latin typeface="Calibri"/>
              <a:ea typeface="Calibri"/>
              <a:cs typeface="Calibri"/>
              <a:sym typeface="Calibri"/>
            </a:endParaRPr>
          </a:p>
        </p:txBody>
      </p:sp>
      <p:cxnSp>
        <p:nvCxnSpPr>
          <p:cNvPr id="461" name="Google Shape;461;p52"/>
          <p:cNvCxnSpPr/>
          <p:nvPr/>
        </p:nvCxnSpPr>
        <p:spPr>
          <a:xfrm>
            <a:off x="2057400" y="1417926"/>
            <a:ext cx="1905000" cy="0"/>
          </a:xfrm>
          <a:prstGeom prst="straightConnector1">
            <a:avLst/>
          </a:prstGeom>
          <a:noFill/>
          <a:ln w="38100" cap="rnd" cmpd="sng">
            <a:solidFill>
              <a:srgbClr val="006660"/>
            </a:solidFill>
            <a:prstDash val="solid"/>
            <a:round/>
            <a:headEnd type="none" w="sm" len="sm"/>
            <a:tailEnd type="triangle" w="med" len="med"/>
          </a:ln>
          <a:effectLst>
            <a:outerShdw blurRad="50800" dist="38100" dir="2700000" algn="tl" rotWithShape="0">
              <a:srgbClr val="000000">
                <a:alpha val="40000"/>
              </a:srgbClr>
            </a:outerShdw>
          </a:effectLst>
        </p:spPr>
      </p:cxnSp>
      <p:sp>
        <p:nvSpPr>
          <p:cNvPr id="462" name="Google Shape;462;p52"/>
          <p:cNvSpPr txBox="1"/>
          <p:nvPr/>
        </p:nvSpPr>
        <p:spPr>
          <a:xfrm>
            <a:off x="2682903" y="1302500"/>
            <a:ext cx="805800" cy="231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chemeClr val="lt2"/>
                </a:solidFill>
                <a:latin typeface="Calibri"/>
                <a:ea typeface="Calibri"/>
                <a:cs typeface="Calibri"/>
                <a:sym typeface="Calibri"/>
              </a:rPr>
              <a:t>FILTER</a:t>
            </a:r>
            <a:endParaRPr sz="1400" b="1" i="0" u="none" strike="noStrike" cap="none">
              <a:solidFill>
                <a:schemeClr val="lt2"/>
              </a:solidFill>
              <a:latin typeface="Calibri"/>
              <a:ea typeface="Calibri"/>
              <a:cs typeface="Calibri"/>
              <a:sym typeface="Calibri"/>
            </a:endParaRPr>
          </a:p>
        </p:txBody>
      </p:sp>
      <p:sp>
        <p:nvSpPr>
          <p:cNvPr id="463" name="Google Shape;463;p52"/>
          <p:cNvSpPr txBox="1"/>
          <p:nvPr/>
        </p:nvSpPr>
        <p:spPr>
          <a:xfrm>
            <a:off x="3810000" y="1816850"/>
            <a:ext cx="2301900" cy="23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chemeClr val="lt2"/>
                </a:solidFill>
                <a:latin typeface="Calibri"/>
                <a:ea typeface="Calibri"/>
                <a:cs typeface="Calibri"/>
                <a:sym typeface="Calibri"/>
              </a:rPr>
              <a:t>Subset of larger table(s)</a:t>
            </a:r>
            <a:endParaRPr sz="1400" b="1" i="0" u="none" strike="noStrike" cap="none">
              <a:solidFill>
                <a:schemeClr val="lt2"/>
              </a:solidFill>
              <a:latin typeface="Calibri"/>
              <a:ea typeface="Calibri"/>
              <a:cs typeface="Calibri"/>
              <a:sym typeface="Calibri"/>
            </a:endParaRPr>
          </a:p>
        </p:txBody>
      </p:sp>
      <p:cxnSp>
        <p:nvCxnSpPr>
          <p:cNvPr id="464" name="Google Shape;464;p52"/>
          <p:cNvCxnSpPr>
            <a:stCxn id="465" idx="3"/>
            <a:endCxn id="466" idx="1"/>
          </p:cNvCxnSpPr>
          <p:nvPr/>
        </p:nvCxnSpPr>
        <p:spPr>
          <a:xfrm rot="10800000" flipH="1">
            <a:off x="5448300" y="902535"/>
            <a:ext cx="1104900" cy="485700"/>
          </a:xfrm>
          <a:prstGeom prst="straightConnector1">
            <a:avLst/>
          </a:prstGeom>
          <a:noFill/>
          <a:ln w="38100" cap="rnd" cmpd="sng">
            <a:solidFill>
              <a:srgbClr val="006660"/>
            </a:solidFill>
            <a:prstDash val="solid"/>
            <a:round/>
            <a:headEnd type="none" w="sm" len="sm"/>
            <a:tailEnd type="triangle" w="med" len="med"/>
          </a:ln>
          <a:effectLst>
            <a:outerShdw blurRad="50800" dist="38100" dir="2700000" algn="tl" rotWithShape="0">
              <a:srgbClr val="000000">
                <a:alpha val="40000"/>
              </a:srgbClr>
            </a:outerShdw>
          </a:effectLst>
        </p:spPr>
      </p:cxnSp>
      <p:pic>
        <p:nvPicPr>
          <p:cNvPr id="466" name="Google Shape;466;p52" descr="C:\Users\cantot\Documents\Training\Training Supporting Materials\Icons\All Others\Chart Line.png"/>
          <p:cNvPicPr preferRelativeResize="0"/>
          <p:nvPr/>
        </p:nvPicPr>
        <p:blipFill rotWithShape="1">
          <a:blip r:embed="rId5">
            <a:alphaModFix/>
          </a:blip>
          <a:srcRect/>
          <a:stretch/>
        </p:blipFill>
        <p:spPr>
          <a:xfrm>
            <a:off x="6553200" y="445260"/>
            <a:ext cx="914400" cy="914400"/>
          </a:xfrm>
          <a:prstGeom prst="rect">
            <a:avLst/>
          </a:prstGeom>
          <a:noFill/>
          <a:ln>
            <a:noFill/>
          </a:ln>
        </p:spPr>
      </p:pic>
      <p:cxnSp>
        <p:nvCxnSpPr>
          <p:cNvPr id="467" name="Google Shape;467;p52"/>
          <p:cNvCxnSpPr>
            <a:stCxn id="465" idx="3"/>
            <a:endCxn id="468" idx="1"/>
          </p:cNvCxnSpPr>
          <p:nvPr/>
        </p:nvCxnSpPr>
        <p:spPr>
          <a:xfrm>
            <a:off x="5448300" y="1388235"/>
            <a:ext cx="1333500" cy="2100"/>
          </a:xfrm>
          <a:prstGeom prst="straightConnector1">
            <a:avLst/>
          </a:prstGeom>
          <a:noFill/>
          <a:ln w="38100" cap="rnd" cmpd="sng">
            <a:solidFill>
              <a:srgbClr val="006660"/>
            </a:solidFill>
            <a:prstDash val="solid"/>
            <a:round/>
            <a:headEnd type="none" w="sm" len="sm"/>
            <a:tailEnd type="triangle" w="med" len="med"/>
          </a:ln>
          <a:effectLst>
            <a:outerShdw blurRad="50800" dist="38100" dir="2700000" algn="tl" rotWithShape="0">
              <a:srgbClr val="000000">
                <a:alpha val="40000"/>
              </a:srgbClr>
            </a:outerShdw>
          </a:effectLst>
        </p:spPr>
      </p:cxnSp>
      <p:cxnSp>
        <p:nvCxnSpPr>
          <p:cNvPr id="469" name="Google Shape;469;p52"/>
          <p:cNvCxnSpPr>
            <a:stCxn id="465" idx="3"/>
            <a:endCxn id="470" idx="1"/>
          </p:cNvCxnSpPr>
          <p:nvPr/>
        </p:nvCxnSpPr>
        <p:spPr>
          <a:xfrm>
            <a:off x="5448300" y="1388235"/>
            <a:ext cx="1028700" cy="485700"/>
          </a:xfrm>
          <a:prstGeom prst="straightConnector1">
            <a:avLst/>
          </a:prstGeom>
          <a:noFill/>
          <a:ln w="38100" cap="rnd" cmpd="sng">
            <a:solidFill>
              <a:srgbClr val="006660"/>
            </a:solidFill>
            <a:prstDash val="solid"/>
            <a:round/>
            <a:headEnd type="none" w="sm" len="sm"/>
            <a:tailEnd type="triangle" w="med" len="med"/>
          </a:ln>
          <a:effectLst>
            <a:outerShdw blurRad="50800" dist="38100" dir="2700000" algn="tl" rotWithShape="0">
              <a:srgbClr val="000000">
                <a:alpha val="40000"/>
              </a:srgbClr>
            </a:outerShdw>
          </a:effectLst>
        </p:spPr>
      </p:cxnSp>
      <p:pic>
        <p:nvPicPr>
          <p:cNvPr id="468" name="Google Shape;468;p52" descr="C:\Users\cantot\Documents\Training\Training Supporting Materials\Icons\All Others\Chart Gantt.png"/>
          <p:cNvPicPr preferRelativeResize="0"/>
          <p:nvPr/>
        </p:nvPicPr>
        <p:blipFill rotWithShape="1">
          <a:blip r:embed="rId6">
            <a:alphaModFix/>
          </a:blip>
          <a:srcRect/>
          <a:stretch/>
        </p:blipFill>
        <p:spPr>
          <a:xfrm>
            <a:off x="6781800" y="933168"/>
            <a:ext cx="914400" cy="914400"/>
          </a:xfrm>
          <a:prstGeom prst="rect">
            <a:avLst/>
          </a:prstGeom>
          <a:noFill/>
          <a:ln>
            <a:noFill/>
          </a:ln>
        </p:spPr>
      </p:pic>
      <p:pic>
        <p:nvPicPr>
          <p:cNvPr id="470" name="Google Shape;470;p52" descr="C:\Users\cantot\Documents\Training\Training Supporting Materials\Icons\All Others\Chart Pie.png"/>
          <p:cNvPicPr preferRelativeResize="0"/>
          <p:nvPr/>
        </p:nvPicPr>
        <p:blipFill rotWithShape="1">
          <a:blip r:embed="rId7">
            <a:alphaModFix/>
          </a:blip>
          <a:srcRect/>
          <a:stretch/>
        </p:blipFill>
        <p:spPr>
          <a:xfrm>
            <a:off x="6477000" y="1416810"/>
            <a:ext cx="914400" cy="914400"/>
          </a:xfrm>
          <a:prstGeom prst="rect">
            <a:avLst/>
          </a:prstGeom>
          <a:noFill/>
          <a:ln>
            <a:noFill/>
          </a:ln>
        </p:spPr>
      </p:pic>
      <p:grpSp>
        <p:nvGrpSpPr>
          <p:cNvPr id="471" name="Google Shape;471;p52"/>
          <p:cNvGrpSpPr/>
          <p:nvPr/>
        </p:nvGrpSpPr>
        <p:grpSpPr>
          <a:xfrm>
            <a:off x="4038600" y="959610"/>
            <a:ext cx="1447800" cy="857250"/>
            <a:chOff x="4038600" y="1143000"/>
            <a:chExt cx="1447800" cy="1143000"/>
          </a:xfrm>
        </p:grpSpPr>
        <p:pic>
          <p:nvPicPr>
            <p:cNvPr id="472" name="Google Shape;472;p52" descr="table.png"/>
            <p:cNvPicPr preferRelativeResize="0"/>
            <p:nvPr/>
          </p:nvPicPr>
          <p:blipFill rotWithShape="1">
            <a:blip r:embed="rId4">
              <a:alphaModFix/>
            </a:blip>
            <a:srcRect/>
            <a:stretch/>
          </p:blipFill>
          <p:spPr>
            <a:xfrm>
              <a:off x="4258466" y="1371600"/>
              <a:ext cx="1008068" cy="838200"/>
            </a:xfrm>
            <a:prstGeom prst="rect">
              <a:avLst/>
            </a:prstGeom>
            <a:noFill/>
            <a:ln>
              <a:noFill/>
            </a:ln>
            <a:effectLst>
              <a:outerShdw blurRad="50800" dist="38100" dir="2700000" algn="tl" rotWithShape="0">
                <a:srgbClr val="000000">
                  <a:alpha val="40000"/>
                </a:srgbClr>
              </a:outerShdw>
            </a:effectLst>
          </p:spPr>
        </p:pic>
        <p:grpSp>
          <p:nvGrpSpPr>
            <p:cNvPr id="473" name="Google Shape;473;p52"/>
            <p:cNvGrpSpPr/>
            <p:nvPr/>
          </p:nvGrpSpPr>
          <p:grpSpPr>
            <a:xfrm>
              <a:off x="4038600" y="1143000"/>
              <a:ext cx="1447800" cy="1143000"/>
              <a:chOff x="4038600" y="1143000"/>
              <a:chExt cx="1447800" cy="1143000"/>
            </a:xfrm>
          </p:grpSpPr>
          <p:sp>
            <p:nvSpPr>
              <p:cNvPr id="474" name="Google Shape;474;p52"/>
              <p:cNvSpPr/>
              <p:nvPr/>
            </p:nvSpPr>
            <p:spPr>
              <a:xfrm>
                <a:off x="4038600" y="1143000"/>
                <a:ext cx="76200" cy="1143000"/>
              </a:xfrm>
              <a:prstGeom prst="moon">
                <a:avLst>
                  <a:gd name="adj" fmla="val 50000"/>
                </a:avLst>
              </a:prstGeom>
              <a:solidFill>
                <a:srgbClr val="006660"/>
              </a:solidFill>
              <a:ln w="12700" cap="flat" cmpd="sng">
                <a:solidFill>
                  <a:schemeClr val="lt2"/>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65" name="Google Shape;465;p52"/>
              <p:cNvSpPr/>
              <p:nvPr/>
            </p:nvSpPr>
            <p:spPr>
              <a:xfrm flipH="1">
                <a:off x="5410200" y="1143000"/>
                <a:ext cx="76200" cy="1143000"/>
              </a:xfrm>
              <a:prstGeom prst="moon">
                <a:avLst>
                  <a:gd name="adj" fmla="val 50000"/>
                </a:avLst>
              </a:prstGeom>
              <a:solidFill>
                <a:srgbClr val="006660"/>
              </a:solidFill>
              <a:ln w="12700" cap="flat" cmpd="sng">
                <a:solidFill>
                  <a:schemeClr val="lt2"/>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sp>
        <p:nvSpPr>
          <p:cNvPr id="475" name="Google Shape;475;p52"/>
          <p:cNvSpPr txBox="1"/>
          <p:nvPr/>
        </p:nvSpPr>
        <p:spPr>
          <a:xfrm>
            <a:off x="762000" y="2026410"/>
            <a:ext cx="2895600" cy="276900"/>
          </a:xfrm>
          <a:prstGeom prst="rect">
            <a:avLst/>
          </a:prstGeom>
          <a:solidFill>
            <a:schemeClr val="lt1"/>
          </a:solidFill>
          <a:ln w="9525" cap="flat" cmpd="sng">
            <a:solidFill>
              <a:srgbClr val="D8D8D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chemeClr val="lt2"/>
                </a:solidFill>
                <a:latin typeface="Calibri"/>
                <a:ea typeface="Calibri"/>
                <a:cs typeface="Calibri"/>
                <a:sym typeface="Calibri"/>
              </a:rPr>
              <a:t>Working with smaller tables</a:t>
            </a:r>
            <a:endParaRPr sz="1800" b="1" i="0" u="none" strike="noStrike" cap="none">
              <a:solidFill>
                <a:schemeClr val="lt2"/>
              </a:solidFill>
              <a:latin typeface="Courier New"/>
              <a:ea typeface="Courier New"/>
              <a:cs typeface="Courier New"/>
              <a:sym typeface="Courier New"/>
            </a:endParaRPr>
          </a:p>
        </p:txBody>
      </p:sp>
      <p:sp>
        <p:nvSpPr>
          <p:cNvPr id="476" name="Google Shape;476;p52"/>
          <p:cNvSpPr txBox="1"/>
          <p:nvPr/>
        </p:nvSpPr>
        <p:spPr>
          <a:xfrm>
            <a:off x="685800" y="4057650"/>
            <a:ext cx="2209800" cy="276900"/>
          </a:xfrm>
          <a:prstGeom prst="rect">
            <a:avLst/>
          </a:prstGeom>
          <a:solidFill>
            <a:schemeClr val="lt1"/>
          </a:solidFill>
          <a:ln w="9525" cap="flat" cmpd="sng">
            <a:solidFill>
              <a:srgbClr val="D8D8D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chemeClr val="lt2"/>
                </a:solidFill>
                <a:latin typeface="Calibri"/>
                <a:ea typeface="Calibri"/>
                <a:cs typeface="Calibri"/>
                <a:sym typeface="Calibri"/>
              </a:rPr>
              <a:t>Data transformation</a:t>
            </a:r>
            <a:endParaRPr sz="1800" b="1" i="0" u="none" strike="noStrike" cap="none">
              <a:solidFill>
                <a:schemeClr val="lt2"/>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3"/>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 sz="3200" b="0" i="0" u="none" strike="noStrike" cap="none">
                <a:solidFill>
                  <a:schemeClr val="dk2"/>
                </a:solidFill>
                <a:latin typeface="Arial"/>
                <a:ea typeface="Arial"/>
                <a:cs typeface="Arial"/>
                <a:sym typeface="Arial"/>
              </a:rPr>
              <a:t>Creating a Temporary Table</a:t>
            </a:r>
            <a:endParaRPr sz="3200" b="0" i="0" u="none" strike="noStrike" cap="none">
              <a:solidFill>
                <a:schemeClr val="dk2"/>
              </a:solidFill>
              <a:latin typeface="Arial"/>
              <a:ea typeface="Arial"/>
              <a:cs typeface="Arial"/>
              <a:sym typeface="Arial"/>
            </a:endParaRPr>
          </a:p>
        </p:txBody>
      </p:sp>
      <p:sp>
        <p:nvSpPr>
          <p:cNvPr id="483" name="Google Shape;483;p53"/>
          <p:cNvSpPr txBox="1">
            <a:spLocks noGrp="1"/>
          </p:cNvSpPr>
          <p:nvPr>
            <p:ph type="body" idx="4294967295"/>
          </p:nvPr>
        </p:nvSpPr>
        <p:spPr>
          <a:xfrm>
            <a:off x="300256" y="2952750"/>
            <a:ext cx="8458200" cy="16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2400"/>
              <a:buFont typeface="Arial"/>
              <a:buNone/>
            </a:pPr>
            <a:r>
              <a:rPr lang="en" sz="1800" b="0" i="0" u="none" strike="noStrike" cap="none">
                <a:solidFill>
                  <a:schemeClr val="dk1"/>
                </a:solidFill>
                <a:latin typeface="Arial"/>
                <a:ea typeface="Arial"/>
                <a:cs typeface="Arial"/>
                <a:sym typeface="Arial"/>
              </a:rPr>
              <a:t>The following options to the </a:t>
            </a:r>
            <a:r>
              <a:rPr lang="en" sz="1800" b="0" i="0" u="none" strike="noStrike" cap="none">
                <a:solidFill>
                  <a:schemeClr val="dk1"/>
                </a:solidFill>
                <a:latin typeface="Courier New"/>
                <a:ea typeface="Courier New"/>
                <a:cs typeface="Courier New"/>
                <a:sym typeface="Courier New"/>
              </a:rPr>
              <a:t>ON COMMIT</a:t>
            </a:r>
            <a:r>
              <a:rPr lang="en" sz="1800" b="0" i="0" u="none" strike="noStrike" cap="none">
                <a:solidFill>
                  <a:schemeClr val="dk1"/>
                </a:solidFill>
                <a:latin typeface="Arial"/>
                <a:ea typeface="Arial"/>
                <a:cs typeface="Arial"/>
                <a:sym typeface="Arial"/>
              </a:rPr>
              <a:t> clause let you define how a temporary table is handled:</a:t>
            </a:r>
            <a:endParaRPr sz="1800"/>
          </a:p>
          <a:p>
            <a:pPr marL="342900" marR="0" lvl="0" indent="-304800" algn="l" rtl="0">
              <a:lnSpc>
                <a:spcPct val="100000"/>
              </a:lnSpc>
              <a:spcBef>
                <a:spcPts val="600"/>
              </a:spcBef>
              <a:spcAft>
                <a:spcPts val="0"/>
              </a:spcAft>
              <a:buClr>
                <a:schemeClr val="accent1"/>
              </a:buClr>
              <a:buSzPts val="1800"/>
              <a:buFont typeface="Arial"/>
              <a:buChar char="•"/>
            </a:pPr>
            <a:r>
              <a:rPr lang="en" sz="1800" b="0" i="0" u="none" strike="noStrike" cap="none">
                <a:solidFill>
                  <a:schemeClr val="dk1"/>
                </a:solidFill>
                <a:latin typeface="Courier New"/>
                <a:ea typeface="Courier New"/>
                <a:cs typeface="Courier New"/>
                <a:sym typeface="Courier New"/>
              </a:rPr>
              <a:t>PRESERVE ROWS</a:t>
            </a:r>
            <a:r>
              <a:rPr lang="en" sz="1800" b="0" i="0" u="none" strike="noStrike" cap="none">
                <a:solidFill>
                  <a:schemeClr val="dk1"/>
                </a:solidFill>
                <a:latin typeface="Arial"/>
                <a:ea typeface="Arial"/>
                <a:cs typeface="Arial"/>
                <a:sym typeface="Arial"/>
              </a:rPr>
              <a:t> – No action is taken on the table</a:t>
            </a:r>
            <a:endParaRPr sz="1800"/>
          </a:p>
          <a:p>
            <a:pPr marL="342900" marR="0" lvl="0" indent="-304800" algn="l" rtl="0">
              <a:lnSpc>
                <a:spcPct val="100000"/>
              </a:lnSpc>
              <a:spcBef>
                <a:spcPts val="600"/>
              </a:spcBef>
              <a:spcAft>
                <a:spcPts val="0"/>
              </a:spcAft>
              <a:buClr>
                <a:schemeClr val="accent1"/>
              </a:buClr>
              <a:buSzPts val="1800"/>
              <a:buFont typeface="Arial"/>
              <a:buChar char="•"/>
            </a:pPr>
            <a:r>
              <a:rPr lang="en" sz="1800" b="0" i="0" u="none" strike="noStrike" cap="none">
                <a:solidFill>
                  <a:schemeClr val="dk1"/>
                </a:solidFill>
                <a:latin typeface="Courier New"/>
                <a:ea typeface="Courier New"/>
                <a:cs typeface="Courier New"/>
                <a:sym typeface="Courier New"/>
              </a:rPr>
              <a:t>DELETE ROWS</a:t>
            </a:r>
            <a:r>
              <a:rPr lang="en" sz="1800" b="0" i="0" u="none" strike="noStrike" cap="none">
                <a:solidFill>
                  <a:schemeClr val="dk1"/>
                </a:solidFill>
                <a:latin typeface="Arial"/>
                <a:ea typeface="Arial"/>
                <a:cs typeface="Arial"/>
                <a:sym typeface="Arial"/>
              </a:rPr>
              <a:t> – The table is truncated</a:t>
            </a:r>
            <a:endParaRPr sz="1800"/>
          </a:p>
          <a:p>
            <a:pPr marL="342900" marR="0" lvl="0" indent="-304800" algn="l" rtl="0">
              <a:lnSpc>
                <a:spcPct val="100000"/>
              </a:lnSpc>
              <a:spcBef>
                <a:spcPts val="600"/>
              </a:spcBef>
              <a:spcAft>
                <a:spcPts val="0"/>
              </a:spcAft>
              <a:buClr>
                <a:schemeClr val="accent1"/>
              </a:buClr>
              <a:buSzPts val="1800"/>
              <a:buFont typeface="Arial"/>
              <a:buChar char="•"/>
            </a:pPr>
            <a:r>
              <a:rPr lang="en" sz="1800" b="0" i="0" u="none" strike="noStrike" cap="none">
                <a:solidFill>
                  <a:schemeClr val="dk1"/>
                </a:solidFill>
                <a:latin typeface="Courier New"/>
                <a:ea typeface="Courier New"/>
                <a:cs typeface="Courier New"/>
                <a:sym typeface="Courier New"/>
              </a:rPr>
              <a:t>DROP</a:t>
            </a:r>
            <a:r>
              <a:rPr lang="en" sz="1800" b="0" i="0" u="none" strike="noStrike" cap="none">
                <a:solidFill>
                  <a:schemeClr val="dk1"/>
                </a:solidFill>
                <a:latin typeface="Arial"/>
                <a:ea typeface="Arial"/>
                <a:cs typeface="Arial"/>
                <a:sym typeface="Arial"/>
              </a:rPr>
              <a:t> – The table is dropped</a:t>
            </a:r>
            <a:endParaRPr sz="1800"/>
          </a:p>
          <a:p>
            <a:pPr marL="342900" marR="0" lvl="0" indent="-190500" algn="l" rtl="0">
              <a:lnSpc>
                <a:spcPct val="100000"/>
              </a:lnSpc>
              <a:spcBef>
                <a:spcPts val="600"/>
              </a:spcBef>
              <a:spcAft>
                <a:spcPts val="0"/>
              </a:spcAft>
              <a:buClr>
                <a:schemeClr val="accent1"/>
              </a:buClr>
              <a:buSzPts val="2400"/>
              <a:buFont typeface="Arial"/>
              <a:buNone/>
            </a:pPr>
            <a:endParaRPr sz="1800" b="0" i="0" u="none" strike="noStrike" cap="none">
              <a:solidFill>
                <a:schemeClr val="dk1"/>
              </a:solidFill>
              <a:latin typeface="Arial"/>
              <a:ea typeface="Arial"/>
              <a:cs typeface="Arial"/>
              <a:sym typeface="Arial"/>
            </a:endParaRPr>
          </a:p>
        </p:txBody>
      </p:sp>
      <p:grpSp>
        <p:nvGrpSpPr>
          <p:cNvPr id="484" name="Google Shape;484;p53"/>
          <p:cNvGrpSpPr/>
          <p:nvPr/>
        </p:nvGrpSpPr>
        <p:grpSpPr>
          <a:xfrm>
            <a:off x="381000" y="777524"/>
            <a:ext cx="8305800" cy="2060926"/>
            <a:chOff x="838200" y="1828802"/>
            <a:chExt cx="8305800" cy="2747901"/>
          </a:xfrm>
        </p:grpSpPr>
        <p:grpSp>
          <p:nvGrpSpPr>
            <p:cNvPr id="485" name="Google Shape;485;p53"/>
            <p:cNvGrpSpPr/>
            <p:nvPr/>
          </p:nvGrpSpPr>
          <p:grpSpPr>
            <a:xfrm>
              <a:off x="838200" y="2010101"/>
              <a:ext cx="8305800" cy="2566602"/>
              <a:chOff x="609600" y="1476701"/>
              <a:chExt cx="8305800" cy="2566602"/>
            </a:xfrm>
          </p:grpSpPr>
          <p:sp>
            <p:nvSpPr>
              <p:cNvPr id="486" name="Google Shape;486;p53"/>
              <p:cNvSpPr/>
              <p:nvPr/>
            </p:nvSpPr>
            <p:spPr>
              <a:xfrm>
                <a:off x="609600" y="1476701"/>
                <a:ext cx="8305800" cy="2566602"/>
              </a:xfrm>
              <a:prstGeom prst="rect">
                <a:avLst/>
              </a:prstGeom>
              <a:solidFill>
                <a:schemeClr val="lt1"/>
              </a:solidFill>
              <a:ln w="25400" cap="flat" cmpd="sng">
                <a:solidFill>
                  <a:srgbClr val="256A64"/>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87" name="Google Shape;487;p53"/>
              <p:cNvSpPr/>
              <p:nvPr/>
            </p:nvSpPr>
            <p:spPr>
              <a:xfrm>
                <a:off x="609600" y="1476702"/>
                <a:ext cx="8305800" cy="381000"/>
              </a:xfrm>
              <a:prstGeom prst="rect">
                <a:avLst/>
              </a:prstGeom>
              <a:solidFill>
                <a:srgbClr val="D6EDF2"/>
              </a:solidFill>
              <a:ln w="25400" cap="flat" cmpd="sng">
                <a:solidFill>
                  <a:srgbClr val="256A64"/>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488" name="Google Shape;488;p53"/>
            <p:cNvGrpSpPr/>
            <p:nvPr/>
          </p:nvGrpSpPr>
          <p:grpSpPr>
            <a:xfrm>
              <a:off x="914400" y="1828802"/>
              <a:ext cx="8077200" cy="2671701"/>
              <a:chOff x="914400" y="1828802"/>
              <a:chExt cx="8077200" cy="2671701"/>
            </a:xfrm>
          </p:grpSpPr>
          <p:sp>
            <p:nvSpPr>
              <p:cNvPr id="489" name="Google Shape;489;p53"/>
              <p:cNvSpPr txBox="1"/>
              <p:nvPr/>
            </p:nvSpPr>
            <p:spPr>
              <a:xfrm>
                <a:off x="1524000" y="1981200"/>
                <a:ext cx="3677866"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chemeClr val="dk1"/>
                    </a:solidFill>
                    <a:latin typeface="Calibri"/>
                    <a:ea typeface="Calibri"/>
                    <a:cs typeface="Calibri"/>
                    <a:sym typeface="Calibri"/>
                  </a:rPr>
                  <a:t>  Example: Creating a temporary table</a:t>
                </a:r>
                <a:endParaRPr sz="1800" b="1" i="0" u="none" strike="noStrike" cap="none">
                  <a:solidFill>
                    <a:schemeClr val="dk1"/>
                  </a:solidFill>
                  <a:latin typeface="Courier New"/>
                  <a:ea typeface="Courier New"/>
                  <a:cs typeface="Courier New"/>
                  <a:sym typeface="Courier New"/>
                </a:endParaRPr>
              </a:p>
            </p:txBody>
          </p:sp>
          <p:sp>
            <p:nvSpPr>
              <p:cNvPr id="490" name="Google Shape;490;p53"/>
              <p:cNvSpPr txBox="1"/>
              <p:nvPr/>
            </p:nvSpPr>
            <p:spPr>
              <a:xfrm>
                <a:off x="1143000" y="2438400"/>
                <a:ext cx="7848600" cy="2062103"/>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Courier New"/>
                    <a:ea typeface="Courier New"/>
                    <a:cs typeface="Courier New"/>
                    <a:sym typeface="Courier New"/>
                  </a:rPr>
                  <a:t>gpadmin=# CREATE TEMP[ORARY] TABLE monthlytranssummary (</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Courier New"/>
                    <a:ea typeface="Courier New"/>
                    <a:cs typeface="Courier New"/>
                    <a:sym typeface="Courier New"/>
                  </a:rPr>
                  <a:t>  storeid   INTEGER,</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Courier New"/>
                    <a:ea typeface="Courier New"/>
                    <a:cs typeface="Courier New"/>
                    <a:sym typeface="Courier New"/>
                  </a:rPr>
                  <a:t>  customerid INTEGER,</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Courier New"/>
                    <a:ea typeface="Courier New"/>
                    <a:cs typeface="Courier New"/>
                    <a:sym typeface="Courier New"/>
                  </a:rPr>
                  <a:t>  transmonth SMALLINT,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Courier New"/>
                    <a:ea typeface="Courier New"/>
                    <a:cs typeface="Courier New"/>
                    <a:sym typeface="Courier New"/>
                  </a:rPr>
                  <a:t>  salesamttot DECIMAL(10,2)</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Courier New"/>
                    <a:ea typeface="Courier New"/>
                    <a:cs typeface="Courier New"/>
                    <a:sym typeface="Courier New"/>
                  </a:rPr>
                  <a: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Courier New"/>
                    <a:ea typeface="Courier New"/>
                    <a:cs typeface="Courier New"/>
                    <a:sym typeface="Courier New"/>
                  </a:rPr>
                  <a:t>ON COMMIT PRESERVE ROWS</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Courier New"/>
                    <a:ea typeface="Courier New"/>
                    <a:cs typeface="Courier New"/>
                    <a:sym typeface="Courier New"/>
                  </a:rPr>
                  <a:t>DISTRIBUTED BY (storeid, customerid)</a:t>
                </a:r>
                <a:r>
                  <a:rPr lang="en" sz="1600" b="0" i="0" u="none" strike="noStrike" cap="none">
                    <a:solidFill>
                      <a:schemeClr val="dk1"/>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p:txBody>
          </p:sp>
          <p:grpSp>
            <p:nvGrpSpPr>
              <p:cNvPr id="491" name="Google Shape;491;p53"/>
              <p:cNvGrpSpPr/>
              <p:nvPr/>
            </p:nvGrpSpPr>
            <p:grpSpPr>
              <a:xfrm>
                <a:off x="914400" y="1828802"/>
                <a:ext cx="698214" cy="521737"/>
                <a:chOff x="914400" y="1828802"/>
                <a:chExt cx="698214" cy="521737"/>
              </a:xfrm>
            </p:grpSpPr>
            <p:pic>
              <p:nvPicPr>
                <p:cNvPr id="492" name="Google Shape;492;p53" descr="C:\Documents and Settings\cantot\My Documents\Training\Supporting Materials\Icons\PNG files for PowerPoint\All Others\Notepad.png"/>
                <p:cNvPicPr preferRelativeResize="0"/>
                <p:nvPr/>
              </p:nvPicPr>
              <p:blipFill rotWithShape="1">
                <a:blip r:embed="rId3">
                  <a:alphaModFix/>
                </a:blip>
                <a:srcRect/>
                <a:stretch/>
              </p:blipFill>
              <p:spPr>
                <a:xfrm flipH="1">
                  <a:off x="914400" y="1828802"/>
                  <a:ext cx="521733" cy="521733"/>
                </a:xfrm>
                <a:prstGeom prst="rect">
                  <a:avLst/>
                </a:prstGeom>
                <a:noFill/>
                <a:ln>
                  <a:noFill/>
                </a:ln>
              </p:spPr>
            </p:pic>
            <p:pic>
              <p:nvPicPr>
                <p:cNvPr id="493" name="Google Shape;493;p53" descr="C:\Documents and Settings\cantot\My Documents\Training\Supporting Materials\Icons\PNG files for PowerPoint\All Others\mag glass.png"/>
                <p:cNvPicPr preferRelativeResize="0"/>
                <p:nvPr/>
              </p:nvPicPr>
              <p:blipFill rotWithShape="1">
                <a:blip r:embed="rId4">
                  <a:alphaModFix/>
                </a:blip>
                <a:srcRect/>
                <a:stretch/>
              </p:blipFill>
              <p:spPr>
                <a:xfrm>
                  <a:off x="1143000" y="2055772"/>
                  <a:ext cx="469614" cy="294767"/>
                </a:xfrm>
                <a:prstGeom prst="rect">
                  <a:avLst/>
                </a:prstGeom>
                <a:noFill/>
                <a:ln>
                  <a:noFill/>
                </a:ln>
              </p:spPr>
            </p:pic>
          </p:grpSp>
        </p:grpSp>
      </p:grpSp>
      <p:sp>
        <p:nvSpPr>
          <p:cNvPr id="494" name="Google Shape;494;p53"/>
          <p:cNvSpPr/>
          <p:nvPr/>
        </p:nvSpPr>
        <p:spPr>
          <a:xfrm flipH="1">
            <a:off x="6248400" y="1323425"/>
            <a:ext cx="2362200" cy="1401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27465" y="0"/>
                </a:moveTo>
                <a:close/>
              </a:path>
              <a:path w="120000" h="120000" fill="none" extrusionOk="0">
                <a:moveTo>
                  <a:pt x="127465" y="14524"/>
                </a:moveTo>
                <a:lnTo>
                  <a:pt x="281836" y="96443"/>
                </a:lnTo>
              </a:path>
            </a:pathLst>
          </a:custGeom>
          <a:solidFill>
            <a:schemeClr val="lt1"/>
          </a:solidFill>
          <a:ln w="28575" cap="flat" cmpd="sng">
            <a:solidFill>
              <a:srgbClr val="256A64"/>
            </a:solidFill>
            <a:prstDash val="solid"/>
            <a:round/>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lt2"/>
                </a:solidFill>
                <a:latin typeface="Calibri"/>
                <a:ea typeface="Calibri"/>
                <a:cs typeface="Calibri"/>
                <a:sym typeface="Calibri"/>
              </a:rPr>
              <a:t>You can define how the temporary table will be handled </a:t>
            </a:r>
            <a:r>
              <a:rPr lang="en" sz="1800" b="0" i="1" u="none" strike="noStrike" cap="none">
                <a:solidFill>
                  <a:schemeClr val="lt2"/>
                </a:solidFill>
                <a:latin typeface="Calibri"/>
                <a:ea typeface="Calibri"/>
                <a:cs typeface="Calibri"/>
                <a:sym typeface="Calibri"/>
              </a:rPr>
              <a:t>for transactions </a:t>
            </a:r>
            <a:r>
              <a:rPr lang="en" sz="1800" b="0" i="0" u="none" strike="noStrike" cap="none">
                <a:solidFill>
                  <a:schemeClr val="lt2"/>
                </a:solidFill>
                <a:latin typeface="Calibri"/>
                <a:ea typeface="Calibri"/>
                <a:cs typeface="Calibri"/>
                <a:sym typeface="Calibri"/>
              </a:rPr>
              <a:t>with the </a:t>
            </a:r>
            <a:r>
              <a:rPr lang="en" sz="1800" b="0" i="0" u="none" strike="noStrike" cap="none">
                <a:solidFill>
                  <a:schemeClr val="lt2"/>
                </a:solidFill>
                <a:latin typeface="Courier New"/>
                <a:ea typeface="Courier New"/>
                <a:cs typeface="Courier New"/>
                <a:sym typeface="Courier New"/>
              </a:rPr>
              <a:t>ON COMMIT </a:t>
            </a:r>
            <a:r>
              <a:rPr lang="en" sz="1800" b="0" i="0" u="none" strike="noStrike" cap="none">
                <a:solidFill>
                  <a:schemeClr val="lt2"/>
                </a:solidFill>
                <a:latin typeface="Calibri"/>
                <a:ea typeface="Calibri"/>
                <a:cs typeface="Calibri"/>
                <a:sym typeface="Calibri"/>
              </a:rPr>
              <a:t>clause</a:t>
            </a:r>
            <a:endParaRPr sz="1800" b="0" i="0" u="none" strike="noStrike" cap="none">
              <a:solidFill>
                <a:schemeClr val="lt2"/>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4"/>
          <p:cNvSpPr txBox="1">
            <a:spLocks noGrp="1"/>
          </p:cNvSpPr>
          <p:nvPr>
            <p:ph type="title"/>
          </p:nvPr>
        </p:nvSpPr>
        <p:spPr>
          <a:xfrm>
            <a:off x="425800" y="-76347"/>
            <a:ext cx="8229600" cy="857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 sz="2400"/>
              <a:t>Polymorphic Storage</a:t>
            </a:r>
            <a:endParaRPr sz="2400"/>
          </a:p>
          <a:p>
            <a:pPr marL="0" marR="0" lvl="0" indent="0" algn="l" rtl="0">
              <a:lnSpc>
                <a:spcPct val="100000"/>
              </a:lnSpc>
              <a:spcBef>
                <a:spcPts val="0"/>
              </a:spcBef>
              <a:spcAft>
                <a:spcPts val="0"/>
              </a:spcAft>
              <a:buSzPts val="1400"/>
              <a:buNone/>
            </a:pPr>
            <a:r>
              <a:rPr lang="en" sz="2400" b="0" i="0" u="none" strike="noStrike" cap="none">
                <a:solidFill>
                  <a:schemeClr val="dk2"/>
                </a:solidFill>
                <a:latin typeface="Arial"/>
                <a:ea typeface="Arial"/>
                <a:cs typeface="Arial"/>
                <a:sym typeface="Arial"/>
              </a:rPr>
              <a:t>Row-Oriented and Column-Oriented Tables</a:t>
            </a:r>
            <a:endParaRPr sz="2400" b="0" i="0" u="none" strike="noStrike" cap="none">
              <a:solidFill>
                <a:schemeClr val="dk2"/>
              </a:solidFill>
              <a:latin typeface="Arial"/>
              <a:ea typeface="Arial"/>
              <a:cs typeface="Arial"/>
              <a:sym typeface="Arial"/>
            </a:endParaRPr>
          </a:p>
        </p:txBody>
      </p:sp>
      <p:sp>
        <p:nvSpPr>
          <p:cNvPr id="299" name="Google Shape;299;p44"/>
          <p:cNvSpPr txBox="1">
            <a:spLocks noGrp="1"/>
          </p:cNvSpPr>
          <p:nvPr>
            <p:ph type="body" idx="4294967295"/>
          </p:nvPr>
        </p:nvSpPr>
        <p:spPr>
          <a:xfrm>
            <a:off x="218368" y="2026444"/>
            <a:ext cx="4040188" cy="2488406"/>
          </a:xfrm>
          <a:prstGeom prst="rect">
            <a:avLst/>
          </a:prstGeom>
          <a:noFill/>
          <a:ln>
            <a:noFill/>
          </a:ln>
        </p:spPr>
        <p:txBody>
          <a:bodyPr spcFirstLastPara="1" wrap="square" lIns="91425" tIns="45700" rIns="91425" bIns="45700" anchor="t" anchorCtr="0">
            <a:noAutofit/>
          </a:bodyPr>
          <a:lstStyle/>
          <a:p>
            <a:pPr marL="342900" marR="0" lvl="0" indent="-317500" algn="l" rtl="0">
              <a:lnSpc>
                <a:spcPct val="100000"/>
              </a:lnSpc>
              <a:spcBef>
                <a:spcPts val="0"/>
              </a:spcBef>
              <a:spcAft>
                <a:spcPts val="0"/>
              </a:spcAft>
              <a:buClr>
                <a:schemeClr val="accent1"/>
              </a:buClr>
              <a:buSzPts val="2000"/>
              <a:buFont typeface="Arial"/>
              <a:buChar char="•"/>
            </a:pPr>
            <a:r>
              <a:rPr lang="en" sz="2000" b="0" i="0" u="none" strike="noStrike" cap="none">
                <a:solidFill>
                  <a:schemeClr val="dk1"/>
                </a:solidFill>
                <a:latin typeface="Arial"/>
                <a:ea typeface="Arial"/>
                <a:cs typeface="Arial"/>
                <a:sym typeface="Arial"/>
              </a:rPr>
              <a:t>Supports mixed workloads (INSERT, UPDATE, DELETE, SELECT)</a:t>
            </a:r>
            <a:endParaRPr sz="2000"/>
          </a:p>
          <a:p>
            <a:pPr marL="342900" marR="0" lvl="0" indent="-317500" algn="l" rtl="0">
              <a:lnSpc>
                <a:spcPct val="100000"/>
              </a:lnSpc>
              <a:spcBef>
                <a:spcPts val="600"/>
              </a:spcBef>
              <a:spcAft>
                <a:spcPts val="0"/>
              </a:spcAft>
              <a:buClr>
                <a:schemeClr val="accent1"/>
              </a:buClr>
              <a:buSzPts val="2000"/>
              <a:buFont typeface="Arial"/>
              <a:buChar char="•"/>
            </a:pPr>
            <a:r>
              <a:rPr lang="en" sz="2000" b="0" i="0" u="none" strike="noStrike" cap="none">
                <a:solidFill>
                  <a:schemeClr val="dk1"/>
                </a:solidFill>
                <a:latin typeface="Arial"/>
                <a:ea typeface="Arial"/>
                <a:cs typeface="Arial"/>
                <a:sym typeface="Arial"/>
              </a:rPr>
              <a:t>Is supported with on both heap and append-optimized storage</a:t>
            </a:r>
            <a:endParaRPr sz="2000" b="0" i="0" u="none" strike="noStrike" cap="none">
              <a:solidFill>
                <a:schemeClr val="dk1"/>
              </a:solidFill>
              <a:latin typeface="Arial"/>
              <a:ea typeface="Arial"/>
              <a:cs typeface="Arial"/>
              <a:sym typeface="Arial"/>
            </a:endParaRPr>
          </a:p>
        </p:txBody>
      </p:sp>
      <p:sp>
        <p:nvSpPr>
          <p:cNvPr id="300" name="Google Shape;300;p44"/>
          <p:cNvSpPr txBox="1">
            <a:spLocks noGrp="1"/>
          </p:cNvSpPr>
          <p:nvPr>
            <p:ph type="body" idx="4294967295"/>
          </p:nvPr>
        </p:nvSpPr>
        <p:spPr>
          <a:xfrm>
            <a:off x="4648200" y="1885950"/>
            <a:ext cx="4495800" cy="2628900"/>
          </a:xfrm>
          <a:prstGeom prst="rect">
            <a:avLst/>
          </a:prstGeom>
          <a:noFill/>
          <a:ln>
            <a:noFill/>
          </a:ln>
        </p:spPr>
        <p:txBody>
          <a:bodyPr spcFirstLastPara="1" wrap="square" lIns="91425" tIns="45700" rIns="91425" bIns="45700" anchor="t" anchorCtr="0">
            <a:noAutofit/>
          </a:bodyPr>
          <a:lstStyle/>
          <a:p>
            <a:pPr marL="342900" marR="0" lvl="0" indent="-304800" algn="l" rtl="0">
              <a:lnSpc>
                <a:spcPct val="100000"/>
              </a:lnSpc>
              <a:spcBef>
                <a:spcPts val="0"/>
              </a:spcBef>
              <a:spcAft>
                <a:spcPts val="0"/>
              </a:spcAft>
              <a:buClr>
                <a:schemeClr val="accent1"/>
              </a:buClr>
              <a:buSzPts val="1800"/>
              <a:buFont typeface="Arial"/>
              <a:buChar char="•"/>
            </a:pPr>
            <a:r>
              <a:rPr lang="en" sz="1800" b="0" i="0" u="none" strike="noStrike" cap="none">
                <a:solidFill>
                  <a:schemeClr val="dk1"/>
                </a:solidFill>
                <a:latin typeface="Arial"/>
                <a:ea typeface="Arial"/>
                <a:cs typeface="Arial"/>
                <a:sym typeface="Arial"/>
              </a:rPr>
              <a:t>Works well with data warehouse workloads</a:t>
            </a:r>
            <a:endParaRPr sz="1800"/>
          </a:p>
          <a:p>
            <a:pPr marL="342900" marR="0" lvl="0" indent="-304800" algn="l" rtl="0">
              <a:lnSpc>
                <a:spcPct val="100000"/>
              </a:lnSpc>
              <a:spcBef>
                <a:spcPts val="600"/>
              </a:spcBef>
              <a:spcAft>
                <a:spcPts val="0"/>
              </a:spcAft>
              <a:buClr>
                <a:schemeClr val="accent1"/>
              </a:buClr>
              <a:buSzPts val="1800"/>
              <a:buFont typeface="Arial"/>
              <a:buChar char="•"/>
            </a:pPr>
            <a:r>
              <a:rPr lang="en" sz="1800" b="0" i="0" u="none" strike="noStrike" cap="none">
                <a:solidFill>
                  <a:schemeClr val="dk1"/>
                </a:solidFill>
                <a:latin typeface="Arial"/>
                <a:ea typeface="Arial"/>
                <a:cs typeface="Arial"/>
                <a:sym typeface="Arial"/>
              </a:rPr>
              <a:t>Works well for data where you aggregate over a small number of columns</a:t>
            </a:r>
            <a:endParaRPr sz="1800"/>
          </a:p>
          <a:p>
            <a:pPr marL="342900" marR="0" lvl="0" indent="-304800" algn="l" rtl="0">
              <a:lnSpc>
                <a:spcPct val="100000"/>
              </a:lnSpc>
              <a:spcBef>
                <a:spcPts val="600"/>
              </a:spcBef>
              <a:spcAft>
                <a:spcPts val="0"/>
              </a:spcAft>
              <a:buClr>
                <a:schemeClr val="accent1"/>
              </a:buClr>
              <a:buSzPts val="1800"/>
              <a:buFont typeface="Arial"/>
              <a:buChar char="•"/>
            </a:pPr>
            <a:r>
              <a:rPr lang="en" sz="1800" b="0" i="0" u="none" strike="noStrike" cap="none">
                <a:solidFill>
                  <a:schemeClr val="dk1"/>
                </a:solidFill>
                <a:latin typeface="Arial"/>
                <a:ea typeface="Arial"/>
                <a:cs typeface="Arial"/>
                <a:sym typeface="Arial"/>
              </a:rPr>
              <a:t>Efficient for data where you modify a single column</a:t>
            </a:r>
            <a:endParaRPr sz="1800"/>
          </a:p>
          <a:p>
            <a:pPr marL="342900" marR="0" lvl="0" indent="-304800" algn="l" rtl="0">
              <a:lnSpc>
                <a:spcPct val="100000"/>
              </a:lnSpc>
              <a:spcBef>
                <a:spcPts val="600"/>
              </a:spcBef>
              <a:spcAft>
                <a:spcPts val="0"/>
              </a:spcAft>
              <a:buClr>
                <a:schemeClr val="accent1"/>
              </a:buClr>
              <a:buSzPts val="1800"/>
              <a:buFont typeface="Arial"/>
              <a:buChar char="•"/>
            </a:pPr>
            <a:r>
              <a:rPr lang="en" sz="1800" b="0" i="0" u="none" strike="noStrike" cap="none">
                <a:solidFill>
                  <a:schemeClr val="dk1"/>
                </a:solidFill>
                <a:latin typeface="Arial"/>
                <a:ea typeface="Arial"/>
                <a:cs typeface="Arial"/>
                <a:sym typeface="Arial"/>
              </a:rPr>
              <a:t>Supported on append-optimized storage</a:t>
            </a:r>
            <a:endParaRPr sz="1800" b="0" i="0" u="none" strike="noStrike" cap="none">
              <a:solidFill>
                <a:schemeClr val="dk1"/>
              </a:solidFill>
              <a:latin typeface="Arial"/>
              <a:ea typeface="Arial"/>
              <a:cs typeface="Arial"/>
              <a:sym typeface="Arial"/>
            </a:endParaRPr>
          </a:p>
        </p:txBody>
      </p:sp>
      <p:grpSp>
        <p:nvGrpSpPr>
          <p:cNvPr id="301" name="Google Shape;301;p44"/>
          <p:cNvGrpSpPr/>
          <p:nvPr/>
        </p:nvGrpSpPr>
        <p:grpSpPr>
          <a:xfrm>
            <a:off x="1454591" y="1078700"/>
            <a:ext cx="1295400" cy="902575"/>
            <a:chOff x="2057400" y="2073166"/>
            <a:chExt cx="1295400" cy="1203434"/>
          </a:xfrm>
        </p:grpSpPr>
        <p:sp>
          <p:nvSpPr>
            <p:cNvPr id="302" name="Google Shape;302;p44"/>
            <p:cNvSpPr/>
            <p:nvPr/>
          </p:nvSpPr>
          <p:spPr>
            <a:xfrm>
              <a:off x="2057400" y="2073166"/>
              <a:ext cx="1295400" cy="304800"/>
            </a:xfrm>
            <a:prstGeom prst="roundRect">
              <a:avLst>
                <a:gd name="adj" fmla="val 4167"/>
              </a:avLst>
            </a:prstGeom>
            <a:solidFill>
              <a:srgbClr val="999999"/>
            </a:solidFill>
            <a:ln w="25400" cap="flat" cmpd="sng">
              <a:solidFill>
                <a:srgbClr val="004440"/>
              </a:solidFill>
              <a:prstDash val="dot"/>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303" name="Google Shape;303;p44"/>
            <p:cNvGrpSpPr/>
            <p:nvPr/>
          </p:nvGrpSpPr>
          <p:grpSpPr>
            <a:xfrm>
              <a:off x="2133600" y="2133600"/>
              <a:ext cx="1143000" cy="1143000"/>
              <a:chOff x="1066800" y="1143000"/>
              <a:chExt cx="1143000" cy="1143000"/>
            </a:xfrm>
          </p:grpSpPr>
          <p:grpSp>
            <p:nvGrpSpPr>
              <p:cNvPr id="304" name="Google Shape;304;p44"/>
              <p:cNvGrpSpPr/>
              <p:nvPr/>
            </p:nvGrpSpPr>
            <p:grpSpPr>
              <a:xfrm>
                <a:off x="1066800" y="1143000"/>
                <a:ext cx="1143000" cy="228600"/>
                <a:chOff x="1066800" y="1143000"/>
                <a:chExt cx="1143000" cy="228600"/>
              </a:xfrm>
            </p:grpSpPr>
            <p:sp>
              <p:nvSpPr>
                <p:cNvPr id="305" name="Google Shape;305;p44"/>
                <p:cNvSpPr/>
                <p:nvPr/>
              </p:nvSpPr>
              <p:spPr>
                <a:xfrm>
                  <a:off x="1066800" y="1143000"/>
                  <a:ext cx="228600" cy="228600"/>
                </a:xfrm>
                <a:prstGeom prst="roundRect">
                  <a:avLst>
                    <a:gd name="adj" fmla="val 977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06" name="Google Shape;306;p44"/>
                <p:cNvSpPr/>
                <p:nvPr/>
              </p:nvSpPr>
              <p:spPr>
                <a:xfrm>
                  <a:off x="1371600" y="1143000"/>
                  <a:ext cx="228600" cy="228600"/>
                </a:xfrm>
                <a:prstGeom prst="roundRect">
                  <a:avLst>
                    <a:gd name="adj" fmla="val 977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07" name="Google Shape;307;p44"/>
                <p:cNvSpPr/>
                <p:nvPr/>
              </p:nvSpPr>
              <p:spPr>
                <a:xfrm>
                  <a:off x="1676400" y="1143000"/>
                  <a:ext cx="228600" cy="228600"/>
                </a:xfrm>
                <a:prstGeom prst="roundRect">
                  <a:avLst>
                    <a:gd name="adj" fmla="val 977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08" name="Google Shape;308;p44"/>
                <p:cNvSpPr/>
                <p:nvPr/>
              </p:nvSpPr>
              <p:spPr>
                <a:xfrm>
                  <a:off x="1981200" y="1143000"/>
                  <a:ext cx="228600" cy="228600"/>
                </a:xfrm>
                <a:prstGeom prst="roundRect">
                  <a:avLst>
                    <a:gd name="adj" fmla="val 977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309" name="Google Shape;309;p44"/>
              <p:cNvGrpSpPr/>
              <p:nvPr/>
            </p:nvGrpSpPr>
            <p:grpSpPr>
              <a:xfrm>
                <a:off x="1066800" y="1447800"/>
                <a:ext cx="1143000" cy="228600"/>
                <a:chOff x="1066800" y="1143000"/>
                <a:chExt cx="1143000" cy="228600"/>
              </a:xfrm>
            </p:grpSpPr>
            <p:sp>
              <p:nvSpPr>
                <p:cNvPr id="310" name="Google Shape;310;p44"/>
                <p:cNvSpPr/>
                <p:nvPr/>
              </p:nvSpPr>
              <p:spPr>
                <a:xfrm>
                  <a:off x="1066800" y="1143000"/>
                  <a:ext cx="228600" cy="228600"/>
                </a:xfrm>
                <a:prstGeom prst="roundRect">
                  <a:avLst>
                    <a:gd name="adj" fmla="val 9770"/>
                  </a:avLst>
                </a:prstGeom>
                <a:solidFill>
                  <a:srgbClr val="2DC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11" name="Google Shape;311;p44"/>
                <p:cNvSpPr/>
                <p:nvPr/>
              </p:nvSpPr>
              <p:spPr>
                <a:xfrm>
                  <a:off x="1371600" y="1143000"/>
                  <a:ext cx="228600" cy="228600"/>
                </a:xfrm>
                <a:prstGeom prst="roundRect">
                  <a:avLst>
                    <a:gd name="adj" fmla="val 9770"/>
                  </a:avLst>
                </a:prstGeom>
                <a:solidFill>
                  <a:srgbClr val="2DC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12" name="Google Shape;312;p44"/>
                <p:cNvSpPr/>
                <p:nvPr/>
              </p:nvSpPr>
              <p:spPr>
                <a:xfrm>
                  <a:off x="1676400" y="1143000"/>
                  <a:ext cx="228600" cy="228600"/>
                </a:xfrm>
                <a:prstGeom prst="roundRect">
                  <a:avLst>
                    <a:gd name="adj" fmla="val 9770"/>
                  </a:avLst>
                </a:prstGeom>
                <a:solidFill>
                  <a:srgbClr val="2DC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13" name="Google Shape;313;p44"/>
                <p:cNvSpPr/>
                <p:nvPr/>
              </p:nvSpPr>
              <p:spPr>
                <a:xfrm>
                  <a:off x="1981200" y="1143000"/>
                  <a:ext cx="228600" cy="228600"/>
                </a:xfrm>
                <a:prstGeom prst="roundRect">
                  <a:avLst>
                    <a:gd name="adj" fmla="val 9770"/>
                  </a:avLst>
                </a:prstGeom>
                <a:solidFill>
                  <a:srgbClr val="2DC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314" name="Google Shape;314;p44"/>
              <p:cNvGrpSpPr/>
              <p:nvPr/>
            </p:nvGrpSpPr>
            <p:grpSpPr>
              <a:xfrm>
                <a:off x="1066800" y="1752600"/>
                <a:ext cx="1143000" cy="228600"/>
                <a:chOff x="1066800" y="1143000"/>
                <a:chExt cx="1143000" cy="228600"/>
              </a:xfrm>
            </p:grpSpPr>
            <p:sp>
              <p:nvSpPr>
                <p:cNvPr id="315" name="Google Shape;315;p44"/>
                <p:cNvSpPr/>
                <p:nvPr/>
              </p:nvSpPr>
              <p:spPr>
                <a:xfrm>
                  <a:off x="1066800" y="1143000"/>
                  <a:ext cx="228600" cy="228600"/>
                </a:xfrm>
                <a:prstGeom prst="roundRect">
                  <a:avLst>
                    <a:gd name="adj" fmla="val 9770"/>
                  </a:avLst>
                </a:prstGeom>
                <a:solidFill>
                  <a:srgbClr val="2E7D8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16" name="Google Shape;316;p44"/>
                <p:cNvSpPr/>
                <p:nvPr/>
              </p:nvSpPr>
              <p:spPr>
                <a:xfrm>
                  <a:off x="1371600" y="1143000"/>
                  <a:ext cx="228600" cy="228600"/>
                </a:xfrm>
                <a:prstGeom prst="roundRect">
                  <a:avLst>
                    <a:gd name="adj" fmla="val 9770"/>
                  </a:avLst>
                </a:prstGeom>
                <a:solidFill>
                  <a:srgbClr val="2E7D8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17" name="Google Shape;317;p44"/>
                <p:cNvSpPr/>
                <p:nvPr/>
              </p:nvSpPr>
              <p:spPr>
                <a:xfrm>
                  <a:off x="1676400" y="1143000"/>
                  <a:ext cx="228600" cy="228600"/>
                </a:xfrm>
                <a:prstGeom prst="roundRect">
                  <a:avLst>
                    <a:gd name="adj" fmla="val 9770"/>
                  </a:avLst>
                </a:prstGeom>
                <a:solidFill>
                  <a:srgbClr val="2E7D8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18" name="Google Shape;318;p44"/>
                <p:cNvSpPr/>
                <p:nvPr/>
              </p:nvSpPr>
              <p:spPr>
                <a:xfrm>
                  <a:off x="1981200" y="1143000"/>
                  <a:ext cx="228600" cy="228600"/>
                </a:xfrm>
                <a:prstGeom prst="roundRect">
                  <a:avLst>
                    <a:gd name="adj" fmla="val 9770"/>
                  </a:avLst>
                </a:prstGeom>
                <a:solidFill>
                  <a:srgbClr val="2E7D8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319" name="Google Shape;319;p44"/>
              <p:cNvGrpSpPr/>
              <p:nvPr/>
            </p:nvGrpSpPr>
            <p:grpSpPr>
              <a:xfrm>
                <a:off x="1066800" y="2057400"/>
                <a:ext cx="1143000" cy="228600"/>
                <a:chOff x="1066800" y="1143000"/>
                <a:chExt cx="1143000" cy="228600"/>
              </a:xfrm>
            </p:grpSpPr>
            <p:sp>
              <p:nvSpPr>
                <p:cNvPr id="320" name="Google Shape;320;p44"/>
                <p:cNvSpPr/>
                <p:nvPr/>
              </p:nvSpPr>
              <p:spPr>
                <a:xfrm>
                  <a:off x="1066800" y="1143000"/>
                  <a:ext cx="228600" cy="228600"/>
                </a:xfrm>
                <a:prstGeom prst="roundRect">
                  <a:avLst>
                    <a:gd name="adj" fmla="val 9770"/>
                  </a:avLst>
                </a:prstGeom>
                <a:solidFill>
                  <a:srgbClr val="54456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21" name="Google Shape;321;p44"/>
                <p:cNvSpPr/>
                <p:nvPr/>
              </p:nvSpPr>
              <p:spPr>
                <a:xfrm>
                  <a:off x="1371600" y="1143000"/>
                  <a:ext cx="228600" cy="228600"/>
                </a:xfrm>
                <a:prstGeom prst="roundRect">
                  <a:avLst>
                    <a:gd name="adj" fmla="val 9770"/>
                  </a:avLst>
                </a:prstGeom>
                <a:solidFill>
                  <a:srgbClr val="54456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22" name="Google Shape;322;p44"/>
                <p:cNvSpPr/>
                <p:nvPr/>
              </p:nvSpPr>
              <p:spPr>
                <a:xfrm>
                  <a:off x="1676400" y="1143000"/>
                  <a:ext cx="228600" cy="228600"/>
                </a:xfrm>
                <a:prstGeom prst="roundRect">
                  <a:avLst>
                    <a:gd name="adj" fmla="val 9770"/>
                  </a:avLst>
                </a:prstGeom>
                <a:solidFill>
                  <a:srgbClr val="54456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23" name="Google Shape;323;p44"/>
                <p:cNvSpPr/>
                <p:nvPr/>
              </p:nvSpPr>
              <p:spPr>
                <a:xfrm>
                  <a:off x="1981200" y="1143000"/>
                  <a:ext cx="228600" cy="228600"/>
                </a:xfrm>
                <a:prstGeom prst="roundRect">
                  <a:avLst>
                    <a:gd name="adj" fmla="val 9770"/>
                  </a:avLst>
                </a:prstGeom>
                <a:solidFill>
                  <a:srgbClr val="54456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grpSp>
      <p:sp>
        <p:nvSpPr>
          <p:cNvPr id="324" name="Google Shape;324;p44"/>
          <p:cNvSpPr txBox="1"/>
          <p:nvPr/>
        </p:nvSpPr>
        <p:spPr>
          <a:xfrm>
            <a:off x="784524" y="933525"/>
            <a:ext cx="2741700" cy="3003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2"/>
                </a:solidFill>
                <a:latin typeface="Calibri"/>
                <a:ea typeface="Calibri"/>
                <a:cs typeface="Calibri"/>
                <a:sym typeface="Calibri"/>
              </a:rPr>
              <a:t>Row-oriented storage</a:t>
            </a:r>
            <a:endParaRPr sz="2000" b="1" i="0" u="none" strike="noStrike" cap="none">
              <a:solidFill>
                <a:schemeClr val="lt2"/>
              </a:solidFill>
              <a:latin typeface="Calibri"/>
              <a:ea typeface="Calibri"/>
              <a:cs typeface="Calibri"/>
              <a:sym typeface="Calibri"/>
            </a:endParaRPr>
          </a:p>
        </p:txBody>
      </p:sp>
      <p:grpSp>
        <p:nvGrpSpPr>
          <p:cNvPr id="325" name="Google Shape;325;p44"/>
          <p:cNvGrpSpPr/>
          <p:nvPr/>
        </p:nvGrpSpPr>
        <p:grpSpPr>
          <a:xfrm>
            <a:off x="5928072" y="914400"/>
            <a:ext cx="1190625" cy="971550"/>
            <a:chOff x="5791200" y="2057400"/>
            <a:chExt cx="1190625" cy="1295400"/>
          </a:xfrm>
        </p:grpSpPr>
        <p:sp>
          <p:nvSpPr>
            <p:cNvPr id="326" name="Google Shape;326;p44"/>
            <p:cNvSpPr/>
            <p:nvPr/>
          </p:nvSpPr>
          <p:spPr>
            <a:xfrm rot="-5400000">
              <a:off x="5295900" y="2552700"/>
              <a:ext cx="1295400" cy="304800"/>
            </a:xfrm>
            <a:prstGeom prst="roundRect">
              <a:avLst>
                <a:gd name="adj" fmla="val 4167"/>
              </a:avLst>
            </a:prstGeom>
            <a:solidFill>
              <a:srgbClr val="999999"/>
            </a:solidFill>
            <a:ln w="25400" cap="flat" cmpd="sng">
              <a:solidFill>
                <a:srgbClr val="004440"/>
              </a:solidFill>
              <a:prstDash val="dot"/>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327" name="Google Shape;327;p44"/>
            <p:cNvGrpSpPr/>
            <p:nvPr/>
          </p:nvGrpSpPr>
          <p:grpSpPr>
            <a:xfrm rot="-5400000">
              <a:off x="5838825" y="2152650"/>
              <a:ext cx="1143000" cy="1143000"/>
              <a:chOff x="1066800" y="1143000"/>
              <a:chExt cx="1143000" cy="1143000"/>
            </a:xfrm>
          </p:grpSpPr>
          <p:grpSp>
            <p:nvGrpSpPr>
              <p:cNvPr id="328" name="Google Shape;328;p44"/>
              <p:cNvGrpSpPr/>
              <p:nvPr/>
            </p:nvGrpSpPr>
            <p:grpSpPr>
              <a:xfrm>
                <a:off x="1066800" y="1143000"/>
                <a:ext cx="1143000" cy="228600"/>
                <a:chOff x="1066800" y="1143000"/>
                <a:chExt cx="1143000" cy="228600"/>
              </a:xfrm>
            </p:grpSpPr>
            <p:sp>
              <p:nvSpPr>
                <p:cNvPr id="329" name="Google Shape;329;p44"/>
                <p:cNvSpPr/>
                <p:nvPr/>
              </p:nvSpPr>
              <p:spPr>
                <a:xfrm>
                  <a:off x="1066800" y="1143000"/>
                  <a:ext cx="228600" cy="228600"/>
                </a:xfrm>
                <a:prstGeom prst="roundRect">
                  <a:avLst>
                    <a:gd name="adj" fmla="val 977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0" name="Google Shape;330;p44"/>
                <p:cNvSpPr/>
                <p:nvPr/>
              </p:nvSpPr>
              <p:spPr>
                <a:xfrm>
                  <a:off x="1371600" y="1143000"/>
                  <a:ext cx="228600" cy="228600"/>
                </a:xfrm>
                <a:prstGeom prst="roundRect">
                  <a:avLst>
                    <a:gd name="adj" fmla="val 977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1" name="Google Shape;331;p44"/>
                <p:cNvSpPr/>
                <p:nvPr/>
              </p:nvSpPr>
              <p:spPr>
                <a:xfrm>
                  <a:off x="1676400" y="1143000"/>
                  <a:ext cx="228600" cy="228600"/>
                </a:xfrm>
                <a:prstGeom prst="roundRect">
                  <a:avLst>
                    <a:gd name="adj" fmla="val 977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2" name="Google Shape;332;p44"/>
                <p:cNvSpPr/>
                <p:nvPr/>
              </p:nvSpPr>
              <p:spPr>
                <a:xfrm>
                  <a:off x="1981200" y="1143000"/>
                  <a:ext cx="228600" cy="228600"/>
                </a:xfrm>
                <a:prstGeom prst="roundRect">
                  <a:avLst>
                    <a:gd name="adj" fmla="val 977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333" name="Google Shape;333;p44"/>
              <p:cNvGrpSpPr/>
              <p:nvPr/>
            </p:nvGrpSpPr>
            <p:grpSpPr>
              <a:xfrm>
                <a:off x="1066800" y="1447800"/>
                <a:ext cx="1143000" cy="228600"/>
                <a:chOff x="1066800" y="1143000"/>
                <a:chExt cx="1143000" cy="228600"/>
              </a:xfrm>
            </p:grpSpPr>
            <p:sp>
              <p:nvSpPr>
                <p:cNvPr id="334" name="Google Shape;334;p44"/>
                <p:cNvSpPr/>
                <p:nvPr/>
              </p:nvSpPr>
              <p:spPr>
                <a:xfrm>
                  <a:off x="1066800" y="1143000"/>
                  <a:ext cx="228600" cy="228600"/>
                </a:xfrm>
                <a:prstGeom prst="roundRect">
                  <a:avLst>
                    <a:gd name="adj" fmla="val 9770"/>
                  </a:avLst>
                </a:prstGeom>
                <a:solidFill>
                  <a:srgbClr val="2DC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5" name="Google Shape;335;p44"/>
                <p:cNvSpPr/>
                <p:nvPr/>
              </p:nvSpPr>
              <p:spPr>
                <a:xfrm>
                  <a:off x="1371600" y="1143000"/>
                  <a:ext cx="228600" cy="228600"/>
                </a:xfrm>
                <a:prstGeom prst="roundRect">
                  <a:avLst>
                    <a:gd name="adj" fmla="val 9770"/>
                  </a:avLst>
                </a:prstGeom>
                <a:solidFill>
                  <a:srgbClr val="2DC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6" name="Google Shape;336;p44"/>
                <p:cNvSpPr/>
                <p:nvPr/>
              </p:nvSpPr>
              <p:spPr>
                <a:xfrm>
                  <a:off x="1676400" y="1143000"/>
                  <a:ext cx="228600" cy="228600"/>
                </a:xfrm>
                <a:prstGeom prst="roundRect">
                  <a:avLst>
                    <a:gd name="adj" fmla="val 9770"/>
                  </a:avLst>
                </a:prstGeom>
                <a:solidFill>
                  <a:srgbClr val="2DC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7" name="Google Shape;337;p44"/>
                <p:cNvSpPr/>
                <p:nvPr/>
              </p:nvSpPr>
              <p:spPr>
                <a:xfrm>
                  <a:off x="1981200" y="1143000"/>
                  <a:ext cx="228600" cy="228600"/>
                </a:xfrm>
                <a:prstGeom prst="roundRect">
                  <a:avLst>
                    <a:gd name="adj" fmla="val 9770"/>
                  </a:avLst>
                </a:prstGeom>
                <a:solidFill>
                  <a:srgbClr val="2DC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338" name="Google Shape;338;p44"/>
              <p:cNvGrpSpPr/>
              <p:nvPr/>
            </p:nvGrpSpPr>
            <p:grpSpPr>
              <a:xfrm>
                <a:off x="1066800" y="1752600"/>
                <a:ext cx="1143000" cy="228600"/>
                <a:chOff x="1066800" y="1143000"/>
                <a:chExt cx="1143000" cy="228600"/>
              </a:xfrm>
            </p:grpSpPr>
            <p:sp>
              <p:nvSpPr>
                <p:cNvPr id="339" name="Google Shape;339;p44"/>
                <p:cNvSpPr/>
                <p:nvPr/>
              </p:nvSpPr>
              <p:spPr>
                <a:xfrm>
                  <a:off x="1066800" y="1143000"/>
                  <a:ext cx="228600" cy="228600"/>
                </a:xfrm>
                <a:prstGeom prst="roundRect">
                  <a:avLst>
                    <a:gd name="adj" fmla="val 9770"/>
                  </a:avLst>
                </a:prstGeom>
                <a:solidFill>
                  <a:srgbClr val="2E7D8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0" name="Google Shape;340;p44"/>
                <p:cNvSpPr/>
                <p:nvPr/>
              </p:nvSpPr>
              <p:spPr>
                <a:xfrm>
                  <a:off x="1371600" y="1143000"/>
                  <a:ext cx="228600" cy="228600"/>
                </a:xfrm>
                <a:prstGeom prst="roundRect">
                  <a:avLst>
                    <a:gd name="adj" fmla="val 9770"/>
                  </a:avLst>
                </a:prstGeom>
                <a:solidFill>
                  <a:srgbClr val="2E7D8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1" name="Google Shape;341;p44"/>
                <p:cNvSpPr/>
                <p:nvPr/>
              </p:nvSpPr>
              <p:spPr>
                <a:xfrm>
                  <a:off x="1676400" y="1143000"/>
                  <a:ext cx="228600" cy="228600"/>
                </a:xfrm>
                <a:prstGeom prst="roundRect">
                  <a:avLst>
                    <a:gd name="adj" fmla="val 9770"/>
                  </a:avLst>
                </a:prstGeom>
                <a:solidFill>
                  <a:srgbClr val="2E7D8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2" name="Google Shape;342;p44"/>
                <p:cNvSpPr/>
                <p:nvPr/>
              </p:nvSpPr>
              <p:spPr>
                <a:xfrm>
                  <a:off x="1981200" y="1143000"/>
                  <a:ext cx="228600" cy="228600"/>
                </a:xfrm>
                <a:prstGeom prst="roundRect">
                  <a:avLst>
                    <a:gd name="adj" fmla="val 9770"/>
                  </a:avLst>
                </a:prstGeom>
                <a:solidFill>
                  <a:srgbClr val="2E7D8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343" name="Google Shape;343;p44"/>
              <p:cNvGrpSpPr/>
              <p:nvPr/>
            </p:nvGrpSpPr>
            <p:grpSpPr>
              <a:xfrm>
                <a:off x="1066800" y="2057400"/>
                <a:ext cx="1143000" cy="228600"/>
                <a:chOff x="1066800" y="1143000"/>
                <a:chExt cx="1143000" cy="228600"/>
              </a:xfrm>
            </p:grpSpPr>
            <p:sp>
              <p:nvSpPr>
                <p:cNvPr id="344" name="Google Shape;344;p44"/>
                <p:cNvSpPr/>
                <p:nvPr/>
              </p:nvSpPr>
              <p:spPr>
                <a:xfrm>
                  <a:off x="1066800" y="1143000"/>
                  <a:ext cx="228600" cy="228600"/>
                </a:xfrm>
                <a:prstGeom prst="roundRect">
                  <a:avLst>
                    <a:gd name="adj" fmla="val 9770"/>
                  </a:avLst>
                </a:prstGeom>
                <a:solidFill>
                  <a:srgbClr val="54456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5" name="Google Shape;345;p44"/>
                <p:cNvSpPr/>
                <p:nvPr/>
              </p:nvSpPr>
              <p:spPr>
                <a:xfrm>
                  <a:off x="1371600" y="1143000"/>
                  <a:ext cx="228600" cy="228600"/>
                </a:xfrm>
                <a:prstGeom prst="roundRect">
                  <a:avLst>
                    <a:gd name="adj" fmla="val 9770"/>
                  </a:avLst>
                </a:prstGeom>
                <a:solidFill>
                  <a:srgbClr val="54456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6" name="Google Shape;346;p44"/>
                <p:cNvSpPr/>
                <p:nvPr/>
              </p:nvSpPr>
              <p:spPr>
                <a:xfrm>
                  <a:off x="1676400" y="1143000"/>
                  <a:ext cx="228600" cy="228600"/>
                </a:xfrm>
                <a:prstGeom prst="roundRect">
                  <a:avLst>
                    <a:gd name="adj" fmla="val 9770"/>
                  </a:avLst>
                </a:prstGeom>
                <a:solidFill>
                  <a:srgbClr val="54456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7" name="Google Shape;347;p44"/>
                <p:cNvSpPr/>
                <p:nvPr/>
              </p:nvSpPr>
              <p:spPr>
                <a:xfrm>
                  <a:off x="1981200" y="1143000"/>
                  <a:ext cx="228600" cy="228600"/>
                </a:xfrm>
                <a:prstGeom prst="roundRect">
                  <a:avLst>
                    <a:gd name="adj" fmla="val 9770"/>
                  </a:avLst>
                </a:prstGeom>
                <a:solidFill>
                  <a:srgbClr val="54456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grpSp>
      <p:sp>
        <p:nvSpPr>
          <p:cNvPr id="348" name="Google Shape;348;p44"/>
          <p:cNvSpPr txBox="1"/>
          <p:nvPr/>
        </p:nvSpPr>
        <p:spPr>
          <a:xfrm>
            <a:off x="5105400" y="628650"/>
            <a:ext cx="3188100" cy="3000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2"/>
                </a:solidFill>
                <a:latin typeface="Calibri"/>
                <a:ea typeface="Calibri"/>
                <a:cs typeface="Calibri"/>
                <a:sym typeface="Calibri"/>
              </a:rPr>
              <a:t>Column-oriented storage</a:t>
            </a:r>
            <a:endParaRPr sz="2000" b="1" i="0" u="none" strike="noStrike" cap="none">
              <a:solidFill>
                <a:schemeClr val="lt2"/>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5"/>
          <p:cNvSpPr/>
          <p:nvPr/>
        </p:nvSpPr>
        <p:spPr>
          <a:xfrm>
            <a:off x="217224" y="2571750"/>
            <a:ext cx="8763000" cy="1932011"/>
          </a:xfrm>
          <a:prstGeom prst="roundRect">
            <a:avLst>
              <a:gd name="adj" fmla="val 3736"/>
            </a:avLst>
          </a:prstGeom>
          <a:solidFill>
            <a:srgbClr val="EFF4D2"/>
          </a:solidFill>
          <a:ln w="25400" cap="flat" cmpd="sng">
            <a:solidFill>
              <a:srgbClr val="256A64"/>
            </a:solidFill>
            <a:prstDash val="dot"/>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5" name="Google Shape;355;p45"/>
          <p:cNvSpPr/>
          <p:nvPr/>
        </p:nvSpPr>
        <p:spPr>
          <a:xfrm>
            <a:off x="209264" y="742950"/>
            <a:ext cx="8770960" cy="1771650"/>
          </a:xfrm>
          <a:prstGeom prst="roundRect">
            <a:avLst>
              <a:gd name="adj" fmla="val 3736"/>
            </a:avLst>
          </a:prstGeom>
          <a:solidFill>
            <a:srgbClr val="D0EEEB"/>
          </a:solidFill>
          <a:ln w="25400" cap="flat" cmpd="sng">
            <a:solidFill>
              <a:srgbClr val="256A64"/>
            </a:solidFill>
            <a:prstDash val="dot"/>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6" name="Google Shape;356;p45"/>
          <p:cNvSpPr txBox="1">
            <a:spLocks noGrp="1"/>
          </p:cNvSpPr>
          <p:nvPr>
            <p:ph type="title"/>
          </p:nvPr>
        </p:nvSpPr>
        <p:spPr>
          <a:xfrm>
            <a:off x="457200" y="53578"/>
            <a:ext cx="8229600" cy="857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 sz="3200" b="0" i="0" u="none" strike="noStrike" cap="none">
                <a:solidFill>
                  <a:schemeClr val="dk2"/>
                </a:solidFill>
                <a:latin typeface="Arial"/>
                <a:ea typeface="Arial"/>
                <a:cs typeface="Arial"/>
                <a:sym typeface="Arial"/>
              </a:rPr>
              <a:t>Ta</a:t>
            </a:r>
            <a:r>
              <a:rPr lang="en"/>
              <a:t>b</a:t>
            </a:r>
            <a:r>
              <a:rPr lang="en" sz="3200" b="0" i="0" u="none" strike="noStrike" cap="none">
                <a:solidFill>
                  <a:schemeClr val="dk2"/>
                </a:solidFill>
                <a:latin typeface="Arial"/>
                <a:ea typeface="Arial"/>
                <a:cs typeface="Arial"/>
                <a:sym typeface="Arial"/>
              </a:rPr>
              <a:t>le Storage Models</a:t>
            </a:r>
            <a:endParaRPr sz="3200" b="0" i="0" u="none" strike="noStrike" cap="none">
              <a:solidFill>
                <a:schemeClr val="dk2"/>
              </a:solidFill>
              <a:latin typeface="Arial"/>
              <a:ea typeface="Arial"/>
              <a:cs typeface="Arial"/>
              <a:sym typeface="Arial"/>
            </a:endParaRPr>
          </a:p>
        </p:txBody>
      </p:sp>
      <p:sp>
        <p:nvSpPr>
          <p:cNvPr id="357" name="Google Shape;357;p45"/>
          <p:cNvSpPr txBox="1"/>
          <p:nvPr/>
        </p:nvSpPr>
        <p:spPr>
          <a:xfrm>
            <a:off x="1140725" y="571500"/>
            <a:ext cx="2855700" cy="300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2"/>
                </a:solidFill>
                <a:latin typeface="Calibri"/>
                <a:ea typeface="Calibri"/>
                <a:cs typeface="Calibri"/>
                <a:sym typeface="Calibri"/>
              </a:rPr>
              <a:t>Heap storage</a:t>
            </a:r>
            <a:endParaRPr sz="2000" b="1" i="0" u="none" strike="noStrike" cap="none">
              <a:solidFill>
                <a:schemeClr val="lt2"/>
              </a:solidFill>
              <a:latin typeface="Calibri"/>
              <a:ea typeface="Calibri"/>
              <a:cs typeface="Calibri"/>
              <a:sym typeface="Calibri"/>
            </a:endParaRPr>
          </a:p>
        </p:txBody>
      </p:sp>
      <p:sp>
        <p:nvSpPr>
          <p:cNvPr id="358" name="Google Shape;358;p45"/>
          <p:cNvSpPr txBox="1"/>
          <p:nvPr/>
        </p:nvSpPr>
        <p:spPr>
          <a:xfrm>
            <a:off x="1177624" y="2443125"/>
            <a:ext cx="3781500" cy="300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2"/>
                </a:solidFill>
                <a:latin typeface="Calibri"/>
                <a:ea typeface="Calibri"/>
                <a:cs typeface="Calibri"/>
                <a:sym typeface="Calibri"/>
              </a:rPr>
              <a:t>Append-optimized storage</a:t>
            </a:r>
            <a:endParaRPr sz="1400" b="0" i="0" u="none" strike="noStrike" cap="none">
              <a:solidFill>
                <a:srgbClr val="000000"/>
              </a:solidFill>
              <a:latin typeface="Arial"/>
              <a:ea typeface="Arial"/>
              <a:cs typeface="Arial"/>
              <a:sym typeface="Arial"/>
            </a:endParaRPr>
          </a:p>
        </p:txBody>
      </p:sp>
      <p:sp>
        <p:nvSpPr>
          <p:cNvPr id="359" name="Google Shape;359;p45"/>
          <p:cNvSpPr txBox="1"/>
          <p:nvPr/>
        </p:nvSpPr>
        <p:spPr>
          <a:xfrm>
            <a:off x="670520" y="938625"/>
            <a:ext cx="3781500" cy="1685100"/>
          </a:xfrm>
          <a:prstGeom prst="rect">
            <a:avLst/>
          </a:prstGeom>
          <a:noFill/>
          <a:ln>
            <a:noFill/>
          </a:ln>
        </p:spPr>
        <p:txBody>
          <a:bodyPr spcFirstLastPara="1" wrap="square" lIns="91425" tIns="45700" rIns="91425" bIns="45700" anchor="t" anchorCtr="0">
            <a:noAutofit/>
          </a:bodyPr>
          <a:lstStyle/>
          <a:p>
            <a:pPr marL="173038" marR="0" lvl="0" indent="-134938" algn="l" rtl="0">
              <a:lnSpc>
                <a:spcPct val="100000"/>
              </a:lnSpc>
              <a:spcBef>
                <a:spcPts val="0"/>
              </a:spcBef>
              <a:spcAft>
                <a:spcPts val="0"/>
              </a:spcAft>
              <a:buClr>
                <a:schemeClr val="accent3"/>
              </a:buClr>
              <a:buSzPts val="1400"/>
              <a:buFont typeface="Arial"/>
              <a:buChar char="•"/>
            </a:pPr>
            <a:r>
              <a:rPr lang="en" sz="1400" b="0" i="0" u="none" strike="noStrike" cap="none">
                <a:solidFill>
                  <a:schemeClr val="lt2"/>
                </a:solidFill>
                <a:latin typeface="Calibri"/>
                <a:ea typeface="Calibri"/>
                <a:cs typeface="Calibri"/>
                <a:sym typeface="Calibri"/>
              </a:rPr>
              <a:t>Default storage model</a:t>
            </a:r>
            <a:endParaRPr sz="1400" b="0" i="0" u="none" strike="noStrike" cap="none">
              <a:solidFill>
                <a:srgbClr val="000000"/>
              </a:solidFill>
              <a:latin typeface="Arial"/>
              <a:ea typeface="Arial"/>
              <a:cs typeface="Arial"/>
              <a:sym typeface="Arial"/>
            </a:endParaRPr>
          </a:p>
          <a:p>
            <a:pPr marL="173038" marR="0" lvl="0" indent="-134938" algn="l" rtl="0">
              <a:lnSpc>
                <a:spcPct val="100000"/>
              </a:lnSpc>
              <a:spcBef>
                <a:spcPts val="0"/>
              </a:spcBef>
              <a:spcAft>
                <a:spcPts val="0"/>
              </a:spcAft>
              <a:buClr>
                <a:schemeClr val="accent3"/>
              </a:buClr>
              <a:buSzPts val="1400"/>
              <a:buFont typeface="Arial"/>
              <a:buChar char="•"/>
            </a:pPr>
            <a:r>
              <a:rPr lang="en" sz="1400" b="0" i="0" u="none" strike="noStrike" cap="none">
                <a:solidFill>
                  <a:schemeClr val="lt2"/>
                </a:solidFill>
                <a:latin typeface="Calibri"/>
                <a:ea typeface="Calibri"/>
                <a:cs typeface="Calibri"/>
                <a:sym typeface="Calibri"/>
              </a:rPr>
              <a:t>Supports </a:t>
            </a:r>
            <a:r>
              <a:rPr lang="en" sz="1400" b="0" i="0" u="none" strike="noStrike" cap="none">
                <a:solidFill>
                  <a:schemeClr val="lt2"/>
                </a:solidFill>
                <a:latin typeface="Courier New"/>
                <a:ea typeface="Courier New"/>
                <a:cs typeface="Courier New"/>
                <a:sym typeface="Courier New"/>
              </a:rPr>
              <a:t>INSERT</a:t>
            </a:r>
            <a:r>
              <a:rPr lang="en" sz="1400" b="0" i="0" u="none" strike="noStrike" cap="none">
                <a:solidFill>
                  <a:schemeClr val="lt2"/>
                </a:solidFill>
                <a:latin typeface="Calibri"/>
                <a:ea typeface="Calibri"/>
                <a:cs typeface="Calibri"/>
                <a:sym typeface="Calibri"/>
              </a:rPr>
              <a:t>, </a:t>
            </a:r>
            <a:r>
              <a:rPr lang="en" sz="1400" b="0" i="0" u="none" strike="noStrike" cap="none">
                <a:solidFill>
                  <a:schemeClr val="lt2"/>
                </a:solidFill>
                <a:latin typeface="Courier New"/>
                <a:ea typeface="Courier New"/>
                <a:cs typeface="Courier New"/>
                <a:sym typeface="Courier New"/>
              </a:rPr>
              <a:t>UPDATE</a:t>
            </a:r>
            <a:r>
              <a:rPr lang="en" sz="1400" b="0" i="0" u="none" strike="noStrike" cap="none">
                <a:solidFill>
                  <a:schemeClr val="lt2"/>
                </a:solidFill>
                <a:latin typeface="Calibri"/>
                <a:ea typeface="Calibri"/>
                <a:cs typeface="Calibri"/>
                <a:sym typeface="Calibri"/>
              </a:rPr>
              <a:t>, </a:t>
            </a:r>
            <a:r>
              <a:rPr lang="en" sz="1400" b="0" i="0" u="none" strike="noStrike" cap="none">
                <a:solidFill>
                  <a:schemeClr val="lt2"/>
                </a:solidFill>
                <a:latin typeface="Courier New"/>
                <a:ea typeface="Courier New"/>
                <a:cs typeface="Courier New"/>
                <a:sym typeface="Courier New"/>
              </a:rPr>
              <a:t>DELETE</a:t>
            </a:r>
            <a:endParaRPr sz="1400" b="0" i="0" u="none" strike="noStrike" cap="none">
              <a:solidFill>
                <a:srgbClr val="000000"/>
              </a:solidFill>
              <a:latin typeface="Arial"/>
              <a:ea typeface="Arial"/>
              <a:cs typeface="Arial"/>
              <a:sym typeface="Arial"/>
            </a:endParaRPr>
          </a:p>
          <a:p>
            <a:pPr marL="173038" marR="0" lvl="0" indent="-134938" algn="l" rtl="0">
              <a:lnSpc>
                <a:spcPct val="100000"/>
              </a:lnSpc>
              <a:spcBef>
                <a:spcPts val="0"/>
              </a:spcBef>
              <a:spcAft>
                <a:spcPts val="0"/>
              </a:spcAft>
              <a:buClr>
                <a:schemeClr val="accent3"/>
              </a:buClr>
              <a:buSzPts val="1400"/>
              <a:buFont typeface="Arial"/>
              <a:buChar char="•"/>
            </a:pPr>
            <a:r>
              <a:rPr lang="en" sz="1400" b="0" i="0" u="none" strike="noStrike" cap="none">
                <a:solidFill>
                  <a:schemeClr val="lt2"/>
                </a:solidFill>
                <a:latin typeface="Calibri"/>
                <a:ea typeface="Calibri"/>
                <a:cs typeface="Calibri"/>
                <a:sym typeface="Calibri"/>
              </a:rPr>
              <a:t>Best for:</a:t>
            </a:r>
            <a:endParaRPr sz="1400" b="0" i="0" u="none" strike="noStrike" cap="none">
              <a:solidFill>
                <a:srgbClr val="000000"/>
              </a:solidFill>
              <a:latin typeface="Arial"/>
              <a:ea typeface="Arial"/>
              <a:cs typeface="Arial"/>
              <a:sym typeface="Arial"/>
            </a:endParaRPr>
          </a:p>
          <a:p>
            <a:pPr marL="630238" marR="0" lvl="1" indent="-134936" algn="l" rtl="0">
              <a:lnSpc>
                <a:spcPct val="100000"/>
              </a:lnSpc>
              <a:spcBef>
                <a:spcPts val="0"/>
              </a:spcBef>
              <a:spcAft>
                <a:spcPts val="0"/>
              </a:spcAft>
              <a:buClr>
                <a:schemeClr val="accent3"/>
              </a:buClr>
              <a:buSzPts val="1400"/>
              <a:buFont typeface="Arial"/>
              <a:buChar char="•"/>
            </a:pPr>
            <a:r>
              <a:rPr lang="en" sz="1400" b="0" i="0" u="none" strike="noStrike" cap="none">
                <a:solidFill>
                  <a:schemeClr val="lt2"/>
                </a:solidFill>
                <a:latin typeface="Calibri"/>
                <a:ea typeface="Calibri"/>
                <a:cs typeface="Calibri"/>
                <a:sym typeface="Calibri"/>
              </a:rPr>
              <a:t>Data that is often modified</a:t>
            </a:r>
            <a:endParaRPr sz="1400" b="0" i="0" u="none" strike="noStrike" cap="none">
              <a:solidFill>
                <a:srgbClr val="000000"/>
              </a:solidFill>
              <a:latin typeface="Arial"/>
              <a:ea typeface="Arial"/>
              <a:cs typeface="Arial"/>
              <a:sym typeface="Arial"/>
            </a:endParaRPr>
          </a:p>
          <a:p>
            <a:pPr marL="630238" marR="0" lvl="1" indent="-134936" algn="l" rtl="0">
              <a:lnSpc>
                <a:spcPct val="100000"/>
              </a:lnSpc>
              <a:spcBef>
                <a:spcPts val="0"/>
              </a:spcBef>
              <a:spcAft>
                <a:spcPts val="0"/>
              </a:spcAft>
              <a:buClr>
                <a:schemeClr val="accent3"/>
              </a:buClr>
              <a:buSzPts val="1400"/>
              <a:buFont typeface="Arial"/>
              <a:buChar char="•"/>
            </a:pPr>
            <a:r>
              <a:rPr lang="en" sz="1400" b="0" i="0" u="none" strike="noStrike" cap="none">
                <a:solidFill>
                  <a:schemeClr val="lt2"/>
                </a:solidFill>
                <a:latin typeface="Calibri"/>
                <a:ea typeface="Calibri"/>
                <a:cs typeface="Calibri"/>
                <a:sym typeface="Calibri"/>
              </a:rPr>
              <a:t>Smaller dimension tables</a:t>
            </a:r>
            <a:endParaRPr sz="1400" b="0" i="0" u="none" strike="noStrike" cap="none">
              <a:solidFill>
                <a:srgbClr val="000000"/>
              </a:solidFill>
              <a:latin typeface="Arial"/>
              <a:ea typeface="Arial"/>
              <a:cs typeface="Arial"/>
              <a:sym typeface="Arial"/>
            </a:endParaRPr>
          </a:p>
          <a:p>
            <a:pPr marL="173037" marR="0" lvl="0" indent="-134937" algn="l" rtl="0">
              <a:lnSpc>
                <a:spcPct val="100000"/>
              </a:lnSpc>
              <a:spcBef>
                <a:spcPts val="0"/>
              </a:spcBef>
              <a:spcAft>
                <a:spcPts val="0"/>
              </a:spcAft>
              <a:buClr>
                <a:schemeClr val="accent3"/>
              </a:buClr>
              <a:buSzPts val="1400"/>
              <a:buFont typeface="Arial"/>
              <a:buChar char="•"/>
            </a:pPr>
            <a:r>
              <a:rPr lang="en" sz="1400" b="0" i="0" u="none" strike="noStrike" cap="none">
                <a:solidFill>
                  <a:schemeClr val="lt2"/>
                </a:solidFill>
                <a:latin typeface="Calibri"/>
                <a:ea typeface="Calibri"/>
                <a:cs typeface="Calibri"/>
                <a:sym typeface="Calibri"/>
              </a:rPr>
              <a:t>Supports row-oriented tables</a:t>
            </a:r>
            <a:endParaRPr sz="1400" b="0" i="0" u="none" strike="noStrike" cap="none">
              <a:solidFill>
                <a:srgbClr val="000000"/>
              </a:solidFill>
              <a:latin typeface="Arial"/>
              <a:ea typeface="Arial"/>
              <a:cs typeface="Arial"/>
              <a:sym typeface="Arial"/>
            </a:endParaRPr>
          </a:p>
          <a:p>
            <a:pPr marL="173038" marR="0" lvl="0" indent="-134938" algn="l" rtl="0">
              <a:lnSpc>
                <a:spcPct val="100000"/>
              </a:lnSpc>
              <a:spcBef>
                <a:spcPts val="0"/>
              </a:spcBef>
              <a:spcAft>
                <a:spcPts val="0"/>
              </a:spcAft>
              <a:buClr>
                <a:schemeClr val="accent3"/>
              </a:buClr>
              <a:buSzPts val="1400"/>
              <a:buFont typeface="Arial"/>
              <a:buChar char="•"/>
            </a:pPr>
            <a:r>
              <a:rPr lang="en" sz="1400" b="0" i="0" u="none" strike="noStrike" cap="none">
                <a:solidFill>
                  <a:schemeClr val="lt2"/>
                </a:solidFill>
                <a:latin typeface="Calibri"/>
                <a:ea typeface="Calibri"/>
                <a:cs typeface="Calibri"/>
                <a:sym typeface="Calibri"/>
              </a:rPr>
              <a:t>Uses MVCC to support transactions</a:t>
            </a:r>
            <a:endParaRPr sz="1400" b="0" i="0" u="none" strike="noStrike" cap="none">
              <a:solidFill>
                <a:schemeClr val="lt2"/>
              </a:solidFill>
              <a:latin typeface="Calibri"/>
              <a:ea typeface="Calibri"/>
              <a:cs typeface="Calibri"/>
              <a:sym typeface="Calibri"/>
            </a:endParaRPr>
          </a:p>
        </p:txBody>
      </p:sp>
      <p:sp>
        <p:nvSpPr>
          <p:cNvPr id="360" name="Google Shape;360;p45"/>
          <p:cNvSpPr txBox="1"/>
          <p:nvPr/>
        </p:nvSpPr>
        <p:spPr>
          <a:xfrm>
            <a:off x="4573825" y="2406825"/>
            <a:ext cx="3840600" cy="2146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173038" marR="0" lvl="0" indent="-122238" algn="l" rtl="0">
              <a:lnSpc>
                <a:spcPct val="100000"/>
              </a:lnSpc>
              <a:spcBef>
                <a:spcPts val="0"/>
              </a:spcBef>
              <a:spcAft>
                <a:spcPts val="0"/>
              </a:spcAft>
              <a:buClr>
                <a:schemeClr val="accent3"/>
              </a:buClr>
              <a:buSzPts val="1200"/>
              <a:buFont typeface="Arial"/>
              <a:buChar char="•"/>
            </a:pPr>
            <a:r>
              <a:rPr lang="en" sz="1200" b="0" i="0" u="none" strike="noStrike" cap="none">
                <a:solidFill>
                  <a:schemeClr val="lt2"/>
                </a:solidFill>
                <a:latin typeface="Calibri"/>
                <a:ea typeface="Calibri"/>
                <a:cs typeface="Calibri"/>
                <a:sym typeface="Calibri"/>
              </a:rPr>
              <a:t>Append-optimized storage model:</a:t>
            </a:r>
            <a:endParaRPr sz="1200" b="0" i="0" u="none" strike="noStrike" cap="none">
              <a:solidFill>
                <a:srgbClr val="000000"/>
              </a:solidFill>
              <a:latin typeface="Arial"/>
              <a:ea typeface="Arial"/>
              <a:cs typeface="Arial"/>
              <a:sym typeface="Arial"/>
            </a:endParaRPr>
          </a:p>
          <a:p>
            <a:pPr marL="173038" marR="0" lvl="0" indent="-122238" algn="l" rtl="0">
              <a:lnSpc>
                <a:spcPct val="100000"/>
              </a:lnSpc>
              <a:spcBef>
                <a:spcPts val="0"/>
              </a:spcBef>
              <a:spcAft>
                <a:spcPts val="0"/>
              </a:spcAft>
              <a:buClr>
                <a:schemeClr val="accent3"/>
              </a:buClr>
              <a:buSzPts val="1200"/>
              <a:buFont typeface="Arial"/>
              <a:buChar char="•"/>
            </a:pPr>
            <a:r>
              <a:rPr lang="en" sz="1200" b="0" i="0" u="none" strike="noStrike" cap="none">
                <a:solidFill>
                  <a:schemeClr val="lt2"/>
                </a:solidFill>
                <a:latin typeface="Calibri"/>
                <a:ea typeface="Calibri"/>
                <a:cs typeface="Calibri"/>
                <a:sym typeface="Calibri"/>
              </a:rPr>
              <a:t>Optimized for data warehouses</a:t>
            </a:r>
            <a:endParaRPr sz="1200" b="0" i="0" u="none" strike="noStrike" cap="none">
              <a:solidFill>
                <a:srgbClr val="000000"/>
              </a:solidFill>
              <a:latin typeface="Arial"/>
              <a:ea typeface="Arial"/>
              <a:cs typeface="Arial"/>
              <a:sym typeface="Arial"/>
            </a:endParaRPr>
          </a:p>
          <a:p>
            <a:pPr marL="173038" marR="0" lvl="0" indent="-122238" algn="l" rtl="0">
              <a:lnSpc>
                <a:spcPct val="100000"/>
              </a:lnSpc>
              <a:spcBef>
                <a:spcPts val="0"/>
              </a:spcBef>
              <a:spcAft>
                <a:spcPts val="0"/>
              </a:spcAft>
              <a:buClr>
                <a:schemeClr val="accent3"/>
              </a:buClr>
              <a:buSzPts val="1200"/>
              <a:buFont typeface="Arial"/>
              <a:buChar char="•"/>
            </a:pPr>
            <a:r>
              <a:rPr lang="en" sz="1200" b="0" i="0" u="none" strike="noStrike" cap="none">
                <a:solidFill>
                  <a:schemeClr val="lt2"/>
                </a:solidFill>
                <a:latin typeface="Calibri"/>
                <a:ea typeface="Calibri"/>
                <a:cs typeface="Calibri"/>
                <a:sym typeface="Calibri"/>
              </a:rPr>
              <a:t>Works best with denormalized data</a:t>
            </a:r>
            <a:endParaRPr sz="1200" b="0" i="0" u="none" strike="noStrike" cap="none">
              <a:solidFill>
                <a:srgbClr val="000000"/>
              </a:solidFill>
              <a:latin typeface="Arial"/>
              <a:ea typeface="Arial"/>
              <a:cs typeface="Arial"/>
              <a:sym typeface="Arial"/>
            </a:endParaRPr>
          </a:p>
          <a:p>
            <a:pPr marL="173038" marR="0" lvl="0" indent="-122238" algn="l" rtl="0">
              <a:lnSpc>
                <a:spcPct val="100000"/>
              </a:lnSpc>
              <a:spcBef>
                <a:spcPts val="0"/>
              </a:spcBef>
              <a:spcAft>
                <a:spcPts val="0"/>
              </a:spcAft>
              <a:buClr>
                <a:schemeClr val="accent3"/>
              </a:buClr>
              <a:buSzPts val="1200"/>
              <a:buFont typeface="Arial"/>
              <a:buChar char="•"/>
            </a:pPr>
            <a:r>
              <a:rPr lang="en" sz="1200" b="0" i="0" u="none" strike="noStrike" cap="none">
                <a:solidFill>
                  <a:schemeClr val="lt2"/>
                </a:solidFill>
                <a:latin typeface="Calibri"/>
                <a:ea typeface="Calibri"/>
                <a:cs typeface="Calibri"/>
                <a:sym typeface="Calibri"/>
              </a:rPr>
              <a:t>Supports </a:t>
            </a:r>
            <a:r>
              <a:rPr lang="en" sz="1200" b="0" i="0" u="none" strike="noStrike" cap="none">
                <a:solidFill>
                  <a:schemeClr val="lt2"/>
                </a:solidFill>
                <a:latin typeface="Courier New"/>
                <a:ea typeface="Courier New"/>
                <a:cs typeface="Courier New"/>
                <a:sym typeface="Courier New"/>
              </a:rPr>
              <a:t>UPDATE</a:t>
            </a:r>
            <a:r>
              <a:rPr lang="en" sz="1200" b="0" i="0" u="none" strike="noStrike" cap="none">
                <a:solidFill>
                  <a:schemeClr val="lt2"/>
                </a:solidFill>
                <a:latin typeface="Calibri"/>
                <a:ea typeface="Calibri"/>
                <a:cs typeface="Calibri"/>
                <a:sym typeface="Calibri"/>
              </a:rPr>
              <a:t> and </a:t>
            </a:r>
            <a:r>
              <a:rPr lang="en" sz="1200" b="0" i="0" u="none" strike="noStrike" cap="none">
                <a:solidFill>
                  <a:schemeClr val="lt2"/>
                </a:solidFill>
                <a:latin typeface="Courier New"/>
                <a:ea typeface="Courier New"/>
                <a:cs typeface="Courier New"/>
                <a:sym typeface="Courier New"/>
              </a:rPr>
              <a:t>DELETE</a:t>
            </a:r>
            <a:endParaRPr sz="1200" b="0" i="0" u="none" strike="noStrike" cap="none">
              <a:solidFill>
                <a:srgbClr val="000000"/>
              </a:solidFill>
              <a:latin typeface="Arial"/>
              <a:ea typeface="Arial"/>
              <a:cs typeface="Arial"/>
              <a:sym typeface="Arial"/>
            </a:endParaRPr>
          </a:p>
          <a:p>
            <a:pPr marL="173038" marR="0" lvl="0" indent="-122238" algn="l" rtl="0">
              <a:lnSpc>
                <a:spcPct val="100000"/>
              </a:lnSpc>
              <a:spcBef>
                <a:spcPts val="0"/>
              </a:spcBef>
              <a:spcAft>
                <a:spcPts val="0"/>
              </a:spcAft>
              <a:buClr>
                <a:schemeClr val="accent3"/>
              </a:buClr>
              <a:buSzPts val="1200"/>
              <a:buFont typeface="Arial"/>
              <a:buChar char="•"/>
            </a:pPr>
            <a:r>
              <a:rPr lang="en" sz="1200" b="0" i="0" u="none" strike="noStrike" cap="none">
                <a:solidFill>
                  <a:schemeClr val="lt2"/>
                </a:solidFill>
                <a:latin typeface="Calibri"/>
                <a:ea typeface="Calibri"/>
                <a:cs typeface="Calibri"/>
                <a:sym typeface="Calibri"/>
              </a:rPr>
              <a:t>Best for:</a:t>
            </a:r>
            <a:endParaRPr sz="1200" b="0" i="0" u="none" strike="noStrike" cap="none">
              <a:solidFill>
                <a:srgbClr val="000000"/>
              </a:solidFill>
              <a:latin typeface="Arial"/>
              <a:ea typeface="Arial"/>
              <a:cs typeface="Arial"/>
              <a:sym typeface="Arial"/>
            </a:endParaRPr>
          </a:p>
          <a:p>
            <a:pPr marL="630238" marR="0" lvl="1" indent="-122236" algn="l" rtl="0">
              <a:lnSpc>
                <a:spcPct val="100000"/>
              </a:lnSpc>
              <a:spcBef>
                <a:spcPts val="0"/>
              </a:spcBef>
              <a:spcAft>
                <a:spcPts val="0"/>
              </a:spcAft>
              <a:buClr>
                <a:srgbClr val="88CBD8"/>
              </a:buClr>
              <a:buSzPts val="1200"/>
              <a:buFont typeface="Arial"/>
              <a:buChar char="•"/>
            </a:pPr>
            <a:r>
              <a:rPr lang="en" sz="1200" b="0" i="0" u="none" strike="noStrike" cap="none">
                <a:solidFill>
                  <a:schemeClr val="lt2"/>
                </a:solidFill>
                <a:latin typeface="Calibri"/>
                <a:ea typeface="Calibri"/>
                <a:cs typeface="Calibri"/>
                <a:sym typeface="Calibri"/>
              </a:rPr>
              <a:t>Older data</a:t>
            </a:r>
            <a:endParaRPr sz="1200" b="0" i="0" u="none" strike="noStrike" cap="none">
              <a:solidFill>
                <a:srgbClr val="000000"/>
              </a:solidFill>
              <a:latin typeface="Arial"/>
              <a:ea typeface="Arial"/>
              <a:cs typeface="Arial"/>
              <a:sym typeface="Arial"/>
            </a:endParaRPr>
          </a:p>
          <a:p>
            <a:pPr marL="630237" marR="0" lvl="1" indent="-122237" algn="l" rtl="0">
              <a:lnSpc>
                <a:spcPct val="100000"/>
              </a:lnSpc>
              <a:spcBef>
                <a:spcPts val="0"/>
              </a:spcBef>
              <a:spcAft>
                <a:spcPts val="0"/>
              </a:spcAft>
              <a:buClr>
                <a:srgbClr val="88CBD8"/>
              </a:buClr>
              <a:buSzPts val="1200"/>
              <a:buFont typeface="Arial"/>
              <a:buChar char="•"/>
            </a:pPr>
            <a:r>
              <a:rPr lang="en" sz="1200" b="0" i="0" u="none" strike="noStrike" cap="none">
                <a:solidFill>
                  <a:schemeClr val="lt2"/>
                </a:solidFill>
                <a:latin typeface="Calibri"/>
                <a:ea typeface="Calibri"/>
                <a:cs typeface="Calibri"/>
                <a:sym typeface="Calibri"/>
              </a:rPr>
              <a:t>Large fact tables</a:t>
            </a:r>
            <a:endParaRPr sz="1200" b="0" i="0" u="none" strike="noStrike" cap="none">
              <a:solidFill>
                <a:schemeClr val="lt2"/>
              </a:solidFill>
              <a:latin typeface="Calibri"/>
              <a:ea typeface="Calibri"/>
              <a:cs typeface="Calibri"/>
              <a:sym typeface="Calibri"/>
            </a:endParaRPr>
          </a:p>
          <a:p>
            <a:pPr marL="173038" marR="0" lvl="0" indent="-122238" algn="l" rtl="0">
              <a:lnSpc>
                <a:spcPct val="100000"/>
              </a:lnSpc>
              <a:spcBef>
                <a:spcPts val="0"/>
              </a:spcBef>
              <a:spcAft>
                <a:spcPts val="0"/>
              </a:spcAft>
              <a:buClr>
                <a:schemeClr val="accent3"/>
              </a:buClr>
              <a:buSzPts val="1200"/>
              <a:buFont typeface="Arial"/>
              <a:buChar char="•"/>
            </a:pPr>
            <a:r>
              <a:rPr lang="en" sz="1200" b="0" i="0" u="none" strike="noStrike" cap="none">
                <a:solidFill>
                  <a:schemeClr val="lt2"/>
                </a:solidFill>
                <a:latin typeface="Calibri"/>
                <a:ea typeface="Calibri"/>
                <a:cs typeface="Calibri"/>
                <a:sym typeface="Calibri"/>
              </a:rPr>
              <a:t>Supports row and column-oriented tables</a:t>
            </a:r>
            <a:endParaRPr sz="1200" b="0" i="0" u="none" strike="noStrike" cap="none">
              <a:solidFill>
                <a:srgbClr val="000000"/>
              </a:solidFill>
              <a:latin typeface="Arial"/>
              <a:ea typeface="Arial"/>
              <a:cs typeface="Arial"/>
              <a:sym typeface="Arial"/>
            </a:endParaRPr>
          </a:p>
          <a:p>
            <a:pPr marL="173038" marR="0" lvl="0" indent="-122238" algn="l" rtl="0">
              <a:lnSpc>
                <a:spcPct val="100000"/>
              </a:lnSpc>
              <a:spcBef>
                <a:spcPts val="0"/>
              </a:spcBef>
              <a:spcAft>
                <a:spcPts val="0"/>
              </a:spcAft>
              <a:buClr>
                <a:schemeClr val="accent3"/>
              </a:buClr>
              <a:buSzPts val="1200"/>
              <a:buFont typeface="Arial"/>
              <a:buChar char="•"/>
            </a:pPr>
            <a:r>
              <a:rPr lang="en" sz="1200" b="0" i="0" u="none" strike="noStrike" cap="none">
                <a:solidFill>
                  <a:schemeClr val="lt2"/>
                </a:solidFill>
                <a:latin typeface="Calibri"/>
                <a:ea typeface="Calibri"/>
                <a:cs typeface="Calibri"/>
                <a:sym typeface="Calibri"/>
              </a:rPr>
              <a:t>Supports in-database compression</a:t>
            </a:r>
            <a:endParaRPr sz="1200" b="0" i="0" u="none" strike="noStrike" cap="none">
              <a:solidFill>
                <a:srgbClr val="000000"/>
              </a:solidFill>
              <a:latin typeface="Arial"/>
              <a:ea typeface="Arial"/>
              <a:cs typeface="Arial"/>
              <a:sym typeface="Arial"/>
            </a:endParaRPr>
          </a:p>
          <a:p>
            <a:pPr marL="173038" marR="0" lvl="0" indent="-122238" algn="l" rtl="0">
              <a:lnSpc>
                <a:spcPct val="100000"/>
              </a:lnSpc>
              <a:spcBef>
                <a:spcPts val="0"/>
              </a:spcBef>
              <a:spcAft>
                <a:spcPts val="0"/>
              </a:spcAft>
              <a:buClr>
                <a:schemeClr val="accent3"/>
              </a:buClr>
              <a:buSzPts val="1200"/>
              <a:buFont typeface="Arial"/>
              <a:buChar char="•"/>
            </a:pPr>
            <a:r>
              <a:rPr lang="en" sz="1200" b="0" i="0" u="none" strike="noStrike" cap="none">
                <a:solidFill>
                  <a:schemeClr val="lt2"/>
                </a:solidFill>
                <a:latin typeface="Calibri"/>
                <a:ea typeface="Calibri"/>
                <a:cs typeface="Calibri"/>
                <a:sym typeface="Calibri"/>
              </a:rPr>
              <a:t>Uses a Visibility Map (visimap) to hide outdated rows</a:t>
            </a:r>
            <a:endParaRPr sz="1200" b="0" i="0" u="none" strike="noStrike" cap="none">
              <a:solidFill>
                <a:srgbClr val="000000"/>
              </a:solidFill>
              <a:latin typeface="Arial"/>
              <a:ea typeface="Arial"/>
              <a:cs typeface="Arial"/>
              <a:sym typeface="Arial"/>
            </a:endParaRPr>
          </a:p>
        </p:txBody>
      </p:sp>
      <p:grpSp>
        <p:nvGrpSpPr>
          <p:cNvPr id="361" name="Google Shape;361;p45"/>
          <p:cNvGrpSpPr/>
          <p:nvPr/>
        </p:nvGrpSpPr>
        <p:grpSpPr>
          <a:xfrm>
            <a:off x="5070339" y="82112"/>
            <a:ext cx="1931557" cy="685800"/>
            <a:chOff x="-1980633" y="442833"/>
            <a:chExt cx="2575410" cy="914400"/>
          </a:xfrm>
        </p:grpSpPr>
        <p:pic>
          <p:nvPicPr>
            <p:cNvPr id="362" name="Google Shape;362;p45" descr="table.png"/>
            <p:cNvPicPr preferRelativeResize="0"/>
            <p:nvPr/>
          </p:nvPicPr>
          <p:blipFill rotWithShape="1">
            <a:blip r:embed="rId3">
              <a:alphaModFix/>
            </a:blip>
            <a:srcRect/>
            <a:stretch/>
          </p:blipFill>
          <p:spPr>
            <a:xfrm>
              <a:off x="-504933" y="442833"/>
              <a:ext cx="1099710" cy="914400"/>
            </a:xfrm>
            <a:prstGeom prst="rect">
              <a:avLst/>
            </a:prstGeom>
            <a:noFill/>
            <a:ln>
              <a:noFill/>
            </a:ln>
            <a:effectLst>
              <a:outerShdw blurRad="50800" dist="38100" dir="2700000" algn="tl" rotWithShape="0">
                <a:srgbClr val="000000">
                  <a:alpha val="40000"/>
                </a:srgbClr>
              </a:outerShdw>
            </a:effectLst>
          </p:spPr>
        </p:pic>
        <p:pic>
          <p:nvPicPr>
            <p:cNvPr id="363" name="Google Shape;363;p45" descr="C:\Users\cantot\Documents\Training\Training Supporting Materials\Icons\All Others\Defragmentation.png"/>
            <p:cNvPicPr preferRelativeResize="0"/>
            <p:nvPr/>
          </p:nvPicPr>
          <p:blipFill rotWithShape="1">
            <a:blip r:embed="rId4">
              <a:alphaModFix/>
            </a:blip>
            <a:srcRect/>
            <a:stretch/>
          </p:blipFill>
          <p:spPr>
            <a:xfrm>
              <a:off x="-1980633" y="485733"/>
              <a:ext cx="609600" cy="609600"/>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6"/>
          <p:cNvSpPr txBox="1">
            <a:spLocks noGrp="1"/>
          </p:cNvSpPr>
          <p:nvPr>
            <p:ph type="title"/>
          </p:nvPr>
        </p:nvSpPr>
        <p:spPr>
          <a:xfrm>
            <a:off x="457200" y="129778"/>
            <a:ext cx="8229600" cy="857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 sz="3200" b="0" i="0" u="none" strike="noStrike" cap="none">
                <a:solidFill>
                  <a:schemeClr val="dk2"/>
                </a:solidFill>
                <a:latin typeface="Arial"/>
                <a:ea typeface="Arial"/>
                <a:cs typeface="Arial"/>
                <a:sym typeface="Arial"/>
              </a:rPr>
              <a:t>Creating Heap and Append-Optimized Tables</a:t>
            </a:r>
            <a:endParaRPr sz="1800" b="0" i="0" u="none" strike="noStrike" cap="none">
              <a:solidFill>
                <a:schemeClr val="dk2"/>
              </a:solidFill>
              <a:latin typeface="Arial"/>
              <a:ea typeface="Arial"/>
              <a:cs typeface="Arial"/>
              <a:sym typeface="Arial"/>
            </a:endParaRPr>
          </a:p>
        </p:txBody>
      </p:sp>
      <p:graphicFrame>
        <p:nvGraphicFramePr>
          <p:cNvPr id="370" name="Google Shape;370;p46"/>
          <p:cNvGraphicFramePr/>
          <p:nvPr/>
        </p:nvGraphicFramePr>
        <p:xfrm>
          <a:off x="590025" y="1108884"/>
          <a:ext cx="3000000" cy="3000000"/>
        </p:xfrm>
        <a:graphic>
          <a:graphicData uri="http://schemas.openxmlformats.org/drawingml/2006/table">
            <a:tbl>
              <a:tblPr firstRow="1" bandRow="1">
                <a:noFill/>
                <a:tableStyleId>{1D3606A6-AD30-490D-8542-535860884B53}</a:tableStyleId>
              </a:tblPr>
              <a:tblGrid>
                <a:gridCol w="2043850">
                  <a:extLst>
                    <a:ext uri="{9D8B030D-6E8A-4147-A177-3AD203B41FA5}">
                      <a16:colId xmlns:a16="http://schemas.microsoft.com/office/drawing/2014/main" val="20000"/>
                    </a:ext>
                  </a:extLst>
                </a:gridCol>
                <a:gridCol w="6052925">
                  <a:extLst>
                    <a:ext uri="{9D8B030D-6E8A-4147-A177-3AD203B41FA5}">
                      <a16:colId xmlns:a16="http://schemas.microsoft.com/office/drawing/2014/main" val="20001"/>
                    </a:ext>
                  </a:extLst>
                </a:gridCol>
              </a:tblGrid>
              <a:tr h="3116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Calibri"/>
                          <a:ea typeface="Calibri"/>
                          <a:cs typeface="Calibri"/>
                          <a:sym typeface="Calibri"/>
                        </a:rPr>
                        <a:t>Action</a:t>
                      </a:r>
                      <a:endParaRPr sz="1400" u="none" strike="noStrike" cap="none">
                        <a:latin typeface="Calibri"/>
                        <a:ea typeface="Calibri"/>
                        <a:cs typeface="Calibri"/>
                        <a:sym typeface="Calibri"/>
                      </a:endParaRPr>
                    </a:p>
                  </a:txBody>
                  <a:tcPr marL="91450" marR="9145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Calibri"/>
                          <a:ea typeface="Calibri"/>
                          <a:cs typeface="Calibri"/>
                          <a:sym typeface="Calibri"/>
                        </a:rPr>
                        <a:t>Example</a:t>
                      </a:r>
                      <a:endParaRPr sz="1400" u="none" strike="noStrike" cap="none">
                        <a:latin typeface="Calibri"/>
                        <a:ea typeface="Calibri"/>
                        <a:cs typeface="Calibri"/>
                        <a:sym typeface="Calibri"/>
                      </a:endParaRPr>
                    </a:p>
                  </a:txBody>
                  <a:tcPr marL="91450" marR="91450" marT="34300" marB="34300"/>
                </a:tc>
                <a:extLst>
                  <a:ext uri="{0D108BD9-81ED-4DB2-BD59-A6C34878D82A}">
                    <a16:rowId xmlns:a16="http://schemas.microsoft.com/office/drawing/2014/main" val="10000"/>
                  </a:ext>
                </a:extLst>
              </a:tr>
              <a:tr h="5379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Calibri"/>
                          <a:ea typeface="Calibri"/>
                          <a:cs typeface="Calibri"/>
                          <a:sym typeface="Calibri"/>
                        </a:rPr>
                        <a:t>Creating a heap, row-oriented table</a:t>
                      </a:r>
                      <a:endParaRPr sz="1400" u="none" strike="noStrike" cap="none">
                        <a:latin typeface="Calibri"/>
                        <a:ea typeface="Calibri"/>
                        <a:cs typeface="Calibri"/>
                        <a:sym typeface="Calibri"/>
                      </a:endParaRPr>
                    </a:p>
                  </a:txBody>
                  <a:tcPr marL="91450" marR="91450" marT="34300" marB="343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Courier New"/>
                          <a:ea typeface="Courier New"/>
                          <a:cs typeface="Courier New"/>
                          <a:sym typeface="Courier New"/>
                        </a:rPr>
                        <a:t>CREATE TABLE tc_heap (id int, descr text) </a:t>
                      </a:r>
                      <a:br>
                        <a:rPr lang="en" sz="1200" u="none" strike="noStrike" cap="none">
                          <a:latin typeface="Courier New"/>
                          <a:ea typeface="Courier New"/>
                          <a:cs typeface="Courier New"/>
                          <a:sym typeface="Courier New"/>
                        </a:rPr>
                      </a:br>
                      <a:r>
                        <a:rPr lang="en" sz="1200" u="none" strike="noStrike" cap="none">
                          <a:latin typeface="Courier New"/>
                          <a:ea typeface="Courier New"/>
                          <a:cs typeface="Courier New"/>
                          <a:sym typeface="Courier New"/>
                        </a:rPr>
                        <a:t>DISTRIBUTED BY (id);</a:t>
                      </a:r>
                      <a:endParaRPr sz="1100" u="none" strike="noStrike" cap="none"/>
                    </a:p>
                  </a:txBody>
                  <a:tcPr marL="91450" marR="91450" marT="34300" marB="34300"/>
                </a:tc>
                <a:extLst>
                  <a:ext uri="{0D108BD9-81ED-4DB2-BD59-A6C34878D82A}">
                    <a16:rowId xmlns:a16="http://schemas.microsoft.com/office/drawing/2014/main" val="10001"/>
                  </a:ext>
                </a:extLst>
              </a:tr>
              <a:tr h="7684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Calibri"/>
                          <a:ea typeface="Calibri"/>
                          <a:cs typeface="Calibri"/>
                          <a:sym typeface="Calibri"/>
                        </a:rPr>
                        <a:t>Creating an append-optimized, row-oriented table</a:t>
                      </a:r>
                      <a:endParaRPr sz="1400" u="none" strike="noStrike" cap="none">
                        <a:latin typeface="Calibri"/>
                        <a:ea typeface="Calibri"/>
                        <a:cs typeface="Calibri"/>
                        <a:sym typeface="Calibri"/>
                      </a:endParaRPr>
                    </a:p>
                  </a:txBody>
                  <a:tcPr marL="91450" marR="91450" marT="34300" marB="343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Courier New"/>
                          <a:ea typeface="Courier New"/>
                          <a:cs typeface="Courier New"/>
                          <a:sym typeface="Courier New"/>
                        </a:rPr>
                        <a:t>CREATE TABLE tc_ao (id int, sales float) </a:t>
                      </a:r>
                      <a:br>
                        <a:rPr lang="en" sz="1200" u="none" strike="noStrike" cap="none">
                          <a:latin typeface="Courier New"/>
                          <a:ea typeface="Courier New"/>
                          <a:cs typeface="Courier New"/>
                          <a:sym typeface="Courier New"/>
                        </a:rPr>
                      </a:br>
                      <a:r>
                        <a:rPr lang="en" sz="1200" b="1" u="none" strike="noStrike" cap="none">
                          <a:latin typeface="Courier New"/>
                          <a:ea typeface="Courier New"/>
                          <a:cs typeface="Courier New"/>
                          <a:sym typeface="Courier New"/>
                        </a:rPr>
                        <a:t>WITH (appendonly=true) </a:t>
                      </a:r>
                      <a:br>
                        <a:rPr lang="en" sz="1200" u="none" strike="noStrike" cap="none">
                          <a:latin typeface="Courier New"/>
                          <a:ea typeface="Courier New"/>
                          <a:cs typeface="Courier New"/>
                          <a:sym typeface="Courier New"/>
                        </a:rPr>
                      </a:br>
                      <a:r>
                        <a:rPr lang="en" sz="1200" u="none" strike="noStrike" cap="none">
                          <a:latin typeface="Courier New"/>
                          <a:ea typeface="Courier New"/>
                          <a:cs typeface="Courier New"/>
                          <a:sym typeface="Courier New"/>
                        </a:rPr>
                        <a:t>DISTRIBUTED BY (id);</a:t>
                      </a:r>
                      <a:endParaRPr sz="1100" u="none" strike="noStrike" cap="none"/>
                    </a:p>
                  </a:txBody>
                  <a:tcPr marL="91450" marR="91450" marT="34300" marB="34300"/>
                </a:tc>
                <a:extLst>
                  <a:ext uri="{0D108BD9-81ED-4DB2-BD59-A6C34878D82A}">
                    <a16:rowId xmlns:a16="http://schemas.microsoft.com/office/drawing/2014/main" val="10002"/>
                  </a:ext>
                </a:extLst>
              </a:tr>
              <a:tr h="8965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Calibri"/>
                          <a:ea typeface="Calibri"/>
                          <a:cs typeface="Calibri"/>
                          <a:sym typeface="Calibri"/>
                        </a:rPr>
                        <a:t>Creating an append-optimized, column-oriented table</a:t>
                      </a:r>
                      <a:endParaRPr sz="1400" u="none" strike="noStrike" cap="none">
                        <a:latin typeface="Calibri"/>
                        <a:ea typeface="Calibri"/>
                        <a:cs typeface="Calibri"/>
                        <a:sym typeface="Calibri"/>
                      </a:endParaRPr>
                    </a:p>
                  </a:txBody>
                  <a:tcPr marL="91450" marR="91450" marT="34300" marB="343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Courier New"/>
                          <a:ea typeface="Courier New"/>
                          <a:cs typeface="Courier New"/>
                          <a:sym typeface="Courier New"/>
                        </a:rPr>
                        <a:t>CREATE TABLE tc_ao_c (id int, sales float) </a:t>
                      </a:r>
                      <a:br>
                        <a:rPr lang="en" sz="1200" u="none" strike="noStrike" cap="none">
                          <a:latin typeface="Courier New"/>
                          <a:ea typeface="Courier New"/>
                          <a:cs typeface="Courier New"/>
                          <a:sym typeface="Courier New"/>
                        </a:rPr>
                      </a:br>
                      <a:r>
                        <a:rPr lang="en" sz="1200" b="1" u="none" strike="noStrike" cap="none">
                          <a:latin typeface="Courier New"/>
                          <a:ea typeface="Courier New"/>
                          <a:cs typeface="Courier New"/>
                          <a:sym typeface="Courier New"/>
                        </a:rPr>
                        <a:t>WITH (appendonly=true, orientation=column) </a:t>
                      </a:r>
                      <a:br>
                        <a:rPr lang="en" sz="1200" u="none" strike="noStrike" cap="none">
                          <a:latin typeface="Courier New"/>
                          <a:ea typeface="Courier New"/>
                          <a:cs typeface="Courier New"/>
                          <a:sym typeface="Courier New"/>
                        </a:rPr>
                      </a:br>
                      <a:r>
                        <a:rPr lang="en" sz="1200" u="none" strike="noStrike" cap="none">
                          <a:latin typeface="Courier New"/>
                          <a:ea typeface="Courier New"/>
                          <a:cs typeface="Courier New"/>
                          <a:sym typeface="Courier New"/>
                        </a:rPr>
                        <a:t>DISTRIBUTED BY (id);</a:t>
                      </a:r>
                      <a:endParaRPr sz="11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Courier New"/>
                        <a:ea typeface="Courier New"/>
                        <a:cs typeface="Courier New"/>
                        <a:sym typeface="Courier New"/>
                      </a:endParaRPr>
                    </a:p>
                  </a:txBody>
                  <a:tcPr marL="91450" marR="91450" marT="34300" marB="34300"/>
                </a:tc>
                <a:extLst>
                  <a:ext uri="{0D108BD9-81ED-4DB2-BD59-A6C34878D82A}">
                    <a16:rowId xmlns:a16="http://schemas.microsoft.com/office/drawing/2014/main" val="10003"/>
                  </a:ext>
                </a:extLst>
              </a:tr>
            </a:tbl>
          </a:graphicData>
        </a:graphic>
      </p:graphicFrame>
      <p:grpSp>
        <p:nvGrpSpPr>
          <p:cNvPr id="371" name="Google Shape;371;p46"/>
          <p:cNvGrpSpPr/>
          <p:nvPr/>
        </p:nvGrpSpPr>
        <p:grpSpPr>
          <a:xfrm>
            <a:off x="0" y="3904081"/>
            <a:ext cx="9144001" cy="928593"/>
            <a:chOff x="0" y="5048071"/>
            <a:chExt cx="9144001" cy="1238125"/>
          </a:xfrm>
        </p:grpSpPr>
        <p:sp>
          <p:nvSpPr>
            <p:cNvPr id="372" name="Google Shape;372;p46"/>
            <p:cNvSpPr/>
            <p:nvPr/>
          </p:nvSpPr>
          <p:spPr>
            <a:xfrm>
              <a:off x="0" y="5181600"/>
              <a:ext cx="9144000" cy="838200"/>
            </a:xfrm>
            <a:prstGeom prst="rect">
              <a:avLst/>
            </a:prstGeom>
            <a:gradFill>
              <a:gsLst>
                <a:gs pos="0">
                  <a:srgbClr val="FFFFCC">
                    <a:alpha val="83529"/>
                  </a:srgbClr>
                </a:gs>
                <a:gs pos="50000">
                  <a:srgbClr val="FFFFCC">
                    <a:alpha val="51372"/>
                  </a:srgbClr>
                </a:gs>
                <a:gs pos="100000">
                  <a:srgbClr val="FFFFCC">
                    <a:alpha val="14509"/>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373" name="Google Shape;373;p46"/>
            <p:cNvGrpSpPr/>
            <p:nvPr/>
          </p:nvGrpSpPr>
          <p:grpSpPr>
            <a:xfrm>
              <a:off x="381000" y="5048071"/>
              <a:ext cx="8763002" cy="1238125"/>
              <a:chOff x="381000" y="4724400"/>
              <a:chExt cx="8763002" cy="1238125"/>
            </a:xfrm>
          </p:grpSpPr>
          <p:grpSp>
            <p:nvGrpSpPr>
              <p:cNvPr id="374" name="Google Shape;374;p46"/>
              <p:cNvGrpSpPr/>
              <p:nvPr/>
            </p:nvGrpSpPr>
            <p:grpSpPr>
              <a:xfrm>
                <a:off x="381000" y="4724400"/>
                <a:ext cx="985715" cy="1238125"/>
                <a:chOff x="1524000" y="4495800"/>
                <a:chExt cx="985715" cy="1238125"/>
              </a:xfrm>
            </p:grpSpPr>
            <p:grpSp>
              <p:nvGrpSpPr>
                <p:cNvPr id="375" name="Google Shape;375;p46"/>
                <p:cNvGrpSpPr/>
                <p:nvPr/>
              </p:nvGrpSpPr>
              <p:grpSpPr>
                <a:xfrm>
                  <a:off x="1524000" y="4724401"/>
                  <a:ext cx="985715" cy="1009524"/>
                  <a:chOff x="1524000" y="4724401"/>
                  <a:chExt cx="985715" cy="1009524"/>
                </a:xfrm>
              </p:grpSpPr>
              <p:pic>
                <p:nvPicPr>
                  <p:cNvPr id="376" name="Google Shape;376;p46" descr="C:\Documents and Settings\cantot\My Documents\Training\Supporting Materials\Icons\PNG files for PowerPoint\All Others\blank paper.png"/>
                  <p:cNvPicPr preferRelativeResize="0"/>
                  <p:nvPr/>
                </p:nvPicPr>
                <p:blipFill rotWithShape="1">
                  <a:blip r:embed="rId3">
                    <a:alphaModFix/>
                  </a:blip>
                  <a:srcRect/>
                  <a:stretch/>
                </p:blipFill>
                <p:spPr>
                  <a:xfrm rot="-5400000">
                    <a:off x="1512095" y="4736305"/>
                    <a:ext cx="1009524" cy="985715"/>
                  </a:xfrm>
                  <a:prstGeom prst="rect">
                    <a:avLst/>
                  </a:prstGeom>
                  <a:noFill/>
                  <a:ln>
                    <a:noFill/>
                  </a:ln>
                </p:spPr>
              </p:pic>
              <p:sp>
                <p:nvSpPr>
                  <p:cNvPr id="377" name="Google Shape;377;p46"/>
                  <p:cNvSpPr txBox="1"/>
                  <p:nvPr/>
                </p:nvSpPr>
                <p:spPr>
                  <a:xfrm>
                    <a:off x="1676400" y="4872320"/>
                    <a:ext cx="777300" cy="7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Pinyon Script"/>
                        <a:ea typeface="Pinyon Script"/>
                        <a:cs typeface="Pinyon Script"/>
                        <a:sym typeface="Pinyon Script"/>
                      </a:rPr>
                      <a:t>                   A fly and a flea in a flue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Pinyon Script"/>
                        <a:ea typeface="Pinyon Script"/>
                        <a:cs typeface="Pinyon Script"/>
                        <a:sym typeface="Pinyon Script"/>
                      </a:rPr>
                      <a:t>                  Were imprisoned, so what could they do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Pinyon Script"/>
                        <a:ea typeface="Pinyon Script"/>
                        <a:cs typeface="Pinyon Script"/>
                        <a:sym typeface="Pinyon Script"/>
                      </a:rPr>
                      <a:t>Said the fly, let us flee. Let us fly said the flee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Pinyon Script"/>
                        <a:ea typeface="Pinyon Script"/>
                        <a:cs typeface="Pinyon Script"/>
                        <a:sym typeface="Pinyon Script"/>
                      </a:rPr>
                      <a:t>So they flew through a flaw in the flue.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Pinyon Script"/>
                        <a:ea typeface="Pinyon Script"/>
                        <a:cs typeface="Pinyon Script"/>
                        <a:sym typeface="Pinyon Script"/>
                      </a:rPr>
                      <a:t>A canner exceedingly canny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Pinyon Script"/>
                        <a:ea typeface="Pinyon Script"/>
                        <a:cs typeface="Pinyon Script"/>
                        <a:sym typeface="Pinyon Script"/>
                      </a:rPr>
                      <a:t>One morning remarked to his granny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Pinyon Script"/>
                        <a:ea typeface="Pinyon Script"/>
                        <a:cs typeface="Pinyon Script"/>
                        <a:sym typeface="Pinyon Script"/>
                      </a:rPr>
                      <a:t>A canner can can anything that he can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Pinyon Script"/>
                        <a:ea typeface="Pinyon Script"/>
                        <a:cs typeface="Pinyon Script"/>
                        <a:sym typeface="Pinyon Script"/>
                      </a:rPr>
                      <a:t>But a canner can’t can a can can he?</a:t>
                    </a:r>
                    <a:endParaRPr sz="300" b="0" i="0" u="none" strike="noStrike" cap="none">
                      <a:solidFill>
                        <a:schemeClr val="dk1"/>
                      </a:solidFill>
                      <a:latin typeface="Pinyon Script"/>
                      <a:ea typeface="Pinyon Script"/>
                      <a:cs typeface="Pinyon Script"/>
                      <a:sym typeface="Pinyon Script"/>
                    </a:endParaRPr>
                  </a:p>
                </p:txBody>
              </p:sp>
            </p:grpSp>
            <p:pic>
              <p:nvPicPr>
                <p:cNvPr id="378" name="Google Shape;378;p46" descr="C:\Documents and Settings\cantot\My Documents\Training\Supporting Materials\Icons\PNG files for PowerPoint\All Others\Push Pin.png"/>
                <p:cNvPicPr preferRelativeResize="0"/>
                <p:nvPr/>
              </p:nvPicPr>
              <p:blipFill rotWithShape="1">
                <a:blip r:embed="rId4">
                  <a:alphaModFix/>
                </a:blip>
                <a:srcRect/>
                <a:stretch/>
              </p:blipFill>
              <p:spPr>
                <a:xfrm>
                  <a:off x="1905000" y="4495800"/>
                  <a:ext cx="548640" cy="548640"/>
                </a:xfrm>
                <a:prstGeom prst="rect">
                  <a:avLst/>
                </a:prstGeom>
                <a:noFill/>
                <a:ln>
                  <a:noFill/>
                </a:ln>
              </p:spPr>
            </p:pic>
          </p:grpSp>
          <p:sp>
            <p:nvSpPr>
              <p:cNvPr id="379" name="Google Shape;379;p46"/>
              <p:cNvSpPr txBox="1"/>
              <p:nvPr/>
            </p:nvSpPr>
            <p:spPr>
              <a:xfrm>
                <a:off x="1371601" y="4724400"/>
                <a:ext cx="7772400" cy="10156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chemeClr val="lt2"/>
                    </a:solidFill>
                    <a:latin typeface="Calibri"/>
                    <a:ea typeface="Calibri"/>
                    <a:cs typeface="Calibri"/>
                    <a:sym typeface="Calibri"/>
                  </a:rPr>
                  <a:t>Note:</a:t>
                </a:r>
                <a:r>
                  <a:rPr lang="en" sz="1800" b="0" i="0" u="none" strike="noStrike" cap="none">
                    <a:solidFill>
                      <a:schemeClr val="lt2"/>
                    </a:solidFill>
                    <a:latin typeface="Calibri"/>
                    <a:ea typeface="Calibri"/>
                    <a:cs typeface="Calibri"/>
                    <a:sym typeface="Calibri"/>
                  </a:rPr>
                  <a:t> You cannot modify the storage or orientation of a table once defined. You can create a new table with the desired options and migrate your data.</a:t>
                </a:r>
                <a:endParaRPr sz="18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7"/>
          <p:cNvSpPr txBox="1">
            <a:spLocks noGrp="1"/>
          </p:cNvSpPr>
          <p:nvPr>
            <p:ph type="title"/>
          </p:nvPr>
        </p:nvSpPr>
        <p:spPr>
          <a:xfrm>
            <a:off x="457200" y="53578"/>
            <a:ext cx="8229600" cy="857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 sz="3200" b="0" i="0" u="none" strike="noStrike" cap="none">
                <a:solidFill>
                  <a:schemeClr val="dk2"/>
                </a:solidFill>
                <a:latin typeface="Arial"/>
                <a:ea typeface="Arial"/>
                <a:cs typeface="Arial"/>
                <a:sym typeface="Arial"/>
              </a:rPr>
              <a:t>Defining Append-Optimized Compression Tables</a:t>
            </a:r>
            <a:endParaRPr sz="3200" b="0" i="0" u="none" strike="noStrike" cap="none">
              <a:solidFill>
                <a:schemeClr val="dk2"/>
              </a:solidFill>
              <a:latin typeface="Arial"/>
              <a:ea typeface="Arial"/>
              <a:cs typeface="Arial"/>
              <a:sym typeface="Arial"/>
            </a:endParaRPr>
          </a:p>
        </p:txBody>
      </p:sp>
      <p:graphicFrame>
        <p:nvGraphicFramePr>
          <p:cNvPr id="386" name="Google Shape;386;p47"/>
          <p:cNvGraphicFramePr/>
          <p:nvPr/>
        </p:nvGraphicFramePr>
        <p:xfrm>
          <a:off x="346800" y="1054296"/>
          <a:ext cx="3000000" cy="3000000"/>
        </p:xfrm>
        <a:graphic>
          <a:graphicData uri="http://schemas.openxmlformats.org/drawingml/2006/table">
            <a:tbl>
              <a:tblPr firstRow="1" bandRow="1">
                <a:noFill/>
                <a:tableStyleId>{1D3606A6-AD30-490D-8542-535860884B53}</a:tableStyleId>
              </a:tblPr>
              <a:tblGrid>
                <a:gridCol w="1807000">
                  <a:extLst>
                    <a:ext uri="{9D8B030D-6E8A-4147-A177-3AD203B41FA5}">
                      <a16:colId xmlns:a16="http://schemas.microsoft.com/office/drawing/2014/main" val="20000"/>
                    </a:ext>
                  </a:extLst>
                </a:gridCol>
                <a:gridCol w="6533000">
                  <a:extLst>
                    <a:ext uri="{9D8B030D-6E8A-4147-A177-3AD203B41FA5}">
                      <a16:colId xmlns:a16="http://schemas.microsoft.com/office/drawing/2014/main" val="20001"/>
                    </a:ext>
                  </a:extLst>
                </a:gridCol>
              </a:tblGrid>
              <a:tr h="27812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Calibri"/>
                          <a:ea typeface="Calibri"/>
                          <a:cs typeface="Calibri"/>
                          <a:sym typeface="Calibri"/>
                        </a:rPr>
                        <a:t>Action</a:t>
                      </a:r>
                      <a:endParaRPr sz="1400" u="none" strike="noStrike" cap="none">
                        <a:latin typeface="Calibri"/>
                        <a:ea typeface="Calibri"/>
                        <a:cs typeface="Calibri"/>
                        <a:sym typeface="Calibri"/>
                      </a:endParaRPr>
                    </a:p>
                  </a:txBody>
                  <a:tcPr marL="91450" marR="9145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Calibri"/>
                          <a:ea typeface="Calibri"/>
                          <a:cs typeface="Calibri"/>
                          <a:sym typeface="Calibri"/>
                        </a:rPr>
                        <a:t>Example</a:t>
                      </a:r>
                      <a:endParaRPr sz="1400" u="none" strike="noStrike" cap="none">
                        <a:latin typeface="Calibri"/>
                        <a:ea typeface="Calibri"/>
                        <a:cs typeface="Calibri"/>
                        <a:sym typeface="Calibri"/>
                      </a:endParaRPr>
                    </a:p>
                  </a:txBody>
                  <a:tcPr marL="91450" marR="91450" marT="34300" marB="34300"/>
                </a:tc>
                <a:extLst>
                  <a:ext uri="{0D108BD9-81ED-4DB2-BD59-A6C34878D82A}">
                    <a16:rowId xmlns:a16="http://schemas.microsoft.com/office/drawing/2014/main" val="10000"/>
                  </a:ext>
                </a:extLst>
              </a:tr>
              <a:tr h="27812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Calibri"/>
                          <a:ea typeface="Calibri"/>
                          <a:cs typeface="Calibri"/>
                          <a:sym typeface="Calibri"/>
                        </a:rPr>
                        <a:t>Creating a zlib compressed table with compression level 5</a:t>
                      </a:r>
                      <a:endParaRPr sz="1400" u="none" strike="noStrike" cap="none">
                        <a:latin typeface="Calibri"/>
                        <a:ea typeface="Calibri"/>
                        <a:cs typeface="Calibri"/>
                        <a:sym typeface="Calibri"/>
                      </a:endParaRPr>
                    </a:p>
                  </a:txBody>
                  <a:tcPr marL="91450" marR="91450" marT="34300" marB="343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Courier New"/>
                          <a:ea typeface="Courier New"/>
                          <a:cs typeface="Courier New"/>
                          <a:sym typeface="Courier New"/>
                        </a:rPr>
                        <a:t>CREATE TABLE tc_ao_zlib5 (id int, sales float) </a:t>
                      </a:r>
                      <a:br>
                        <a:rPr lang="en" sz="1200" u="none" strike="noStrike" cap="none">
                          <a:latin typeface="Courier New"/>
                          <a:ea typeface="Courier New"/>
                          <a:cs typeface="Courier New"/>
                          <a:sym typeface="Courier New"/>
                        </a:rPr>
                      </a:br>
                      <a:r>
                        <a:rPr lang="en" sz="1200" b="1" u="none" strike="noStrike" cap="none">
                          <a:latin typeface="Courier New"/>
                          <a:ea typeface="Courier New"/>
                          <a:cs typeface="Courier New"/>
                          <a:sym typeface="Courier New"/>
                        </a:rPr>
                        <a:t>WITH (appendonly=true, compresstype=zlib, compresslevel=5)</a:t>
                      </a:r>
                      <a:r>
                        <a:rPr lang="en" sz="1200" b="0" u="none" strike="noStrike" cap="none">
                          <a:latin typeface="Courier New"/>
                          <a:ea typeface="Courier New"/>
                          <a:cs typeface="Courier New"/>
                          <a:sym typeface="Courier New"/>
                        </a:rPr>
                        <a:t> </a:t>
                      </a:r>
                      <a:br>
                        <a:rPr lang="en" sz="1200" b="0" u="none" strike="noStrike" cap="none">
                          <a:latin typeface="Courier New"/>
                          <a:ea typeface="Courier New"/>
                          <a:cs typeface="Courier New"/>
                          <a:sym typeface="Courier New"/>
                        </a:rPr>
                      </a:br>
                      <a:r>
                        <a:rPr lang="en" sz="1200" u="none" strike="noStrike" cap="none">
                          <a:latin typeface="Courier New"/>
                          <a:ea typeface="Courier New"/>
                          <a:cs typeface="Courier New"/>
                          <a:sym typeface="Courier New"/>
                        </a:rPr>
                        <a:t>DISTRIBUTED BY (id);</a:t>
                      </a:r>
                      <a:endParaRPr sz="1100" u="none" strike="noStrike" cap="none"/>
                    </a:p>
                  </a:txBody>
                  <a:tcPr marL="91450" marR="91450" marT="34300" marB="34300"/>
                </a:tc>
                <a:extLst>
                  <a:ext uri="{0D108BD9-81ED-4DB2-BD59-A6C34878D82A}">
                    <a16:rowId xmlns:a16="http://schemas.microsoft.com/office/drawing/2014/main" val="10001"/>
                  </a:ext>
                </a:extLst>
              </a:tr>
              <a:tr h="27812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Calibri"/>
                          <a:ea typeface="Calibri"/>
                          <a:cs typeface="Calibri"/>
                          <a:sym typeface="Calibri"/>
                        </a:rPr>
                        <a:t>Creating a  quicklz compressed table</a:t>
                      </a:r>
                      <a:endParaRPr sz="1400" u="none" strike="noStrike" cap="none">
                        <a:latin typeface="Calibri"/>
                        <a:ea typeface="Calibri"/>
                        <a:cs typeface="Calibri"/>
                        <a:sym typeface="Calibri"/>
                      </a:endParaRPr>
                    </a:p>
                  </a:txBody>
                  <a:tcPr marL="91450" marR="91450" marT="34300" marB="343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Courier New"/>
                          <a:ea typeface="Courier New"/>
                          <a:cs typeface="Courier New"/>
                          <a:sym typeface="Courier New"/>
                        </a:rPr>
                        <a:t>CREATE TABLE tc_ao_quicklz (id int, sales float) </a:t>
                      </a:r>
                      <a:br>
                        <a:rPr lang="en" sz="1200" u="none" strike="noStrike" cap="none">
                          <a:latin typeface="Courier New"/>
                          <a:ea typeface="Courier New"/>
                          <a:cs typeface="Courier New"/>
                          <a:sym typeface="Courier New"/>
                        </a:rPr>
                      </a:br>
                      <a:r>
                        <a:rPr lang="en" sz="1200" b="1" u="none" strike="noStrike" cap="none">
                          <a:latin typeface="Courier New"/>
                          <a:ea typeface="Courier New"/>
                          <a:cs typeface="Courier New"/>
                          <a:sym typeface="Courier New"/>
                        </a:rPr>
                        <a:t>WITH (appendonly=true, compresstype=quicklz) </a:t>
                      </a:r>
                      <a:br>
                        <a:rPr lang="en" sz="1200" u="none" strike="noStrike" cap="none">
                          <a:latin typeface="Courier New"/>
                          <a:ea typeface="Courier New"/>
                          <a:cs typeface="Courier New"/>
                          <a:sym typeface="Courier New"/>
                        </a:rPr>
                      </a:br>
                      <a:r>
                        <a:rPr lang="en" sz="1200" u="none" strike="noStrike" cap="none">
                          <a:latin typeface="Courier New"/>
                          <a:ea typeface="Courier New"/>
                          <a:cs typeface="Courier New"/>
                          <a:sym typeface="Courier New"/>
                        </a:rPr>
                        <a:t>DISTRIBUTED BY (id);</a:t>
                      </a:r>
                      <a:endParaRPr sz="1100" u="none" strike="noStrike" cap="none"/>
                    </a:p>
                  </a:txBody>
                  <a:tcPr marL="91450" marR="91450" marT="34300" marB="34300"/>
                </a:tc>
                <a:extLst>
                  <a:ext uri="{0D108BD9-81ED-4DB2-BD59-A6C34878D82A}">
                    <a16:rowId xmlns:a16="http://schemas.microsoft.com/office/drawing/2014/main" val="10002"/>
                  </a:ext>
                </a:extLst>
              </a:tr>
              <a:tr h="27812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Calibri"/>
                          <a:ea typeface="Calibri"/>
                          <a:cs typeface="Calibri"/>
                          <a:sym typeface="Calibri"/>
                        </a:rPr>
                        <a:t>Creating an AO table with an RLE compressed column and a zlib compressed column</a:t>
                      </a:r>
                      <a:endParaRPr sz="1400" u="none" strike="noStrike" cap="none">
                        <a:latin typeface="Calibri"/>
                        <a:ea typeface="Calibri"/>
                        <a:cs typeface="Calibri"/>
                        <a:sym typeface="Calibri"/>
                      </a:endParaRPr>
                    </a:p>
                  </a:txBody>
                  <a:tcPr marL="91450" marR="91450" marT="34300" marB="343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Courier New"/>
                          <a:ea typeface="Courier New"/>
                          <a:cs typeface="Courier New"/>
                          <a:sym typeface="Courier New"/>
                        </a:rPr>
                        <a:t>CREATE TABLE tc_ao_rletype (</a:t>
                      </a:r>
                      <a:endParaRPr sz="1100" u="none" strike="noStrike" cap="none"/>
                    </a:p>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Courier New"/>
                          <a:ea typeface="Courier New"/>
                          <a:cs typeface="Courier New"/>
                          <a:sym typeface="Courier New"/>
                        </a:rPr>
                        <a:t>    id int, </a:t>
                      </a:r>
                      <a:endParaRPr sz="1100" u="none" strike="noStrike" cap="none"/>
                    </a:p>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Courier New"/>
                          <a:ea typeface="Courier New"/>
                          <a:cs typeface="Courier New"/>
                          <a:sym typeface="Courier New"/>
                        </a:rPr>
                        <a:t>    sales float </a:t>
                      </a:r>
                      <a:r>
                        <a:rPr lang="en" sz="1200" b="1" u="none" strike="noStrike" cap="none">
                          <a:latin typeface="Courier New"/>
                          <a:ea typeface="Courier New"/>
                          <a:cs typeface="Courier New"/>
                          <a:sym typeface="Courier New"/>
                        </a:rPr>
                        <a:t>ENCODING (compresstype=zlib,</a:t>
                      </a:r>
                      <a:endParaRPr sz="1100" u="none" strike="noStrike" cap="none"/>
                    </a:p>
                    <a:p>
                      <a:pPr marL="0" marR="0" lvl="0" indent="0" algn="l" rtl="0">
                        <a:lnSpc>
                          <a:spcPct val="100000"/>
                        </a:lnSpc>
                        <a:spcBef>
                          <a:spcPts val="0"/>
                        </a:spcBef>
                        <a:spcAft>
                          <a:spcPts val="0"/>
                        </a:spcAft>
                        <a:buClr>
                          <a:srgbClr val="000000"/>
                        </a:buClr>
                        <a:buSzPts val="1200"/>
                        <a:buFont typeface="Arial"/>
                        <a:buNone/>
                      </a:pPr>
                      <a:r>
                        <a:rPr lang="en" sz="1200" b="1" u="none" strike="noStrike" cap="none">
                          <a:latin typeface="Courier New"/>
                          <a:ea typeface="Courier New"/>
                          <a:cs typeface="Courier New"/>
                          <a:sym typeface="Courier New"/>
                        </a:rPr>
                        <a:t>        compresslevel=3),</a:t>
                      </a:r>
                      <a:endParaRPr sz="1200" b="0" u="none" strike="noStrike" cap="none">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200"/>
                        <a:buFont typeface="Arial"/>
                        <a:buNone/>
                      </a:pPr>
                      <a:r>
                        <a:rPr lang="en" sz="1200" b="0" u="none" strike="noStrike" cap="none">
                          <a:latin typeface="Courier New"/>
                          <a:ea typeface="Courier New"/>
                          <a:cs typeface="Courier New"/>
                          <a:sym typeface="Courier New"/>
                        </a:rPr>
                        <a:t>    </a:t>
                      </a:r>
                      <a:r>
                        <a:rPr lang="en" sz="1200" u="none" strike="noStrike" cap="none">
                          <a:latin typeface="Courier New"/>
                          <a:ea typeface="Courier New"/>
                          <a:cs typeface="Courier New"/>
                          <a:sym typeface="Courier New"/>
                        </a:rPr>
                        <a:t>salesdate date </a:t>
                      </a:r>
                      <a:r>
                        <a:rPr lang="en" sz="1200" b="1" u="none" strike="noStrike" cap="none">
                          <a:latin typeface="Courier New"/>
                          <a:ea typeface="Courier New"/>
                          <a:cs typeface="Courier New"/>
                          <a:sym typeface="Courier New"/>
                        </a:rPr>
                        <a:t>ENCODING (compresstype=rle_type)</a:t>
                      </a:r>
                      <a:r>
                        <a:rPr lang="en" sz="1200" u="none" strike="noStrike" cap="none">
                          <a:latin typeface="Courier New"/>
                          <a:ea typeface="Courier New"/>
                          <a:cs typeface="Courier New"/>
                          <a:sym typeface="Courier New"/>
                        </a:rPr>
                        <a:t>) </a:t>
                      </a:r>
                      <a:br>
                        <a:rPr lang="en" sz="1200" u="none" strike="noStrike" cap="none">
                          <a:latin typeface="Courier New"/>
                          <a:ea typeface="Courier New"/>
                          <a:cs typeface="Courier New"/>
                          <a:sym typeface="Courier New"/>
                        </a:rPr>
                      </a:br>
                      <a:r>
                        <a:rPr lang="en" sz="1200" b="0" u="none" strike="noStrike" cap="none">
                          <a:latin typeface="Courier New"/>
                          <a:ea typeface="Courier New"/>
                          <a:cs typeface="Courier New"/>
                          <a:sym typeface="Courier New"/>
                        </a:rPr>
                        <a:t>WITH (appendonly=true, orientation=column)</a:t>
                      </a:r>
                      <a:br>
                        <a:rPr lang="en" sz="1200" b="0" u="none" strike="noStrike" cap="none">
                          <a:latin typeface="Courier New"/>
                          <a:ea typeface="Courier New"/>
                          <a:cs typeface="Courier New"/>
                          <a:sym typeface="Courier New"/>
                        </a:rPr>
                      </a:br>
                      <a:r>
                        <a:rPr lang="en" sz="1200" u="none" strike="noStrike" cap="none">
                          <a:latin typeface="Courier New"/>
                          <a:ea typeface="Courier New"/>
                          <a:cs typeface="Courier New"/>
                          <a:sym typeface="Courier New"/>
                        </a:rPr>
                        <a:t>DISTRIBUTED BY (id);</a:t>
                      </a:r>
                      <a:endParaRPr sz="1100" u="none" strike="noStrike" cap="none"/>
                    </a:p>
                  </a:txBody>
                  <a:tcPr marL="91450" marR="91450" marT="34300" marB="34300"/>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8"/>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 sz="3200" b="0" i="0" u="none" strike="noStrike" cap="none">
                <a:solidFill>
                  <a:schemeClr val="dk2"/>
                </a:solidFill>
                <a:latin typeface="Arial"/>
                <a:ea typeface="Arial"/>
                <a:cs typeface="Arial"/>
                <a:sym typeface="Arial"/>
              </a:rPr>
              <a:t>Compressing Table Data</a:t>
            </a:r>
            <a:endParaRPr sz="3200" b="0" i="0" u="none" strike="noStrike" cap="none">
              <a:solidFill>
                <a:schemeClr val="dk2"/>
              </a:solidFill>
              <a:latin typeface="Arial"/>
              <a:ea typeface="Arial"/>
              <a:cs typeface="Arial"/>
              <a:sym typeface="Arial"/>
            </a:endParaRPr>
          </a:p>
        </p:txBody>
      </p:sp>
      <p:graphicFrame>
        <p:nvGraphicFramePr>
          <p:cNvPr id="393" name="Google Shape;393;p48"/>
          <p:cNvGraphicFramePr/>
          <p:nvPr/>
        </p:nvGraphicFramePr>
        <p:xfrm>
          <a:off x="306275" y="857250"/>
          <a:ext cx="3000000" cy="3000000"/>
        </p:xfrm>
        <a:graphic>
          <a:graphicData uri="http://schemas.openxmlformats.org/drawingml/2006/table">
            <a:tbl>
              <a:tblPr firstRow="1" bandRow="1">
                <a:noFill/>
                <a:tableStyleId>{1D3606A6-AD30-490D-8542-535860884B53}</a:tableStyleId>
              </a:tblPr>
              <a:tblGrid>
                <a:gridCol w="1430925">
                  <a:extLst>
                    <a:ext uri="{9D8B030D-6E8A-4147-A177-3AD203B41FA5}">
                      <a16:colId xmlns:a16="http://schemas.microsoft.com/office/drawing/2014/main" val="20000"/>
                    </a:ext>
                  </a:extLst>
                </a:gridCol>
                <a:gridCol w="1430925">
                  <a:extLst>
                    <a:ext uri="{9D8B030D-6E8A-4147-A177-3AD203B41FA5}">
                      <a16:colId xmlns:a16="http://schemas.microsoft.com/office/drawing/2014/main" val="20001"/>
                    </a:ext>
                  </a:extLst>
                </a:gridCol>
                <a:gridCol w="2432550">
                  <a:extLst>
                    <a:ext uri="{9D8B030D-6E8A-4147-A177-3AD203B41FA5}">
                      <a16:colId xmlns:a16="http://schemas.microsoft.com/office/drawing/2014/main" val="20002"/>
                    </a:ext>
                  </a:extLst>
                </a:gridCol>
                <a:gridCol w="1574000">
                  <a:extLst>
                    <a:ext uri="{9D8B030D-6E8A-4147-A177-3AD203B41FA5}">
                      <a16:colId xmlns:a16="http://schemas.microsoft.com/office/drawing/2014/main" val="20003"/>
                    </a:ext>
                  </a:extLst>
                </a:gridCol>
                <a:gridCol w="1717100">
                  <a:extLst>
                    <a:ext uri="{9D8B030D-6E8A-4147-A177-3AD203B41FA5}">
                      <a16:colId xmlns:a16="http://schemas.microsoft.com/office/drawing/2014/main" val="20004"/>
                    </a:ext>
                  </a:extLst>
                </a:gridCol>
              </a:tblGrid>
              <a:tr h="27812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Calibri"/>
                          <a:ea typeface="Calibri"/>
                          <a:cs typeface="Calibri"/>
                          <a:sym typeface="Calibri"/>
                        </a:rPr>
                        <a:t>Compression Algorithm</a:t>
                      </a:r>
                      <a:endParaRPr sz="1400" u="none" strike="noStrike" cap="none">
                        <a:latin typeface="Calibri"/>
                        <a:ea typeface="Calibri"/>
                        <a:cs typeface="Calibri"/>
                        <a:sym typeface="Calibri"/>
                      </a:endParaRPr>
                    </a:p>
                  </a:txBody>
                  <a:tcPr marL="91450" marR="9145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Calibri"/>
                          <a:ea typeface="Calibri"/>
                          <a:cs typeface="Calibri"/>
                          <a:sym typeface="Calibri"/>
                        </a:rPr>
                        <a:t>Compression Levels</a:t>
                      </a:r>
                      <a:endParaRPr sz="1400" u="none" strike="noStrike" cap="none">
                        <a:latin typeface="Calibri"/>
                        <a:ea typeface="Calibri"/>
                        <a:cs typeface="Calibri"/>
                        <a:sym typeface="Calibri"/>
                      </a:endParaRPr>
                    </a:p>
                  </a:txBody>
                  <a:tcPr marL="91450" marR="9145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Calibri"/>
                          <a:ea typeface="Calibri"/>
                          <a:cs typeface="Calibri"/>
                          <a:sym typeface="Calibri"/>
                        </a:rPr>
                        <a:t>Description</a:t>
                      </a:r>
                      <a:endParaRPr sz="1400" u="none" strike="noStrike" cap="none">
                        <a:latin typeface="Calibri"/>
                        <a:ea typeface="Calibri"/>
                        <a:cs typeface="Calibri"/>
                        <a:sym typeface="Calibri"/>
                      </a:endParaRPr>
                    </a:p>
                  </a:txBody>
                  <a:tcPr marL="91450" marR="9145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Calibri"/>
                          <a:ea typeface="Calibri"/>
                          <a:cs typeface="Calibri"/>
                          <a:sym typeface="Calibri"/>
                        </a:rPr>
                        <a:t>Table-Level Compression</a:t>
                      </a:r>
                      <a:endParaRPr sz="1400" u="none" strike="noStrike" cap="none">
                        <a:latin typeface="Calibri"/>
                        <a:ea typeface="Calibri"/>
                        <a:cs typeface="Calibri"/>
                        <a:sym typeface="Calibri"/>
                      </a:endParaRPr>
                    </a:p>
                  </a:txBody>
                  <a:tcPr marL="91450" marR="9145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Calibri"/>
                          <a:ea typeface="Calibri"/>
                          <a:cs typeface="Calibri"/>
                          <a:sym typeface="Calibri"/>
                        </a:rPr>
                        <a:t>Row-Level Compression</a:t>
                      </a:r>
                      <a:endParaRPr sz="1400" u="none" strike="noStrike" cap="none">
                        <a:latin typeface="Calibri"/>
                        <a:ea typeface="Calibri"/>
                        <a:cs typeface="Calibri"/>
                        <a:sym typeface="Calibri"/>
                      </a:endParaRPr>
                    </a:p>
                  </a:txBody>
                  <a:tcPr marL="91450" marR="91450" marT="34300" marB="34300"/>
                </a:tc>
                <a:extLst>
                  <a:ext uri="{0D108BD9-81ED-4DB2-BD59-A6C34878D82A}">
                    <a16:rowId xmlns:a16="http://schemas.microsoft.com/office/drawing/2014/main" val="10000"/>
                  </a:ext>
                </a:extLst>
              </a:tr>
              <a:tr h="2781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Calibri"/>
                          <a:ea typeface="Calibri"/>
                          <a:cs typeface="Calibri"/>
                          <a:sym typeface="Calibri"/>
                        </a:rPr>
                        <a:t>ZLIB</a:t>
                      </a:r>
                      <a:endParaRPr sz="1200" u="none" strike="noStrike" cap="none">
                        <a:latin typeface="Calibri"/>
                        <a:ea typeface="Calibri"/>
                        <a:cs typeface="Calibri"/>
                        <a:sym typeface="Calibri"/>
                      </a:endParaRPr>
                    </a:p>
                  </a:txBody>
                  <a:tcPr marL="91450" marR="91450" marT="34300" marB="343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Calibri"/>
                          <a:ea typeface="Calibri"/>
                          <a:cs typeface="Calibri"/>
                          <a:sym typeface="Calibri"/>
                        </a:rPr>
                        <a:t>1 - 9</a:t>
                      </a:r>
                      <a:endParaRPr sz="1200" u="none" strike="noStrike" cap="none">
                        <a:latin typeface="Calibri"/>
                        <a:ea typeface="Calibri"/>
                        <a:cs typeface="Calibri"/>
                        <a:sym typeface="Calibri"/>
                      </a:endParaRPr>
                    </a:p>
                  </a:txBody>
                  <a:tcPr marL="91450" marR="91450" marT="34300" marB="343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Calibri"/>
                          <a:ea typeface="Calibri"/>
                          <a:cs typeface="Calibri"/>
                          <a:sym typeface="Calibri"/>
                        </a:rPr>
                        <a:t>Offers the most compact ratio with a potential impact to CPU performance</a:t>
                      </a:r>
                      <a:endParaRPr sz="1200" u="none" strike="noStrike" cap="none">
                        <a:latin typeface="Calibri"/>
                        <a:ea typeface="Calibri"/>
                        <a:cs typeface="Calibri"/>
                        <a:sym typeface="Calibri"/>
                      </a:endParaRPr>
                    </a:p>
                  </a:txBody>
                  <a:tcPr marL="91450" marR="91450" marT="34300" marB="343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Calibri"/>
                          <a:ea typeface="Calibri"/>
                          <a:cs typeface="Calibri"/>
                          <a:sym typeface="Calibri"/>
                        </a:rPr>
                        <a:t>Supported</a:t>
                      </a:r>
                      <a:endParaRPr sz="1200" u="none" strike="noStrike" cap="none">
                        <a:latin typeface="Calibri"/>
                        <a:ea typeface="Calibri"/>
                        <a:cs typeface="Calibri"/>
                        <a:sym typeface="Calibri"/>
                      </a:endParaRPr>
                    </a:p>
                  </a:txBody>
                  <a:tcPr marL="91450" marR="91450" marT="34300" marB="343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Calibri"/>
                          <a:ea typeface="Calibri"/>
                          <a:cs typeface="Calibri"/>
                          <a:sym typeface="Calibri"/>
                        </a:rPr>
                        <a:t>Supported</a:t>
                      </a:r>
                      <a:endParaRPr sz="1200" u="none" strike="noStrike" cap="none">
                        <a:latin typeface="Calibri"/>
                        <a:ea typeface="Calibri"/>
                        <a:cs typeface="Calibri"/>
                        <a:sym typeface="Calibri"/>
                      </a:endParaRPr>
                    </a:p>
                  </a:txBody>
                  <a:tcPr marL="91450" marR="91450" marT="34300" marB="34300"/>
                </a:tc>
                <a:extLst>
                  <a:ext uri="{0D108BD9-81ED-4DB2-BD59-A6C34878D82A}">
                    <a16:rowId xmlns:a16="http://schemas.microsoft.com/office/drawing/2014/main" val="10001"/>
                  </a:ext>
                </a:extLst>
              </a:tr>
              <a:tr h="2781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Calibri"/>
                          <a:ea typeface="Calibri"/>
                          <a:cs typeface="Calibri"/>
                          <a:sym typeface="Calibri"/>
                        </a:rPr>
                        <a:t>QUICKLZ</a:t>
                      </a:r>
                      <a:endParaRPr sz="1200" u="none" strike="noStrike" cap="none">
                        <a:latin typeface="Calibri"/>
                        <a:ea typeface="Calibri"/>
                        <a:cs typeface="Calibri"/>
                        <a:sym typeface="Calibri"/>
                      </a:endParaRPr>
                    </a:p>
                  </a:txBody>
                  <a:tcPr marL="91450" marR="91450" marT="34300" marB="343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Calibri"/>
                          <a:ea typeface="Calibri"/>
                          <a:cs typeface="Calibri"/>
                          <a:sym typeface="Calibri"/>
                        </a:rPr>
                        <a:t>1</a:t>
                      </a:r>
                      <a:endParaRPr sz="1200" u="none" strike="noStrike" cap="none">
                        <a:latin typeface="Calibri"/>
                        <a:ea typeface="Calibri"/>
                        <a:cs typeface="Calibri"/>
                        <a:sym typeface="Calibri"/>
                      </a:endParaRPr>
                    </a:p>
                  </a:txBody>
                  <a:tcPr marL="91450" marR="91450" marT="34300" marB="343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Calibri"/>
                          <a:ea typeface="Calibri"/>
                          <a:cs typeface="Calibri"/>
                          <a:sym typeface="Calibri"/>
                        </a:rPr>
                        <a:t>Offers faster, but lower, data compression</a:t>
                      </a:r>
                      <a:endParaRPr sz="1200" u="none" strike="noStrike" cap="none">
                        <a:latin typeface="Calibri"/>
                        <a:ea typeface="Calibri"/>
                        <a:cs typeface="Calibri"/>
                        <a:sym typeface="Calibri"/>
                      </a:endParaRPr>
                    </a:p>
                  </a:txBody>
                  <a:tcPr marL="91450" marR="91450" marT="34300" marB="343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Calibri"/>
                          <a:ea typeface="Calibri"/>
                          <a:cs typeface="Calibri"/>
                          <a:sym typeface="Calibri"/>
                        </a:rPr>
                        <a:t>Supported</a:t>
                      </a:r>
                      <a:endParaRPr sz="1200" u="none" strike="noStrike" cap="none">
                        <a:latin typeface="Calibri"/>
                        <a:ea typeface="Calibri"/>
                        <a:cs typeface="Calibri"/>
                        <a:sym typeface="Calibri"/>
                      </a:endParaRPr>
                    </a:p>
                  </a:txBody>
                  <a:tcPr marL="91450" marR="91450" marT="34300" marB="343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Calibri"/>
                          <a:ea typeface="Calibri"/>
                          <a:cs typeface="Calibri"/>
                          <a:sym typeface="Calibri"/>
                        </a:rPr>
                        <a:t>Supported</a:t>
                      </a:r>
                      <a:endParaRPr sz="1200" u="none" strike="noStrike" cap="none">
                        <a:latin typeface="Calibri"/>
                        <a:ea typeface="Calibri"/>
                        <a:cs typeface="Calibri"/>
                        <a:sym typeface="Calibri"/>
                      </a:endParaRPr>
                    </a:p>
                  </a:txBody>
                  <a:tcPr marL="91450" marR="91450" marT="34300" marB="34300"/>
                </a:tc>
                <a:extLst>
                  <a:ext uri="{0D108BD9-81ED-4DB2-BD59-A6C34878D82A}">
                    <a16:rowId xmlns:a16="http://schemas.microsoft.com/office/drawing/2014/main" val="10002"/>
                  </a:ext>
                </a:extLst>
              </a:tr>
              <a:tr h="2781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Calibri"/>
                          <a:ea typeface="Calibri"/>
                          <a:cs typeface="Calibri"/>
                          <a:sym typeface="Calibri"/>
                        </a:rPr>
                        <a:t>RLE_TYPE</a:t>
                      </a:r>
                      <a:endParaRPr sz="1100" u="none" strike="noStrike" cap="none"/>
                    </a:p>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Calibri"/>
                          <a:ea typeface="Calibri"/>
                          <a:cs typeface="Calibri"/>
                          <a:sym typeface="Calibri"/>
                        </a:rPr>
                        <a:t>Delta Compression (specific data types)</a:t>
                      </a:r>
                      <a:endParaRPr sz="1200" u="none" strike="noStrike" cap="none">
                        <a:latin typeface="Calibri"/>
                        <a:ea typeface="Calibri"/>
                        <a:cs typeface="Calibri"/>
                        <a:sym typeface="Calibri"/>
                      </a:endParaRPr>
                    </a:p>
                  </a:txBody>
                  <a:tcPr marL="91450" marR="91450" marT="34300" marB="343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Calibri"/>
                          <a:ea typeface="Calibri"/>
                          <a:cs typeface="Calibri"/>
                          <a:sym typeface="Calibri"/>
                        </a:rPr>
                        <a:t>1 - 4</a:t>
                      </a:r>
                      <a:endParaRPr sz="1200" u="none" strike="noStrike" cap="none">
                        <a:latin typeface="Calibri"/>
                        <a:ea typeface="Calibri"/>
                        <a:cs typeface="Calibri"/>
                        <a:sym typeface="Calibri"/>
                      </a:endParaRPr>
                    </a:p>
                  </a:txBody>
                  <a:tcPr marL="91450" marR="91450" marT="34300" marB="343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Calibri"/>
                          <a:ea typeface="Calibri"/>
                          <a:cs typeface="Calibri"/>
                          <a:sym typeface="Calibri"/>
                        </a:rPr>
                        <a:t>Offers run-length encoding compression for columns based on repeated values</a:t>
                      </a:r>
                      <a:endParaRPr sz="1200" u="none" strike="noStrike" cap="none">
                        <a:latin typeface="Calibri"/>
                        <a:ea typeface="Calibri"/>
                        <a:cs typeface="Calibri"/>
                        <a:sym typeface="Calibri"/>
                      </a:endParaRPr>
                    </a:p>
                  </a:txBody>
                  <a:tcPr marL="91450" marR="91450" marT="34300" marB="343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Calibri"/>
                          <a:ea typeface="Calibri"/>
                          <a:cs typeface="Calibri"/>
                          <a:sym typeface="Calibri"/>
                        </a:rPr>
                        <a:t>Unsupported</a:t>
                      </a:r>
                      <a:endParaRPr sz="1200" u="none" strike="noStrike" cap="none">
                        <a:latin typeface="Calibri"/>
                        <a:ea typeface="Calibri"/>
                        <a:cs typeface="Calibri"/>
                        <a:sym typeface="Calibri"/>
                      </a:endParaRPr>
                    </a:p>
                  </a:txBody>
                  <a:tcPr marL="91450" marR="91450" marT="34300" marB="34300"/>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Calibri"/>
                          <a:ea typeface="Calibri"/>
                          <a:cs typeface="Calibri"/>
                          <a:sym typeface="Calibri"/>
                        </a:rPr>
                        <a:t>Supported</a:t>
                      </a:r>
                      <a:endParaRPr sz="1200" u="none" strike="noStrike" cap="none">
                        <a:latin typeface="Calibri"/>
                        <a:ea typeface="Calibri"/>
                        <a:cs typeface="Calibri"/>
                        <a:sym typeface="Calibri"/>
                      </a:endParaRPr>
                    </a:p>
                  </a:txBody>
                  <a:tcPr marL="91450" marR="91450" marT="34300" marB="34300"/>
                </a:tc>
                <a:extLst>
                  <a:ext uri="{0D108BD9-81ED-4DB2-BD59-A6C34878D82A}">
                    <a16:rowId xmlns:a16="http://schemas.microsoft.com/office/drawing/2014/main" val="10003"/>
                  </a:ext>
                </a:extLst>
              </a:tr>
            </a:tbl>
          </a:graphicData>
        </a:graphic>
      </p:graphicFrame>
      <p:grpSp>
        <p:nvGrpSpPr>
          <p:cNvPr id="394" name="Google Shape;394;p48"/>
          <p:cNvGrpSpPr/>
          <p:nvPr/>
        </p:nvGrpSpPr>
        <p:grpSpPr>
          <a:xfrm>
            <a:off x="0" y="3943350"/>
            <a:ext cx="9144001" cy="689527"/>
            <a:chOff x="0" y="5257800"/>
            <a:chExt cx="9144001" cy="919370"/>
          </a:xfrm>
        </p:grpSpPr>
        <p:grpSp>
          <p:nvGrpSpPr>
            <p:cNvPr id="395" name="Google Shape;395;p48"/>
            <p:cNvGrpSpPr/>
            <p:nvPr/>
          </p:nvGrpSpPr>
          <p:grpSpPr>
            <a:xfrm>
              <a:off x="0" y="5338970"/>
              <a:ext cx="9144001" cy="838200"/>
              <a:chOff x="0" y="5181600"/>
              <a:chExt cx="9144001" cy="838200"/>
            </a:xfrm>
          </p:grpSpPr>
          <p:sp>
            <p:nvSpPr>
              <p:cNvPr id="396" name="Google Shape;396;p48"/>
              <p:cNvSpPr/>
              <p:nvPr/>
            </p:nvSpPr>
            <p:spPr>
              <a:xfrm>
                <a:off x="0" y="5181600"/>
                <a:ext cx="9144000" cy="838200"/>
              </a:xfrm>
              <a:prstGeom prst="rect">
                <a:avLst/>
              </a:prstGeom>
              <a:gradFill>
                <a:gsLst>
                  <a:gs pos="0">
                    <a:srgbClr val="FFFFCC">
                      <a:alpha val="83529"/>
                    </a:srgbClr>
                  </a:gs>
                  <a:gs pos="50000">
                    <a:srgbClr val="FFFFCC">
                      <a:alpha val="51372"/>
                    </a:srgbClr>
                  </a:gs>
                  <a:gs pos="100000">
                    <a:srgbClr val="FFFFCC">
                      <a:alpha val="14509"/>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97" name="Google Shape;397;p48"/>
              <p:cNvSpPr txBox="1"/>
              <p:nvPr/>
            </p:nvSpPr>
            <p:spPr>
              <a:xfrm>
                <a:off x="1371601" y="5230744"/>
                <a:ext cx="7772400" cy="7078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lt2"/>
                    </a:solidFill>
                    <a:latin typeface="Calibri"/>
                    <a:ea typeface="Calibri"/>
                    <a:cs typeface="Calibri"/>
                    <a:sym typeface="Calibri"/>
                  </a:rPr>
                  <a:t>Question:</a:t>
                </a:r>
                <a:r>
                  <a:rPr lang="en" sz="2000" b="0" i="0" u="none" strike="noStrike" cap="none">
                    <a:solidFill>
                      <a:schemeClr val="lt2"/>
                    </a:solidFill>
                    <a:latin typeface="Calibri"/>
                    <a:ea typeface="Calibri"/>
                    <a:cs typeface="Calibri"/>
                    <a:sym typeface="Calibri"/>
                  </a:rPr>
                  <a:t> What type of data do you think would work well with the different offerings of compression?</a:t>
                </a:r>
                <a:endParaRPr sz="1400" b="0" i="0" u="none" strike="noStrike" cap="none">
                  <a:solidFill>
                    <a:srgbClr val="000000"/>
                  </a:solidFill>
                  <a:latin typeface="Arial"/>
                  <a:ea typeface="Arial"/>
                  <a:cs typeface="Arial"/>
                  <a:sym typeface="Arial"/>
                </a:endParaRPr>
              </a:p>
            </p:txBody>
          </p:sp>
        </p:grpSp>
        <p:pic>
          <p:nvPicPr>
            <p:cNvPr id="398" name="Google Shape;398;p48" descr="C:\Users\cantot\Documents\Training\Training Supporting Materials\Icons\All Others\Symbol Help 2.png"/>
            <p:cNvPicPr preferRelativeResize="0"/>
            <p:nvPr/>
          </p:nvPicPr>
          <p:blipFill rotWithShape="1">
            <a:blip r:embed="rId3">
              <a:alphaModFix/>
            </a:blip>
            <a:srcRect/>
            <a:stretch/>
          </p:blipFill>
          <p:spPr>
            <a:xfrm>
              <a:off x="381000" y="5257800"/>
              <a:ext cx="838200" cy="838200"/>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graphicFrame>
        <p:nvGraphicFramePr>
          <p:cNvPr id="404" name="Google Shape;404;p49"/>
          <p:cNvGraphicFramePr/>
          <p:nvPr/>
        </p:nvGraphicFramePr>
        <p:xfrm>
          <a:off x="483890" y="1281671"/>
          <a:ext cx="3000000" cy="3000000"/>
        </p:xfrm>
        <a:graphic>
          <a:graphicData uri="http://schemas.openxmlformats.org/drawingml/2006/table">
            <a:tbl>
              <a:tblPr firstRow="1" bandRow="1">
                <a:noFill/>
                <a:tableStyleId>{1D3606A6-AD30-490D-8542-535860884B53}</a:tableStyleId>
              </a:tblPr>
              <a:tblGrid>
                <a:gridCol w="1972700">
                  <a:extLst>
                    <a:ext uri="{9D8B030D-6E8A-4147-A177-3AD203B41FA5}">
                      <a16:colId xmlns:a16="http://schemas.microsoft.com/office/drawing/2014/main" val="20000"/>
                    </a:ext>
                  </a:extLst>
                </a:gridCol>
                <a:gridCol w="1699500">
                  <a:extLst>
                    <a:ext uri="{9D8B030D-6E8A-4147-A177-3AD203B41FA5}">
                      <a16:colId xmlns:a16="http://schemas.microsoft.com/office/drawing/2014/main" val="20001"/>
                    </a:ext>
                  </a:extLst>
                </a:gridCol>
                <a:gridCol w="3846025">
                  <a:extLst>
                    <a:ext uri="{9D8B030D-6E8A-4147-A177-3AD203B41FA5}">
                      <a16:colId xmlns:a16="http://schemas.microsoft.com/office/drawing/2014/main" val="20002"/>
                    </a:ext>
                  </a:extLst>
                </a:gridCol>
              </a:tblGrid>
              <a:tr h="34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Options</a:t>
                      </a:r>
                      <a:endParaRPr sz="1400" u="none" strike="noStrike" cap="none"/>
                    </a:p>
                  </a:txBody>
                  <a:tcPr marL="91450" marR="91450" marT="34300" marB="34300">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Level</a:t>
                      </a:r>
                      <a:endParaRPr sz="1400" u="none" strike="noStrike" cap="none"/>
                    </a:p>
                  </a:txBody>
                  <a:tcPr marL="91450" marR="9145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Command</a:t>
                      </a:r>
                      <a:endParaRPr sz="1400" u="none" strike="noStrike" cap="none"/>
                    </a:p>
                  </a:txBody>
                  <a:tcPr marL="91450" marR="91450" marT="34300" marB="34300"/>
                </a:tc>
                <a:extLst>
                  <a:ext uri="{0D108BD9-81ED-4DB2-BD59-A6C34878D82A}">
                    <a16:rowId xmlns:a16="http://schemas.microsoft.com/office/drawing/2014/main" val="10000"/>
                  </a:ext>
                </a:extLst>
              </a:tr>
              <a:tr h="343575">
                <a:tc rowSpan="4">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Courier New"/>
                          <a:ea typeface="Courier New"/>
                          <a:cs typeface="Courier New"/>
                          <a:sym typeface="Courier New"/>
                        </a:rPr>
                        <a:t>APPENDONLY</a:t>
                      </a:r>
                      <a:endParaRPr sz="1100" u="none" strike="noStrike" cap="none"/>
                    </a:p>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Courier New"/>
                          <a:ea typeface="Courier New"/>
                          <a:cs typeface="Courier New"/>
                          <a:sym typeface="Courier New"/>
                        </a:rPr>
                        <a:t>BLOCKSIZE</a:t>
                      </a:r>
                      <a:endParaRPr sz="1100" u="none" strike="noStrike" cap="none"/>
                    </a:p>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Courier New"/>
                          <a:ea typeface="Courier New"/>
                          <a:cs typeface="Courier New"/>
                          <a:sym typeface="Courier New"/>
                        </a:rPr>
                        <a:t>CHECKSUM</a:t>
                      </a:r>
                      <a:endParaRPr sz="1100" u="none" strike="noStrike" cap="none"/>
                    </a:p>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Courier New"/>
                          <a:ea typeface="Courier New"/>
                          <a:cs typeface="Courier New"/>
                          <a:sym typeface="Courier New"/>
                        </a:rPr>
                        <a:t>COMPRESSTYPE</a:t>
                      </a:r>
                      <a:endParaRPr sz="1100" u="none" strike="noStrike" cap="none"/>
                    </a:p>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Courier New"/>
                          <a:ea typeface="Courier New"/>
                          <a:cs typeface="Courier New"/>
                          <a:sym typeface="Courier New"/>
                        </a:rPr>
                        <a:t>COMPRESSLEVEL</a:t>
                      </a:r>
                      <a:endParaRPr sz="1100" u="none" strike="noStrike" cap="none"/>
                    </a:p>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Courier New"/>
                          <a:ea typeface="Courier New"/>
                          <a:cs typeface="Courier New"/>
                          <a:sym typeface="Courier New"/>
                        </a:rPr>
                        <a:t>ORIENTATION</a:t>
                      </a:r>
                      <a:endParaRPr sz="1100" u="none" strike="noStrike" cap="none"/>
                    </a:p>
                  </a:txBody>
                  <a:tcPr marL="91450" marR="91450" marT="34300" marB="343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Object level</a:t>
                      </a:r>
                      <a:endParaRPr sz="1400" u="none" strike="noStrike" cap="none"/>
                    </a:p>
                  </a:txBody>
                  <a:tcPr marL="91450" marR="91450" marT="34300" marB="34300">
                    <a:lnL w="9525" cap="flat" cmpd="sng">
                      <a:solidFill>
                        <a:srgbClr val="000000">
                          <a:alpha val="0"/>
                        </a:srgbClr>
                      </a:solidFill>
                      <a:prstDash val="solid"/>
                      <a:round/>
                      <a:headEnd type="none" w="sm" len="sm"/>
                      <a:tailEnd type="none" w="sm" len="sm"/>
                    </a:lnL>
                  </a:tcPr>
                </a:tc>
                <a:tc>
                  <a:txBody>
                    <a:bodyPr/>
                    <a:lstStyle/>
                    <a:p>
                      <a:pPr marL="0" marR="0" lvl="0" indent="0" algn="l" rtl="0">
                        <a:lnSpc>
                          <a:spcPct val="100000"/>
                        </a:lnSpc>
                        <a:spcBef>
                          <a:spcPts val="0"/>
                        </a:spcBef>
                        <a:spcAft>
                          <a:spcPts val="0"/>
                        </a:spcAft>
                        <a:buClr>
                          <a:schemeClr val="dk1"/>
                        </a:buClr>
                        <a:buSzPts val="1400"/>
                        <a:buFont typeface="Courier New"/>
                        <a:buNone/>
                      </a:pPr>
                      <a:r>
                        <a:rPr lang="en" sz="1400" u="none" strike="noStrike" cap="none">
                          <a:latin typeface="Courier New"/>
                          <a:ea typeface="Courier New"/>
                          <a:cs typeface="Courier New"/>
                          <a:sym typeface="Courier New"/>
                        </a:rPr>
                        <a:t>CREATE TABLE … WITH (…)</a:t>
                      </a:r>
                      <a:endParaRPr sz="1100" u="none" strike="noStrike" cap="none"/>
                    </a:p>
                  </a:txBody>
                  <a:tcPr marL="91450" marR="91450" marT="34300" marB="34300"/>
                </a:tc>
                <a:extLst>
                  <a:ext uri="{0D108BD9-81ED-4DB2-BD59-A6C34878D82A}">
                    <a16:rowId xmlns:a16="http://schemas.microsoft.com/office/drawing/2014/main" val="10001"/>
                  </a:ext>
                </a:extLst>
              </a:tr>
              <a:tr h="34357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Role level</a:t>
                      </a:r>
                      <a:endParaRPr sz="1400" u="none" strike="noStrike" cap="none"/>
                    </a:p>
                  </a:txBody>
                  <a:tcPr marL="91450" marR="91450" marT="34300" marB="34300">
                    <a:lnL w="9525" cap="flat" cmpd="sng">
                      <a:solidFill>
                        <a:srgbClr val="000000">
                          <a:alpha val="0"/>
                        </a:srgbClr>
                      </a:solidFill>
                      <a:prstDash val="solid"/>
                      <a:round/>
                      <a:headEnd type="none" w="sm" len="sm"/>
                      <a:tailEnd type="none" w="sm" len="sm"/>
                    </a:lnL>
                  </a:tcPr>
                </a:tc>
                <a:tc>
                  <a:txBody>
                    <a:bodyPr/>
                    <a:lstStyle/>
                    <a:p>
                      <a:pPr marL="0" marR="0" lvl="0" indent="0" algn="l" rtl="0">
                        <a:lnSpc>
                          <a:spcPct val="100000"/>
                        </a:lnSpc>
                        <a:spcBef>
                          <a:spcPts val="0"/>
                        </a:spcBef>
                        <a:spcAft>
                          <a:spcPts val="0"/>
                        </a:spcAft>
                        <a:buClr>
                          <a:schemeClr val="dk1"/>
                        </a:buClr>
                        <a:buSzPts val="1400"/>
                        <a:buFont typeface="Courier New"/>
                        <a:buNone/>
                      </a:pPr>
                      <a:r>
                        <a:rPr lang="en" sz="1400" u="none" strike="noStrike" cap="none">
                          <a:latin typeface="Courier New"/>
                          <a:ea typeface="Courier New"/>
                          <a:cs typeface="Courier New"/>
                          <a:sym typeface="Courier New"/>
                        </a:rPr>
                        <a:t>ALTER ROLE … SET …</a:t>
                      </a:r>
                      <a:endParaRPr sz="1100" u="none" strike="noStrike" cap="none"/>
                    </a:p>
                  </a:txBody>
                  <a:tcPr marL="91450" marR="91450" marT="34300" marB="34300"/>
                </a:tc>
                <a:extLst>
                  <a:ext uri="{0D108BD9-81ED-4DB2-BD59-A6C34878D82A}">
                    <a16:rowId xmlns:a16="http://schemas.microsoft.com/office/drawing/2014/main" val="10002"/>
                  </a:ext>
                </a:extLst>
              </a:tr>
              <a:tr h="34357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Database level</a:t>
                      </a:r>
                      <a:endParaRPr sz="1400" u="none" strike="noStrike" cap="none"/>
                    </a:p>
                  </a:txBody>
                  <a:tcPr marL="91450" marR="91450" marT="34300" marB="34300">
                    <a:lnL w="9525" cap="flat" cmpd="sng">
                      <a:solidFill>
                        <a:srgbClr val="000000">
                          <a:alpha val="0"/>
                        </a:srgbClr>
                      </a:solidFill>
                      <a:prstDash val="solid"/>
                      <a:round/>
                      <a:headEnd type="none" w="sm" len="sm"/>
                      <a:tailEnd type="none" w="sm" len="sm"/>
                    </a:lnL>
                  </a:tcPr>
                </a:tc>
                <a:tc>
                  <a:txBody>
                    <a:bodyPr/>
                    <a:lstStyle/>
                    <a:p>
                      <a:pPr marL="0" marR="0" lvl="0" indent="0" algn="l" rtl="0">
                        <a:lnSpc>
                          <a:spcPct val="100000"/>
                        </a:lnSpc>
                        <a:spcBef>
                          <a:spcPts val="0"/>
                        </a:spcBef>
                        <a:spcAft>
                          <a:spcPts val="0"/>
                        </a:spcAft>
                        <a:buClr>
                          <a:schemeClr val="dk1"/>
                        </a:buClr>
                        <a:buSzPts val="1400"/>
                        <a:buFont typeface="Courier New"/>
                        <a:buNone/>
                      </a:pPr>
                      <a:r>
                        <a:rPr lang="en" sz="1400" u="none" strike="noStrike" cap="none">
                          <a:latin typeface="Courier New"/>
                          <a:ea typeface="Courier New"/>
                          <a:cs typeface="Courier New"/>
                          <a:sym typeface="Courier New"/>
                        </a:rPr>
                        <a:t>ALTER DATABASE … SET …</a:t>
                      </a:r>
                      <a:endParaRPr sz="1100" u="none" strike="noStrike" cap="none"/>
                    </a:p>
                  </a:txBody>
                  <a:tcPr marL="91450" marR="91450" marT="34300" marB="34300"/>
                </a:tc>
                <a:extLst>
                  <a:ext uri="{0D108BD9-81ED-4DB2-BD59-A6C34878D82A}">
                    <a16:rowId xmlns:a16="http://schemas.microsoft.com/office/drawing/2014/main" val="10003"/>
                  </a:ext>
                </a:extLst>
              </a:tr>
              <a:tr h="34357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System level</a:t>
                      </a:r>
                      <a:endParaRPr sz="1400" u="none" strike="noStrike" cap="none"/>
                    </a:p>
                  </a:txBody>
                  <a:tcPr marL="91450" marR="91450" marT="34300" marB="34300">
                    <a:lnL w="9525" cap="flat" cmpd="sng">
                      <a:solidFill>
                        <a:srgbClr val="000000">
                          <a:alpha val="0"/>
                        </a:srgbClr>
                      </a:solidFill>
                      <a:prstDash val="solid"/>
                      <a:round/>
                      <a:headEnd type="none" w="sm" len="sm"/>
                      <a:tailEnd type="none" w="sm" len="sm"/>
                    </a:lnL>
                  </a:tcPr>
                </a:tc>
                <a:tc>
                  <a:txBody>
                    <a:bodyPr/>
                    <a:lstStyle/>
                    <a:p>
                      <a:pPr marL="0" marR="0" lvl="0" indent="0" algn="l" rtl="0">
                        <a:lnSpc>
                          <a:spcPct val="100000"/>
                        </a:lnSpc>
                        <a:spcBef>
                          <a:spcPts val="0"/>
                        </a:spcBef>
                        <a:spcAft>
                          <a:spcPts val="0"/>
                        </a:spcAft>
                        <a:buClr>
                          <a:schemeClr val="dk1"/>
                        </a:buClr>
                        <a:buSzPts val="1400"/>
                        <a:buFont typeface="Courier New"/>
                        <a:buNone/>
                      </a:pPr>
                      <a:r>
                        <a:rPr lang="en" sz="1400" u="none" strike="noStrike" cap="none">
                          <a:latin typeface="Courier New"/>
                          <a:ea typeface="Courier New"/>
                          <a:cs typeface="Courier New"/>
                          <a:sym typeface="Courier New"/>
                        </a:rPr>
                        <a:t>gpconfig …</a:t>
                      </a:r>
                      <a:endParaRPr sz="1100" u="none" strike="noStrike" cap="none"/>
                    </a:p>
                  </a:txBody>
                  <a:tcPr marL="91450" marR="91450" marT="34300" marB="34300"/>
                </a:tc>
                <a:extLst>
                  <a:ext uri="{0D108BD9-81ED-4DB2-BD59-A6C34878D82A}">
                    <a16:rowId xmlns:a16="http://schemas.microsoft.com/office/drawing/2014/main" val="10004"/>
                  </a:ext>
                </a:extLst>
              </a:tr>
            </a:tbl>
          </a:graphicData>
        </a:graphic>
      </p:graphicFrame>
      <p:sp>
        <p:nvSpPr>
          <p:cNvPr id="405" name="Google Shape;405;p49"/>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 sz="3200" b="0" i="0" u="none" strike="noStrike" cap="none">
                <a:solidFill>
                  <a:schemeClr val="dk2"/>
                </a:solidFill>
                <a:latin typeface="Arial"/>
                <a:ea typeface="Arial"/>
                <a:cs typeface="Arial"/>
                <a:sym typeface="Arial"/>
              </a:rPr>
              <a:t>Defining Default Table Storage Options</a:t>
            </a:r>
            <a:endParaRPr sz="3200" b="0" i="0" u="none" strike="noStrike" cap="none">
              <a:solidFill>
                <a:schemeClr val="dk2"/>
              </a:solidFill>
              <a:latin typeface="Arial"/>
              <a:ea typeface="Arial"/>
              <a:cs typeface="Arial"/>
              <a:sym typeface="Arial"/>
            </a:endParaRPr>
          </a:p>
        </p:txBody>
      </p:sp>
      <p:grpSp>
        <p:nvGrpSpPr>
          <p:cNvPr id="406" name="Google Shape;406;p49"/>
          <p:cNvGrpSpPr/>
          <p:nvPr/>
        </p:nvGrpSpPr>
        <p:grpSpPr>
          <a:xfrm>
            <a:off x="246532" y="3120625"/>
            <a:ext cx="8305800" cy="1157948"/>
            <a:chOff x="838200" y="1828800"/>
            <a:chExt cx="8305800" cy="1543930"/>
          </a:xfrm>
        </p:grpSpPr>
        <p:grpSp>
          <p:nvGrpSpPr>
            <p:cNvPr id="407" name="Google Shape;407;p49"/>
            <p:cNvGrpSpPr/>
            <p:nvPr/>
          </p:nvGrpSpPr>
          <p:grpSpPr>
            <a:xfrm>
              <a:off x="838200" y="2010100"/>
              <a:ext cx="8305800" cy="1362630"/>
              <a:chOff x="609600" y="1476700"/>
              <a:chExt cx="8305800" cy="1362630"/>
            </a:xfrm>
          </p:grpSpPr>
          <p:sp>
            <p:nvSpPr>
              <p:cNvPr id="408" name="Google Shape;408;p49"/>
              <p:cNvSpPr/>
              <p:nvPr/>
            </p:nvSpPr>
            <p:spPr>
              <a:xfrm>
                <a:off x="609600" y="1476700"/>
                <a:ext cx="8305800" cy="1362630"/>
              </a:xfrm>
              <a:prstGeom prst="rect">
                <a:avLst/>
              </a:prstGeom>
              <a:solidFill>
                <a:schemeClr val="lt1"/>
              </a:solidFill>
              <a:ln w="25400" cap="flat" cmpd="sng">
                <a:solidFill>
                  <a:srgbClr val="256A64"/>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09" name="Google Shape;409;p49"/>
              <p:cNvSpPr/>
              <p:nvPr/>
            </p:nvSpPr>
            <p:spPr>
              <a:xfrm>
                <a:off x="609600" y="1476702"/>
                <a:ext cx="8305800" cy="381000"/>
              </a:xfrm>
              <a:prstGeom prst="rect">
                <a:avLst/>
              </a:prstGeom>
              <a:solidFill>
                <a:srgbClr val="D6EDF2"/>
              </a:solidFill>
              <a:ln w="25400" cap="flat" cmpd="sng">
                <a:solidFill>
                  <a:srgbClr val="256A64"/>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410" name="Google Shape;410;p49"/>
            <p:cNvGrpSpPr/>
            <p:nvPr/>
          </p:nvGrpSpPr>
          <p:grpSpPr>
            <a:xfrm>
              <a:off x="914400" y="1828800"/>
              <a:ext cx="8229600" cy="1440597"/>
              <a:chOff x="914400" y="1828800"/>
              <a:chExt cx="8229600" cy="1440597"/>
            </a:xfrm>
          </p:grpSpPr>
          <p:sp>
            <p:nvSpPr>
              <p:cNvPr id="411" name="Google Shape;411;p49"/>
              <p:cNvSpPr txBox="1"/>
              <p:nvPr/>
            </p:nvSpPr>
            <p:spPr>
              <a:xfrm>
                <a:off x="1524000" y="1981200"/>
                <a:ext cx="5017079"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chemeClr val="dk1"/>
                    </a:solidFill>
                    <a:latin typeface="Calibri"/>
                    <a:ea typeface="Calibri"/>
                    <a:cs typeface="Calibri"/>
                    <a:sym typeface="Calibri"/>
                  </a:rPr>
                  <a:t>Usage: Update default storage options at role level</a:t>
                </a:r>
                <a:endParaRPr sz="1800" b="1" i="0" u="none" strike="noStrike" cap="none">
                  <a:solidFill>
                    <a:schemeClr val="dk1"/>
                  </a:solidFill>
                  <a:latin typeface="Courier New"/>
                  <a:ea typeface="Courier New"/>
                  <a:cs typeface="Courier New"/>
                  <a:sym typeface="Courier New"/>
                </a:endParaRPr>
              </a:p>
            </p:txBody>
          </p:sp>
          <p:sp>
            <p:nvSpPr>
              <p:cNvPr id="412" name="Google Shape;412;p49"/>
              <p:cNvSpPr txBox="1"/>
              <p:nvPr/>
            </p:nvSpPr>
            <p:spPr>
              <a:xfrm>
                <a:off x="1143000" y="2438400"/>
                <a:ext cx="8001000" cy="83099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ourier New"/>
                    <a:ea typeface="Courier New"/>
                    <a:cs typeface="Courier New"/>
                    <a:sym typeface="Courier New"/>
                  </a:rPr>
                  <a:t>names=&gt; alter role student set gp_default_storage_options='appendonly=true,compresstype=zlib';</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ourier New"/>
                    <a:ea typeface="Courier New"/>
                    <a:cs typeface="Courier New"/>
                    <a:sym typeface="Courier New"/>
                  </a:rPr>
                  <a:t>Names=&gt; set role student;</a:t>
                </a:r>
                <a:endParaRPr sz="1400" b="0" i="0" u="none" strike="noStrike" cap="none">
                  <a:solidFill>
                    <a:srgbClr val="000000"/>
                  </a:solidFill>
                  <a:latin typeface="Arial"/>
                  <a:ea typeface="Arial"/>
                  <a:cs typeface="Arial"/>
                  <a:sym typeface="Arial"/>
                </a:endParaRPr>
              </a:p>
            </p:txBody>
          </p:sp>
          <p:grpSp>
            <p:nvGrpSpPr>
              <p:cNvPr id="413" name="Google Shape;413;p49"/>
              <p:cNvGrpSpPr/>
              <p:nvPr/>
            </p:nvGrpSpPr>
            <p:grpSpPr>
              <a:xfrm>
                <a:off x="914400" y="1828800"/>
                <a:ext cx="838200" cy="685800"/>
                <a:chOff x="914400" y="1828800"/>
                <a:chExt cx="838200" cy="685800"/>
              </a:xfrm>
            </p:grpSpPr>
            <p:pic>
              <p:nvPicPr>
                <p:cNvPr id="414" name="Google Shape;414;p49" descr="C:\Documents and Settings\cantot\My Documents\Training\Supporting Materials\Icons\PNG files for PowerPoint\All Others\Notepad.png"/>
                <p:cNvPicPr preferRelativeResize="0"/>
                <p:nvPr/>
              </p:nvPicPr>
              <p:blipFill rotWithShape="1">
                <a:blip r:embed="rId3">
                  <a:alphaModFix/>
                </a:blip>
                <a:srcRect/>
                <a:stretch/>
              </p:blipFill>
              <p:spPr>
                <a:xfrm flipH="1">
                  <a:off x="914400" y="1828800"/>
                  <a:ext cx="685800" cy="685800"/>
                </a:xfrm>
                <a:prstGeom prst="rect">
                  <a:avLst/>
                </a:prstGeom>
                <a:noFill/>
                <a:ln>
                  <a:noFill/>
                </a:ln>
              </p:spPr>
            </p:pic>
            <p:pic>
              <p:nvPicPr>
                <p:cNvPr id="415" name="Google Shape;415;p49" descr="C:\Documents and Settings\cantot\My Documents\Training\Supporting Materials\Icons\PNG files for PowerPoint\All Others\mag glass.png"/>
                <p:cNvPicPr preferRelativeResize="0"/>
                <p:nvPr/>
              </p:nvPicPr>
              <p:blipFill rotWithShape="1">
                <a:blip r:embed="rId4">
                  <a:alphaModFix/>
                </a:blip>
                <a:srcRect/>
                <a:stretch/>
              </p:blipFill>
              <p:spPr>
                <a:xfrm>
                  <a:off x="1143000" y="2055779"/>
                  <a:ext cx="609600" cy="382621"/>
                </a:xfrm>
                <a:prstGeom prst="rect">
                  <a:avLst/>
                </a:prstGeom>
                <a:noFill/>
                <a:ln>
                  <a:noFill/>
                </a:ln>
              </p:spPr>
            </p:pic>
          </p:grpSp>
        </p:grpSp>
      </p:grpSp>
      <p:sp>
        <p:nvSpPr>
          <p:cNvPr id="416" name="Google Shape;416;p49"/>
          <p:cNvSpPr/>
          <p:nvPr/>
        </p:nvSpPr>
        <p:spPr>
          <a:xfrm>
            <a:off x="7586860" y="1111445"/>
            <a:ext cx="777993" cy="1888105"/>
          </a:xfrm>
          <a:prstGeom prst="downArrow">
            <a:avLst>
              <a:gd name="adj1" fmla="val 50000"/>
              <a:gd name="adj2" fmla="val 50000"/>
            </a:avLst>
          </a:prstGeom>
          <a:gradFill>
            <a:gsLst>
              <a:gs pos="0">
                <a:srgbClr val="24A095"/>
              </a:gs>
              <a:gs pos="100000">
                <a:srgbClr val="A4EAE3"/>
              </a:gs>
            </a:gsLst>
            <a:lin ang="16200000" scaled="0"/>
          </a:gradFill>
          <a:ln w="9525" cap="flat" cmpd="sng">
            <a:solidFill>
              <a:srgbClr val="2E9087"/>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urier New"/>
              <a:ea typeface="Courier New"/>
              <a:cs typeface="Courier New"/>
              <a:sym typeface="Courier New"/>
            </a:endParaRPr>
          </a:p>
        </p:txBody>
      </p:sp>
      <p:sp>
        <p:nvSpPr>
          <p:cNvPr id="417" name="Google Shape;417;p49"/>
          <p:cNvSpPr txBox="1"/>
          <p:nvPr/>
        </p:nvSpPr>
        <p:spPr>
          <a:xfrm>
            <a:off x="8277369" y="2643308"/>
            <a:ext cx="1087801" cy="39241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Arial"/>
                <a:ea typeface="Arial"/>
                <a:cs typeface="Arial"/>
                <a:sym typeface="Arial"/>
              </a:rPr>
              <a:t>Lowest priority</a:t>
            </a:r>
            <a:endParaRPr sz="1400" b="1" i="0" u="none" strike="noStrike" cap="none">
              <a:solidFill>
                <a:schemeClr val="dk1"/>
              </a:solidFill>
              <a:latin typeface="Arial"/>
              <a:ea typeface="Arial"/>
              <a:cs typeface="Arial"/>
              <a:sym typeface="Arial"/>
            </a:endParaRPr>
          </a:p>
        </p:txBody>
      </p:sp>
      <p:sp>
        <p:nvSpPr>
          <p:cNvPr id="418" name="Google Shape;418;p49"/>
          <p:cNvSpPr txBox="1"/>
          <p:nvPr/>
        </p:nvSpPr>
        <p:spPr>
          <a:xfrm>
            <a:off x="250207" y="1000515"/>
            <a:ext cx="8027100" cy="276900"/>
          </a:xfrm>
          <a:prstGeom prst="rect">
            <a:avLst/>
          </a:prstGeom>
          <a:solidFill>
            <a:schemeClr val="accent1"/>
          </a:solidFill>
          <a:ln w="9525"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chemeClr val="lt1"/>
                </a:solidFill>
                <a:latin typeface="Courier New"/>
                <a:ea typeface="Courier New"/>
                <a:cs typeface="Courier New"/>
                <a:sym typeface="Courier New"/>
              </a:rPr>
              <a:t>gp_default_storage_options</a:t>
            </a:r>
            <a:endParaRPr sz="1400" b="0" i="0" u="none" strike="noStrike" cap="none">
              <a:solidFill>
                <a:srgbClr val="000000"/>
              </a:solidFill>
              <a:latin typeface="Arial"/>
              <a:ea typeface="Arial"/>
              <a:cs typeface="Arial"/>
              <a:sym typeface="Arial"/>
            </a:endParaRPr>
          </a:p>
        </p:txBody>
      </p:sp>
      <p:sp>
        <p:nvSpPr>
          <p:cNvPr id="419" name="Google Shape;419;p49"/>
          <p:cNvSpPr txBox="1"/>
          <p:nvPr/>
        </p:nvSpPr>
        <p:spPr>
          <a:xfrm>
            <a:off x="8277369" y="1261200"/>
            <a:ext cx="992267" cy="39241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Arial"/>
                <a:ea typeface="Arial"/>
                <a:cs typeface="Arial"/>
                <a:sym typeface="Arial"/>
              </a:rPr>
              <a:t>Highest priority</a:t>
            </a:r>
            <a:endParaRPr sz="1400" b="1" i="0" u="none" strike="noStrike" cap="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0"/>
          <p:cNvSpPr txBox="1">
            <a:spLocks noGrp="1"/>
          </p:cNvSpPr>
          <p:nvPr>
            <p:ph type="title"/>
          </p:nvPr>
        </p:nvSpPr>
        <p:spPr>
          <a:xfrm>
            <a:off x="300256" y="200025"/>
            <a:ext cx="8229600" cy="857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 sz="3200" b="0" i="0" u="none" strike="noStrike" cap="none">
                <a:solidFill>
                  <a:schemeClr val="dk2"/>
                </a:solidFill>
                <a:latin typeface="Arial"/>
                <a:ea typeface="Arial"/>
                <a:cs typeface="Arial"/>
                <a:sym typeface="Arial"/>
              </a:rPr>
              <a:t>Additional Table Types</a:t>
            </a:r>
            <a:endParaRPr sz="3200" b="0" i="0" u="none" strike="noStrike" cap="none">
              <a:solidFill>
                <a:schemeClr val="dk2"/>
              </a:solidFill>
              <a:latin typeface="Arial"/>
              <a:ea typeface="Arial"/>
              <a:cs typeface="Arial"/>
              <a:sym typeface="Arial"/>
            </a:endParaRPr>
          </a:p>
        </p:txBody>
      </p:sp>
      <p:sp>
        <p:nvSpPr>
          <p:cNvPr id="426" name="Google Shape;426;p50"/>
          <p:cNvSpPr txBox="1">
            <a:spLocks noGrp="1"/>
          </p:cNvSpPr>
          <p:nvPr>
            <p:ph type="body" idx="4294967295"/>
          </p:nvPr>
        </p:nvSpPr>
        <p:spPr>
          <a:xfrm>
            <a:off x="300256" y="2171700"/>
            <a:ext cx="3962400" cy="22288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2400"/>
              <a:buFont typeface="Arial"/>
              <a:buNone/>
            </a:pPr>
            <a:r>
              <a:rPr lang="en" sz="1800" b="0" i="0" u="none" strike="noStrike" cap="none">
                <a:solidFill>
                  <a:schemeClr val="dk1"/>
                </a:solidFill>
                <a:latin typeface="Arial"/>
                <a:ea typeface="Arial"/>
                <a:cs typeface="Arial"/>
                <a:sym typeface="Arial"/>
              </a:rPr>
              <a:t>Temporary tables can be used for:</a:t>
            </a:r>
            <a:endParaRPr sz="1800"/>
          </a:p>
          <a:p>
            <a:pPr marL="342900" marR="0" lvl="0" indent="-304800" algn="l" rtl="0">
              <a:lnSpc>
                <a:spcPct val="100000"/>
              </a:lnSpc>
              <a:spcBef>
                <a:spcPts val="600"/>
              </a:spcBef>
              <a:spcAft>
                <a:spcPts val="0"/>
              </a:spcAft>
              <a:buClr>
                <a:schemeClr val="accent1"/>
              </a:buClr>
              <a:buSzPts val="1800"/>
              <a:buFont typeface="Arial"/>
              <a:buChar char="•"/>
            </a:pPr>
            <a:r>
              <a:rPr lang="en" sz="1800" b="0" i="0" u="none" strike="noStrike" cap="none">
                <a:solidFill>
                  <a:schemeClr val="dk1"/>
                </a:solidFill>
                <a:latin typeface="Arial"/>
                <a:ea typeface="Arial"/>
                <a:cs typeface="Arial"/>
                <a:sym typeface="Arial"/>
              </a:rPr>
              <a:t>Storing transient results needed for other session queries</a:t>
            </a:r>
            <a:endParaRPr sz="1800"/>
          </a:p>
          <a:p>
            <a:pPr marL="342900" marR="0" lvl="0" indent="-304800" algn="l" rtl="0">
              <a:lnSpc>
                <a:spcPct val="100000"/>
              </a:lnSpc>
              <a:spcBef>
                <a:spcPts val="600"/>
              </a:spcBef>
              <a:spcAft>
                <a:spcPts val="0"/>
              </a:spcAft>
              <a:buClr>
                <a:schemeClr val="accent1"/>
              </a:buClr>
              <a:buSzPts val="1800"/>
              <a:buFont typeface="Arial"/>
              <a:buChar char="•"/>
            </a:pPr>
            <a:r>
              <a:rPr lang="en" sz="1800" b="0" i="0" u="none" strike="noStrike" cap="none">
                <a:solidFill>
                  <a:schemeClr val="dk1"/>
                </a:solidFill>
                <a:latin typeface="Arial"/>
                <a:ea typeface="Arial"/>
                <a:cs typeface="Arial"/>
                <a:sym typeface="Arial"/>
              </a:rPr>
              <a:t>Perform transformations on data</a:t>
            </a:r>
            <a:endParaRPr sz="1800" b="0" i="0" u="none" strike="noStrike" cap="none">
              <a:solidFill>
                <a:schemeClr val="dk1"/>
              </a:solidFill>
              <a:latin typeface="Arial"/>
              <a:ea typeface="Arial"/>
              <a:cs typeface="Arial"/>
              <a:sym typeface="Arial"/>
            </a:endParaRPr>
          </a:p>
        </p:txBody>
      </p:sp>
      <p:sp>
        <p:nvSpPr>
          <p:cNvPr id="427" name="Google Shape;427;p50"/>
          <p:cNvSpPr txBox="1">
            <a:spLocks noGrp="1"/>
          </p:cNvSpPr>
          <p:nvPr>
            <p:ph type="body" idx="4294967295"/>
          </p:nvPr>
        </p:nvSpPr>
        <p:spPr>
          <a:xfrm>
            <a:off x="4865424" y="2171700"/>
            <a:ext cx="4114800" cy="22288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2400"/>
              <a:buFont typeface="Arial"/>
              <a:buNone/>
            </a:pPr>
            <a:r>
              <a:rPr lang="en" sz="1800" b="0" i="0" u="none" strike="noStrike" cap="none">
                <a:solidFill>
                  <a:schemeClr val="dk1"/>
                </a:solidFill>
                <a:latin typeface="Arial"/>
                <a:ea typeface="Arial"/>
                <a:cs typeface="Arial"/>
                <a:sym typeface="Arial"/>
              </a:rPr>
              <a:t>External tables:</a:t>
            </a:r>
            <a:endParaRPr sz="1800"/>
          </a:p>
          <a:p>
            <a:pPr marL="342900" marR="0" lvl="0" indent="-304800" algn="l" rtl="0">
              <a:lnSpc>
                <a:spcPct val="100000"/>
              </a:lnSpc>
              <a:spcBef>
                <a:spcPts val="600"/>
              </a:spcBef>
              <a:spcAft>
                <a:spcPts val="0"/>
              </a:spcAft>
              <a:buClr>
                <a:schemeClr val="accent1"/>
              </a:buClr>
              <a:buSzPts val="1800"/>
              <a:buFont typeface="Arial"/>
              <a:buChar char="•"/>
            </a:pPr>
            <a:r>
              <a:rPr lang="en" sz="1800" b="0" i="0" u="none" strike="noStrike" cap="none">
                <a:solidFill>
                  <a:schemeClr val="dk1"/>
                </a:solidFill>
                <a:latin typeface="Arial"/>
                <a:ea typeface="Arial"/>
                <a:cs typeface="Arial"/>
                <a:sym typeface="Arial"/>
              </a:rPr>
              <a:t>Facilitate parallel data loading</a:t>
            </a:r>
            <a:endParaRPr sz="1800"/>
          </a:p>
          <a:p>
            <a:pPr marL="342900" marR="0" lvl="0" indent="-304800" algn="l" rtl="0">
              <a:lnSpc>
                <a:spcPct val="100000"/>
              </a:lnSpc>
              <a:spcBef>
                <a:spcPts val="600"/>
              </a:spcBef>
              <a:spcAft>
                <a:spcPts val="0"/>
              </a:spcAft>
              <a:buClr>
                <a:schemeClr val="accent1"/>
              </a:buClr>
              <a:buSzPts val="1800"/>
              <a:buFont typeface="Arial"/>
              <a:buChar char="•"/>
            </a:pPr>
            <a:r>
              <a:rPr lang="en" sz="1800" b="0" i="0" u="none" strike="noStrike" cap="none">
                <a:solidFill>
                  <a:schemeClr val="dk1"/>
                </a:solidFill>
                <a:latin typeface="Arial"/>
                <a:ea typeface="Arial"/>
                <a:cs typeface="Arial"/>
                <a:sym typeface="Arial"/>
              </a:rPr>
              <a:t>Stream data in from external sources</a:t>
            </a:r>
            <a:endParaRPr sz="1800"/>
          </a:p>
          <a:p>
            <a:pPr marL="342900" marR="0" lvl="0" indent="-304800" algn="l" rtl="0">
              <a:lnSpc>
                <a:spcPct val="100000"/>
              </a:lnSpc>
              <a:spcBef>
                <a:spcPts val="600"/>
              </a:spcBef>
              <a:spcAft>
                <a:spcPts val="0"/>
              </a:spcAft>
              <a:buClr>
                <a:schemeClr val="accent1"/>
              </a:buClr>
              <a:buSzPts val="1800"/>
              <a:buFont typeface="Arial"/>
              <a:buChar char="•"/>
            </a:pPr>
            <a:r>
              <a:rPr lang="en" sz="1800" b="0" i="0" u="none" strike="noStrike" cap="none">
                <a:solidFill>
                  <a:schemeClr val="dk1"/>
                </a:solidFill>
                <a:latin typeface="Arial"/>
                <a:ea typeface="Arial"/>
                <a:cs typeface="Arial"/>
                <a:sym typeface="Arial"/>
              </a:rPr>
              <a:t>Push data out of the database, in parallel</a:t>
            </a:r>
            <a:endParaRPr sz="1800" b="0" i="0" u="none" strike="noStrike" cap="none">
              <a:solidFill>
                <a:schemeClr val="dk1"/>
              </a:solidFill>
              <a:latin typeface="Arial"/>
              <a:ea typeface="Arial"/>
              <a:cs typeface="Arial"/>
              <a:sym typeface="Arial"/>
            </a:endParaRPr>
          </a:p>
        </p:txBody>
      </p:sp>
      <p:grpSp>
        <p:nvGrpSpPr>
          <p:cNvPr id="428" name="Google Shape;428;p50"/>
          <p:cNvGrpSpPr/>
          <p:nvPr/>
        </p:nvGrpSpPr>
        <p:grpSpPr>
          <a:xfrm>
            <a:off x="4876800" y="571500"/>
            <a:ext cx="2963953" cy="666065"/>
            <a:chOff x="4572000" y="1295400"/>
            <a:chExt cx="2963953" cy="888087"/>
          </a:xfrm>
        </p:grpSpPr>
        <p:grpSp>
          <p:nvGrpSpPr>
            <p:cNvPr id="429" name="Google Shape;429;p50"/>
            <p:cNvGrpSpPr/>
            <p:nvPr/>
          </p:nvGrpSpPr>
          <p:grpSpPr>
            <a:xfrm>
              <a:off x="5334000" y="1295400"/>
              <a:ext cx="990600" cy="836516"/>
              <a:chOff x="6477000" y="2362200"/>
              <a:chExt cx="990600" cy="836516"/>
            </a:xfrm>
          </p:grpSpPr>
          <p:pic>
            <p:nvPicPr>
              <p:cNvPr id="430" name="Google Shape;430;p50" descr="table.png"/>
              <p:cNvPicPr preferRelativeResize="0"/>
              <p:nvPr/>
            </p:nvPicPr>
            <p:blipFill rotWithShape="1">
              <a:blip r:embed="rId3">
                <a:alphaModFix/>
              </a:blip>
              <a:srcRect/>
              <a:stretch/>
            </p:blipFill>
            <p:spPr>
              <a:xfrm>
                <a:off x="6477000" y="2438400"/>
                <a:ext cx="914400" cy="760316"/>
              </a:xfrm>
              <a:prstGeom prst="rect">
                <a:avLst/>
              </a:prstGeom>
              <a:noFill/>
              <a:ln>
                <a:noFill/>
              </a:ln>
              <a:effectLst>
                <a:outerShdw blurRad="50800" dist="38100" dir="2700000" algn="tl" rotWithShape="0">
                  <a:srgbClr val="000000">
                    <a:alpha val="40000"/>
                  </a:srgbClr>
                </a:outerShdw>
              </a:effectLst>
            </p:spPr>
          </p:pic>
          <p:pic>
            <p:nvPicPr>
              <p:cNvPr id="431" name="Google Shape;431;p50" descr="C:\Documents and Settings\cantot\My Documents\Training\Supporting Materials\Icons\PNG files for PowerPoint\All Others\Effects.png"/>
              <p:cNvPicPr preferRelativeResize="0"/>
              <p:nvPr/>
            </p:nvPicPr>
            <p:blipFill rotWithShape="1">
              <a:blip r:embed="rId4">
                <a:alphaModFix/>
              </a:blip>
              <a:srcRect/>
              <a:stretch/>
            </p:blipFill>
            <p:spPr>
              <a:xfrm>
                <a:off x="7010400" y="2362200"/>
                <a:ext cx="457200" cy="457200"/>
              </a:xfrm>
              <a:prstGeom prst="rect">
                <a:avLst/>
              </a:prstGeom>
              <a:noFill/>
              <a:ln>
                <a:noFill/>
              </a:ln>
            </p:spPr>
          </p:pic>
        </p:grpSp>
        <p:sp>
          <p:nvSpPr>
            <p:cNvPr id="432" name="Google Shape;432;p50"/>
            <p:cNvSpPr txBox="1"/>
            <p:nvPr/>
          </p:nvSpPr>
          <p:spPr>
            <a:xfrm>
              <a:off x="4572000" y="1752600"/>
              <a:ext cx="2963953" cy="430887"/>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 sz="2200" b="1" i="0" u="none" strike="noStrike" cap="none">
                  <a:solidFill>
                    <a:schemeClr val="lt2"/>
                  </a:solidFill>
                  <a:latin typeface="Calibri"/>
                  <a:ea typeface="Calibri"/>
                  <a:cs typeface="Calibri"/>
                  <a:sym typeface="Calibri"/>
                </a:rPr>
                <a:t>Readable external table</a:t>
              </a:r>
              <a:endParaRPr sz="2200" b="1" i="0" u="none" strike="noStrike" cap="none">
                <a:solidFill>
                  <a:schemeClr val="lt2"/>
                </a:solidFill>
                <a:latin typeface="Calibri"/>
                <a:ea typeface="Calibri"/>
                <a:cs typeface="Calibri"/>
                <a:sym typeface="Calibri"/>
              </a:endParaRPr>
            </a:p>
          </p:txBody>
        </p:sp>
      </p:grpSp>
      <p:grpSp>
        <p:nvGrpSpPr>
          <p:cNvPr id="433" name="Google Shape;433;p50"/>
          <p:cNvGrpSpPr/>
          <p:nvPr/>
        </p:nvGrpSpPr>
        <p:grpSpPr>
          <a:xfrm>
            <a:off x="4876800" y="1212441"/>
            <a:ext cx="2890278" cy="710924"/>
            <a:chOff x="4572000" y="2149988"/>
            <a:chExt cx="2890278" cy="947899"/>
          </a:xfrm>
        </p:grpSpPr>
        <p:grpSp>
          <p:nvGrpSpPr>
            <p:cNvPr id="434" name="Google Shape;434;p50"/>
            <p:cNvGrpSpPr/>
            <p:nvPr/>
          </p:nvGrpSpPr>
          <p:grpSpPr>
            <a:xfrm>
              <a:off x="5334000" y="2149988"/>
              <a:ext cx="1066800" cy="898012"/>
              <a:chOff x="6477000" y="4648200"/>
              <a:chExt cx="1066800" cy="898012"/>
            </a:xfrm>
          </p:grpSpPr>
          <p:pic>
            <p:nvPicPr>
              <p:cNvPr id="435" name="Google Shape;435;p50" descr="table.png"/>
              <p:cNvPicPr preferRelativeResize="0"/>
              <p:nvPr/>
            </p:nvPicPr>
            <p:blipFill rotWithShape="1">
              <a:blip r:embed="rId3">
                <a:alphaModFix/>
              </a:blip>
              <a:srcRect/>
              <a:stretch/>
            </p:blipFill>
            <p:spPr>
              <a:xfrm>
                <a:off x="6477000" y="4785896"/>
                <a:ext cx="914400" cy="760316"/>
              </a:xfrm>
              <a:prstGeom prst="rect">
                <a:avLst/>
              </a:prstGeom>
              <a:noFill/>
              <a:ln>
                <a:noFill/>
              </a:ln>
              <a:effectLst>
                <a:outerShdw blurRad="50800" dist="38100" dir="2700000" algn="tl" rotWithShape="0">
                  <a:srgbClr val="000000">
                    <a:alpha val="40000"/>
                  </a:srgbClr>
                </a:outerShdw>
              </a:effectLst>
            </p:spPr>
          </p:pic>
          <p:pic>
            <p:nvPicPr>
              <p:cNvPr id="436" name="Google Shape;436;p50" descr="C:\Documents and Settings\cantot\My Documents\Training\Supporting Materials\Icons\PNG files for PowerPoint\All Others\Zoom In.png"/>
              <p:cNvPicPr preferRelativeResize="0"/>
              <p:nvPr/>
            </p:nvPicPr>
            <p:blipFill rotWithShape="1">
              <a:blip r:embed="rId5">
                <a:alphaModFix/>
              </a:blip>
              <a:srcRect/>
              <a:stretch/>
            </p:blipFill>
            <p:spPr>
              <a:xfrm>
                <a:off x="6934200" y="4648200"/>
                <a:ext cx="609600" cy="609600"/>
              </a:xfrm>
              <a:prstGeom prst="rect">
                <a:avLst/>
              </a:prstGeom>
              <a:noFill/>
              <a:ln>
                <a:noFill/>
              </a:ln>
            </p:spPr>
          </p:pic>
        </p:grpSp>
        <p:sp>
          <p:nvSpPr>
            <p:cNvPr id="437" name="Google Shape;437;p50"/>
            <p:cNvSpPr txBox="1"/>
            <p:nvPr/>
          </p:nvSpPr>
          <p:spPr>
            <a:xfrm>
              <a:off x="4572000" y="2667000"/>
              <a:ext cx="2890278" cy="430887"/>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 sz="2200" b="1" i="0" u="none" strike="noStrike" cap="none">
                  <a:solidFill>
                    <a:schemeClr val="lt2"/>
                  </a:solidFill>
                  <a:latin typeface="Calibri"/>
                  <a:ea typeface="Calibri"/>
                  <a:cs typeface="Calibri"/>
                  <a:sym typeface="Calibri"/>
                </a:rPr>
                <a:t>Writable external table</a:t>
              </a:r>
              <a:endParaRPr sz="2200" b="1" i="0" u="none" strike="noStrike" cap="none">
                <a:solidFill>
                  <a:schemeClr val="lt2"/>
                </a:solidFill>
                <a:latin typeface="Calibri"/>
                <a:ea typeface="Calibri"/>
                <a:cs typeface="Calibri"/>
                <a:sym typeface="Calibri"/>
              </a:endParaRPr>
            </a:p>
          </p:txBody>
        </p:sp>
      </p:grpSp>
      <p:grpSp>
        <p:nvGrpSpPr>
          <p:cNvPr id="438" name="Google Shape;438;p50"/>
          <p:cNvGrpSpPr/>
          <p:nvPr/>
        </p:nvGrpSpPr>
        <p:grpSpPr>
          <a:xfrm>
            <a:off x="1066800" y="762685"/>
            <a:ext cx="2104999" cy="894665"/>
            <a:chOff x="1039079" y="1295400"/>
            <a:chExt cx="2104999" cy="1192887"/>
          </a:xfrm>
        </p:grpSpPr>
        <p:grpSp>
          <p:nvGrpSpPr>
            <p:cNvPr id="439" name="Google Shape;439;p50"/>
            <p:cNvGrpSpPr/>
            <p:nvPr/>
          </p:nvGrpSpPr>
          <p:grpSpPr>
            <a:xfrm>
              <a:off x="1558178" y="1295400"/>
              <a:ext cx="1066800" cy="988916"/>
              <a:chOff x="1295400" y="1295400"/>
              <a:chExt cx="1066800" cy="988916"/>
            </a:xfrm>
          </p:grpSpPr>
          <p:pic>
            <p:nvPicPr>
              <p:cNvPr id="440" name="Google Shape;440;p50" descr="table.png"/>
              <p:cNvPicPr preferRelativeResize="0"/>
              <p:nvPr/>
            </p:nvPicPr>
            <p:blipFill rotWithShape="1">
              <a:blip r:embed="rId3">
                <a:alphaModFix/>
              </a:blip>
              <a:srcRect/>
              <a:stretch/>
            </p:blipFill>
            <p:spPr>
              <a:xfrm>
                <a:off x="1295400" y="1524000"/>
                <a:ext cx="914400" cy="760316"/>
              </a:xfrm>
              <a:prstGeom prst="rect">
                <a:avLst/>
              </a:prstGeom>
              <a:noFill/>
              <a:ln>
                <a:noFill/>
              </a:ln>
              <a:effectLst>
                <a:outerShdw blurRad="50800" dist="38100" dir="2700000" algn="tl" rotWithShape="0">
                  <a:srgbClr val="000000">
                    <a:alpha val="40000"/>
                  </a:srgbClr>
                </a:outerShdw>
              </a:effectLst>
            </p:spPr>
          </p:pic>
          <p:pic>
            <p:nvPicPr>
              <p:cNvPr id="441" name="Google Shape;441;p50" descr="C:\Users\cantot\Documents\Training\Training Supporting Materials\Icons\All Others\Status Flag Yellow.png"/>
              <p:cNvPicPr preferRelativeResize="0"/>
              <p:nvPr/>
            </p:nvPicPr>
            <p:blipFill rotWithShape="1">
              <a:blip r:embed="rId6">
                <a:alphaModFix/>
              </a:blip>
              <a:srcRect/>
              <a:stretch/>
            </p:blipFill>
            <p:spPr>
              <a:xfrm>
                <a:off x="1828800" y="1295400"/>
                <a:ext cx="533400" cy="533400"/>
              </a:xfrm>
              <a:prstGeom prst="rect">
                <a:avLst/>
              </a:prstGeom>
              <a:noFill/>
              <a:ln>
                <a:noFill/>
              </a:ln>
            </p:spPr>
          </p:pic>
        </p:grpSp>
        <p:sp>
          <p:nvSpPr>
            <p:cNvPr id="442" name="Google Shape;442;p50"/>
            <p:cNvSpPr txBox="1"/>
            <p:nvPr/>
          </p:nvSpPr>
          <p:spPr>
            <a:xfrm>
              <a:off x="1039079" y="2057400"/>
              <a:ext cx="2104999" cy="430887"/>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 sz="2200" b="1" i="0" u="none" strike="noStrike" cap="none">
                  <a:solidFill>
                    <a:schemeClr val="lt2"/>
                  </a:solidFill>
                  <a:latin typeface="Calibri"/>
                  <a:ea typeface="Calibri"/>
                  <a:cs typeface="Calibri"/>
                  <a:sym typeface="Calibri"/>
                </a:rPr>
                <a:t>Temporary table</a:t>
              </a:r>
              <a:endParaRPr sz="2200" b="1" i="0" u="none" strike="noStrike" cap="none">
                <a:solidFill>
                  <a:schemeClr val="lt2"/>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51"/>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 sz="3200" b="0" i="0" u="none" strike="noStrike" cap="none">
                <a:solidFill>
                  <a:schemeClr val="dk2"/>
                </a:solidFill>
                <a:latin typeface="Arial"/>
                <a:ea typeface="Arial"/>
                <a:cs typeface="Arial"/>
                <a:sym typeface="Arial"/>
              </a:rPr>
              <a:t>Temporary Tables – Overview </a:t>
            </a:r>
            <a:endParaRPr sz="3200" b="0" i="0" u="none" strike="noStrike" cap="none">
              <a:solidFill>
                <a:schemeClr val="dk2"/>
              </a:solidFill>
              <a:latin typeface="Arial"/>
              <a:ea typeface="Arial"/>
              <a:cs typeface="Arial"/>
              <a:sym typeface="Arial"/>
            </a:endParaRPr>
          </a:p>
        </p:txBody>
      </p:sp>
      <p:sp>
        <p:nvSpPr>
          <p:cNvPr id="449" name="Google Shape;449;p51"/>
          <p:cNvSpPr txBox="1">
            <a:spLocks noGrp="1"/>
          </p:cNvSpPr>
          <p:nvPr>
            <p:ph type="body" idx="1"/>
          </p:nvPr>
        </p:nvSpPr>
        <p:spPr>
          <a:xfrm>
            <a:off x="457200" y="759441"/>
            <a:ext cx="8229600" cy="339447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2400"/>
              <a:buFont typeface="Arial"/>
              <a:buNone/>
            </a:pPr>
            <a:endParaRPr sz="2400" b="0" i="0" u="none" strike="noStrike" cap="none">
              <a:solidFill>
                <a:schemeClr val="dk1"/>
              </a:solidFill>
              <a:latin typeface="Arial"/>
              <a:ea typeface="Arial"/>
              <a:cs typeface="Arial"/>
              <a:sym typeface="Arial"/>
            </a:endParaRPr>
          </a:p>
          <a:p>
            <a:pPr marL="342900" marR="0" lvl="0" indent="-317500" algn="l" rtl="0">
              <a:lnSpc>
                <a:spcPct val="100000"/>
              </a:lnSpc>
              <a:spcBef>
                <a:spcPts val="600"/>
              </a:spcBef>
              <a:spcAft>
                <a:spcPts val="0"/>
              </a:spcAft>
              <a:buClr>
                <a:schemeClr val="accent1"/>
              </a:buClr>
              <a:buSzPts val="2400"/>
              <a:buFont typeface="Arial"/>
              <a:buChar char="•"/>
            </a:pPr>
            <a:r>
              <a:rPr lang="en" b="0" i="0" u="none" strike="noStrike" cap="none">
                <a:solidFill>
                  <a:schemeClr val="dk1"/>
                </a:solidFill>
                <a:latin typeface="Arial"/>
                <a:ea typeface="Arial"/>
                <a:cs typeface="Arial"/>
                <a:sym typeface="Arial"/>
              </a:rPr>
              <a:t>Session-specific</a:t>
            </a:r>
            <a:endParaRPr/>
          </a:p>
          <a:p>
            <a:pPr marL="342900" marR="0" lvl="0" indent="-317500" algn="l" rtl="0">
              <a:lnSpc>
                <a:spcPct val="100000"/>
              </a:lnSpc>
              <a:spcBef>
                <a:spcPts val="600"/>
              </a:spcBef>
              <a:spcAft>
                <a:spcPts val="0"/>
              </a:spcAft>
              <a:buClr>
                <a:schemeClr val="accent1"/>
              </a:buClr>
              <a:buSzPts val="2400"/>
              <a:buFont typeface="Arial"/>
              <a:buChar char="•"/>
            </a:pPr>
            <a:r>
              <a:rPr lang="en" b="0" i="0" u="none" strike="noStrike" cap="none">
                <a:solidFill>
                  <a:schemeClr val="dk1"/>
                </a:solidFill>
                <a:latin typeface="Arial"/>
                <a:ea typeface="Arial"/>
                <a:cs typeface="Arial"/>
                <a:sym typeface="Arial"/>
              </a:rPr>
              <a:t>Dropped at the end of the session</a:t>
            </a:r>
            <a:endParaRPr/>
          </a:p>
          <a:p>
            <a:pPr marL="342900" marR="0" lvl="0" indent="-317500" algn="l" rtl="0">
              <a:lnSpc>
                <a:spcPct val="100000"/>
              </a:lnSpc>
              <a:spcBef>
                <a:spcPts val="600"/>
              </a:spcBef>
              <a:spcAft>
                <a:spcPts val="0"/>
              </a:spcAft>
              <a:buClr>
                <a:schemeClr val="accent1"/>
              </a:buClr>
              <a:buSzPts val="2400"/>
              <a:buFont typeface="Arial"/>
              <a:buChar char="•"/>
            </a:pPr>
            <a:r>
              <a:rPr lang="en" b="0" i="0" u="none" strike="noStrike" cap="none">
                <a:solidFill>
                  <a:schemeClr val="dk1"/>
                </a:solidFill>
                <a:latin typeface="Arial"/>
                <a:ea typeface="Arial"/>
                <a:cs typeface="Arial"/>
                <a:sym typeface="Arial"/>
              </a:rPr>
              <a:t>Take precedence over permanent tables of the same name</a:t>
            </a:r>
            <a:endParaRPr/>
          </a:p>
          <a:p>
            <a:pPr marL="342900" marR="0" lvl="0" indent="-317500" algn="l" rtl="0">
              <a:lnSpc>
                <a:spcPct val="100000"/>
              </a:lnSpc>
              <a:spcBef>
                <a:spcPts val="600"/>
              </a:spcBef>
              <a:spcAft>
                <a:spcPts val="0"/>
              </a:spcAft>
              <a:buClr>
                <a:schemeClr val="accent1"/>
              </a:buClr>
              <a:buSzPts val="2400"/>
              <a:buFont typeface="Arial"/>
              <a:buChar char="•"/>
            </a:pPr>
            <a:r>
              <a:rPr lang="en" b="0" i="0" u="none" strike="noStrike" cap="none">
                <a:solidFill>
                  <a:schemeClr val="dk1"/>
                </a:solidFill>
                <a:latin typeface="Arial"/>
                <a:ea typeface="Arial"/>
                <a:cs typeface="Arial"/>
                <a:sym typeface="Arial"/>
              </a:rPr>
              <a:t>Created in a special schema created on connection to a session</a:t>
            </a:r>
            <a:endParaRPr/>
          </a:p>
          <a:p>
            <a:pPr marL="342900" marR="0" lvl="0" indent="-317500" algn="l" rtl="0">
              <a:lnSpc>
                <a:spcPct val="100000"/>
              </a:lnSpc>
              <a:spcBef>
                <a:spcPts val="600"/>
              </a:spcBef>
              <a:spcAft>
                <a:spcPts val="0"/>
              </a:spcAft>
              <a:buClr>
                <a:schemeClr val="accent1"/>
              </a:buClr>
              <a:buSzPts val="2400"/>
              <a:buFont typeface="Arial"/>
              <a:buChar char="•"/>
            </a:pPr>
            <a:r>
              <a:rPr lang="en" b="0" i="0" u="none" strike="noStrike" cap="none">
                <a:solidFill>
                  <a:schemeClr val="dk1"/>
                </a:solidFill>
                <a:latin typeface="Arial"/>
                <a:ea typeface="Arial"/>
                <a:cs typeface="Arial"/>
                <a:sym typeface="Arial"/>
              </a:rPr>
              <a:t>Are distributed</a:t>
            </a:r>
            <a:endParaRPr/>
          </a:p>
          <a:p>
            <a:pPr marL="342900" marR="0" lvl="0" indent="-317500" algn="l" rtl="0">
              <a:lnSpc>
                <a:spcPct val="100000"/>
              </a:lnSpc>
              <a:spcBef>
                <a:spcPts val="600"/>
              </a:spcBef>
              <a:spcAft>
                <a:spcPts val="0"/>
              </a:spcAft>
              <a:buClr>
                <a:schemeClr val="accent1"/>
              </a:buClr>
              <a:buSzPts val="2400"/>
              <a:buFont typeface="Arial"/>
              <a:buChar char="•"/>
            </a:pPr>
            <a:r>
              <a:rPr lang="en" b="0" i="0" u="none" strike="noStrike" cap="none">
                <a:solidFill>
                  <a:schemeClr val="dk1"/>
                </a:solidFill>
                <a:latin typeface="Arial"/>
                <a:ea typeface="Arial"/>
                <a:cs typeface="Arial"/>
                <a:sym typeface="Arial"/>
              </a:rPr>
              <a:t>Can be indexed and analyzed</a:t>
            </a:r>
            <a:endParaRPr/>
          </a:p>
        </p:txBody>
      </p:sp>
    </p:spTree>
  </p:cSld>
  <p:clrMapOvr>
    <a:masterClrMapping/>
  </p:clrMapOvr>
</p:sld>
</file>

<file path=ppt/theme/theme1.xml><?xml version="1.0" encoding="utf-8"?>
<a:theme xmlns:a="http://schemas.openxmlformats.org/drawingml/2006/main" name="Pivotal Presentation Theme v1">
  <a:themeElements>
    <a:clrScheme name="Custom 8">
      <a:dk1>
        <a:srgbClr val="00253E"/>
      </a:dk1>
      <a:lt1>
        <a:srgbClr val="434343"/>
      </a:lt1>
      <a:dk2>
        <a:srgbClr val="999999"/>
      </a:dk2>
      <a:lt2>
        <a:srgbClr val="1AB9A5"/>
      </a:lt2>
      <a:accent1>
        <a:srgbClr val="D5EDEA"/>
      </a:accent1>
      <a:accent2>
        <a:srgbClr val="009FDF"/>
      </a:accent2>
      <a:accent3>
        <a:srgbClr val="0066AB"/>
      </a:accent3>
      <a:accent4>
        <a:srgbClr val="2E3092"/>
      </a:accent4>
      <a:accent5>
        <a:srgbClr val="F27062"/>
      </a:accent5>
      <a:accent6>
        <a:srgbClr val="F7DC5F"/>
      </a:accent6>
      <a:hlink>
        <a:srgbClr val="009FDF"/>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ivotal_4x3_template">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2238</Words>
  <Application>Microsoft Macintosh PowerPoint</Application>
  <PresentationFormat>On-screen Show (16:9)</PresentationFormat>
  <Paragraphs>223</Paragraphs>
  <Slides>11</Slides>
  <Notes>11</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11</vt:i4>
      </vt:variant>
    </vt:vector>
  </HeadingPairs>
  <TitlesOfParts>
    <vt:vector size="16" baseType="lpstr">
      <vt:lpstr>Pinyon Script</vt:lpstr>
      <vt:lpstr>Proxima Nova</vt:lpstr>
      <vt:lpstr>Pivotal Presentation Theme v1</vt:lpstr>
      <vt:lpstr>pivotal_4x3_template</vt:lpstr>
      <vt:lpstr>Simple Light</vt:lpstr>
      <vt:lpstr>Greenplum Workshop Storage Considerations </vt:lpstr>
      <vt:lpstr>Polymorphic Storage Row-Oriented and Column-Oriented Tables</vt:lpstr>
      <vt:lpstr>Table Storage Models</vt:lpstr>
      <vt:lpstr>Creating Heap and Append-Optimized Tables</vt:lpstr>
      <vt:lpstr>Defining Append-Optimized Compression Tables</vt:lpstr>
      <vt:lpstr>Compressing Table Data</vt:lpstr>
      <vt:lpstr>Defining Default Table Storage Options</vt:lpstr>
      <vt:lpstr>Additional Table Types</vt:lpstr>
      <vt:lpstr>Temporary Tables – Overview </vt:lpstr>
      <vt:lpstr>Temporary Tables – Two Use Cases</vt:lpstr>
      <vt:lpstr>Creating a Temporary 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Greenplum Workshop Storage Considerations </dc:title>
  <cp:lastModifiedBy>Leonard Walstad</cp:lastModifiedBy>
  <cp:revision>1</cp:revision>
  <dcterms:modified xsi:type="dcterms:W3CDTF">2019-08-14T16:00:47Z</dcterms:modified>
</cp:coreProperties>
</file>