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8"/>
  </p:notesMasterIdLst>
  <p:sldIdLst>
    <p:sldId id="256" r:id="rId2"/>
    <p:sldId id="368" r:id="rId3"/>
    <p:sldId id="369" r:id="rId4"/>
    <p:sldId id="370" r:id="rId5"/>
    <p:sldId id="371" r:id="rId6"/>
    <p:sldId id="299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34" autoAdjust="0"/>
  </p:normalViewPr>
  <p:slideViewPr>
    <p:cSldViewPr snapToGrid="0" snapToObjects="1">
      <p:cViewPr>
        <p:scale>
          <a:sx n="105" d="100"/>
          <a:sy n="105" d="100"/>
        </p:scale>
        <p:origin x="-856" y="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70271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GB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Pag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-7050" y="0"/>
            <a:ext cx="9158100" cy="5143499"/>
          </a:xfrm>
          <a:prstGeom prst="rect">
            <a:avLst/>
          </a:prstGeom>
          <a:solidFill>
            <a:srgbClr val="2332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4700" y="1295400"/>
            <a:ext cx="1431300" cy="33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59044" y="1951688"/>
            <a:ext cx="7611599" cy="102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3600" b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57772" y="3303416"/>
            <a:ext cx="4380599" cy="38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/>
          <p:nvPr/>
        </p:nvSpPr>
        <p:spPr>
          <a:xfrm>
            <a:off x="48250" y="-520850"/>
            <a:ext cx="8088000" cy="383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accent3"/>
                </a:solidFill>
              </a:rPr>
              <a:t>background image:  960x540 pixels - send to back of slide and set to 80% transparency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mall image and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0" y="0"/>
            <a:ext cx="9144000" cy="539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Shape 67" descr="pivotal_te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2779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300" y="62470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>
                <a:solidFill>
                  <a:srgbClr val="59595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08371" y="16955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3586175" y="1214375"/>
            <a:ext cx="4628399" cy="323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Char char="●"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pact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-7050" y="0"/>
            <a:ext cx="9158100" cy="5143499"/>
          </a:xfrm>
          <a:prstGeom prst="rect">
            <a:avLst/>
          </a:prstGeom>
          <a:solidFill>
            <a:srgbClr val="2332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Shape 74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6414" y="4854091"/>
            <a:ext cx="712199" cy="1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816825" y="990300"/>
            <a:ext cx="7589999" cy="25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48250" y="-520850"/>
            <a:ext cx="8469599" cy="383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accent3"/>
                </a:solidFill>
              </a:rPr>
              <a:t>background image:  960x540 pixels - send to back of slide and set to 80% transparency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de by Si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0"/>
            <a:ext cx="9144000" cy="539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570144" y="798175"/>
            <a:ext cx="3856500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>
                <a:solidFill>
                  <a:srgbClr val="59595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68375" y="299675"/>
            <a:ext cx="4105800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82" name="Shape 82"/>
          <p:cNvSpPr/>
          <p:nvPr/>
        </p:nvSpPr>
        <p:spPr>
          <a:xfrm>
            <a:off x="-21675" y="125"/>
            <a:ext cx="44598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3" name="Shape 83" descr="pivotal_te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2779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87800" y="2159700"/>
            <a:ext cx="4234199" cy="59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F3F3F3"/>
                </a:solidFill>
              </a:rPr>
              <a:t>cover this square with an image (540 x 480 pixels)</a:t>
            </a:r>
          </a:p>
        </p:txBody>
      </p:sp>
      <p:cxnSp>
        <p:nvCxnSpPr>
          <p:cNvPr id="85" name="Shape 85"/>
          <p:cNvCxnSpPr/>
          <p:nvPr/>
        </p:nvCxnSpPr>
        <p:spPr>
          <a:xfrm rot="10800000">
            <a:off x="129950" y="166275"/>
            <a:ext cx="874799" cy="1987799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6" name="Shape 86"/>
          <p:cNvCxnSpPr/>
          <p:nvPr/>
        </p:nvCxnSpPr>
        <p:spPr>
          <a:xfrm rot="10800000" flipH="1">
            <a:off x="3411825" y="151650"/>
            <a:ext cx="802500" cy="2016899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" name="Shape 87"/>
          <p:cNvCxnSpPr/>
          <p:nvPr/>
        </p:nvCxnSpPr>
        <p:spPr>
          <a:xfrm>
            <a:off x="3390150" y="2616700"/>
            <a:ext cx="860100" cy="23925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8" name="Shape 88"/>
          <p:cNvCxnSpPr/>
          <p:nvPr/>
        </p:nvCxnSpPr>
        <p:spPr>
          <a:xfrm flipH="1">
            <a:off x="202474" y="2616700"/>
            <a:ext cx="860100" cy="2370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835865" y="1361960"/>
            <a:ext cx="3968400" cy="323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Char char="●"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de by Side_big numb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68375" y="1546900"/>
            <a:ext cx="4105800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96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0"/>
            <a:ext cx="9144000" cy="539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4599058" y="2493800"/>
            <a:ext cx="3856500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>
                <a:solidFill>
                  <a:srgbClr val="59595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21675" y="125"/>
            <a:ext cx="44598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6" name="Shape 96" descr="pivotal_te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2779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Shape 97"/>
          <p:cNvCxnSpPr/>
          <p:nvPr/>
        </p:nvCxnSpPr>
        <p:spPr>
          <a:xfrm rot="10800000">
            <a:off x="129950" y="166275"/>
            <a:ext cx="874799" cy="1987799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8" name="Shape 98"/>
          <p:cNvCxnSpPr/>
          <p:nvPr/>
        </p:nvCxnSpPr>
        <p:spPr>
          <a:xfrm rot="10800000" flipH="1">
            <a:off x="3411825" y="151650"/>
            <a:ext cx="802500" cy="2016899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9" name="Shape 99"/>
          <p:cNvCxnSpPr/>
          <p:nvPr/>
        </p:nvCxnSpPr>
        <p:spPr>
          <a:xfrm>
            <a:off x="3390150" y="2616700"/>
            <a:ext cx="860100" cy="23925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0" name="Shape 100"/>
          <p:cNvCxnSpPr/>
          <p:nvPr/>
        </p:nvCxnSpPr>
        <p:spPr>
          <a:xfrm flipH="1">
            <a:off x="202474" y="2616700"/>
            <a:ext cx="860100" cy="2370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1" name="Shape 101"/>
          <p:cNvSpPr txBox="1"/>
          <p:nvPr/>
        </p:nvSpPr>
        <p:spPr>
          <a:xfrm>
            <a:off x="87800" y="2159700"/>
            <a:ext cx="4234199" cy="59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F3F3F3"/>
                </a:solidFill>
              </a:rPr>
              <a:t>cover this square with an image (540 x 480 pixels)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de by Side - Text 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Shape 104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6414" y="4854091"/>
            <a:ext cx="712199" cy="1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>
            <a:off x="152962" y="798175"/>
            <a:ext cx="3856500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>
                <a:solidFill>
                  <a:srgbClr val="59595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51193" y="299675"/>
            <a:ext cx="4105800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421456" y="1340275"/>
            <a:ext cx="3968400" cy="323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Char char="●"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title" idx="3"/>
          </p:nvPr>
        </p:nvSpPr>
        <p:spPr>
          <a:xfrm>
            <a:off x="4805092" y="299675"/>
            <a:ext cx="4105800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2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ubTitle" idx="4"/>
          </p:nvPr>
        </p:nvSpPr>
        <p:spPr>
          <a:xfrm>
            <a:off x="4806862" y="798175"/>
            <a:ext cx="3856500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5"/>
          </p:nvPr>
        </p:nvSpPr>
        <p:spPr>
          <a:xfrm>
            <a:off x="5067180" y="1340275"/>
            <a:ext cx="3968400" cy="323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Char char="●"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Char char="○"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Char char="■"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Char char="●"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Char char="○"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Char char="■"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Char char="●"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Char char="○"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_Visual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-7050" y="0"/>
            <a:ext cx="9158100" cy="5143499"/>
          </a:xfrm>
          <a:prstGeom prst="rect">
            <a:avLst/>
          </a:prstGeom>
          <a:solidFill>
            <a:srgbClr val="2332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Shape 115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6414" y="4854091"/>
            <a:ext cx="712199" cy="1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011975" y="1910375"/>
            <a:ext cx="7011599" cy="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37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48250" y="-520850"/>
            <a:ext cx="7172100" cy="383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accent3"/>
                </a:solidFill>
              </a:rPr>
              <a:t>background image:  960x540 pixels - send to back of slide and set to 80% transparency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_Graphic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-7050" y="0"/>
            <a:ext cx="9158100" cy="514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Shape 121" descr="ending graphic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33650" y="1591250"/>
            <a:ext cx="6848951" cy="16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659044" y="1638563"/>
            <a:ext cx="7611599" cy="102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36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7772" y="2664866"/>
            <a:ext cx="4380599" cy="38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16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0" y="0"/>
            <a:ext cx="9144000" cy="539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Shape 18" descr="pivotal_te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2779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0" y="0"/>
            <a:ext cx="9144000" cy="539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Shape 22" descr="pivotal_te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2779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-7050" y="0"/>
            <a:ext cx="9158100" cy="5143499"/>
          </a:xfrm>
          <a:prstGeom prst="rect">
            <a:avLst/>
          </a:prstGeom>
          <a:solidFill>
            <a:srgbClr val="2332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08371" y="16955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pic>
        <p:nvPicPr>
          <p:cNvPr id="27" name="Shape 27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6414" y="4854091"/>
            <a:ext cx="712199" cy="1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/>
        </p:nvSpPr>
        <p:spPr>
          <a:xfrm>
            <a:off x="48250" y="-520850"/>
            <a:ext cx="8238299" cy="383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accent3"/>
                </a:solidFill>
              </a:rPr>
              <a:t>background image:  960x540 pixels - send to back of slide and set to 80% transparency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0" y="0"/>
            <a:ext cx="9144000" cy="539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Shape 32" descr="pivotal_te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2779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137300" y="62470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>
                <a:solidFill>
                  <a:srgbClr val="59595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08371" y="16955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289150" y="1214375"/>
            <a:ext cx="7358699" cy="323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Char char="●"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 - multiple level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0" y="0"/>
            <a:ext cx="9144000" cy="539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Shape 39" descr="pivotal_te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2779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37300" y="62470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>
                <a:solidFill>
                  <a:srgbClr val="59595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08371" y="16955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289150" y="1214375"/>
            <a:ext cx="7358699" cy="323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●"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‒"/>
              <a:defRPr sz="1200"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‒"/>
              <a:defRPr sz="1000"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●"/>
              <a:defRPr sz="1000"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○"/>
              <a:defRPr sz="1000"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■"/>
              <a:defRPr sz="1000"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●"/>
              <a:defRPr sz="1000"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○"/>
              <a:defRPr sz="1000"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■"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0" y="0"/>
            <a:ext cx="9144000" cy="539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Shape 46" descr="pivotal_te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2779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137300" y="62470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>
                <a:solidFill>
                  <a:srgbClr val="59595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08371" y="16955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289150" y="1214375"/>
            <a:ext cx="3654299" cy="323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Char char="●"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565900" y="1214375"/>
            <a:ext cx="3654299" cy="323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Char char="●"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4261300" y="1203550"/>
            <a:ext cx="0" cy="34638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0" y="0"/>
            <a:ext cx="9144000" cy="539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pivotal_te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2779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137300" y="62470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>
                <a:solidFill>
                  <a:srgbClr val="59595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108371" y="16955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pag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0" y="0"/>
            <a:ext cx="9144000" cy="539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Shape 61" descr="pivotal_te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2779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137300" y="62470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>
                <a:solidFill>
                  <a:srgbClr val="59595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8371" y="16955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1.xlsx"/><Relationship Id="rId4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 descr="title background.png"/>
          <p:cNvPicPr preferRelativeResize="0"/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25" y="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659044" y="1951688"/>
            <a:ext cx="7611599" cy="1026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dirty="0" smtClean="0"/>
              <a:t>GemFire Capacity Planning in Brief</a:t>
            </a:r>
            <a:endParaRPr lang="en-GB" sz="3000" dirty="0"/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1"/>
          </p:nvPr>
        </p:nvSpPr>
        <p:spPr>
          <a:xfrm>
            <a:off x="657772" y="3303416"/>
            <a:ext cx="4380599" cy="38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Capacity Planning - Estimating Object Size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89150" y="887802"/>
            <a:ext cx="8080755" cy="374467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Object size is hard to estimate from a list of columns.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Size of a relational DB storage is even less accurate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If you actually have the java objects, determine the size empirically as follows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a PARTITION region, start a 2 node cluster with nothing else in 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load 100,000 objects.  Assuming 2 copies of each object, each node will contain 100,000 objects, half primaries and half backups.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run </a:t>
            </a:r>
            <a:r>
              <a:rPr lang="en-US" dirty="0" err="1" smtClean="0"/>
              <a:t>jmap</a:t>
            </a:r>
            <a:r>
              <a:rPr lang="en-US" dirty="0" smtClean="0"/>
              <a:t> -</a:t>
            </a:r>
            <a:r>
              <a:rPr lang="en-US" dirty="0" err="1" smtClean="0"/>
              <a:t>histo:live</a:t>
            </a:r>
            <a:r>
              <a:rPr lang="en-US" dirty="0" smtClean="0"/>
              <a:t> PID - where PID is the process id of a data node.  At the bottom will be total live memory used. This includes all overhead.  Divide by 100,00 to get the per object usage.</a:t>
            </a:r>
          </a:p>
        </p:txBody>
      </p:sp>
    </p:spTree>
    <p:extLst>
      <p:ext uri="{BB962C8B-B14F-4D97-AF65-F5344CB8AC3E}">
        <p14:creationId xmlns:p14="http://schemas.microsoft.com/office/powerpoint/2010/main" val="3285286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Capacity Planning -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89149" y="916842"/>
            <a:ext cx="3024948" cy="3974484"/>
          </a:xfrm>
        </p:spPr>
        <p:txBody>
          <a:bodyPr/>
          <a:lstStyle/>
          <a:p>
            <a:pPr marL="285750" indent="-285750">
              <a:lnSpc>
                <a:spcPct val="130000"/>
              </a:lnSpc>
              <a:buFont typeface="Wingdings" charset="2"/>
              <a:buChar char="ü"/>
            </a:pPr>
            <a:r>
              <a:rPr lang="en-US" sz="1400" dirty="0" smtClean="0"/>
              <a:t>Account for number of copies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ü"/>
            </a:pPr>
            <a:r>
              <a:rPr lang="en-US" sz="1400" dirty="0" smtClean="0"/>
              <a:t>Only </a:t>
            </a:r>
            <a:r>
              <a:rPr lang="en-US" sz="1400" dirty="0" err="1" smtClean="0"/>
              <a:t>OldGen</a:t>
            </a:r>
            <a:r>
              <a:rPr lang="en-US" sz="1400" dirty="0" smtClean="0"/>
              <a:t> is available to store </a:t>
            </a:r>
            <a:r>
              <a:rPr lang="en-US" sz="1400" dirty="0" smtClean="0"/>
              <a:t>objects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ü"/>
            </a:pPr>
            <a:r>
              <a:rPr lang="en-US" sz="1400" dirty="0" err="1" smtClean="0"/>
              <a:t>OldGen</a:t>
            </a:r>
            <a:r>
              <a:rPr lang="en-US" sz="1400" dirty="0" smtClean="0"/>
              <a:t> should stay below the eviction threshold</a:t>
            </a:r>
            <a:endParaRPr lang="en-US" sz="1400" dirty="0" smtClean="0"/>
          </a:p>
          <a:p>
            <a:pPr marL="285750" indent="-285750">
              <a:lnSpc>
                <a:spcPct val="130000"/>
              </a:lnSpc>
              <a:buFont typeface="Wingdings" charset="2"/>
              <a:buChar char="ü"/>
            </a:pPr>
            <a:r>
              <a:rPr lang="en-US" sz="1400" dirty="0" smtClean="0"/>
              <a:t>Young Gen is working room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ü"/>
            </a:pPr>
            <a:r>
              <a:rPr lang="en-US" sz="1400" dirty="0" smtClean="0"/>
              <a:t>Based on CPU intensity (H/M/L) use 4G/8G/16G per core.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ü"/>
            </a:pPr>
            <a:r>
              <a:rPr lang="en-US" sz="1400" dirty="0" smtClean="0"/>
              <a:t>Not less than 4 cores for a production JVM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158030"/>
              </p:ext>
            </p:extLst>
          </p:nvPr>
        </p:nvGraphicFramePr>
        <p:xfrm>
          <a:off x="3314097" y="946150"/>
          <a:ext cx="5588000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Worksheet" r:id="rId3" imgW="5588000" imgH="3251200" progId="Excel.Sheet.12">
                  <p:embed/>
                </p:oleObj>
              </mc:Choice>
              <mc:Fallback>
                <p:oleObj name="Worksheet" r:id="rId3" imgW="5588000" imgH="3251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14097" y="946150"/>
                        <a:ext cx="5588000" cy="325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72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Capacity Planning - Multiple Regions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89150" y="936183"/>
            <a:ext cx="8346850" cy="372048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Suppose you have: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60 G of Customer Info in a PARTITION region with 2 copies</a:t>
            </a:r>
          </a:p>
          <a:p>
            <a:pPr>
              <a:buNone/>
            </a:pPr>
            <a:r>
              <a:rPr lang="en-US" dirty="0" smtClean="0"/>
              <a:t>3G   of Product Info in a REPLICATE region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12G available for objects in each JVM (Old Gen, below eviction threshold)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How many JVMs do you need 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12G * N = 60G * 2 + 3G * N</a:t>
            </a:r>
          </a:p>
          <a:p>
            <a:pPr>
              <a:buNone/>
            </a:pPr>
            <a:r>
              <a:rPr lang="en-US" dirty="0" smtClean="0"/>
              <a:t>N = 120 / 9 = 13 1/3 (round up to 14)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You need at least 14 JVMs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80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Capacity Planning Exercise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89150" y="863613"/>
            <a:ext cx="8322660" cy="3720482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latin typeface="Andale Mono"/>
                <a:cs typeface="Andale Mono"/>
              </a:rPr>
              <a:t># In this </a:t>
            </a:r>
            <a:r>
              <a:rPr lang="en-US" sz="1400" dirty="0" smtClean="0">
                <a:latin typeface="Andale Mono"/>
                <a:cs typeface="Andale Mono"/>
              </a:rPr>
              <a:t>exercise you </a:t>
            </a:r>
            <a:r>
              <a:rPr lang="en-US" sz="1400" dirty="0" smtClean="0">
                <a:latin typeface="Andale Mono"/>
                <a:cs typeface="Andale Mono"/>
              </a:rPr>
              <a:t>will figure out how many JVMs you would need </a:t>
            </a:r>
          </a:p>
          <a:p>
            <a:pPr>
              <a:buNone/>
            </a:pPr>
            <a:r>
              <a:rPr lang="en-US" sz="1400" dirty="0" smtClean="0">
                <a:latin typeface="Andale Mono"/>
                <a:cs typeface="Andale Mono"/>
              </a:rPr>
              <a:t># to hold 100 million Person objects.</a:t>
            </a:r>
          </a:p>
          <a:p>
            <a:pPr>
              <a:buNone/>
            </a:pPr>
            <a:r>
              <a:rPr lang="en-US" sz="1400" dirty="0" smtClean="0">
                <a:latin typeface="Andale Mono"/>
                <a:cs typeface="Andale Mono"/>
              </a:rPr>
              <a:t>#</a:t>
            </a:r>
          </a:p>
          <a:p>
            <a:pPr>
              <a:buNone/>
            </a:pPr>
            <a:r>
              <a:rPr lang="en-US" sz="1400" dirty="0" smtClean="0">
                <a:latin typeface="Andale Mono"/>
                <a:cs typeface="Andale Mono"/>
              </a:rPr>
              <a:t># Assume the following:</a:t>
            </a:r>
          </a:p>
          <a:p>
            <a:pPr>
              <a:buNone/>
            </a:pPr>
            <a:r>
              <a:rPr lang="en-US" sz="1400" dirty="0" smtClean="0">
                <a:latin typeface="Andale Mono"/>
                <a:cs typeface="Andale Mono"/>
              </a:rPr>
              <a:t># Each JVM is 4 cores 32G RAM of which 2G is Young Gen </a:t>
            </a:r>
          </a:p>
          <a:p>
            <a:pPr>
              <a:buNone/>
            </a:pPr>
            <a:r>
              <a:rPr lang="en-US" sz="1400" dirty="0" smtClean="0">
                <a:latin typeface="Andale Mono"/>
                <a:cs typeface="Andale Mono"/>
              </a:rPr>
              <a:t># The eviction threshold is 80%</a:t>
            </a:r>
          </a:p>
          <a:p>
            <a:pPr>
              <a:buNone/>
            </a:pPr>
            <a:r>
              <a:rPr lang="en-US" sz="1400" dirty="0" smtClean="0">
                <a:latin typeface="Andale Mono"/>
                <a:cs typeface="Andale Mono"/>
              </a:rPr>
              <a:t>#</a:t>
            </a:r>
          </a:p>
          <a:p>
            <a:pPr>
              <a:buNone/>
            </a:pPr>
            <a:r>
              <a:rPr lang="en-US" sz="1400" dirty="0" smtClean="0">
                <a:latin typeface="Andale Mono"/>
                <a:cs typeface="Andale Mono"/>
              </a:rPr>
              <a:t># Stop </a:t>
            </a:r>
            <a:r>
              <a:rPr lang="en-US" sz="1400" dirty="0">
                <a:latin typeface="Andale Mono"/>
                <a:cs typeface="Andale Mono"/>
              </a:rPr>
              <a:t>a</a:t>
            </a:r>
            <a:r>
              <a:rPr lang="en-US" sz="1400" dirty="0" smtClean="0">
                <a:latin typeface="Andale Mono"/>
                <a:cs typeface="Andale Mono"/>
              </a:rPr>
              <a:t>ll but 1 </a:t>
            </a:r>
            <a:r>
              <a:rPr lang="en-US" sz="1400" dirty="0" smtClean="0">
                <a:latin typeface="Andale Mono"/>
                <a:cs typeface="Andale Mono"/>
              </a:rPr>
              <a:t>Node of your cluster then clear out all existing data</a:t>
            </a:r>
          </a:p>
          <a:p>
            <a:pPr>
              <a:buNone/>
            </a:pPr>
            <a:r>
              <a:rPr lang="en-US" sz="1400" dirty="0" smtClean="0">
                <a:latin typeface="Andale Mono"/>
                <a:cs typeface="Andale Mono"/>
              </a:rPr>
              <a:t># by destroying and recreating the Person region.</a:t>
            </a:r>
          </a:p>
          <a:p>
            <a:pPr>
              <a:buNone/>
            </a:pPr>
            <a:r>
              <a:rPr lang="en-US" sz="1400" dirty="0" smtClean="0">
                <a:latin typeface="Andale Mono"/>
                <a:cs typeface="Andale Mono"/>
              </a:rPr>
              <a:t>#</a:t>
            </a:r>
          </a:p>
          <a:p>
            <a:pPr>
              <a:buNone/>
            </a:pPr>
            <a:r>
              <a:rPr lang="en-US" sz="1400" dirty="0" smtClean="0">
                <a:latin typeface="Andale Mono"/>
                <a:cs typeface="Andale Mono"/>
              </a:rPr>
              <a:t># Load 100,000 Person objects with people-loader</a:t>
            </a:r>
          </a:p>
          <a:p>
            <a:pPr>
              <a:buNone/>
            </a:pPr>
            <a:r>
              <a:rPr lang="en-US" sz="1400" dirty="0" smtClean="0">
                <a:latin typeface="Andale Mono"/>
                <a:cs typeface="Andale Mono"/>
              </a:rPr>
              <a:t># use </a:t>
            </a:r>
            <a:r>
              <a:rPr lang="en-US" sz="1400" dirty="0" err="1" smtClean="0">
                <a:latin typeface="Andale Mono"/>
                <a:cs typeface="Andale Mono"/>
              </a:rPr>
              <a:t>jmap</a:t>
            </a:r>
            <a:r>
              <a:rPr lang="en-US" sz="1400" dirty="0" smtClean="0">
                <a:latin typeface="Andale Mono"/>
                <a:cs typeface="Andale Mono"/>
              </a:rPr>
              <a:t> -</a:t>
            </a:r>
            <a:r>
              <a:rPr lang="en-US" sz="1400" dirty="0" err="1" smtClean="0">
                <a:latin typeface="Andale Mono"/>
                <a:cs typeface="Andale Mono"/>
              </a:rPr>
              <a:t>histo:live</a:t>
            </a:r>
            <a:r>
              <a:rPr lang="en-US" sz="1400" dirty="0" smtClean="0">
                <a:latin typeface="Andale Mono"/>
                <a:cs typeface="Andale Mono"/>
              </a:rPr>
              <a:t> &lt;PID&gt; to figure out how much space is </a:t>
            </a:r>
          </a:p>
          <a:p>
            <a:pPr>
              <a:buNone/>
            </a:pPr>
            <a:r>
              <a:rPr lang="en-US" sz="1400" dirty="0" smtClean="0">
                <a:latin typeface="Andale Mono"/>
                <a:cs typeface="Andale Mono"/>
              </a:rPr>
              <a:t># used.  From this you can get a per object number.</a:t>
            </a:r>
          </a:p>
          <a:p>
            <a:pPr>
              <a:buNone/>
            </a:pPr>
            <a:r>
              <a:rPr lang="en-US" sz="1400" dirty="0" smtClean="0">
                <a:latin typeface="Andale Mono"/>
                <a:cs typeface="Andale Mono"/>
              </a:rPr>
              <a:t>#</a:t>
            </a:r>
          </a:p>
          <a:p>
            <a:pPr>
              <a:buNone/>
            </a:pPr>
            <a:r>
              <a:rPr lang="en-US" sz="1400" dirty="0" smtClean="0">
                <a:latin typeface="Andale Mono"/>
                <a:cs typeface="Andale Mono"/>
              </a:rPr>
              <a:t># How many 32G JVMs do you need ?</a:t>
            </a:r>
            <a:endParaRPr lang="en-US" sz="14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4183690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950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 Main">
  <a:themeElements>
    <a:clrScheme name="Custom 30">
      <a:dk1>
        <a:srgbClr val="000000"/>
      </a:dk1>
      <a:lt1>
        <a:srgbClr val="FFFFFF"/>
      </a:lt1>
      <a:dk2>
        <a:srgbClr val="474747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12587</TotalTime>
  <Words>399</Words>
  <Application>Microsoft Macintosh PowerPoint</Application>
  <PresentationFormat>On-screen Show (16:9)</PresentationFormat>
  <Paragraphs>48</Paragraphs>
  <Slides>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Pivotal Main</vt:lpstr>
      <vt:lpstr>Microsoft Excel Sheet</vt:lpstr>
      <vt:lpstr>GemFire Capacity Planning in Brief</vt:lpstr>
      <vt:lpstr>Capacity Planning - Estimating Object Size</vt:lpstr>
      <vt:lpstr>Capacity Planning - Example</vt:lpstr>
      <vt:lpstr>Capacity Planning - Multiple Regions</vt:lpstr>
      <vt:lpstr>Capacity Planning Exercise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GemFire Operations Training</dc:title>
  <cp:lastModifiedBy>Randy May</cp:lastModifiedBy>
  <cp:revision>282</cp:revision>
  <dcterms:modified xsi:type="dcterms:W3CDTF">2018-10-10T11:15:31Z</dcterms:modified>
</cp:coreProperties>
</file>