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8471"/>
              </a:solidFill>
              <a:prstDash val="solid"/>
              <a:round/>
            </a:ln>
          </a:left>
          <a:right>
            <a:ln w="9525" cap="flat">
              <a:solidFill>
                <a:srgbClr val="008471"/>
              </a:solidFill>
              <a:prstDash val="solid"/>
              <a:round/>
            </a:ln>
          </a:right>
          <a:top>
            <a:ln w="9525" cap="flat">
              <a:solidFill>
                <a:srgbClr val="008471"/>
              </a:solidFill>
              <a:prstDash val="solid"/>
              <a:round/>
            </a:ln>
          </a:top>
          <a:bottom>
            <a:ln w="9525" cap="flat">
              <a:solidFill>
                <a:srgbClr val="008471"/>
              </a:solidFill>
              <a:prstDash val="solid"/>
              <a:round/>
            </a:ln>
          </a:bottom>
          <a:insideH>
            <a:ln w="9525" cap="flat">
              <a:solidFill>
                <a:srgbClr val="008471"/>
              </a:solidFill>
              <a:prstDash val="solid"/>
              <a:round/>
            </a:ln>
          </a:insideH>
          <a:insideV>
            <a:ln w="9525" cap="flat">
              <a:solidFill>
                <a:srgbClr val="008471"/>
              </a:solidFill>
              <a:prstDash val="solid"/>
              <a:round/>
            </a:ln>
          </a:insideV>
        </a:tcBdr>
        <a:fill>
          <a:solidFill>
            <a:schemeClr val="accent1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847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9525" cap="flat">
              <a:solidFill>
                <a:srgbClr val="008471"/>
              </a:solidFill>
              <a:prstDash val="solid"/>
              <a:round/>
            </a:ln>
          </a:top>
          <a:bottom>
            <a:ln w="9525" cap="flat">
              <a:solidFill>
                <a:srgbClr val="008471"/>
              </a:solidFill>
              <a:prstDash val="solid"/>
              <a:round/>
            </a:ln>
          </a:bottom>
          <a:insideH>
            <a:ln w="9525" cap="flat">
              <a:solidFill>
                <a:srgbClr val="008471"/>
              </a:solidFill>
              <a:prstDash val="solid"/>
              <a:round/>
            </a:ln>
          </a:insideH>
          <a:insideV>
            <a:ln w="9525" cap="flat">
              <a:solidFill>
                <a:srgbClr val="008471"/>
              </a:solidFill>
              <a:prstDash val="solid"/>
              <a:round/>
            </a:ln>
          </a:insideV>
        </a:tcBdr>
        <a:fill>
          <a:solidFill>
            <a:schemeClr val="accent1">
              <a:alpha val="4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008471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D5"/>
          </a:solidFill>
        </a:fill>
      </a:tcStyle>
    </a:wholeTbl>
    <a:band2H>
      <a:tcTxStyle b="def" i="def"/>
      <a:tcStyle>
        <a:tcBdr/>
        <a:fill>
          <a:solidFill>
            <a:srgbClr val="E6ED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4E6"/>
          </a:solidFill>
        </a:fill>
      </a:tcStyle>
    </a:wholeTbl>
    <a:band2H>
      <a:tcTxStyle b="def" i="def"/>
      <a:tcStyle>
        <a:tcBdr/>
        <a:fill>
          <a:solidFill>
            <a:srgbClr val="E7EB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BD1"/>
          </a:solidFill>
        </a:fill>
      </a:tcStyle>
    </a:wholeTbl>
    <a:band2H>
      <a:tcTxStyle b="def" i="def"/>
      <a:tcStyle>
        <a:tcBdr/>
        <a:fill>
          <a:solidFill>
            <a:srgbClr val="FFF5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7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14" name="Shape 9" descr="Shap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1295400"/>
            <a:ext cx="1431301" cy="33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659043" y="1951688"/>
            <a:ext cx="7611600" cy="10263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36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57772" y="3303416"/>
            <a:ext cx="4380599" cy="3837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9" name="Shape 12"/>
          <p:cNvGrpSpPr/>
          <p:nvPr/>
        </p:nvGrpSpPr>
        <p:grpSpPr>
          <a:xfrm>
            <a:off x="48249" y="-520850"/>
            <a:ext cx="8088002" cy="383701"/>
            <a:chOff x="0" y="0"/>
            <a:chExt cx="8088000" cy="383700"/>
          </a:xfrm>
        </p:grpSpPr>
        <p:sp>
          <p:nvSpPr>
            <p:cNvPr id="17" name="Rectangle"/>
            <p:cNvSpPr/>
            <p:nvPr/>
          </p:nvSpPr>
          <p:spPr>
            <a:xfrm>
              <a:off x="-1" y="-1"/>
              <a:ext cx="8088002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background image:  960x540 pixels - send to back of slide and set to 80% transparency"/>
            <p:cNvSpPr txBox="1"/>
            <p:nvPr/>
          </p:nvSpPr>
          <p:spPr>
            <a:xfrm>
              <a:off x="-1" y="-1"/>
              <a:ext cx="8088002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pPr/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Shape 70"/>
          <p:cNvSpPr txBox="1"/>
          <p:nvPr>
            <p:ph type="body" sz="half" idx="13"/>
          </p:nvPr>
        </p:nvSpPr>
        <p:spPr>
          <a:xfrm>
            <a:off x="3586174" y="1214374"/>
            <a:ext cx="4628400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73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117" name="Shape 74" descr="Shap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Text"/>
          <p:cNvSpPr txBox="1"/>
          <p:nvPr>
            <p:ph type="title"/>
          </p:nvPr>
        </p:nvSpPr>
        <p:spPr>
          <a:xfrm>
            <a:off x="816825" y="990300"/>
            <a:ext cx="7589999" cy="25590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21" name="Shape 76"/>
          <p:cNvGrpSpPr/>
          <p:nvPr/>
        </p:nvGrpSpPr>
        <p:grpSpPr>
          <a:xfrm>
            <a:off x="48249" y="-520850"/>
            <a:ext cx="8469601" cy="383701"/>
            <a:chOff x="0" y="0"/>
            <a:chExt cx="8469599" cy="383700"/>
          </a:xfrm>
        </p:grpSpPr>
        <p:sp>
          <p:nvSpPr>
            <p:cNvPr id="119" name="Rectangle"/>
            <p:cNvSpPr/>
            <p:nvPr/>
          </p:nvSpPr>
          <p:spPr>
            <a:xfrm>
              <a:off x="-1" y="-1"/>
              <a:ext cx="8469601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background image:  960x540 pixels - send to back of slide and set to 80% transparency"/>
            <p:cNvSpPr txBox="1"/>
            <p:nvPr/>
          </p:nvSpPr>
          <p:spPr>
            <a:xfrm>
              <a:off x="-1" y="-1"/>
              <a:ext cx="8469601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pPr/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78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4570143" y="798175"/>
            <a:ext cx="3856501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itle Text"/>
          <p:cNvSpPr txBox="1"/>
          <p:nvPr>
            <p:ph type="title"/>
          </p:nvPr>
        </p:nvSpPr>
        <p:spPr>
          <a:xfrm>
            <a:off x="4568375" y="299674"/>
            <a:ext cx="4105801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2" name="Shape 82"/>
          <p:cNvSpPr/>
          <p:nvPr/>
        </p:nvSpPr>
        <p:spPr>
          <a:xfrm>
            <a:off x="-21676" y="125"/>
            <a:ext cx="4459802" cy="5143499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3" name="Shape 83" descr="Shape 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2778" y="4855076"/>
            <a:ext cx="731400" cy="17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84"/>
          <p:cNvSpPr txBox="1"/>
          <p:nvPr/>
        </p:nvSpPr>
        <p:spPr>
          <a:xfrm>
            <a:off x="87800" y="2159699"/>
            <a:ext cx="4234199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solidFill>
                  <a:srgbClr val="F3F3F3"/>
                </a:solidFill>
              </a:defRPr>
            </a:lvl1pPr>
          </a:lstStyle>
          <a:p>
            <a:pPr/>
            <a:r>
              <a:t>cover this square with an image (540 x 480 pixels)</a:t>
            </a:r>
          </a:p>
        </p:txBody>
      </p:sp>
      <p:sp>
        <p:nvSpPr>
          <p:cNvPr id="135" name="Shape 85"/>
          <p:cNvSpPr/>
          <p:nvPr/>
        </p:nvSpPr>
        <p:spPr>
          <a:xfrm flipH="1" flipV="1">
            <a:off x="129950" y="166274"/>
            <a:ext cx="874800" cy="19878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hape 86"/>
          <p:cNvSpPr/>
          <p:nvPr/>
        </p:nvSpPr>
        <p:spPr>
          <a:xfrm flipV="1">
            <a:off x="3411825" y="151649"/>
            <a:ext cx="802501" cy="2016900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hape 87"/>
          <p:cNvSpPr/>
          <p:nvPr/>
        </p:nvSpPr>
        <p:spPr>
          <a:xfrm>
            <a:off x="3390150" y="2616699"/>
            <a:ext cx="860101" cy="23925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Shape 88"/>
          <p:cNvSpPr/>
          <p:nvPr/>
        </p:nvSpPr>
        <p:spPr>
          <a:xfrm flipH="1">
            <a:off x="202474" y="2616699"/>
            <a:ext cx="860101" cy="23709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hape 89"/>
          <p:cNvSpPr txBox="1"/>
          <p:nvPr>
            <p:ph type="body" sz="half" idx="13"/>
          </p:nvPr>
        </p:nvSpPr>
        <p:spPr>
          <a:xfrm>
            <a:off x="4835864" y="1361959"/>
            <a:ext cx="3968401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ide by Side_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4568375" y="1546899"/>
            <a:ext cx="4105801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9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Shape 92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4599058" y="2493799"/>
            <a:ext cx="3856500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95"/>
          <p:cNvSpPr/>
          <p:nvPr/>
        </p:nvSpPr>
        <p:spPr>
          <a:xfrm>
            <a:off x="-21676" y="125"/>
            <a:ext cx="4459802" cy="5143499"/>
          </a:xfrm>
          <a:prstGeom prst="rect">
            <a:avLst/>
          </a:prstGeom>
          <a:solidFill>
            <a:srgbClr val="B3B3B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51" name="Shape 96" descr="Shape 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2778" y="4855076"/>
            <a:ext cx="731400" cy="17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97"/>
          <p:cNvSpPr/>
          <p:nvPr/>
        </p:nvSpPr>
        <p:spPr>
          <a:xfrm flipH="1" flipV="1">
            <a:off x="129950" y="166274"/>
            <a:ext cx="874800" cy="19878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98"/>
          <p:cNvSpPr/>
          <p:nvPr/>
        </p:nvSpPr>
        <p:spPr>
          <a:xfrm flipV="1">
            <a:off x="3411825" y="151649"/>
            <a:ext cx="802501" cy="2016900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99"/>
          <p:cNvSpPr/>
          <p:nvPr/>
        </p:nvSpPr>
        <p:spPr>
          <a:xfrm>
            <a:off x="3390150" y="2616699"/>
            <a:ext cx="860101" cy="23925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hape 100"/>
          <p:cNvSpPr/>
          <p:nvPr/>
        </p:nvSpPr>
        <p:spPr>
          <a:xfrm flipH="1">
            <a:off x="202474" y="2616699"/>
            <a:ext cx="860101" cy="2370901"/>
          </a:xfrm>
          <a:prstGeom prst="line">
            <a:avLst/>
          </a:prstGeom>
          <a:ln>
            <a:solidFill>
              <a:srgbClr val="D9D9D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Shape 101"/>
          <p:cNvSpPr txBox="1"/>
          <p:nvPr/>
        </p:nvSpPr>
        <p:spPr>
          <a:xfrm>
            <a:off x="87800" y="2159699"/>
            <a:ext cx="4234199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solidFill>
                  <a:srgbClr val="F3F3F3"/>
                </a:solidFill>
              </a:defRPr>
            </a:lvl1pPr>
          </a:lstStyle>
          <a:p>
            <a:pPr/>
            <a:r>
              <a:t>cover this square with an image (540 x 480 pixels)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ide by S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03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165" name="Shape 104" descr="Shape 10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52962" y="798175"/>
            <a:ext cx="3856500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itle Text"/>
          <p:cNvSpPr txBox="1"/>
          <p:nvPr>
            <p:ph type="title"/>
          </p:nvPr>
        </p:nvSpPr>
        <p:spPr>
          <a:xfrm>
            <a:off x="151193" y="299674"/>
            <a:ext cx="4105801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hape 108"/>
          <p:cNvSpPr txBox="1"/>
          <p:nvPr>
            <p:ph type="body" sz="half" idx="13"/>
          </p:nvPr>
        </p:nvSpPr>
        <p:spPr>
          <a:xfrm>
            <a:off x="421455" y="1340274"/>
            <a:ext cx="3968402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</a:p>
        </p:txBody>
      </p:sp>
      <p:sp>
        <p:nvSpPr>
          <p:cNvPr id="169" name="Shape 111"/>
          <p:cNvSpPr txBox="1"/>
          <p:nvPr>
            <p:ph type="body" sz="half" idx="14"/>
          </p:nvPr>
        </p:nvSpPr>
        <p:spPr>
          <a:xfrm>
            <a:off x="5067179" y="1340274"/>
            <a:ext cx="3968401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buClr>
                <a:srgbClr val="FFFFFF"/>
              </a:buClr>
              <a:buSzPct val="100000"/>
              <a:buChar char="●"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1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178" name="Shape 115" descr="Shape 1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itle Text"/>
          <p:cNvSpPr txBox="1"/>
          <p:nvPr>
            <p:ph type="title"/>
          </p:nvPr>
        </p:nvSpPr>
        <p:spPr>
          <a:xfrm>
            <a:off x="1011974" y="1910375"/>
            <a:ext cx="7011601" cy="8580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37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82" name="Shape 117"/>
          <p:cNvGrpSpPr/>
          <p:nvPr/>
        </p:nvGrpSpPr>
        <p:grpSpPr>
          <a:xfrm>
            <a:off x="48249" y="-520850"/>
            <a:ext cx="7172102" cy="383701"/>
            <a:chOff x="0" y="0"/>
            <a:chExt cx="7172100" cy="383700"/>
          </a:xfrm>
        </p:grpSpPr>
        <p:sp>
          <p:nvSpPr>
            <p:cNvPr id="180" name="Rectangle"/>
            <p:cNvSpPr/>
            <p:nvPr/>
          </p:nvSpPr>
          <p:spPr>
            <a:xfrm>
              <a:off x="-1" y="-1"/>
              <a:ext cx="7172102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background image:  960x540 pixels - send to back of slide and set to 80% transparency"/>
            <p:cNvSpPr txBox="1"/>
            <p:nvPr/>
          </p:nvSpPr>
          <p:spPr>
            <a:xfrm>
              <a:off x="-1" y="-1"/>
              <a:ext cx="7172102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pPr/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d Slide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20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191" name="Shape 121" descr="Shap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649" y="1591249"/>
            <a:ext cx="6848952" cy="164375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/>
          <p:nvPr>
            <p:ph type="title"/>
          </p:nvPr>
        </p:nvSpPr>
        <p:spPr>
          <a:xfrm>
            <a:off x="357186" y="128587"/>
            <a:ext cx="8491537" cy="250826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200">
                <a:solidFill>
                  <a:srgbClr val="003D79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/>
          <p:nvPr>
            <p:ph type="title"/>
          </p:nvPr>
        </p:nvSpPr>
        <p:spPr>
          <a:xfrm>
            <a:off x="1558229" y="743395"/>
            <a:ext cx="6027541" cy="964409"/>
          </a:xfrm>
          <a:prstGeom prst="rect">
            <a:avLst/>
          </a:prstGeom>
        </p:spPr>
        <p:txBody>
          <a:bodyPr lIns="28698" tIns="28698" rIns="28698" bIns="28698" anchor="t">
            <a:normAutofit fontScale="100000" lnSpcReduction="0"/>
          </a:bodyPr>
          <a:lstStyle>
            <a:lvl1pPr>
              <a:defRPr sz="4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" name="Body Level One…"/>
          <p:cNvSpPr txBox="1"/>
          <p:nvPr>
            <p:ph type="body" sz="half" idx="1"/>
          </p:nvPr>
        </p:nvSpPr>
        <p:spPr>
          <a:xfrm>
            <a:off x="1558229" y="1737941"/>
            <a:ext cx="6027541" cy="2260328"/>
          </a:xfrm>
          <a:prstGeom prst="rect">
            <a:avLst/>
          </a:prstGeom>
        </p:spPr>
        <p:txBody>
          <a:bodyPr lIns="28698" tIns="28698" rIns="28698" bIns="28698">
            <a:normAutofit fontScale="100000" lnSpcReduction="0"/>
          </a:bodyPr>
          <a:lstStyle>
            <a:lvl1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defRPr>
            </a:lvl1pPr>
            <a:lvl2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defRPr>
            </a:lvl2pPr>
            <a:lvl3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defRPr>
            </a:lvl3pPr>
            <a:lvl4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defRPr>
            </a:lvl4pPr>
            <a:lvl5pPr>
              <a:buSzPct val="100000"/>
              <a:buBlip>
                <a:blip r:embed="rId2"/>
              </a:buBlip>
              <a:defRPr sz="21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659043" y="1638562"/>
            <a:ext cx="7611600" cy="1026300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657772" y="2664866"/>
            <a:ext cx="4380599" cy="383701"/>
          </a:xfrm>
          <a:prstGeom prst="rect">
            <a:avLst/>
          </a:prstGeom>
        </p:spPr>
        <p:txBody>
          <a:bodyPr lIns="91424" tIns="91424" rIns="91424" bIns="91424" anchor="ctr">
            <a:normAutofit fontScale="100000" lnSpcReduction="0"/>
          </a:bodyPr>
          <a:lstStyle>
            <a:lvl1pPr>
              <a:defRPr sz="1600">
                <a:solidFill>
                  <a:srgbClr val="434343"/>
                </a:solidFill>
              </a:defRPr>
            </a:lvl1pPr>
            <a:lvl2pPr>
              <a:defRPr sz="1600">
                <a:solidFill>
                  <a:srgbClr val="434343"/>
                </a:solidFill>
              </a:defRPr>
            </a:lvl2pPr>
            <a:lvl3pPr>
              <a:defRPr sz="16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5" name="Shape 27" descr="Shap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414" y="4854090"/>
            <a:ext cx="712200" cy="173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" name="Shape 28"/>
          <p:cNvGrpSpPr/>
          <p:nvPr/>
        </p:nvGrpSpPr>
        <p:grpSpPr>
          <a:xfrm>
            <a:off x="48250" y="-520850"/>
            <a:ext cx="8238298" cy="383701"/>
            <a:chOff x="0" y="0"/>
            <a:chExt cx="8238297" cy="383700"/>
          </a:xfrm>
        </p:grpSpPr>
        <p:sp>
          <p:nvSpPr>
            <p:cNvPr id="46" name="Rectangle"/>
            <p:cNvSpPr/>
            <p:nvPr/>
          </p:nvSpPr>
          <p:spPr>
            <a:xfrm>
              <a:off x="0" y="-1"/>
              <a:ext cx="8238298" cy="38370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background image:  960x540 pixels - send to back of slide and set to 80% transparency"/>
            <p:cNvSpPr txBox="1"/>
            <p:nvPr/>
          </p:nvSpPr>
          <p:spPr>
            <a:xfrm>
              <a:off x="0" y="-1"/>
              <a:ext cx="8238298" cy="380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>
                  <a:solidFill>
                    <a:schemeClr val="accent3"/>
                  </a:solidFill>
                </a:defRPr>
              </a:lvl1pPr>
            </a:lstStyle>
            <a:p>
              <a:pPr/>
              <a:r>
                <a:t>background image:  960x540 pixels - send to back of slide and set to 80% transparency</a:t>
              </a:r>
            </a:p>
          </p:txBody>
        </p:sp>
      </p:grp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hape 35"/>
          <p:cNvSpPr txBox="1"/>
          <p:nvPr>
            <p:ph type="body" idx="13"/>
          </p:nvPr>
        </p:nvSpPr>
        <p:spPr>
          <a:xfrm>
            <a:off x="289150" y="1214374"/>
            <a:ext cx="7358699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age - multiple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" name="Shape 42"/>
          <p:cNvSpPr txBox="1"/>
          <p:nvPr>
            <p:ph type="body" idx="13"/>
          </p:nvPr>
        </p:nvSpPr>
        <p:spPr>
          <a:xfrm>
            <a:off x="289150" y="1214374"/>
            <a:ext cx="7358699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lnSpc>
                <a:spcPct val="115000"/>
              </a:lnSpc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/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hape 49"/>
          <p:cNvSpPr txBox="1"/>
          <p:nvPr>
            <p:ph type="body" sz="half" idx="13"/>
          </p:nvPr>
        </p:nvSpPr>
        <p:spPr>
          <a:xfrm>
            <a:off x="289149" y="1214374"/>
            <a:ext cx="3654301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</a:p>
        </p:txBody>
      </p:sp>
      <p:sp>
        <p:nvSpPr>
          <p:cNvPr id="79" name="Shape 50"/>
          <p:cNvSpPr txBox="1"/>
          <p:nvPr>
            <p:ph type="body" sz="half" idx="14"/>
          </p:nvPr>
        </p:nvSpPr>
        <p:spPr>
          <a:xfrm>
            <a:off x="4565899" y="1214374"/>
            <a:ext cx="3654301" cy="32310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>
              <a:buClr>
                <a:srgbClr val="474747"/>
              </a:buClr>
              <a:buSzPct val="100000"/>
              <a:buChar char="●"/>
              <a:defRPr sz="1600">
                <a:solidFill>
                  <a:srgbClr val="474747"/>
                </a:solidFill>
              </a:defRPr>
            </a:pPr>
          </a:p>
        </p:txBody>
      </p:sp>
      <p:sp>
        <p:nvSpPr>
          <p:cNvPr id="80" name="Shape 51"/>
          <p:cNvSpPr/>
          <p:nvPr/>
        </p:nvSpPr>
        <p:spPr>
          <a:xfrm flipH="1">
            <a:off x="4261299" y="1203549"/>
            <a:ext cx="1" cy="3463801"/>
          </a:xfrm>
          <a:prstGeom prst="line">
            <a:avLst/>
          </a:prstGeom>
          <a:ln>
            <a:solidFill>
              <a:srgbClr val="B7B7B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137300" y="624699"/>
            <a:ext cx="9035699" cy="542102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595959"/>
                </a:solidFill>
              </a:defRPr>
            </a:lvl1pPr>
            <a:lvl2pPr>
              <a:defRPr sz="18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>
              <a:defRPr b="1" sz="2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pic>
        <p:nvPicPr>
          <p:cNvPr id="3" name="Shape 22" descr="Shap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2778" y="4855076"/>
            <a:ext cx="731400" cy="1713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8247" y="4861462"/>
            <a:ext cx="231237" cy="21466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>
              <a:defRPr sz="900">
                <a:solidFill>
                  <a:srgbClr val="A5A5A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emfire.docs.pivotal.io/docs-gemfire/latest/managing/troubleshooting/diagnosing_system_probs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129" descr="Shape 129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tretch>
            <a:fillRect/>
          </a:stretch>
        </p:blipFill>
        <p:spPr>
          <a:xfrm>
            <a:off x="24" y="0"/>
            <a:ext cx="914399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130"/>
          <p:cNvSpPr txBox="1"/>
          <p:nvPr>
            <p:ph type="ctrTitle"/>
          </p:nvPr>
        </p:nvSpPr>
        <p:spPr>
          <a:xfrm>
            <a:off x="659043" y="1951688"/>
            <a:ext cx="7611600" cy="10263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GemFire Operations Training</a:t>
            </a:r>
          </a:p>
        </p:txBody>
      </p:sp>
      <p:sp>
        <p:nvSpPr>
          <p:cNvPr id="220" name="Shape 131"/>
          <p:cNvSpPr txBox="1"/>
          <p:nvPr>
            <p:ph type="subTitle" sz="quarter" idx="1"/>
          </p:nvPr>
        </p:nvSpPr>
        <p:spPr>
          <a:xfrm>
            <a:off x="657772" y="3303416"/>
            <a:ext cx="4380599" cy="383701"/>
          </a:xfrm>
          <a:prstGeom prst="rect">
            <a:avLst/>
          </a:prstGeom>
        </p:spPr>
        <p:txBody>
          <a:bodyPr/>
          <a:lstStyle/>
          <a:p>
            <a:pPr defTabSz="850391">
              <a:defRPr sz="148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2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/>
          <a:lstStyle>
            <a:lvl1pPr defTabSz="841247">
              <a:defRPr sz="2576"/>
            </a:lvl1pPr>
          </a:lstStyle>
          <a:p>
            <a:pPr/>
            <a:r>
              <a:t>GemFire Troubleshooting </a:t>
            </a:r>
          </a:p>
        </p:txBody>
      </p:sp>
      <p:sp>
        <p:nvSpPr>
          <p:cNvPr id="223" name="Text Placeholder 3"/>
          <p:cNvSpPr txBox="1"/>
          <p:nvPr>
            <p:ph type="body" idx="1"/>
          </p:nvPr>
        </p:nvSpPr>
        <p:spPr>
          <a:xfrm>
            <a:off x="289149" y="863612"/>
            <a:ext cx="8322662" cy="39140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 sz="1400">
                <a:solidFill>
                  <a:srgbClr val="474747"/>
                </a:solidFill>
              </a:defRPr>
            </a:pPr>
            <a:r>
              <a:t>Staying Out of Trouble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Always monitor capacity - many problems are inadequate capacity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Never run out of disk space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Automate as much as possible - many problems are operational mistakes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Never kill things, really never kill -9 things, try gfsh stop commands 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Put controls in place to make sure only 1 person is performing admin. tasks at a time</a:t>
            </a:r>
            <a:endParaRPr sz="1600"/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Always have statistics turned on, know where your logs are, log-level=config</a:t>
            </a:r>
          </a:p>
          <a:p>
            <a:pPr marL="285750" indent="-285750">
              <a:lnSpc>
                <a:spcPct val="130000"/>
              </a:lnSpc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</a:p>
          <a:p>
            <a:pPr>
              <a:defRPr sz="1400">
                <a:solidFill>
                  <a:srgbClr val="474747"/>
                </a:solidFill>
              </a:defRPr>
            </a:pPr>
            <a:r>
              <a:t>Once you Are in Trouble</a:t>
            </a:r>
            <a:endParaRPr sz="1600"/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Always go to the logs first.</a:t>
            </a:r>
            <a:endParaRPr sz="1600"/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Garbage collection is always a suspect</a:t>
            </a:r>
            <a:endParaRPr sz="1600"/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See here: </a:t>
            </a:r>
            <a:r>
              <a:rPr u="sng">
                <a:solidFill>
                  <a:srgbClr val="18B3C0"/>
                </a:solidFill>
                <a:uFill>
                  <a:solidFill>
                    <a:srgbClr val="18B3C0"/>
                  </a:solidFill>
                </a:uFill>
                <a:hlinkClick r:id="rId2" invalidUrl="" action="" tgtFrame="" tooltip="" history="1" highlightClick="0" endSnd="0"/>
              </a:rPr>
              <a:t>http://gemfire.docs.pivotal.io/docs-gemfire/latest/managing/troubleshooting/</a:t>
            </a:r>
            <a:r>
              <a:rPr u="sng">
                <a:solidFill>
                  <a:srgbClr val="18B3C0"/>
                </a:solidFill>
                <a:uFill>
                  <a:solidFill>
                    <a:srgbClr val="18B3C0"/>
                  </a:solidFill>
                </a:uFill>
                <a:hlinkClick r:id="rId2" invalidUrl="" action="" tgtFrame="" tooltip="" history="1" highlightClick="0" endSnd="0"/>
              </a:rPr>
              <a:t>diagnosing_system_probs.html</a:t>
            </a:r>
          </a:p>
          <a:p>
            <a:pPr marL="285750" indent="-285750">
              <a:buClr>
                <a:srgbClr val="474747"/>
              </a:buClr>
              <a:buSzPct val="100000"/>
              <a:buChar char="●"/>
              <a:defRPr sz="1400">
                <a:solidFill>
                  <a:srgbClr val="474747"/>
                </a:solidFill>
              </a:defRPr>
            </a:pPr>
            <a:r>
              <a:t>Call Pivotal Support (even for issues in DEV)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2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/>
          <a:lstStyle>
            <a:lvl1pPr defTabSz="841247">
              <a:defRPr sz="2576"/>
            </a:lvl1pPr>
          </a:lstStyle>
          <a:p>
            <a:pPr/>
            <a:r>
              <a:t>Troubleshooting - A Methodology</a:t>
            </a:r>
          </a:p>
        </p:txBody>
      </p:sp>
      <p:pic>
        <p:nvPicPr>
          <p:cNvPr id="226" name="troubleshooting2.png" descr="troubleshooting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14" y="708960"/>
            <a:ext cx="8266476" cy="431056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40"/>
          <p:cNvSpPr txBox="1"/>
          <p:nvPr/>
        </p:nvSpPr>
        <p:spPr>
          <a:xfrm>
            <a:off x="646413" y="3519328"/>
            <a:ext cx="3566517" cy="126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904" tIns="23904" rIns="23904" bIns="23904" anchor="ctr">
            <a:spAutoFit/>
          </a:bodyPr>
          <a:lstStyle/>
          <a:p>
            <a:pPr defTabSz="286869"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Key Principles</a:t>
            </a:r>
            <a:endParaRPr sz="1800"/>
          </a:p>
          <a:p>
            <a:pPr defTabSz="286869"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- You are Often Dealing with Some Bad Information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Insist on Specifics - When ? How Slow ?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Follow the Evidence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Often Multiple Things Have Gone Wrong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Think in Term of “Necessary Ingredients”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Simplify the Problem</a:t>
            </a:r>
            <a:endParaRPr sz="1800"/>
          </a:p>
          <a:p>
            <a:pPr marL="139450" indent="-139450" defTabSz="286869">
              <a:buSzPct val="75000"/>
              <a:buChar char="-"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494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1000">
                <a:latin typeface="+mn-lt"/>
                <a:ea typeface="+mn-ea"/>
                <a:cs typeface="+mn-cs"/>
                <a:sym typeface="Helvetica"/>
              </a:defRPr>
            </a:pPr>
            <a:r>
              <a:t>You Can’t Fix What You Can’t Reproduce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2"/>
          <p:cNvSpPr txBox="1"/>
          <p:nvPr>
            <p:ph type="title"/>
          </p:nvPr>
        </p:nvSpPr>
        <p:spPr>
          <a:xfrm>
            <a:off x="108371" y="169549"/>
            <a:ext cx="9035699" cy="542101"/>
          </a:xfrm>
          <a:prstGeom prst="rect">
            <a:avLst/>
          </a:prstGeom>
        </p:spPr>
        <p:txBody>
          <a:bodyPr/>
          <a:lstStyle>
            <a:lvl1pPr defTabSz="841247">
              <a:defRPr sz="2576"/>
            </a:lvl1pPr>
          </a:lstStyle>
          <a:p>
            <a:pPr/>
            <a:r>
              <a:t>GemFire Startup Sequence</a:t>
            </a:r>
          </a:p>
        </p:txBody>
      </p:sp>
      <p:sp>
        <p:nvSpPr>
          <p:cNvPr id="230" name="Text Placeholder 3"/>
          <p:cNvSpPr txBox="1"/>
          <p:nvPr>
            <p:ph type="body" idx="1"/>
          </p:nvPr>
        </p:nvSpPr>
        <p:spPr>
          <a:xfrm>
            <a:off x="289149" y="863612"/>
            <a:ext cx="8322662" cy="3914008"/>
          </a:xfrm>
          <a:prstGeom prst="rect">
            <a:avLst/>
          </a:prstGeom>
        </p:spPr>
        <p:txBody>
          <a:bodyPr/>
          <a:lstStyle/>
          <a:p>
            <a:pPr marL="222250" indent="-222250">
              <a:buSzPct val="30000"/>
              <a:buBlip>
                <a:blip r:embed="rId2"/>
              </a:buBlip>
            </a:pPr>
            <a:r>
              <a:t>Join distributed system</a:t>
            </a:r>
          </a:p>
          <a:p>
            <a:pPr lvl="1" marL="666750" indent="-222250">
              <a:buSzPct val="30000"/>
              <a:buBlip>
                <a:blip r:embed="rId2"/>
              </a:buBlip>
            </a:pPr>
            <a:r>
              <a:t>shows up as “member” on Pulse, list members</a:t>
            </a:r>
          </a:p>
          <a:p>
            <a:pPr lvl="1" marL="666750" indent="-222250">
              <a:buSzPct val="30000"/>
              <a:buBlip>
                <a:blip r:embed="rId2"/>
              </a:buBlip>
            </a:pPr>
          </a:p>
          <a:p>
            <a:pPr marL="222250" indent="-222250">
              <a:buSzPct val="30000"/>
              <a:buBlip>
                <a:blip r:embed="rId2"/>
              </a:buBlip>
            </a:pPr>
            <a:r>
              <a:t>Region Definition Compatibility Checks</a:t>
            </a:r>
          </a:p>
          <a:p>
            <a:pPr lvl="2" indent="457200"/>
            <a:r>
              <a:t>at this point is an empty data node</a:t>
            </a:r>
          </a:p>
          <a:p>
            <a:pPr lvl="2" indent="457200"/>
          </a:p>
          <a:p>
            <a:pPr marL="222250" indent="-222250">
              <a:buSzPct val="30000"/>
              <a:buBlip>
                <a:blip r:embed="rId2"/>
              </a:buBlip>
            </a:pPr>
            <a:r>
              <a:t>Data Recovery (may involve indefinite waits if disk stores are present)</a:t>
            </a:r>
          </a:p>
          <a:p>
            <a:pPr lvl="1" marL="666750" indent="-222250">
              <a:buSzPct val="30000"/>
              <a:buBlip>
                <a:blip r:embed="rId2"/>
              </a:buBlip>
            </a:pPr>
            <a:r>
              <a:t>from disk</a:t>
            </a:r>
          </a:p>
          <a:p>
            <a:pPr lvl="1" marL="666750" indent="-222250">
              <a:buSzPct val="30000"/>
              <a:buBlip>
                <a:blip r:embed="rId2"/>
              </a:buBlip>
            </a:pPr>
            <a:r>
              <a:t>from peers (GII)</a:t>
            </a:r>
          </a:p>
          <a:p>
            <a:pPr lvl="1" marL="666750" indent="-222250">
              <a:buSzPct val="30000"/>
              <a:buBlip>
                <a:blip r:embed="rId2"/>
              </a:buBlip>
            </a:pPr>
          </a:p>
          <a:p>
            <a:pPr marL="222250" indent="-222250">
              <a:buSzPct val="30000"/>
              <a:buBlip>
                <a:blip r:embed="rId2"/>
              </a:buBlip>
            </a:pPr>
            <a:r>
              <a:t>Start Cache Server (listen for client connections)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ivotal Main">
  <a:themeElements>
    <a:clrScheme name="Pivotal Ma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0000FF"/>
      </a:hlink>
      <a:folHlink>
        <a:srgbClr val="FF00FF"/>
      </a:folHlink>
    </a:clrScheme>
    <a:fontScheme name="Pivotal Mai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ivotal 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ivotal Main">
  <a:themeElements>
    <a:clrScheme name="Pivotal Ma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0000FF"/>
      </a:hlink>
      <a:folHlink>
        <a:srgbClr val="FF00FF"/>
      </a:folHlink>
    </a:clrScheme>
    <a:fontScheme name="Pivotal Mai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ivotal Ma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