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27"/>
  </p:notesMasterIdLst>
  <p:handoutMasterIdLst>
    <p:handoutMasterId r:id="rId28"/>
  </p:handoutMasterIdLst>
  <p:sldIdLst>
    <p:sldId id="353" r:id="rId5"/>
    <p:sldId id="259" r:id="rId6"/>
    <p:sldId id="354" r:id="rId7"/>
    <p:sldId id="355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74" r:id="rId16"/>
    <p:sldId id="365" r:id="rId17"/>
    <p:sldId id="366" r:id="rId18"/>
    <p:sldId id="367" r:id="rId19"/>
    <p:sldId id="375" r:id="rId20"/>
    <p:sldId id="369" r:id="rId21"/>
    <p:sldId id="370" r:id="rId22"/>
    <p:sldId id="371" r:id="rId23"/>
    <p:sldId id="372" r:id="rId24"/>
    <p:sldId id="373" r:id="rId25"/>
    <p:sldId id="37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  <p14:sldId id="354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74"/>
            <p14:sldId id="365"/>
            <p14:sldId id="366"/>
            <p14:sldId id="367"/>
            <p14:sldId id="375"/>
            <p14:sldId id="369"/>
            <p14:sldId id="370"/>
            <p14:sldId id="371"/>
            <p14:sldId id="372"/>
            <p14:sldId id="373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1024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Introducing Spring Boot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Deployment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Our “Hello World” example bundles Tomcat inside the application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Runs as an executable JAR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apps can also be deployed into an existing application server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As a familiar WAR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Putting it all together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596640"/>
            <a:ext cx="3911600" cy="1214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480" y="1176251"/>
            <a:ext cx="350520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EEECE1"/>
                </a:solidFill>
              </a:rPr>
              <a:t>mvn</a:t>
            </a:r>
            <a:r>
              <a:rPr lang="en-US" dirty="0" smtClean="0">
                <a:solidFill>
                  <a:srgbClr val="EEECE1"/>
                </a:solidFill>
              </a:rPr>
              <a:t> package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" y="1958570"/>
            <a:ext cx="350520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EEECE1"/>
                </a:solidFill>
              </a:rPr>
              <a:t>helloApp-0.0.1-SNAPSHOT.jar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" y="2781531"/>
            <a:ext cx="428752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EEECE1"/>
                </a:solidFill>
              </a:rPr>
              <a:t>java –jar helloApp-0.0.1-SNAPSHOT.jar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0720" y="1063379"/>
            <a:ext cx="3129280" cy="572381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Maven command to generate an archive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4720" y="1971039"/>
            <a:ext cx="1605280" cy="335280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Generated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84240" y="2780419"/>
            <a:ext cx="2905760" cy="359021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stated on command line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73520" y="3972560"/>
            <a:ext cx="2316480" cy="31496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runs on port 8080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4297680" y="1349570"/>
            <a:ext cx="1463040" cy="5636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8" idx="3"/>
          </p:cNvCxnSpPr>
          <p:nvPr/>
        </p:nvCxnSpPr>
        <p:spPr>
          <a:xfrm flipH="1" flipV="1">
            <a:off x="4297680" y="2137525"/>
            <a:ext cx="2987040" cy="1154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3"/>
          </p:cNvCxnSpPr>
          <p:nvPr/>
        </p:nvCxnSpPr>
        <p:spPr>
          <a:xfrm flipH="1">
            <a:off x="5080000" y="2959930"/>
            <a:ext cx="904240" cy="556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>
            <a:off x="4704080" y="4130040"/>
            <a:ext cx="1869440" cy="0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Dependency Management</a:t>
            </a: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21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How to use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Add the appropriate Spring Boot dependencies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The easiest is to use a dependency management tool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works with Maven,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Gradle</a:t>
            </a:r>
            <a:r>
              <a:rPr lang="en-US" sz="2400" dirty="0" smtClean="0">
                <a:solidFill>
                  <a:schemeClr val="bg2"/>
                </a:solidFill>
                <a:sym typeface="Arial"/>
              </a:rPr>
              <a:t>, Ant/Ivy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Out content here will show Maven</a:t>
            </a:r>
            <a:endParaRPr lang="en-US" sz="2000" dirty="0" smtClean="0">
              <a:solidFill>
                <a:schemeClr val="bg2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Boot Parent POM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Parent POM defines key versions of dependencies and Maven plugins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482042"/>
            <a:ext cx="5222240" cy="1416396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b="1" dirty="0">
                <a:solidFill>
                  <a:schemeClr val="accent6"/>
                </a:solidFill>
                <a:sym typeface="Arial"/>
              </a:rPr>
              <a:t>spring-boot-starter-parent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&lt;/parent&gt;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42640" y="4246418"/>
            <a:ext cx="4551680" cy="6604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Defines properties for dependencies, for example ${</a:t>
            </a:r>
            <a:r>
              <a:rPr lang="en-US" dirty="0" err="1" smtClean="0">
                <a:solidFill>
                  <a:schemeClr val="tx1"/>
                </a:solidFill>
              </a:rPr>
              <a:t>spring.version</a:t>
            </a:r>
            <a:r>
              <a:rPr lang="en-US" dirty="0" smtClean="0">
                <a:solidFill>
                  <a:schemeClr val="tx1"/>
                </a:solidFill>
              </a:rPr>
              <a:t>} = 4.2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 flipH="1" flipV="1">
            <a:off x="4368800" y="3373120"/>
            <a:ext cx="1249680" cy="873298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Web Dependencies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Everything you need to develop a web application with 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055322"/>
            <a:ext cx="6024880" cy="161243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dependency&gt;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b="1" dirty="0">
                <a:solidFill>
                  <a:schemeClr val="accent6"/>
                </a:solidFill>
                <a:sym typeface="Arial"/>
              </a:rPr>
              <a:t>spring-boot-starter-web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/dependency&gt;</a:t>
            </a:r>
          </a:p>
          <a:p>
            <a:pPr>
              <a:buClr>
                <a:srgbClr val="008774"/>
              </a:buClr>
            </a:pP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/dependencies&gt;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05400" y="3404870"/>
            <a:ext cx="2524760" cy="142113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Resolves: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spring-web-*.jar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spring-</a:t>
            </a:r>
            <a:r>
              <a:rPr lang="en-US" sz="1600" dirty="0" err="1" smtClean="0">
                <a:solidFill>
                  <a:schemeClr val="tx1"/>
                </a:solidFill>
              </a:rPr>
              <a:t>webmvc</a:t>
            </a:r>
            <a:r>
              <a:rPr lang="en-US" sz="16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tomcat-*.jar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jackson-databind</a:t>
            </a:r>
            <a:r>
              <a:rPr lang="en-US" sz="16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4460240" y="3169920"/>
            <a:ext cx="645160" cy="945515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Dependency Management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79646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F7964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21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Externalized Properties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1800" dirty="0" err="1" smtClean="0">
                <a:solidFill>
                  <a:schemeClr val="accent6"/>
                </a:solidFill>
                <a:sym typeface="Arial"/>
              </a:rPr>
              <a:t>application.properties</a:t>
            </a:r>
            <a:endParaRPr lang="en-US" sz="180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Developers commonly externalize properties to files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Easily consumable via Spring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PropertySource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But Developers name / locate their files different ways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automatically looks for </a:t>
            </a:r>
            <a:r>
              <a:rPr lang="en-US" sz="2000" b="1" i="1" dirty="0" err="1" smtClean="0">
                <a:solidFill>
                  <a:schemeClr val="accent6"/>
                </a:solidFill>
                <a:sym typeface="Arial"/>
              </a:rPr>
              <a:t>application.properties</a:t>
            </a:r>
            <a:r>
              <a:rPr lang="en-US" sz="2400" b="1" i="1" dirty="0" smtClean="0">
                <a:solidFill>
                  <a:srgbClr val="EEECE1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in the classpath root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Starter POMs declare the properties to use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Check the reference documentation to know which properties</a:t>
            </a:r>
            <a:r>
              <a:rPr lang="en-US" sz="20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can be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180080"/>
            <a:ext cx="2936240" cy="71835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database.host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localhost</a:t>
            </a:r>
            <a:endParaRPr lang="en-US" sz="16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database.user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=admin</a:t>
            </a:r>
            <a:endParaRPr lang="en-US" sz="1600" dirty="0">
              <a:solidFill>
                <a:schemeClr val="bg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5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Controlling Log Level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can control the log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leve</a:t>
            </a:r>
            <a:endParaRPr lang="en-US" sz="2400" dirty="0" smtClean="0">
              <a:solidFill>
                <a:schemeClr val="bg2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Just set it in the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000" b="1" i="1" dirty="0" err="1">
                <a:solidFill>
                  <a:schemeClr val="accent6"/>
                </a:solidFill>
                <a:sym typeface="Arial"/>
              </a:rPr>
              <a:t>application.properties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Works with most logging frameworks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Java </a:t>
            </a:r>
            <a:r>
              <a:rPr lang="en-US" sz="2000" dirty="0" err="1" smtClean="0">
                <a:solidFill>
                  <a:schemeClr val="bg2"/>
                </a:solidFill>
                <a:sym typeface="Arial"/>
              </a:rPr>
              <a:t>Util</a:t>
            </a:r>
            <a:r>
              <a:rPr lang="en-US" sz="2000" dirty="0" smtClean="0">
                <a:solidFill>
                  <a:schemeClr val="bg2"/>
                </a:solidFill>
                <a:sym typeface="Arial"/>
              </a:rPr>
              <a:t> Logging, </a:t>
            </a:r>
            <a:r>
              <a:rPr lang="en-US" sz="2000" dirty="0" err="1" smtClean="0">
                <a:solidFill>
                  <a:schemeClr val="bg2"/>
                </a:solidFill>
                <a:sym typeface="Arial"/>
              </a:rPr>
              <a:t>Logback</a:t>
            </a:r>
            <a:r>
              <a:rPr lang="en-US" sz="2000" dirty="0" smtClean="0">
                <a:solidFill>
                  <a:schemeClr val="bg2"/>
                </a:solidFill>
                <a:sym typeface="Arial"/>
              </a:rPr>
              <a:t>, Log4J, Log4J2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2952981"/>
            <a:ext cx="4521200" cy="71835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>
                <a:solidFill>
                  <a:srgbClr val="EEECE1"/>
                </a:solidFill>
                <a:sym typeface="Arial"/>
              </a:rPr>
              <a:t>l</a:t>
            </a:r>
            <a:r>
              <a:rPr lang="en-US" sz="1600" dirty="0" err="1" smtClean="0">
                <a:solidFill>
                  <a:srgbClr val="EEECE1"/>
                </a:solidFill>
                <a:sym typeface="Arial"/>
              </a:rPr>
              <a:t>ogging.level.org.springframework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=DEBUG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rgbClr val="EEECE1"/>
                </a:solidFill>
                <a:sym typeface="Arial"/>
              </a:rPr>
              <a:t>logging.level.com.acme.your.code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=INFO</a:t>
            </a:r>
            <a:endParaRPr lang="en-US" sz="16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DataSource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Configuration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42975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Use </a:t>
            </a:r>
            <a:r>
              <a:rPr lang="en-US" sz="2400" i="1" dirty="0" smtClean="0">
                <a:solidFill>
                  <a:schemeClr val="accent6"/>
                </a:solidFill>
                <a:sym typeface="Arial"/>
              </a:rPr>
              <a:t>spring</a:t>
            </a:r>
            <a:r>
              <a:rPr lang="en-US" sz="2400" i="1" dirty="0" smtClean="0">
                <a:solidFill>
                  <a:schemeClr val="accent6"/>
                </a:solidFill>
                <a:sym typeface="Arial"/>
              </a:rPr>
              <a:t>-boot-starter-</a:t>
            </a:r>
            <a:r>
              <a:rPr lang="en-US" sz="2400" i="1" dirty="0" err="1" smtClean="0">
                <a:solidFill>
                  <a:schemeClr val="accent6"/>
                </a:solidFill>
                <a:sym typeface="Arial"/>
              </a:rPr>
              <a:t>jdbc</a:t>
            </a:r>
            <a:r>
              <a:rPr lang="en-US" sz="2400" i="1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or </a:t>
            </a:r>
            <a:r>
              <a:rPr lang="en-US" sz="2400" i="1" dirty="0" smtClean="0">
                <a:solidFill>
                  <a:srgbClr val="F79646"/>
                </a:solidFill>
                <a:sym typeface="Arial"/>
              </a:rPr>
              <a:t>spring-boot-starter-data-</a:t>
            </a:r>
            <a:r>
              <a:rPr lang="en-US" sz="2400" i="1" dirty="0" err="1" smtClean="0">
                <a:solidFill>
                  <a:srgbClr val="F79646"/>
                </a:solidFill>
                <a:sym typeface="Arial"/>
              </a:rPr>
              <a:t>jpa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and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include a JDBC driver on classpath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Declare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propeties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That’s It!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Spring Boot will create a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DataSource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 with properties set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Will even use a connection pool if the library is found on the</a:t>
            </a:r>
            <a:r>
              <a:rPr lang="en-US" sz="20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classpath!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68400" y="2225040"/>
            <a:ext cx="5242560" cy="132080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spring.datasource.url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jdbc:mysql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://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localhost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/test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spring.datasource.username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dbuser</a:t>
            </a:r>
            <a:endParaRPr lang="en-US" sz="16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spring.datasource.password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=password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spring.datasource.driver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-class-name=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com.mysql.jdbc.Driver</a:t>
            </a:r>
            <a:endParaRPr lang="en-US" sz="1600" dirty="0">
              <a:solidFill>
                <a:schemeClr val="bg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0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Dependency Management</a:t>
            </a: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Web Application Convenience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automatically configures Spring MVC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DispatcherServlet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and </a:t>
            </a:r>
            <a:r>
              <a:rPr lang="en-US" sz="2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chemeClr val="accent6"/>
                </a:solidFill>
                <a:sym typeface="Arial"/>
              </a:rPr>
              <a:t>EnableWebMvc</a:t>
            </a:r>
            <a:r>
              <a:rPr lang="en-US" sz="2400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defaults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When spring-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webmvc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*.jar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Static resources served from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/static, /public, /resources or /META-INF/resources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Templates server from /templates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When Velocity,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Freemarker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,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Thymeleaf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, or Groovy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Provides default / error mapping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Easily overridden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Summary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speeds up Spring application development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You always have full control and insight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Nothing is generated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 special runtime requirements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 servlet container needed (if you want)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e.g. ideal for microservices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Stay tuned for even more features in future releases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64" y="230787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is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451913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applications typically require a lot of setup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Consider working with JPA. You need:</a:t>
            </a:r>
          </a:p>
          <a:p>
            <a:pPr lvl="2">
              <a:buClr>
                <a:srgbClr val="008774"/>
              </a:buClr>
            </a:pP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Datasource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TransactionManager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EntityManagerFactory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 …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Consider a web MVC app. You need:</a:t>
            </a:r>
          </a:p>
          <a:p>
            <a:pPr lvl="2">
              <a:buClr>
                <a:srgbClr val="008774"/>
              </a:buClr>
            </a:pP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WebApplicationInitializer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 +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web.xml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ContextLoaderListener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DispatcherServlet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…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An MVC app using JPA would need all of this</a:t>
            </a:r>
            <a:endParaRPr lang="en-US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BUT: much of this is predictable</a:t>
            </a:r>
          </a:p>
          <a:p>
            <a:pPr lvl="1">
              <a:buClr>
                <a:srgbClr val="008774"/>
              </a:buClr>
            </a:pPr>
            <a:r>
              <a:rPr lang="en-US" sz="1800" dirty="0" smtClean="0">
                <a:solidFill>
                  <a:schemeClr val="bg2"/>
                </a:solidFill>
                <a:sym typeface="Arial"/>
              </a:rPr>
              <a:t>Spring Boot can do most of this setup for you</a:t>
            </a:r>
            <a:endParaRPr lang="en-US" sz="1800" dirty="0">
              <a:solidFill>
                <a:schemeClr val="bg2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is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An opinionated runtime for Spring Projects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Supports different project types, like Web and Batch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Handles most low-level, predictable setup for you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It is not: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 code generator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An IDE plugin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Opinionated Runtime?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uses sensible defaults, “opinions”, mostly based on the classpath contents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For Example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Sets up a JPA Entity Manager Factory if a JPA implementation is on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Creates a default Spring MVC setup, if Spring MVC is on the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Everything can be overridden easily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But most of the time it, its not needed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Example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Only 3 files needed to get a running Spring application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Setup Spring Boot dependencies</a:t>
            </a: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Basic Spring MVC controller</a:t>
            </a: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Application launcher</a:t>
            </a:r>
            <a:endParaRPr lang="en-US" sz="20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241636" y="1893455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pom.xml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41636" y="3015673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HelloController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41636" y="4103516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944881"/>
            <a:ext cx="4551680" cy="3661756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b="1" dirty="0">
                <a:solidFill>
                  <a:schemeClr val="accent6"/>
                </a:solidFill>
                <a:sym typeface="Arial"/>
              </a:rPr>
              <a:t>spring-boot-starter-parent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&lt;/parent&gt;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&lt;dependencies&gt;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&lt;dependency&gt;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b="1" dirty="0">
                <a:solidFill>
                  <a:srgbClr val="F79646"/>
                </a:solidFill>
                <a:sym typeface="Arial"/>
              </a:rPr>
              <a:t>spring-boot-starter-web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&lt;/dependency&gt;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&lt;/dependencies&gt;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&lt;build&gt;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&lt;plugins&gt;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&lt;plugin&gt;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&gt;spring-boot-maven-plugin&lt;/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&lt;/plugin&gt;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&lt;/plugins&gt;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&lt;/build&gt;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Maven Descriptor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25869" y="1939814"/>
            <a:ext cx="1293091" cy="379803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25869" y="2990085"/>
            <a:ext cx="2540000" cy="931676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Spring MVC Embedded Tomcat Jackson…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3454400" y="1656080"/>
            <a:ext cx="2171469" cy="473636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4074160" y="2763520"/>
            <a:ext cx="1551709" cy="692403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6470" y="4607021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ECE1"/>
                </a:solidFill>
              </a:rPr>
              <a:t>pom.xml</a:t>
            </a:r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283364" cy="1916545"/>
          </a:xfrm>
          <a:prstGeom prst="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Spring MVC Controller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An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RESTful</a:t>
            </a:r>
            <a:r>
              <a:rPr lang="en-US" sz="2400" dirty="0" smtClean="0">
                <a:solidFill>
                  <a:schemeClr val="bg2"/>
                </a:solidFill>
                <a:sym typeface="Arial"/>
              </a:rPr>
              <a:t> controller to keep this example simple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Returns a String as the body of the HTTP Response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No view involved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chemeClr val="bg2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chemeClr val="accent6"/>
                </a:solidFill>
                <a:sym typeface="Arial"/>
              </a:rPr>
              <a:t>RestController</a:t>
            </a:r>
            <a:endParaRPr lang="en-US" sz="1400" dirty="0" smtClean="0">
              <a:solidFill>
                <a:schemeClr val="accent6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bg2"/>
                </a:solidFill>
                <a:sym typeface="Arial"/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  <a:sym typeface="Arial"/>
              </a:rPr>
              <a:t>HelloController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F7964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rgbClr val="F79646"/>
                </a:solidFill>
                <a:sym typeface="Arial"/>
              </a:rPr>
              <a:t>RequestMapping</a:t>
            </a:r>
            <a:r>
              <a:rPr lang="en-US" sz="1400" dirty="0" smtClean="0">
                <a:solidFill>
                  <a:srgbClr val="F79646"/>
                </a:solidFill>
                <a:sym typeface="Arial"/>
              </a:rPr>
              <a:t>(“/”)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public String hello()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	return “Greetings from Spring Boot!”;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886" y="4722152"/>
            <a:ext cx="12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Controller.java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729480" cy="1916545"/>
          </a:xfrm>
          <a:prstGeom prst="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ECE1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Application Class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SpringBootApplication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annotation enables Spring Boot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rgbClr val="EEECE1"/>
                </a:solidFill>
                <a:sym typeface="Arial"/>
              </a:rPr>
              <a:t>Runs Tomcat </a:t>
            </a:r>
            <a:r>
              <a:rPr lang="en-US" sz="1600" i="1" u="sng" dirty="0" smtClean="0">
                <a:solidFill>
                  <a:srgbClr val="EEECE1"/>
                </a:solidFill>
                <a:sym typeface="Arial"/>
              </a:rPr>
              <a:t>embedded</a:t>
            </a:r>
          </a:p>
          <a:p>
            <a:pPr marL="457200" lvl="1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chemeClr val="accent6"/>
                </a:solidFill>
                <a:sym typeface="Arial"/>
              </a:rPr>
              <a:t>SpringBootApplication</a:t>
            </a:r>
            <a:endParaRPr lang="en-US" sz="1400" dirty="0" smtClean="0">
              <a:solidFill>
                <a:schemeClr val="accent6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public class Application {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public static void main(String[]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args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SpringApplication.run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(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Application.class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,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args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);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9071" y="4722152"/>
            <a:ext cx="1351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Application.java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26119</TotalTime>
  <Words>768</Words>
  <Application>Microsoft Macintosh PowerPoint</Application>
  <PresentationFormat>On-screen Show (16:9)</PresentationFormat>
  <Paragraphs>216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Office Theme</vt:lpstr>
      <vt:lpstr>3_Office Theme</vt:lpstr>
      <vt:lpstr>Pivotal Main</vt:lpstr>
      <vt:lpstr>1_Pivotal Main</vt:lpstr>
      <vt:lpstr>PowerPoint Presentation</vt:lpstr>
      <vt:lpstr>Topics in this Session</vt:lpstr>
      <vt:lpstr>What is Spring Boot?</vt:lpstr>
      <vt:lpstr>What is Spring Boot?</vt:lpstr>
      <vt:lpstr>Opinionated Runtime?</vt:lpstr>
      <vt:lpstr>Hello World Example</vt:lpstr>
      <vt:lpstr>Hello World – Maven Descriptor</vt:lpstr>
      <vt:lpstr>Hello World – Spring MVC Controller</vt:lpstr>
      <vt:lpstr>Hello World – Application Class</vt:lpstr>
      <vt:lpstr>Deployment</vt:lpstr>
      <vt:lpstr>Putting it all together</vt:lpstr>
      <vt:lpstr>Topics in this Session</vt:lpstr>
      <vt:lpstr>How to use Spring Boot?</vt:lpstr>
      <vt:lpstr>Spring Boot Parent POM</vt:lpstr>
      <vt:lpstr>Spring Web Dependencies</vt:lpstr>
      <vt:lpstr>Topics in this Session</vt:lpstr>
      <vt:lpstr>Externalized Properties application.properties</vt:lpstr>
      <vt:lpstr>Controlling Log Level</vt:lpstr>
      <vt:lpstr>DataSource Configuration</vt:lpstr>
      <vt:lpstr>Web Application Convenience</vt:lpstr>
      <vt:lpstr>Summary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Ben Bertka</cp:lastModifiedBy>
  <cp:revision>247</cp:revision>
  <dcterms:created xsi:type="dcterms:W3CDTF">2015-10-05T21:15:00Z</dcterms:created>
  <dcterms:modified xsi:type="dcterms:W3CDTF">2016-03-04T04:35:29Z</dcterms:modified>
  <cp:category/>
</cp:coreProperties>
</file>