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6" r:id="rId2"/>
    <p:sldMasterId id="2147483724" r:id="rId3"/>
  </p:sldMasterIdLst>
  <p:notesMasterIdLst>
    <p:notesMasterId r:id="rId18"/>
  </p:notesMasterIdLst>
  <p:handoutMasterIdLst>
    <p:handoutMasterId r:id="rId19"/>
  </p:handoutMasterIdLst>
  <p:sldIdLst>
    <p:sldId id="353" r:id="rId4"/>
    <p:sldId id="355" r:id="rId5"/>
    <p:sldId id="357" r:id="rId6"/>
    <p:sldId id="358" r:id="rId7"/>
    <p:sldId id="356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5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5"/>
            <p14:sldId id="357"/>
            <p14:sldId id="358"/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6294" autoAdjust="0"/>
    <p:restoredTop sz="95118" autoAdjust="0"/>
  </p:normalViewPr>
  <p:slideViewPr>
    <p:cSldViewPr snapToGrid="0" snapToObjects="1">
      <p:cViewPr>
        <p:scale>
          <a:sx n="125" d="100"/>
          <a:sy n="125" d="100"/>
        </p:scale>
        <p:origin x="-456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8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5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Polyglot Persistence with Spring Data REST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61" y="957918"/>
            <a:ext cx="4197233" cy="34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907540"/>
            <a:ext cx="8559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0"/>
            <a:ext cx="6540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Repositories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58240" y="1108074"/>
            <a:ext cx="3291840" cy="3402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Spring</a:t>
            </a:r>
          </a:p>
          <a:p>
            <a:r>
              <a:rPr lang="en-US" sz="2400" dirty="0" smtClean="0"/>
              <a:t>JPA</a:t>
            </a:r>
          </a:p>
          <a:p>
            <a:r>
              <a:rPr lang="en-US" sz="2400" dirty="0" err="1" smtClean="0"/>
              <a:t>MongoDB</a:t>
            </a:r>
            <a:endParaRPr lang="en-US" sz="2400" dirty="0" smtClean="0"/>
          </a:p>
          <a:p>
            <a:r>
              <a:rPr lang="en-US" sz="2400" dirty="0" err="1" smtClean="0"/>
              <a:t>Redis</a:t>
            </a:r>
            <a:endParaRPr lang="en-US" sz="2400" dirty="0" smtClean="0"/>
          </a:p>
          <a:p>
            <a:r>
              <a:rPr lang="en-US" sz="2400" dirty="0" err="1" smtClean="0"/>
              <a:t>Solr</a:t>
            </a:r>
            <a:endParaRPr lang="en-US" sz="2400" dirty="0" smtClean="0"/>
          </a:p>
          <a:p>
            <a:r>
              <a:rPr lang="en-US" sz="2400" dirty="0" err="1" smtClean="0"/>
              <a:t>GemFire</a:t>
            </a:r>
            <a:endParaRPr lang="en-US" sz="2400" dirty="0" smtClean="0"/>
          </a:p>
          <a:p>
            <a:r>
              <a:rPr lang="en-US" sz="2400" dirty="0" err="1" smtClean="0"/>
              <a:t>KeyValue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78400" y="1128394"/>
            <a:ext cx="3291840" cy="34029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Community</a:t>
            </a:r>
          </a:p>
          <a:p>
            <a:r>
              <a:rPr lang="en-US" sz="2400" dirty="0" err="1" smtClean="0"/>
              <a:t>Aerospike</a:t>
            </a:r>
            <a:endParaRPr lang="en-US" sz="2400" dirty="0" smtClean="0"/>
          </a:p>
          <a:p>
            <a:r>
              <a:rPr lang="en-US" sz="2400" dirty="0" smtClean="0"/>
              <a:t>Cassandra</a:t>
            </a:r>
          </a:p>
          <a:p>
            <a:r>
              <a:rPr lang="en-US" sz="2400" dirty="0" err="1" smtClean="0"/>
              <a:t>Couchbase</a:t>
            </a:r>
            <a:endParaRPr lang="en-US" sz="2400" dirty="0" smtClean="0"/>
          </a:p>
          <a:p>
            <a:r>
              <a:rPr lang="en-US" sz="2400" dirty="0" err="1" smtClean="0"/>
              <a:t>DynamoDB</a:t>
            </a:r>
            <a:endParaRPr lang="en-US" sz="2400" dirty="0" smtClean="0"/>
          </a:p>
          <a:p>
            <a:r>
              <a:rPr lang="en-US" sz="2400" dirty="0" err="1" smtClean="0"/>
              <a:t>ElasticSearch</a:t>
            </a:r>
            <a:endParaRPr lang="en-US" sz="2400" dirty="0" smtClean="0"/>
          </a:p>
          <a:p>
            <a:r>
              <a:rPr lang="en-US" sz="2400" dirty="0" smtClean="0"/>
              <a:t>Neo4J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644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8453121" cy="138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Provides a </a:t>
            </a:r>
            <a:r>
              <a:rPr lang="en-US" sz="1400" i="1" u="sng" dirty="0"/>
              <a:t>familiar</a:t>
            </a:r>
            <a:r>
              <a:rPr lang="en-US" sz="1400" dirty="0"/>
              <a:t> and </a:t>
            </a:r>
            <a:r>
              <a:rPr lang="en-US" sz="1400" i="1" u="sng" dirty="0"/>
              <a:t>consistent</a:t>
            </a:r>
            <a:r>
              <a:rPr lang="en-US" sz="1400" dirty="0"/>
              <a:t>, Spring-based programming model for data access while still retaining the special traits of </a:t>
            </a:r>
            <a:r>
              <a:rPr lang="en-US" sz="1400" dirty="0" smtClean="0"/>
              <a:t>the </a:t>
            </a:r>
            <a:r>
              <a:rPr lang="en-US" sz="1400" dirty="0"/>
              <a:t>underlying data store.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It makes it </a:t>
            </a:r>
            <a:r>
              <a:rPr lang="en-US" sz="1400" i="1" u="sng" dirty="0"/>
              <a:t>easy to use </a:t>
            </a:r>
            <a:r>
              <a:rPr lang="en-US" sz="1400" dirty="0"/>
              <a:t>data access technologies, relational and non-relational databases, map-reduce frameworks, and cloud-based data services.</a:t>
            </a:r>
            <a:endParaRPr lang="en-US" sz="1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54923"/>
            <a:ext cx="7579360" cy="7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6720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the Spring Data JPA starter to our </a:t>
            </a:r>
            <a:r>
              <a:rPr lang="en-US" sz="1400" dirty="0" err="1" smtClean="0"/>
              <a:t>pom.xml</a:t>
            </a:r>
            <a:r>
              <a:rPr lang="en-US" sz="1400" dirty="0" smtClean="0"/>
              <a:t> file</a:t>
            </a:r>
            <a:endParaRPr lang="en-US" sz="1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database connector into our </a:t>
            </a:r>
            <a:r>
              <a:rPr lang="en-US" sz="1400" dirty="0" err="1" smtClean="0"/>
              <a:t>pom.xml</a:t>
            </a:r>
            <a:endParaRPr lang="en-US" sz="1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2256155"/>
            <a:ext cx="3886200" cy="111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100" y="1018540"/>
            <a:ext cx="5626100" cy="850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100" y="3677920"/>
            <a:ext cx="4051300" cy="6604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199" y="3576955"/>
            <a:ext cx="2672081" cy="9340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little @</a:t>
            </a:r>
            <a:r>
              <a:rPr lang="en-US" sz="1400" dirty="0" err="1" smtClean="0"/>
              <a:t>EnableJpaRepositories</a:t>
            </a:r>
            <a:r>
              <a:rPr lang="en-US" sz="1400" dirty="0" smtClean="0"/>
              <a:t> annotation into our Spring Boot application</a:t>
            </a:r>
            <a:endParaRPr lang="en-US" sz="14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920" y="3677920"/>
            <a:ext cx="2625753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2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JPA, @Entity &amp; 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9768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Let’s create an @Entity to manage</a:t>
            </a:r>
            <a:endParaRPr lang="en-US" sz="1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9419" y="3140075"/>
            <a:ext cx="2001521" cy="14725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Let’s create a JPA Repository to manage our @Entity</a:t>
            </a: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140" y="960120"/>
            <a:ext cx="4991100" cy="2374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80" y="3751580"/>
            <a:ext cx="7289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198" y="1012327"/>
            <a:ext cx="8229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Goal is to provide a solid foundation on which to expose </a:t>
            </a:r>
            <a:r>
              <a:rPr lang="en-US" b="1" i="1" u="sng" dirty="0">
                <a:solidFill>
                  <a:srgbClr val="FFFFFF"/>
                </a:solidFill>
              </a:rPr>
              <a:t>CRUD</a:t>
            </a:r>
            <a:r>
              <a:rPr lang="en-US" dirty="0">
                <a:solidFill>
                  <a:srgbClr val="FFFFFF"/>
                </a:solidFill>
              </a:rPr>
              <a:t> repositories to </a:t>
            </a:r>
            <a:r>
              <a:rPr lang="en-US" dirty="0" smtClean="0">
                <a:solidFill>
                  <a:srgbClr val="FFFFFF"/>
                </a:solidFill>
              </a:rPr>
              <a:t>our </a:t>
            </a:r>
            <a:r>
              <a:rPr lang="en-US" i="1" u="sng" dirty="0" smtClean="0">
                <a:solidFill>
                  <a:srgbClr val="FFFFFF"/>
                </a:solidFill>
              </a:rPr>
              <a:t>repository managing entities</a:t>
            </a:r>
            <a:r>
              <a:rPr lang="en-US" dirty="0" smtClean="0">
                <a:solidFill>
                  <a:srgbClr val="FFFFFF"/>
                </a:solidFill>
              </a:rPr>
              <a:t> using </a:t>
            </a:r>
            <a:r>
              <a:rPr lang="en-US" dirty="0">
                <a:solidFill>
                  <a:srgbClr val="FFFFFF"/>
                </a:solidFill>
              </a:rPr>
              <a:t>plain </a:t>
            </a:r>
            <a:r>
              <a:rPr lang="en-US" b="1" i="1" u="sng" dirty="0">
                <a:solidFill>
                  <a:srgbClr val="FFFFFF"/>
                </a:solidFill>
              </a:rPr>
              <a:t>HTTP REST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semantics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40" y="2890520"/>
            <a:ext cx="5562600" cy="914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299783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a dash of Spring Data REST starter into our </a:t>
            </a:r>
            <a:r>
              <a:rPr lang="en-US" sz="1400" dirty="0" err="1" smtClean="0"/>
              <a:t>pom.xml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043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57" y="995679"/>
            <a:ext cx="4536803" cy="351536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996313"/>
            <a:ext cx="4003039" cy="3667125"/>
          </a:xfrm>
        </p:spPr>
        <p:txBody>
          <a:bodyPr>
            <a:normAutofit/>
          </a:bodyPr>
          <a:lstStyle/>
          <a:p>
            <a:pPr marL="488950" indent="-285750">
              <a:lnSpc>
                <a:spcPct val="150000"/>
              </a:lnSpc>
            </a:pPr>
            <a:r>
              <a:rPr lang="en-US" sz="1400" dirty="0">
                <a:solidFill>
                  <a:srgbClr val="FFFFFF"/>
                </a:solidFill>
              </a:rPr>
              <a:t>For this repository, Spring Data </a:t>
            </a:r>
            <a:r>
              <a:rPr lang="en-US" sz="1400" dirty="0" smtClean="0">
                <a:solidFill>
                  <a:srgbClr val="FFFFFF"/>
                </a:solidFill>
              </a:rPr>
              <a:t>REST exposes </a:t>
            </a:r>
            <a:r>
              <a:rPr lang="en-US" sz="1400" dirty="0">
                <a:solidFill>
                  <a:srgbClr val="FFFFFF"/>
                </a:solidFill>
              </a:rPr>
              <a:t>a resource collection at “</a:t>
            </a:r>
            <a:r>
              <a:rPr lang="en-US" sz="1400" dirty="0" smtClean="0">
                <a:solidFill>
                  <a:srgbClr val="FFFFFF"/>
                </a:solidFill>
              </a:rPr>
              <a:t>/cities”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Context path </a:t>
            </a:r>
            <a:r>
              <a:rPr lang="en-US" sz="1400" dirty="0">
                <a:solidFill>
                  <a:srgbClr val="FFFFFF"/>
                </a:solidFill>
              </a:rPr>
              <a:t>is </a:t>
            </a:r>
            <a:r>
              <a:rPr lang="en-US" sz="1400" u="sng" dirty="0">
                <a:solidFill>
                  <a:srgbClr val="FFFFFF"/>
                </a:solidFill>
              </a:rPr>
              <a:t>derived</a:t>
            </a:r>
            <a:r>
              <a:rPr lang="en-US" sz="1400" dirty="0">
                <a:solidFill>
                  <a:srgbClr val="FFFFFF"/>
                </a:solidFill>
              </a:rPr>
              <a:t> from the </a:t>
            </a:r>
            <a:r>
              <a:rPr lang="en-US" sz="1400" i="1" dirty="0" smtClean="0">
                <a:solidFill>
                  <a:srgbClr val="FFFFFF"/>
                </a:solidFill>
              </a:rPr>
              <a:t>un-capitalized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pluralized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simple class name</a:t>
            </a:r>
            <a:r>
              <a:rPr lang="en-US" sz="1400" dirty="0">
                <a:solidFill>
                  <a:srgbClr val="FFFFFF"/>
                </a:solidFill>
              </a:rPr>
              <a:t> of the domain class being </a:t>
            </a:r>
            <a:r>
              <a:rPr lang="en-US" sz="1400" dirty="0" smtClean="0">
                <a:solidFill>
                  <a:srgbClr val="FFFFFF"/>
                </a:solidFill>
              </a:rPr>
              <a:t>managed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Exposes </a:t>
            </a:r>
            <a:r>
              <a:rPr lang="en-US" sz="1400" dirty="0">
                <a:solidFill>
                  <a:srgbClr val="FFFFFF"/>
                </a:solidFill>
              </a:rPr>
              <a:t>an item resource for each of these items managed by the repository under the URI template </a:t>
            </a:r>
            <a:r>
              <a:rPr lang="en-US" sz="1400" dirty="0" smtClean="0">
                <a:solidFill>
                  <a:srgbClr val="FFFFFF"/>
                </a:solidFill>
              </a:rPr>
              <a:t>/cities/</a:t>
            </a:r>
            <a:r>
              <a:rPr lang="en-US" sz="1400" dirty="0">
                <a:solidFill>
                  <a:srgbClr val="FFFFFF"/>
                </a:solidFill>
              </a:rPr>
              <a:t>{id</a:t>
            </a:r>
            <a:r>
              <a:rPr lang="en-US" sz="1400" dirty="0" smtClean="0">
                <a:solidFill>
                  <a:srgbClr val="FFFFFF"/>
                </a:solidFill>
              </a:rPr>
              <a:t>}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238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Search, or </a:t>
            </a:r>
            <a:r>
              <a:rPr lang="en-US" dirty="0" err="1" smtClean="0"/>
              <a:t>findBy</a:t>
            </a:r>
            <a:r>
              <a:rPr lang="en-US" dirty="0" smtClean="0"/>
              <a:t>*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3039" y="1036321"/>
            <a:ext cx="8036561" cy="914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some search methods using @</a:t>
            </a:r>
            <a:r>
              <a:rPr lang="en-US" sz="1400" dirty="0" err="1" smtClean="0"/>
              <a:t>RestResource</a:t>
            </a:r>
            <a:r>
              <a:rPr lang="en-US" sz="1400" dirty="0" smtClean="0"/>
              <a:t> to our </a:t>
            </a:r>
            <a:r>
              <a:rPr lang="en-US" sz="1400" dirty="0" err="1" smtClean="0"/>
              <a:t>CityRepository</a:t>
            </a:r>
            <a:r>
              <a:rPr lang="en-US" sz="1400" dirty="0" smtClean="0"/>
              <a:t> class</a:t>
            </a:r>
            <a:endParaRPr lang="en-US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1625599"/>
            <a:ext cx="7508240" cy="25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1" y="996313"/>
            <a:ext cx="2631440" cy="2153287"/>
          </a:xfrm>
        </p:spPr>
        <p:txBody>
          <a:bodyPr>
            <a:normAutofit/>
          </a:bodyPr>
          <a:lstStyle/>
          <a:p>
            <a:pPr marL="203200" indent="0">
              <a:lnSpc>
                <a:spcPct val="20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For this repository, </a:t>
            </a:r>
            <a:r>
              <a:rPr lang="en-US" sz="1400" dirty="0" smtClean="0">
                <a:solidFill>
                  <a:srgbClr val="FFFFFF"/>
                </a:solidFill>
              </a:rPr>
              <a:t>we now see search methods when we hit the /{repository}/search endpoint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60" y="1013518"/>
            <a:ext cx="5676280" cy="30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Custom Queries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270633"/>
            <a:ext cx="8371840" cy="103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a method “</a:t>
            </a:r>
            <a:r>
              <a:rPr lang="en-US" sz="1400" dirty="0" err="1" smtClean="0"/>
              <a:t>findByStateCode</a:t>
            </a:r>
            <a:r>
              <a:rPr lang="en-US" sz="1400" dirty="0" smtClean="0"/>
              <a:t>” </a:t>
            </a:r>
            <a:r>
              <a:rPr lang="en-US" sz="1400" dirty="0" smtClean="0"/>
              <a:t>to our </a:t>
            </a:r>
            <a:r>
              <a:rPr lang="en-US" sz="1400" dirty="0" err="1" smtClean="0"/>
              <a:t>CityRepository</a:t>
            </a:r>
            <a:r>
              <a:rPr lang="en-US" sz="1400" dirty="0" smtClean="0"/>
              <a:t> </a:t>
            </a:r>
            <a:r>
              <a:rPr lang="en-US" sz="1400" dirty="0" smtClean="0"/>
              <a:t>that defines an custom query using @Query notation and takes an @</a:t>
            </a:r>
            <a:r>
              <a:rPr lang="en-US" sz="1400" dirty="0" err="1" smtClean="0"/>
              <a:t>Param</a:t>
            </a:r>
            <a:r>
              <a:rPr lang="en-US" sz="1400" dirty="0" smtClean="0"/>
              <a:t> argument for the </a:t>
            </a:r>
            <a:r>
              <a:rPr lang="en-US" sz="1400" dirty="0" err="1" smtClean="0"/>
              <a:t>stateCode</a:t>
            </a:r>
            <a:endParaRPr lang="en-US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2631440"/>
            <a:ext cx="734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27348</TotalTime>
  <Words>401</Words>
  <Application>Microsoft Macintosh PowerPoint</Application>
  <PresentationFormat>On-screen Show (16:9)</PresentationFormat>
  <Paragraphs>62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Pivotal Main</vt:lpstr>
      <vt:lpstr>1_Pivotal Main</vt:lpstr>
      <vt:lpstr>PowerPoint Presentation</vt:lpstr>
      <vt:lpstr>Spring Data</vt:lpstr>
      <vt:lpstr>Spring Data JPA</vt:lpstr>
      <vt:lpstr>Spring Data JPA, @Entity &amp; Repository</vt:lpstr>
      <vt:lpstr>Spring Data REST</vt:lpstr>
      <vt:lpstr>Spring Data REST, what happens</vt:lpstr>
      <vt:lpstr>Support Search, or findBy*</vt:lpstr>
      <vt:lpstr>Spring Data REST, what happens?</vt:lpstr>
      <vt:lpstr>Spring Data REST, Custom Queries</vt:lpstr>
      <vt:lpstr>Spring Data REST, what happens?</vt:lpstr>
      <vt:lpstr>MongoRepository</vt:lpstr>
      <vt:lpstr>RedisRepository</vt:lpstr>
      <vt:lpstr>Supported Repositories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Paul Hopper</cp:lastModifiedBy>
  <cp:revision>276</cp:revision>
  <dcterms:created xsi:type="dcterms:W3CDTF">2015-10-05T21:15:00Z</dcterms:created>
  <dcterms:modified xsi:type="dcterms:W3CDTF">2016-05-17T21:35:45Z</dcterms:modified>
  <cp:category/>
</cp:coreProperties>
</file>