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0" r:id="rId2"/>
    <p:sldMasterId id="2147483716" r:id="rId3"/>
    <p:sldMasterId id="2147483724" r:id="rId4"/>
  </p:sldMasterIdLst>
  <p:notesMasterIdLst>
    <p:notesMasterId r:id="rId33"/>
  </p:notesMasterIdLst>
  <p:handoutMasterIdLst>
    <p:handoutMasterId r:id="rId34"/>
  </p:handoutMasterIdLst>
  <p:sldIdLst>
    <p:sldId id="353" r:id="rId5"/>
    <p:sldId id="355" r:id="rId6"/>
    <p:sldId id="356" r:id="rId7"/>
    <p:sldId id="357" r:id="rId8"/>
    <p:sldId id="359" r:id="rId9"/>
    <p:sldId id="358" r:id="rId10"/>
    <p:sldId id="360" r:id="rId11"/>
    <p:sldId id="361" r:id="rId12"/>
    <p:sldId id="362" r:id="rId13"/>
    <p:sldId id="363" r:id="rId14"/>
    <p:sldId id="364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7" r:id="rId26"/>
    <p:sldId id="378" r:id="rId27"/>
    <p:sldId id="379" r:id="rId28"/>
    <p:sldId id="380" r:id="rId29"/>
    <p:sldId id="381" r:id="rId30"/>
    <p:sldId id="382" r:id="rId31"/>
    <p:sldId id="383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5"/>
            <p14:sldId id="356"/>
            <p14:sldId id="357"/>
            <p14:sldId id="359"/>
            <p14:sldId id="358"/>
            <p14:sldId id="360"/>
            <p14:sldId id="361"/>
            <p14:sldId id="362"/>
            <p14:sldId id="363"/>
            <p14:sldId id="364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7"/>
            <p14:sldId id="378"/>
            <p14:sldId id="379"/>
            <p14:sldId id="380"/>
            <p14:sldId id="381"/>
            <p14:sldId id="382"/>
            <p14:sldId id="3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94" autoAdjust="0"/>
    <p:restoredTop sz="95530" autoAdjust="0"/>
  </p:normalViewPr>
  <p:slideViewPr>
    <p:cSldViewPr snapToGrid="0" snapToObjects="1">
      <p:cViewPr>
        <p:scale>
          <a:sx n="125" d="100"/>
          <a:sy n="125" d="100"/>
        </p:scale>
        <p:origin x="-304" y="-3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3/3/16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3/3/16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theme" Target="../theme/theme4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8751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Advancing Spring Boot with Actuator </a:t>
            </a:r>
            <a:r>
              <a:rPr lang="en-US" sz="2800" spc="-10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and Profiles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6204" y="1558"/>
            <a:ext cx="947796" cy="94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389120" y="1557848"/>
            <a:ext cx="4531360" cy="707832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err="1">
                <a:solidFill>
                  <a:srgbClr val="EEECE1"/>
                </a:solidFill>
                <a:sym typeface="Arial"/>
              </a:rPr>
              <a:t>endpoints.shutdown.sensitive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=true</a:t>
            </a:r>
          </a:p>
          <a:p>
            <a:pPr>
              <a:buClr>
                <a:srgbClr val="008774"/>
              </a:buClr>
            </a:pPr>
            <a:r>
              <a:rPr lang="en-US" sz="1400" dirty="0" err="1">
                <a:solidFill>
                  <a:srgbClr val="EEECE1"/>
                </a:solidFill>
                <a:sym typeface="Arial"/>
              </a:rPr>
              <a:t>endpoints.mappings.sensitive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=false</a:t>
            </a:r>
          </a:p>
          <a:p>
            <a:pPr>
              <a:buClr>
                <a:srgbClr val="008774"/>
              </a:buClr>
            </a:pPr>
            <a:r>
              <a:rPr lang="en-US" sz="1400" dirty="0" err="1">
                <a:solidFill>
                  <a:srgbClr val="EEECE1"/>
                </a:solidFill>
                <a:sym typeface="Arial"/>
              </a:rPr>
              <a:t>endpoints.trace.sensitive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=false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Actuator HTTP Endpoints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1000282"/>
            <a:ext cx="3957320" cy="4059397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>
                <a:solidFill>
                  <a:srgbClr val="EEECE1"/>
                </a:solidFill>
                <a:sym typeface="Arial"/>
              </a:rPr>
              <a:t>Changing Security Requirements (Sensitivity)</a:t>
            </a:r>
          </a:p>
          <a:p>
            <a:pPr>
              <a:buClr>
                <a:srgbClr val="008774"/>
              </a:buClr>
            </a:pPr>
            <a:r>
              <a:rPr lang="en-US" sz="2400" dirty="0">
                <a:solidFill>
                  <a:srgbClr val="EEECE1"/>
                </a:solidFill>
                <a:sym typeface="Arial"/>
              </a:rPr>
              <a:t>Renaming Endpoints</a:t>
            </a:r>
          </a:p>
          <a:p>
            <a:pPr marL="0" indent="0">
              <a:buClr>
                <a:srgbClr val="008774"/>
              </a:buClr>
              <a:buNone/>
            </a:pPr>
            <a:endParaRPr lang="en-US" sz="2400" dirty="0">
              <a:solidFill>
                <a:srgbClr val="EEECE1"/>
              </a:solidFill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89120" y="2431608"/>
            <a:ext cx="4531360" cy="789112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err="1">
                <a:solidFill>
                  <a:srgbClr val="EEECE1"/>
                </a:solidFill>
                <a:sym typeface="Arial"/>
              </a:rPr>
              <a:t>endpoints.beans.id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=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springbeans</a:t>
            </a:r>
            <a:endParaRPr lang="en-US" sz="1400" dirty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400" dirty="0" err="1">
                <a:solidFill>
                  <a:srgbClr val="EEECE1"/>
                </a:solidFill>
                <a:sym typeface="Arial"/>
              </a:rPr>
              <a:t>endpoints.trace.id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=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httprequests</a:t>
            </a:r>
            <a:endParaRPr lang="en-US" sz="1400" dirty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400" dirty="0" err="1">
                <a:solidFill>
                  <a:srgbClr val="EEECE1"/>
                </a:solidFill>
                <a:sym typeface="Arial"/>
              </a:rPr>
              <a:t>endpoints.trace.logfile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=log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68963" y="1000282"/>
            <a:ext cx="146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Configuration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10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Topics in this Session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800" dirty="0" smtClean="0">
                <a:solidFill>
                  <a:srgbClr val="EEECE1"/>
                </a:solidFill>
                <a:sym typeface="Arial"/>
              </a:rPr>
              <a:t>Getting Started &amp; Endpoints</a:t>
            </a:r>
          </a:p>
          <a:p>
            <a:pPr>
              <a:buClr>
                <a:srgbClr val="008774"/>
              </a:buClr>
            </a:pPr>
            <a:r>
              <a:rPr lang="en-US" sz="2800" b="1" dirty="0" smtClean="0">
                <a:solidFill>
                  <a:schemeClr val="accent6"/>
                </a:solidFill>
                <a:sym typeface="Arial"/>
              </a:rPr>
              <a:t>Health Indicators</a:t>
            </a:r>
          </a:p>
          <a:p>
            <a:pPr>
              <a:buClr>
                <a:srgbClr val="008774"/>
              </a:buClr>
            </a:pPr>
            <a:r>
              <a:rPr lang="en-US" sz="2800" dirty="0" smtClean="0">
                <a:solidFill>
                  <a:srgbClr val="EEECE1"/>
                </a:solidFill>
                <a:sym typeface="Arial"/>
              </a:rPr>
              <a:t>HTTP Access</a:t>
            </a:r>
          </a:p>
          <a:p>
            <a:pPr>
              <a:buClr>
                <a:srgbClr val="008774"/>
              </a:buClr>
            </a:pPr>
            <a:r>
              <a:rPr lang="en-US" sz="2800" dirty="0" smtClean="0">
                <a:solidFill>
                  <a:srgbClr val="EEECE1"/>
                </a:solidFill>
                <a:sym typeface="Arial"/>
              </a:rPr>
              <a:t>Metrics</a:t>
            </a:r>
          </a:p>
          <a:p>
            <a:pPr>
              <a:buClr>
                <a:srgbClr val="008774"/>
              </a:buClr>
            </a:pPr>
            <a:r>
              <a:rPr lang="en-US" sz="2800" dirty="0" smtClean="0">
                <a:solidFill>
                  <a:srgbClr val="EEECE1"/>
                </a:solidFill>
                <a:sym typeface="Arial"/>
              </a:rPr>
              <a:t>Profiles</a:t>
            </a:r>
            <a:endParaRPr lang="en-US" sz="28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74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Health Endpoint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322969" y="951216"/>
            <a:ext cx="249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Built in Health Indicators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609668"/>
              </p:ext>
            </p:extLst>
          </p:nvPr>
        </p:nvGraphicFramePr>
        <p:xfrm>
          <a:off x="1148772" y="1371274"/>
          <a:ext cx="6846456" cy="37084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423228"/>
                <a:gridCol w="34232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Health Indicator	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Performed Checks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DiskSpaceHealthIndicator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Checks for low </a:t>
                      </a: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Disk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space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DataSourceHealthIndicator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Check </a:t>
                      </a:r>
                      <a:r>
                        <a:rPr lang="en-US" dirty="0" err="1" smtClean="0">
                          <a:solidFill>
                            <a:srgbClr val="F79646"/>
                          </a:solidFill>
                        </a:rPr>
                        <a:t>DataSource</a:t>
                      </a:r>
                      <a:r>
                        <a:rPr lang="en-US" dirty="0" smtClean="0">
                          <a:solidFill>
                            <a:srgbClr val="F79646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connection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ElasticsearchHealthIndicator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Checks </a:t>
                      </a:r>
                      <a:r>
                        <a:rPr lang="en-US" dirty="0" err="1" smtClean="0">
                          <a:solidFill>
                            <a:srgbClr val="F79646"/>
                          </a:solidFill>
                        </a:rPr>
                        <a:t>ElasticSearch</a:t>
                      </a:r>
                      <a:r>
                        <a:rPr lang="en-US" dirty="0" smtClean="0">
                          <a:solidFill>
                            <a:srgbClr val="F79646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cluster is up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JmsHealthIndicator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Checks that a </a:t>
                      </a:r>
                      <a:r>
                        <a:rPr lang="en-US" dirty="0" smtClean="0">
                          <a:solidFill>
                            <a:srgbClr val="F79646"/>
                          </a:solidFill>
                        </a:rPr>
                        <a:t>JMS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broker is up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MailHealthIndicator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Checks that a </a:t>
                      </a:r>
                      <a:r>
                        <a:rPr lang="en-US" dirty="0" smtClean="0">
                          <a:solidFill>
                            <a:srgbClr val="F79646"/>
                          </a:solidFill>
                        </a:rPr>
                        <a:t>mail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server is up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MongoHealthIndicator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Cheks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that a </a:t>
                      </a:r>
                      <a:r>
                        <a:rPr lang="en-US" dirty="0" smtClean="0">
                          <a:solidFill>
                            <a:srgbClr val="F79646"/>
                          </a:solidFill>
                        </a:rPr>
                        <a:t>Mongo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database is up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RabbitHealthIndicator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Checks that a </a:t>
                      </a:r>
                      <a:r>
                        <a:rPr lang="en-US" dirty="0" smtClean="0">
                          <a:solidFill>
                            <a:srgbClr val="F79646"/>
                          </a:solidFill>
                        </a:rPr>
                        <a:t>Rabbit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server is up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RedisHealthIndicator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Checks that a </a:t>
                      </a:r>
                      <a:r>
                        <a:rPr lang="en-US" dirty="0" err="1" smtClean="0">
                          <a:solidFill>
                            <a:srgbClr val="F79646"/>
                          </a:solidFill>
                        </a:rPr>
                        <a:t>Redis</a:t>
                      </a:r>
                      <a:r>
                        <a:rPr lang="en-US" dirty="0" smtClean="0">
                          <a:solidFill>
                            <a:srgbClr val="F79646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server is up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SolrHealthIndicator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Checks that a </a:t>
                      </a:r>
                      <a:r>
                        <a:rPr lang="en-US" dirty="0" err="1" smtClean="0">
                          <a:solidFill>
                            <a:srgbClr val="F79646"/>
                          </a:solidFill>
                        </a:rPr>
                        <a:t>Solr</a:t>
                      </a:r>
                      <a:r>
                        <a:rPr lang="en-US" dirty="0" smtClean="0">
                          <a:solidFill>
                            <a:srgbClr val="F79646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server is up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07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657600" y="1557848"/>
            <a:ext cx="4531360" cy="707832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curl localhost:8080/health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{ "status" : "UP" }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Health Endpoint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1000282"/>
            <a:ext cx="3957320" cy="4059397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Unsecured Access</a:t>
            </a:r>
          </a:p>
          <a:p>
            <a:pPr>
              <a:buClr>
                <a:srgbClr val="008774"/>
              </a:buClr>
            </a:pPr>
            <a:endParaRPr lang="en-US" sz="2400" dirty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2400" dirty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Disk Health</a:t>
            </a:r>
            <a:endParaRPr lang="en-US" sz="2400" dirty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2400" dirty="0">
              <a:solidFill>
                <a:srgbClr val="EEECE1"/>
              </a:solidFill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57600" y="2622473"/>
            <a:ext cx="4531360" cy="2285172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endParaRPr lang="en-US" sz="1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curl 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-u 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user:pa$s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 localhost:8080/health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{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  "status": "UP",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  "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diskSpace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": {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      "status": "UP",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      "total": 733921406976,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      "free": 268554510336,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      "threshold": 10485760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  }</a:t>
            </a:r>
          </a:p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}</a:t>
            </a:r>
          </a:p>
          <a:p>
            <a:pPr>
              <a:buClr>
                <a:srgbClr val="008774"/>
              </a:buClr>
            </a:pP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68963" y="1000282"/>
            <a:ext cx="269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Built-in Indicators Example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0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042158" y="2149667"/>
            <a:ext cx="5019041" cy="497840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curl -u 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user:pa$s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 localhost:8080/health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Health Endpoint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1000282"/>
            <a:ext cx="3957320" cy="4059397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>
                <a:solidFill>
                  <a:srgbClr val="EEECE1"/>
                </a:solidFill>
                <a:sym typeface="Arial"/>
              </a:rPr>
              <a:t>Rabbit Health 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– </a:t>
            </a:r>
            <a:r>
              <a:rPr lang="en-US" sz="2400" b="1" dirty="0" smtClean="0">
                <a:solidFill>
                  <a:srgbClr val="EEECE1"/>
                </a:solidFill>
                <a:sym typeface="Arial"/>
              </a:rPr>
              <a:t>DOWN</a:t>
            </a:r>
            <a:endParaRPr lang="en-US" sz="2400" dirty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2400" dirty="0">
              <a:solidFill>
                <a:srgbClr val="EEECE1"/>
              </a:solidFill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42159" y="2755380"/>
            <a:ext cx="5019041" cy="2285172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endParaRPr lang="en-US" sz="1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{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  "status": "DOWN",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  { ... },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  "rabbit": {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      "status": "DOWN",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      "error": "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org.springframework.amqp.AmqpConnectException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: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      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java.net.ConnectException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: Connection refused: connect"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  }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}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68963" y="1000282"/>
            <a:ext cx="269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Built-in Indicators Example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78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749440" y="1461740"/>
            <a:ext cx="4143899" cy="298893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err="1">
                <a:solidFill>
                  <a:srgbClr val="EEECE1"/>
                </a:solidFill>
                <a:sym typeface="Arial"/>
              </a:rPr>
              <a:t>rabbitmq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-server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Health Endpoint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776301"/>
            <a:ext cx="3957320" cy="4059397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>
                <a:solidFill>
                  <a:srgbClr val="EEECE1"/>
                </a:solidFill>
                <a:sym typeface="Arial"/>
              </a:rPr>
              <a:t>Rabbit Health 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– </a:t>
            </a:r>
            <a:r>
              <a:rPr lang="en-US" sz="2400" b="1" dirty="0" smtClean="0">
                <a:solidFill>
                  <a:srgbClr val="EEECE1"/>
                </a:solidFill>
                <a:sym typeface="Arial"/>
              </a:rPr>
              <a:t>UP</a:t>
            </a:r>
            <a:endParaRPr lang="en-US" sz="2400" dirty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2400" dirty="0">
              <a:solidFill>
                <a:srgbClr val="EEECE1"/>
              </a:solidFill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68963" y="1000282"/>
            <a:ext cx="269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Built-in Indicators Example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2661" y="1879600"/>
            <a:ext cx="7150678" cy="3180079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RabbitMQ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 3.4.1. Copyright (C) 2007-2014 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GoPivotal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, Inc.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##  ##      Licensed under the MPL.  See http://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www.rabbitmq.com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/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##  ##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##########  Logs: C:/Users/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MyUser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/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AppData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/Roaming/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RabbitMQ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/log/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rabbit@mypc.log</a:t>
            </a:r>
            <a:endParaRPr lang="en-US" sz="1400" dirty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######  ##        C:/Users/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MyUser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/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AppData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/Roaming/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RabbitMQ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/log/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rabbit@mypc.log</a:t>
            </a:r>
            <a:endParaRPr lang="en-US" sz="1400" dirty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#########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#     Starting 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broker... completed with 12 plugins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.</a:t>
            </a:r>
          </a:p>
          <a:p>
            <a:pPr>
              <a:buClr>
                <a:srgbClr val="008774"/>
              </a:buClr>
            </a:pPr>
            <a:endParaRPr lang="en-US" sz="1400" dirty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pt-BR" sz="1400" dirty="0" err="1">
                <a:solidFill>
                  <a:srgbClr val="EEECE1"/>
                </a:solidFill>
                <a:sym typeface="Arial"/>
              </a:rPr>
              <a:t>curl</a:t>
            </a:r>
            <a:r>
              <a:rPr lang="pt-BR" sz="1400" dirty="0">
                <a:solidFill>
                  <a:srgbClr val="EEECE1"/>
                </a:solidFill>
                <a:sym typeface="Arial"/>
              </a:rPr>
              <a:t> -</a:t>
            </a:r>
            <a:r>
              <a:rPr lang="pt-BR" sz="1400" dirty="0" err="1">
                <a:solidFill>
                  <a:srgbClr val="EEECE1"/>
                </a:solidFill>
                <a:sym typeface="Arial"/>
              </a:rPr>
              <a:t>u</a:t>
            </a:r>
            <a:r>
              <a:rPr lang="pt-BR" sz="1400" dirty="0">
                <a:solidFill>
                  <a:srgbClr val="EEECE1"/>
                </a:solidFill>
                <a:sym typeface="Arial"/>
              </a:rPr>
              <a:t> </a:t>
            </a:r>
            <a:r>
              <a:rPr lang="pt-BR" sz="1400" dirty="0" err="1">
                <a:solidFill>
                  <a:srgbClr val="EEECE1"/>
                </a:solidFill>
                <a:sym typeface="Arial"/>
              </a:rPr>
              <a:t>user:pa$s</a:t>
            </a:r>
            <a:r>
              <a:rPr lang="pt-BR" sz="1400" dirty="0">
                <a:solidFill>
                  <a:srgbClr val="EEECE1"/>
                </a:solidFill>
                <a:sym typeface="Arial"/>
              </a:rPr>
              <a:t> localhost:8080/</a:t>
            </a:r>
            <a:r>
              <a:rPr lang="pt-BR" sz="1400" dirty="0" err="1">
                <a:solidFill>
                  <a:srgbClr val="EEECE1"/>
                </a:solidFill>
                <a:sym typeface="Arial"/>
              </a:rPr>
              <a:t>health</a:t>
            </a:r>
            <a:endParaRPr lang="pt-BR" sz="1400" dirty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pt-BR" sz="1400" dirty="0" smtClean="0">
                <a:solidFill>
                  <a:srgbClr val="EEECE1"/>
                </a:solidFill>
                <a:sym typeface="Arial"/>
              </a:rPr>
              <a:t>{  </a:t>
            </a:r>
            <a:r>
              <a:rPr lang="pt-BR" sz="1400" dirty="0">
                <a:solidFill>
                  <a:srgbClr val="EEECE1"/>
                </a:solidFill>
                <a:sym typeface="Arial"/>
              </a:rPr>
              <a:t>"status": "UP",</a:t>
            </a:r>
          </a:p>
          <a:p>
            <a:pPr>
              <a:buClr>
                <a:srgbClr val="008774"/>
              </a:buClr>
            </a:pPr>
            <a:r>
              <a:rPr lang="pt-BR" sz="1400" dirty="0">
                <a:solidFill>
                  <a:srgbClr val="EEECE1"/>
                </a:solidFill>
                <a:sym typeface="Arial"/>
              </a:rPr>
              <a:t>    { ... },</a:t>
            </a:r>
          </a:p>
          <a:p>
            <a:pPr>
              <a:buClr>
                <a:srgbClr val="008774"/>
              </a:buClr>
            </a:pPr>
            <a:r>
              <a:rPr lang="pt-BR" sz="1400" dirty="0">
                <a:solidFill>
                  <a:srgbClr val="EEECE1"/>
                </a:solidFill>
                <a:sym typeface="Arial"/>
              </a:rPr>
              <a:t>    "</a:t>
            </a:r>
            <a:r>
              <a:rPr lang="pt-BR" sz="1400" dirty="0" err="1">
                <a:solidFill>
                  <a:srgbClr val="EEECE1"/>
                </a:solidFill>
                <a:sym typeface="Arial"/>
              </a:rPr>
              <a:t>rabbit</a:t>
            </a:r>
            <a:r>
              <a:rPr lang="pt-BR" sz="1400" dirty="0">
                <a:solidFill>
                  <a:srgbClr val="EEECE1"/>
                </a:solidFill>
                <a:sym typeface="Arial"/>
              </a:rPr>
              <a:t>": {</a:t>
            </a:r>
          </a:p>
          <a:p>
            <a:pPr>
              <a:buClr>
                <a:srgbClr val="008774"/>
              </a:buClr>
            </a:pPr>
            <a:r>
              <a:rPr lang="pt-BR" sz="1400" dirty="0">
                <a:solidFill>
                  <a:srgbClr val="EEECE1"/>
                </a:solidFill>
                <a:sym typeface="Arial"/>
              </a:rPr>
              <a:t>        "status": "UP",</a:t>
            </a:r>
          </a:p>
          <a:p>
            <a:pPr>
              <a:buClr>
                <a:srgbClr val="008774"/>
              </a:buClr>
            </a:pPr>
            <a:r>
              <a:rPr lang="pt-BR" sz="1400" dirty="0">
                <a:solidFill>
                  <a:srgbClr val="EEECE1"/>
                </a:solidFill>
                <a:sym typeface="Arial"/>
              </a:rPr>
              <a:t>        "</a:t>
            </a:r>
            <a:r>
              <a:rPr lang="pt-BR" sz="1400" dirty="0" err="1">
                <a:solidFill>
                  <a:srgbClr val="EEECE1"/>
                </a:solidFill>
                <a:sym typeface="Arial"/>
              </a:rPr>
              <a:t>version</a:t>
            </a:r>
            <a:r>
              <a:rPr lang="pt-BR" sz="1400" dirty="0">
                <a:solidFill>
                  <a:srgbClr val="EEECE1"/>
                </a:solidFill>
                <a:sym typeface="Arial"/>
              </a:rPr>
              <a:t>": "3.4.1"</a:t>
            </a:r>
          </a:p>
          <a:p>
            <a:pPr>
              <a:buClr>
                <a:srgbClr val="008774"/>
              </a:buClr>
            </a:pPr>
            <a:r>
              <a:rPr lang="pt-BR" sz="1400" dirty="0">
                <a:solidFill>
                  <a:srgbClr val="EEECE1"/>
                </a:solidFill>
                <a:sym typeface="Arial"/>
              </a:rPr>
              <a:t>    }</a:t>
            </a:r>
          </a:p>
          <a:p>
            <a:pPr>
              <a:buClr>
                <a:srgbClr val="008774"/>
              </a:buClr>
            </a:pPr>
            <a:r>
              <a:rPr lang="pt-BR" sz="1400" dirty="0">
                <a:solidFill>
                  <a:srgbClr val="EEECE1"/>
                </a:solidFill>
                <a:sym typeface="Arial"/>
              </a:rPr>
              <a:t>}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576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Health Endpoint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799" y="264161"/>
            <a:ext cx="8123321" cy="4571538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>
                <a:solidFill>
                  <a:srgbClr val="EEECE1"/>
                </a:solidFill>
                <a:sym typeface="Arial"/>
              </a:rPr>
              <a:t>Spring Managed Component Implementing </a:t>
            </a:r>
            <a:r>
              <a:rPr lang="en-US" sz="2400" dirty="0" err="1">
                <a:solidFill>
                  <a:srgbClr val="EEECE1"/>
                </a:solidFill>
                <a:sym typeface="Arial"/>
              </a:rPr>
              <a:t>HealthIndicator</a:t>
            </a:r>
            <a:endParaRPr lang="en-US" sz="2400" dirty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2400" dirty="0">
              <a:solidFill>
                <a:srgbClr val="EEECE1"/>
              </a:solidFill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67283" y="268008"/>
            <a:ext cx="246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Custom Health Indicator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2661" y="1351281"/>
            <a:ext cx="7150678" cy="426719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import 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org.springframework.boot.actuate.health.HealthIndicator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;</a:t>
            </a:r>
          </a:p>
        </p:txBody>
      </p:sp>
      <p:sp>
        <p:nvSpPr>
          <p:cNvPr id="9" name="Rectangle 8"/>
          <p:cNvSpPr/>
          <p:nvPr/>
        </p:nvSpPr>
        <p:spPr>
          <a:xfrm>
            <a:off x="742661" y="1920240"/>
            <a:ext cx="7150678" cy="3149600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@Component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public class 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MyServiceHealth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 implements 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HealthIndicator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 {</a:t>
            </a:r>
          </a:p>
          <a:p>
            <a:pPr>
              <a:buClr>
                <a:srgbClr val="008774"/>
              </a:buClr>
            </a:pPr>
            <a:endParaRPr lang="en-US" sz="1400" dirty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  @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Autowired</a:t>
            </a:r>
            <a:endParaRPr lang="en-US" sz="1400" dirty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  private 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MyService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 service;</a:t>
            </a:r>
          </a:p>
          <a:p>
            <a:pPr>
              <a:buClr>
                <a:srgbClr val="008774"/>
              </a:buClr>
            </a:pPr>
            <a:endParaRPr lang="en-US" sz="1400" dirty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  @Override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  public Health health() {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      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int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 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errorCode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 = 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service.checkStatus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();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      return (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errorCode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 != 0) ?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          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Health.down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().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withDetail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("Error Code", 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errorCode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).build() :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          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Health.up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().build();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  }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604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Topics in this Session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800" dirty="0" smtClean="0">
                <a:solidFill>
                  <a:srgbClr val="EEECE1"/>
                </a:solidFill>
                <a:sym typeface="Arial"/>
              </a:rPr>
              <a:t>Getting Started &amp; Endpoints</a:t>
            </a:r>
          </a:p>
          <a:p>
            <a:pPr>
              <a:buClr>
                <a:srgbClr val="008774"/>
              </a:buClr>
            </a:pPr>
            <a:r>
              <a:rPr lang="en-US" sz="2800" dirty="0" smtClean="0">
                <a:solidFill>
                  <a:schemeClr val="bg2"/>
                </a:solidFill>
                <a:sym typeface="Arial"/>
              </a:rPr>
              <a:t>Health Indicators</a:t>
            </a:r>
          </a:p>
          <a:p>
            <a:pPr>
              <a:buClr>
                <a:srgbClr val="008774"/>
              </a:buClr>
            </a:pPr>
            <a:r>
              <a:rPr lang="en-US" sz="2800" b="1" dirty="0" smtClean="0">
                <a:solidFill>
                  <a:srgbClr val="F79646"/>
                </a:solidFill>
                <a:sym typeface="Arial"/>
              </a:rPr>
              <a:t>HTTP Access</a:t>
            </a:r>
          </a:p>
          <a:p>
            <a:pPr>
              <a:buClr>
                <a:srgbClr val="008774"/>
              </a:buClr>
            </a:pPr>
            <a:r>
              <a:rPr lang="en-US" sz="2800" dirty="0" smtClean="0">
                <a:solidFill>
                  <a:srgbClr val="EEECE1"/>
                </a:solidFill>
                <a:sym typeface="Arial"/>
              </a:rPr>
              <a:t>Metrics</a:t>
            </a:r>
          </a:p>
          <a:p>
            <a:pPr>
              <a:buClr>
                <a:srgbClr val="008774"/>
              </a:buClr>
            </a:pPr>
            <a:r>
              <a:rPr lang="en-US" sz="2800" dirty="0" smtClean="0">
                <a:solidFill>
                  <a:srgbClr val="EEECE1"/>
                </a:solidFill>
                <a:sym typeface="Arial"/>
              </a:rPr>
              <a:t>Profiles</a:t>
            </a:r>
            <a:endParaRPr lang="en-US" sz="28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04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715341"/>
            <a:ext cx="8478850" cy="429607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>
                <a:solidFill>
                  <a:srgbClr val="EEECE1"/>
                </a:solidFill>
                <a:sym typeface="Arial"/>
              </a:rPr>
              <a:t>Importing Spring 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Security </a:t>
            </a:r>
            <a:r>
              <a:rPr lang="en-US" sz="2400" dirty="0">
                <a:solidFill>
                  <a:srgbClr val="EEECE1"/>
                </a:solidFill>
                <a:sym typeface="Arial"/>
              </a:rPr>
              <a:t>Dependency</a:t>
            </a:r>
          </a:p>
          <a:p>
            <a:pPr marL="0" indent="0">
              <a:buClr>
                <a:srgbClr val="008774"/>
              </a:buClr>
              <a:buNone/>
            </a:pPr>
            <a:endParaRPr lang="en-US" sz="2400" dirty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Setting </a:t>
            </a:r>
            <a:r>
              <a:rPr lang="en-US" sz="2400" dirty="0">
                <a:solidFill>
                  <a:srgbClr val="EEECE1"/>
                </a:solidFill>
                <a:sym typeface="Arial"/>
              </a:rPr>
              <a:t>Required Authentication Credentials &amp; Authorization 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Roles</a:t>
            </a:r>
          </a:p>
          <a:p>
            <a:pPr>
              <a:buClr>
                <a:srgbClr val="008774"/>
              </a:buClr>
            </a:pP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Disable </a:t>
            </a:r>
            <a:r>
              <a:rPr lang="en-US" sz="2400" dirty="0">
                <a:solidFill>
                  <a:srgbClr val="EEECE1"/>
                </a:solidFill>
                <a:sym typeface="Arial"/>
              </a:rPr>
              <a:t>All Security Checks for Actuator Endpoints (behind firewall)</a:t>
            </a:r>
          </a:p>
          <a:p>
            <a:pPr>
              <a:buClr>
                <a:srgbClr val="008774"/>
              </a:buClr>
            </a:pPr>
            <a:endParaRPr lang="en-US" sz="2400" dirty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2400" dirty="0">
              <a:solidFill>
                <a:srgbClr val="EEECE1"/>
              </a:solidFill>
              <a:sym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22003" y="1734580"/>
            <a:ext cx="5588000" cy="1251070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&lt;dependency&gt;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  &lt;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groupId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&gt;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org.springframework.boot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&lt;/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groupId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   &lt;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artifactId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&gt;spring-boot-starter-security&lt;/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artifactId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&lt;/dependency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Using default security password: c654eed6-b877-4494-8fb2-8e9fb21f00c4</a:t>
            </a:r>
          </a:p>
          <a:p>
            <a:pPr>
              <a:buClr>
                <a:srgbClr val="008774"/>
              </a:buClr>
            </a:pP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HTTP Access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78643" y="3438852"/>
            <a:ext cx="4531360" cy="790094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err="1" smtClean="0">
                <a:solidFill>
                  <a:srgbClr val="EEECE1"/>
                </a:solidFill>
                <a:sym typeface="Arial"/>
              </a:rPr>
              <a:t>security.user.name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=admin</a:t>
            </a:r>
          </a:p>
          <a:p>
            <a:pPr>
              <a:buClr>
                <a:srgbClr val="008774"/>
              </a:buClr>
            </a:pPr>
            <a:r>
              <a:rPr lang="en-US" sz="1400" dirty="0" err="1">
                <a:solidFill>
                  <a:srgbClr val="EEECE1"/>
                </a:solidFill>
                <a:sym typeface="Arial"/>
              </a:rPr>
              <a:t>security.user.password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=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admin$ecret</a:t>
            </a:r>
            <a:endParaRPr lang="en-US" sz="1400" dirty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400" dirty="0" err="1">
                <a:solidFill>
                  <a:srgbClr val="EEECE1"/>
                </a:solidFill>
                <a:sym typeface="Arial"/>
              </a:rPr>
              <a:t>management.security.role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=ADMIN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44323" y="530675"/>
            <a:ext cx="28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Securing Sensitive Endpoints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2578643" y="4679257"/>
            <a:ext cx="4531360" cy="323927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err="1">
                <a:solidFill>
                  <a:srgbClr val="EEECE1"/>
                </a:solidFill>
                <a:sym typeface="Arial"/>
              </a:rPr>
              <a:t>management.security.enabled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=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false</a:t>
            </a:r>
            <a:endParaRPr lang="en-US" sz="1400" dirty="0">
              <a:solidFill>
                <a:srgbClr val="EEECE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770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10739"/>
            <a:ext cx="8478850" cy="429607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>
                <a:solidFill>
                  <a:srgbClr val="EEECE1"/>
                </a:solidFill>
                <a:sym typeface="Arial"/>
              </a:rPr>
              <a:t>Failed Authentication</a:t>
            </a:r>
          </a:p>
          <a:p>
            <a:pPr marL="0" indent="0">
              <a:buClr>
                <a:srgbClr val="008774"/>
              </a:buClr>
              <a:buNone/>
            </a:pPr>
            <a:endParaRPr lang="en-US" sz="2400" dirty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>
                <a:solidFill>
                  <a:srgbClr val="EEECE1"/>
                </a:solidFill>
                <a:sym typeface="Arial"/>
              </a:rPr>
              <a:t>CURL -u </a:t>
            </a:r>
            <a:r>
              <a:rPr lang="en-US" sz="2400" dirty="0" err="1">
                <a:solidFill>
                  <a:srgbClr val="EEECE1"/>
                </a:solidFill>
                <a:sym typeface="Arial"/>
              </a:rPr>
              <a:t>user:pass</a:t>
            </a:r>
            <a:r>
              <a:rPr lang="en-US" sz="2400" dirty="0">
                <a:solidFill>
                  <a:srgbClr val="EEECE1"/>
                </a:solidFill>
                <a:sym typeface="Arial"/>
              </a:rPr>
              <a:t> /beans</a:t>
            </a:r>
          </a:p>
          <a:p>
            <a:pPr>
              <a:buClr>
                <a:srgbClr val="008774"/>
              </a:buClr>
            </a:pP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2400" dirty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2400" dirty="0">
              <a:solidFill>
                <a:srgbClr val="EEECE1"/>
              </a:solidFill>
              <a:sym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83920" y="1561860"/>
            <a:ext cx="7284721" cy="846060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curl  localhost:8080/beans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{"timestamp":1444654289352,"status":401,"error":"Unauthorized","message":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"Full authentication is required to access this 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resource","path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":"/beans"}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HTTP Access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920" y="2926080"/>
            <a:ext cx="7284722" cy="2072178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curl -u user:c654eed6-b877-4494-8fb2-8e9fb21f00c4 localhost:8080/beans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[{"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context":"application","parent":null,"beans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":[{"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bean”: "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boot0xActuatorSolutionApplication", "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scope":"</a:t>
            </a:r>
            <a:r>
              <a:rPr lang="en-US" sz="1400" dirty="0" err="1" smtClean="0">
                <a:solidFill>
                  <a:srgbClr val="EEECE1"/>
                </a:solidFill>
                <a:sym typeface="Arial"/>
              </a:rPr>
              <a:t>singleton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”, "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type":"boot.Boot0xActuatorSolutionApplication$$..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.”, "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resource":"null","dependencies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":[]}, … 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]</a:t>
            </a:r>
          </a:p>
          <a:p>
            <a:pPr>
              <a:buClr>
                <a:srgbClr val="008774"/>
              </a:buClr>
            </a:pPr>
            <a:endParaRPr lang="en-US" sz="1400" dirty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400" dirty="0" err="1">
                <a:solidFill>
                  <a:srgbClr val="EEECE1"/>
                </a:solidFill>
                <a:sym typeface="Arial"/>
              </a:rPr>
              <a:t>security.user.name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=admin</a:t>
            </a:r>
          </a:p>
          <a:p>
            <a:pPr>
              <a:buClr>
                <a:srgbClr val="008774"/>
              </a:buClr>
            </a:pPr>
            <a:r>
              <a:rPr lang="en-US" sz="1400" dirty="0" err="1">
                <a:solidFill>
                  <a:srgbClr val="EEECE1"/>
                </a:solidFill>
                <a:sym typeface="Arial"/>
              </a:rPr>
              <a:t>security.user.password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=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admin$ecret</a:t>
            </a:r>
            <a:endParaRPr lang="en-US" sz="1400" dirty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1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curl 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-u </a:t>
            </a:r>
            <a:r>
              <a:rPr lang="en-US" sz="1400" dirty="0" err="1">
                <a:solidFill>
                  <a:srgbClr val="EEECE1"/>
                </a:solidFill>
                <a:sym typeface="Arial"/>
              </a:rPr>
              <a:t>admin:admin$secret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 localhost:8080/beans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44323" y="530675"/>
            <a:ext cx="282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Securing Endpoints Example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83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Topics in this Session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800" b="1" dirty="0" smtClean="0">
                <a:solidFill>
                  <a:schemeClr val="accent6"/>
                </a:solidFill>
                <a:sym typeface="Arial"/>
              </a:rPr>
              <a:t>Getting Started &amp; Endpoints</a:t>
            </a:r>
          </a:p>
          <a:p>
            <a:pPr>
              <a:buClr>
                <a:srgbClr val="008774"/>
              </a:buClr>
            </a:pPr>
            <a:r>
              <a:rPr lang="en-US" sz="2800" dirty="0" smtClean="0">
                <a:solidFill>
                  <a:srgbClr val="EEECE1"/>
                </a:solidFill>
                <a:sym typeface="Arial"/>
              </a:rPr>
              <a:t>Health Indicators</a:t>
            </a:r>
          </a:p>
          <a:p>
            <a:pPr>
              <a:buClr>
                <a:srgbClr val="008774"/>
              </a:buClr>
            </a:pPr>
            <a:r>
              <a:rPr lang="en-US" sz="2800" dirty="0" smtClean="0">
                <a:solidFill>
                  <a:srgbClr val="EEECE1"/>
                </a:solidFill>
                <a:sym typeface="Arial"/>
              </a:rPr>
              <a:t>HTTP Access</a:t>
            </a:r>
          </a:p>
          <a:p>
            <a:pPr>
              <a:buClr>
                <a:srgbClr val="008774"/>
              </a:buClr>
            </a:pPr>
            <a:r>
              <a:rPr lang="en-US" sz="2800" dirty="0" smtClean="0">
                <a:solidFill>
                  <a:srgbClr val="EEECE1"/>
                </a:solidFill>
                <a:sym typeface="Arial"/>
              </a:rPr>
              <a:t>Metrics</a:t>
            </a:r>
          </a:p>
          <a:p>
            <a:pPr>
              <a:buClr>
                <a:srgbClr val="008774"/>
              </a:buClr>
            </a:pPr>
            <a:r>
              <a:rPr lang="en-US" sz="2800" dirty="0" smtClean="0">
                <a:solidFill>
                  <a:srgbClr val="EEECE1"/>
                </a:solidFill>
                <a:sym typeface="Arial"/>
              </a:rPr>
              <a:t>Profiles</a:t>
            </a:r>
            <a:endParaRPr lang="en-US" sz="28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73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Topics in this Session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800" dirty="0" smtClean="0">
                <a:solidFill>
                  <a:srgbClr val="EEECE1"/>
                </a:solidFill>
                <a:sym typeface="Arial"/>
              </a:rPr>
              <a:t>Getting Started &amp; Endpoints</a:t>
            </a:r>
          </a:p>
          <a:p>
            <a:pPr>
              <a:buClr>
                <a:srgbClr val="008774"/>
              </a:buClr>
            </a:pPr>
            <a:r>
              <a:rPr lang="en-US" sz="2800" dirty="0" smtClean="0">
                <a:solidFill>
                  <a:schemeClr val="bg2"/>
                </a:solidFill>
                <a:sym typeface="Arial"/>
              </a:rPr>
              <a:t>Health Indicators</a:t>
            </a:r>
          </a:p>
          <a:p>
            <a:pPr>
              <a:buClr>
                <a:srgbClr val="008774"/>
              </a:buClr>
            </a:pPr>
            <a:r>
              <a:rPr lang="en-US" sz="2800" dirty="0" smtClean="0">
                <a:solidFill>
                  <a:srgbClr val="EEECE1"/>
                </a:solidFill>
                <a:sym typeface="Arial"/>
              </a:rPr>
              <a:t>HTTP Access</a:t>
            </a:r>
          </a:p>
          <a:p>
            <a:pPr>
              <a:buClr>
                <a:srgbClr val="008774"/>
              </a:buClr>
            </a:pPr>
            <a:r>
              <a:rPr lang="en-US" sz="2800" b="1" dirty="0" smtClean="0">
                <a:solidFill>
                  <a:schemeClr val="accent6"/>
                </a:solidFill>
                <a:sym typeface="Arial"/>
              </a:rPr>
              <a:t>Metrics</a:t>
            </a:r>
          </a:p>
          <a:p>
            <a:pPr>
              <a:buClr>
                <a:srgbClr val="008774"/>
              </a:buClr>
            </a:pPr>
            <a:r>
              <a:rPr lang="en-US" sz="2800" dirty="0" smtClean="0">
                <a:solidFill>
                  <a:srgbClr val="EEECE1"/>
                </a:solidFill>
                <a:sym typeface="Arial"/>
              </a:rPr>
              <a:t>Profiles</a:t>
            </a:r>
            <a:endParaRPr lang="en-US" sz="28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88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Boot Actuator Metrics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4282456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chemeClr val="bg2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800" dirty="0">
                <a:solidFill>
                  <a:schemeClr val="bg2"/>
                </a:solidFill>
                <a:sym typeface="Arial"/>
              </a:rPr>
              <a:t>Capture &amp; Expose Scalar Metrics on System/App State &amp; </a:t>
            </a:r>
            <a:r>
              <a:rPr lang="en-US" sz="1800" dirty="0" smtClean="0">
                <a:solidFill>
                  <a:schemeClr val="bg2"/>
                </a:solidFill>
                <a:sym typeface="Arial"/>
              </a:rPr>
              <a:t>History</a:t>
            </a:r>
          </a:p>
          <a:p>
            <a:pPr lvl="1">
              <a:buClr>
                <a:srgbClr val="008774"/>
              </a:buClr>
            </a:pPr>
            <a:r>
              <a:rPr lang="en-US" sz="1600" b="1" dirty="0" smtClean="0">
                <a:solidFill>
                  <a:srgbClr val="F79646"/>
                </a:solidFill>
                <a:sym typeface="Arial"/>
              </a:rPr>
              <a:t>Counters</a:t>
            </a:r>
            <a:r>
              <a:rPr lang="en-US" sz="1600" dirty="0" smtClean="0">
                <a:solidFill>
                  <a:schemeClr val="bg2"/>
                </a:solidFill>
                <a:sym typeface="Arial"/>
              </a:rPr>
              <a:t> </a:t>
            </a:r>
            <a:r>
              <a:rPr lang="en-US" sz="1600" dirty="0">
                <a:solidFill>
                  <a:schemeClr val="bg2"/>
                </a:solidFill>
                <a:sym typeface="Arial"/>
              </a:rPr>
              <a:t>- integer “event” count (</a:t>
            </a:r>
            <a:r>
              <a:rPr lang="en-US" sz="1600" dirty="0" err="1">
                <a:solidFill>
                  <a:schemeClr val="bg2"/>
                </a:solidFill>
                <a:sym typeface="Arial"/>
              </a:rPr>
              <a:t>inc&amp;dec</a:t>
            </a:r>
            <a:r>
              <a:rPr lang="en-US" sz="1600" dirty="0">
                <a:solidFill>
                  <a:schemeClr val="bg2"/>
                </a:solidFill>
                <a:sym typeface="Arial"/>
              </a:rPr>
              <a:t> operations</a:t>
            </a:r>
            <a:r>
              <a:rPr lang="en-US" sz="1600" dirty="0" smtClean="0">
                <a:solidFill>
                  <a:schemeClr val="bg2"/>
                </a:solidFill>
                <a:sym typeface="Arial"/>
              </a:rPr>
              <a:t>)</a:t>
            </a:r>
          </a:p>
          <a:p>
            <a:pPr lvl="1">
              <a:buClr>
                <a:srgbClr val="008774"/>
              </a:buClr>
            </a:pPr>
            <a:r>
              <a:rPr lang="en-US" sz="1600" b="1" dirty="0" smtClean="0">
                <a:solidFill>
                  <a:srgbClr val="F79646"/>
                </a:solidFill>
                <a:sym typeface="Arial"/>
              </a:rPr>
              <a:t>Gauge</a:t>
            </a:r>
            <a:r>
              <a:rPr lang="en-US" sz="1600" dirty="0" smtClean="0">
                <a:solidFill>
                  <a:schemeClr val="bg2"/>
                </a:solidFill>
                <a:sym typeface="Arial"/>
              </a:rPr>
              <a:t> </a:t>
            </a:r>
            <a:r>
              <a:rPr lang="en-US" sz="1600" dirty="0">
                <a:solidFill>
                  <a:schemeClr val="bg2"/>
                </a:solidFill>
                <a:sym typeface="Arial"/>
              </a:rPr>
              <a:t>- numeric current state </a:t>
            </a:r>
            <a:r>
              <a:rPr lang="en-US" sz="1600" dirty="0" smtClean="0">
                <a:solidFill>
                  <a:schemeClr val="bg2"/>
                </a:solidFill>
                <a:sym typeface="Arial"/>
              </a:rPr>
              <a:t>measure</a:t>
            </a:r>
          </a:p>
          <a:p>
            <a:pPr lvl="1">
              <a:buClr>
                <a:srgbClr val="008774"/>
              </a:buClr>
            </a:pPr>
            <a:r>
              <a:rPr lang="en-US" sz="1600" dirty="0" smtClean="0">
                <a:solidFill>
                  <a:schemeClr val="bg2"/>
                </a:solidFill>
                <a:sym typeface="Arial"/>
              </a:rPr>
              <a:t>Custom </a:t>
            </a:r>
            <a:r>
              <a:rPr lang="en-US" sz="1600" dirty="0">
                <a:solidFill>
                  <a:schemeClr val="bg2"/>
                </a:solidFill>
                <a:sym typeface="Arial"/>
              </a:rPr>
              <a:t>- Arbitrary metrics information (interface </a:t>
            </a:r>
            <a:r>
              <a:rPr lang="en-US" sz="1600" dirty="0" err="1">
                <a:solidFill>
                  <a:schemeClr val="bg2"/>
                </a:solidFill>
                <a:sym typeface="Arial"/>
              </a:rPr>
              <a:t>PublicMetrics</a:t>
            </a:r>
            <a:r>
              <a:rPr lang="en-US" sz="1600" dirty="0">
                <a:solidFill>
                  <a:schemeClr val="bg2"/>
                </a:solidFill>
                <a:sym typeface="Arial"/>
              </a:rPr>
              <a:t>)</a:t>
            </a:r>
          </a:p>
          <a:p>
            <a:pPr>
              <a:buClr>
                <a:srgbClr val="008774"/>
              </a:buClr>
            </a:pPr>
            <a:r>
              <a:rPr lang="en-US" sz="1800" dirty="0">
                <a:solidFill>
                  <a:schemeClr val="bg2"/>
                </a:solidFill>
                <a:sym typeface="Arial"/>
              </a:rPr>
              <a:t>Many Built-in </a:t>
            </a:r>
            <a:r>
              <a:rPr lang="en-US" sz="1800" dirty="0" smtClean="0">
                <a:solidFill>
                  <a:schemeClr val="bg2"/>
                </a:solidFill>
                <a:sym typeface="Arial"/>
              </a:rPr>
              <a:t>Metrics</a:t>
            </a:r>
          </a:p>
          <a:p>
            <a:pPr lvl="1">
              <a:buClr>
                <a:srgbClr val="008774"/>
              </a:buClr>
            </a:pPr>
            <a:r>
              <a:rPr lang="en-US" sz="1600" dirty="0" smtClean="0">
                <a:solidFill>
                  <a:schemeClr val="bg2"/>
                </a:solidFill>
                <a:sym typeface="Arial"/>
              </a:rPr>
              <a:t>System </a:t>
            </a:r>
            <a:r>
              <a:rPr lang="en-US" sz="1600" dirty="0">
                <a:solidFill>
                  <a:schemeClr val="bg2"/>
                </a:solidFill>
                <a:sym typeface="Arial"/>
              </a:rPr>
              <a:t>Metrics - Processor &amp; Threads, </a:t>
            </a:r>
            <a:r>
              <a:rPr lang="en-US" sz="1600" dirty="0" smtClean="0">
                <a:solidFill>
                  <a:schemeClr val="bg2"/>
                </a:solidFill>
                <a:sym typeface="Arial"/>
              </a:rPr>
              <a:t>Memory</a:t>
            </a:r>
          </a:p>
          <a:p>
            <a:pPr lvl="1">
              <a:buClr>
                <a:srgbClr val="008774"/>
              </a:buClr>
            </a:pPr>
            <a:r>
              <a:rPr lang="en-US" sz="1600" dirty="0" err="1" smtClean="0">
                <a:solidFill>
                  <a:schemeClr val="bg2"/>
                </a:solidFill>
                <a:sym typeface="Arial"/>
              </a:rPr>
              <a:t>DataSource</a:t>
            </a:r>
            <a:r>
              <a:rPr lang="en-US" sz="1600" dirty="0" smtClean="0">
                <a:solidFill>
                  <a:schemeClr val="bg2"/>
                </a:solidFill>
                <a:sym typeface="Arial"/>
              </a:rPr>
              <a:t> Metrics</a:t>
            </a:r>
          </a:p>
          <a:p>
            <a:pPr lvl="1">
              <a:buClr>
                <a:srgbClr val="008774"/>
              </a:buClr>
            </a:pPr>
            <a:r>
              <a:rPr lang="en-US" sz="1600" dirty="0" smtClean="0">
                <a:solidFill>
                  <a:schemeClr val="bg2"/>
                </a:solidFill>
                <a:sym typeface="Arial"/>
              </a:rPr>
              <a:t>Cache Metrics</a:t>
            </a:r>
          </a:p>
          <a:p>
            <a:pPr lvl="1">
              <a:buClr>
                <a:srgbClr val="008774"/>
              </a:buClr>
            </a:pPr>
            <a:r>
              <a:rPr lang="en-US" sz="1600" dirty="0" smtClean="0">
                <a:solidFill>
                  <a:schemeClr val="bg2"/>
                </a:solidFill>
                <a:sym typeface="Arial"/>
              </a:rPr>
              <a:t>Web </a:t>
            </a:r>
            <a:r>
              <a:rPr lang="en-US" sz="1600" dirty="0">
                <a:solidFill>
                  <a:schemeClr val="bg2"/>
                </a:solidFill>
                <a:sym typeface="Arial"/>
              </a:rPr>
              <a:t>Request Metrics - Request counts grouped by Status </a:t>
            </a:r>
            <a:r>
              <a:rPr lang="en-US" sz="1600" dirty="0" smtClean="0">
                <a:solidFill>
                  <a:schemeClr val="bg2"/>
                </a:solidFill>
                <a:sym typeface="Arial"/>
              </a:rPr>
              <a:t>Code</a:t>
            </a:r>
          </a:p>
          <a:p>
            <a:pPr lvl="1">
              <a:buClr>
                <a:srgbClr val="008774"/>
              </a:buClr>
            </a:pPr>
            <a:r>
              <a:rPr lang="en-US" sz="1600" dirty="0" smtClean="0">
                <a:solidFill>
                  <a:schemeClr val="bg2"/>
                </a:solidFill>
                <a:sym typeface="Arial"/>
              </a:rPr>
              <a:t>Web </a:t>
            </a:r>
            <a:r>
              <a:rPr lang="en-US" sz="1600" dirty="0">
                <a:solidFill>
                  <a:schemeClr val="bg2"/>
                </a:solidFill>
                <a:sym typeface="Arial"/>
              </a:rPr>
              <a:t>Session Metrics - Open/Max Session Counts</a:t>
            </a:r>
          </a:p>
          <a:p>
            <a:pPr>
              <a:buClr>
                <a:srgbClr val="008774"/>
              </a:buClr>
            </a:pPr>
            <a:r>
              <a:rPr lang="en-US" sz="1800" dirty="0">
                <a:solidFill>
                  <a:schemeClr val="bg2"/>
                </a:solidFill>
                <a:sym typeface="Arial"/>
              </a:rPr>
              <a:t>Metrics Exportable to External DB/Service</a:t>
            </a:r>
          </a:p>
          <a:p>
            <a:pPr lvl="1">
              <a:buClr>
                <a:srgbClr val="008774"/>
              </a:buClr>
            </a:pPr>
            <a:r>
              <a:rPr lang="en-US" sz="1600" dirty="0" err="1">
                <a:solidFill>
                  <a:schemeClr val="bg2"/>
                </a:solidFill>
                <a:sym typeface="Arial"/>
              </a:rPr>
              <a:t>Redis</a:t>
            </a:r>
            <a:r>
              <a:rPr lang="en-US" sz="1600" dirty="0">
                <a:solidFill>
                  <a:schemeClr val="bg2"/>
                </a:solidFill>
                <a:sym typeface="Arial"/>
              </a:rPr>
              <a:t>, Open TSDB, </a:t>
            </a:r>
            <a:r>
              <a:rPr lang="en-US" sz="1600" dirty="0" err="1">
                <a:solidFill>
                  <a:schemeClr val="bg2"/>
                </a:solidFill>
                <a:sym typeface="Arial"/>
              </a:rPr>
              <a:t>Statsd</a:t>
            </a:r>
            <a:r>
              <a:rPr lang="en-US" sz="1600" dirty="0">
                <a:solidFill>
                  <a:schemeClr val="bg2"/>
                </a:solidFill>
                <a:sym typeface="Arial"/>
              </a:rPr>
              <a:t>, JMX, </a:t>
            </a:r>
            <a:r>
              <a:rPr lang="en-US" sz="1600" dirty="0" err="1">
                <a:solidFill>
                  <a:schemeClr val="bg2"/>
                </a:solidFill>
                <a:sym typeface="Arial"/>
              </a:rPr>
              <a:t>Dropwizard</a:t>
            </a:r>
            <a:endParaRPr lang="en-US" sz="1050" dirty="0" smtClean="0">
              <a:solidFill>
                <a:schemeClr val="bg2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4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>
                <a:solidFill>
                  <a:schemeClr val="accent1"/>
                </a:solidFill>
                <a:sym typeface="Arial"/>
              </a:rPr>
              <a:t>Built-in Metrics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739529" y="640859"/>
            <a:ext cx="4514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Processor, App Instance, Threads, </a:t>
            </a:r>
            <a:r>
              <a:rPr lang="en-US" dirty="0" err="1">
                <a:solidFill>
                  <a:schemeClr val="bg2"/>
                </a:solidFill>
              </a:rPr>
              <a:t>ClassLoader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807571"/>
              </p:ext>
            </p:extLst>
          </p:nvPr>
        </p:nvGraphicFramePr>
        <p:xfrm>
          <a:off x="797906" y="1090742"/>
          <a:ext cx="7548188" cy="37084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793308"/>
                <a:gridCol w="47548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processors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Processor count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uptime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System uptime (milliseconds)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instance.uptime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	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ApplicationContext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 uptime (milliseconds)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systemload.average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	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Average system load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threads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Thread count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thread.peak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	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thread.daemon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	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Background (Daemon) Thread count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classes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Count of loaded Classes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classes.loaded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	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Current count of loaded Classes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classes.unloaded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	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Count of unloaded Classes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20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>
                <a:solidFill>
                  <a:schemeClr val="accent1"/>
                </a:solidFill>
                <a:sym typeface="Arial"/>
              </a:rPr>
              <a:t>Built-in Metrics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739529" y="906076"/>
            <a:ext cx="347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Memory, Heap, Garbage Collection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589825"/>
              </p:ext>
            </p:extLst>
          </p:nvPr>
        </p:nvGraphicFramePr>
        <p:xfrm>
          <a:off x="797906" y="1540625"/>
          <a:ext cx="7548188" cy="29667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793308"/>
                <a:gridCol w="47548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bg2"/>
                          </a:solidFill>
                        </a:rPr>
                        <a:t>mem</a:t>
                      </a:r>
                      <a:endParaRPr lang="en-US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2"/>
                          </a:solidFill>
                        </a:rPr>
                        <a:t>Total system memory (KB)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mem.free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	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Free memory (KB)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heap	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Heap Size (KB)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heap.committed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	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heap.init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	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heap.used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	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gc.xxx.count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Garbage collection information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gc.xxx.time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	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41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Boot Actuator Metrics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97906" y="906076"/>
            <a:ext cx="7548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System </a:t>
            </a:r>
            <a:r>
              <a:rPr lang="en-US" dirty="0">
                <a:solidFill>
                  <a:schemeClr val="bg2"/>
                </a:solidFill>
              </a:rPr>
              <a:t>Metrics </a:t>
            </a:r>
            <a:r>
              <a:rPr lang="en-US" dirty="0" smtClean="0">
                <a:solidFill>
                  <a:schemeClr val="bg2"/>
                </a:solidFill>
              </a:rPr>
              <a:t>Example::    </a:t>
            </a:r>
            <a:r>
              <a:rPr lang="en-US" dirty="0">
                <a:solidFill>
                  <a:schemeClr val="bg2"/>
                </a:solidFill>
              </a:rPr>
              <a:t>CURL /</a:t>
            </a:r>
            <a:r>
              <a:rPr lang="en-US" dirty="0" smtClean="0">
                <a:solidFill>
                  <a:schemeClr val="bg2"/>
                </a:solidFill>
              </a:rPr>
              <a:t>metrics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curl  </a:t>
            </a:r>
            <a:r>
              <a:rPr lang="en-US" dirty="0">
                <a:solidFill>
                  <a:schemeClr val="bg2"/>
                </a:solidFill>
              </a:rPr>
              <a:t>localhost:8080/metrics</a:t>
            </a:r>
          </a:p>
          <a:p>
            <a:endParaRPr lang="en-US" dirty="0" smtClean="0">
              <a:solidFill>
                <a:schemeClr val="bg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610284"/>
              </p:ext>
            </p:extLst>
          </p:nvPr>
        </p:nvGraphicFramePr>
        <p:xfrm>
          <a:off x="797906" y="1540625"/>
          <a:ext cx="7258974" cy="350519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375448"/>
                <a:gridCol w="38835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{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    "</a:t>
                      </a:r>
                      <a:r>
                        <a:rPr lang="en-US" sz="1600" b="0" dirty="0" err="1" smtClean="0">
                          <a:solidFill>
                            <a:schemeClr val="bg2"/>
                          </a:solidFill>
                        </a:rPr>
                        <a:t>mem</a:t>
                      </a:r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": 331776,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    "</a:t>
                      </a:r>
                      <a:r>
                        <a:rPr lang="en-US" sz="1600" b="0" dirty="0" err="1" smtClean="0">
                          <a:solidFill>
                            <a:schemeClr val="bg2"/>
                          </a:solidFill>
                        </a:rPr>
                        <a:t>mem.free</a:t>
                      </a:r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": 251566,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    "processors": 4,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    "</a:t>
                      </a:r>
                      <a:r>
                        <a:rPr lang="en-US" sz="1600" b="0" dirty="0" err="1" smtClean="0">
                          <a:solidFill>
                            <a:schemeClr val="bg2"/>
                          </a:solidFill>
                        </a:rPr>
                        <a:t>instance.uptime</a:t>
                      </a:r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": 153727,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    "uptime": 189397,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    "</a:t>
                      </a:r>
                      <a:r>
                        <a:rPr lang="en-US" sz="1600" b="0" dirty="0" err="1" smtClean="0">
                          <a:solidFill>
                            <a:schemeClr val="bg2"/>
                          </a:solidFill>
                        </a:rPr>
                        <a:t>systemload.average</a:t>
                      </a:r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": -1,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    "</a:t>
                      </a:r>
                      <a:r>
                        <a:rPr lang="en-US" sz="1600" b="0" dirty="0" err="1" smtClean="0">
                          <a:solidFill>
                            <a:schemeClr val="bg2"/>
                          </a:solidFill>
                        </a:rPr>
                        <a:t>heap.committed</a:t>
                      </a:r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": 331776,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    "</a:t>
                      </a:r>
                      <a:r>
                        <a:rPr lang="en-US" sz="1600" b="0" dirty="0" err="1" smtClean="0">
                          <a:solidFill>
                            <a:schemeClr val="bg2"/>
                          </a:solidFill>
                        </a:rPr>
                        <a:t>heap.init</a:t>
                      </a:r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": 90112,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    "</a:t>
                      </a:r>
                      <a:r>
                        <a:rPr lang="en-US" sz="1600" b="0" dirty="0" err="1" smtClean="0">
                          <a:solidFill>
                            <a:schemeClr val="bg2"/>
                          </a:solidFill>
                        </a:rPr>
                        <a:t>heap.used</a:t>
                      </a:r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": 80209,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    "heap": 1269248,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    "</a:t>
                      </a:r>
                      <a:r>
                        <a:rPr lang="en-US" sz="1600" b="0" dirty="0" err="1" smtClean="0">
                          <a:solidFill>
                            <a:schemeClr val="bg2"/>
                          </a:solidFill>
                        </a:rPr>
                        <a:t>threads.peak</a:t>
                      </a:r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": 24,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    "</a:t>
                      </a:r>
                      <a:r>
                        <a:rPr lang="en-US" sz="1600" b="0" dirty="0" err="1" smtClean="0">
                          <a:solidFill>
                            <a:schemeClr val="bg2"/>
                          </a:solidFill>
                        </a:rPr>
                        <a:t>threads.daemon</a:t>
                      </a:r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": 20,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    "threads": 24,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 "classes": 8358,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    "</a:t>
                      </a:r>
                      <a:r>
                        <a:rPr lang="en-US" sz="1600" b="0" dirty="0" err="1" smtClean="0">
                          <a:solidFill>
                            <a:schemeClr val="bg2"/>
                          </a:solidFill>
                        </a:rPr>
                        <a:t>classes.loaded</a:t>
                      </a:r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": 8359,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    "</a:t>
                      </a:r>
                      <a:r>
                        <a:rPr lang="en-US" sz="1600" b="0" dirty="0" err="1" smtClean="0">
                          <a:solidFill>
                            <a:schemeClr val="bg2"/>
                          </a:solidFill>
                        </a:rPr>
                        <a:t>classes.unloaded</a:t>
                      </a:r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": 1,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    "</a:t>
                      </a:r>
                      <a:r>
                        <a:rPr lang="en-US" sz="1600" b="0" dirty="0" err="1" smtClean="0">
                          <a:solidFill>
                            <a:schemeClr val="bg2"/>
                          </a:solidFill>
                        </a:rPr>
                        <a:t>gc.ps_scavenge.count</a:t>
                      </a:r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": 11,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    "</a:t>
                      </a:r>
                      <a:r>
                        <a:rPr lang="en-US" sz="1600" b="0" dirty="0" err="1" smtClean="0">
                          <a:solidFill>
                            <a:schemeClr val="bg2"/>
                          </a:solidFill>
                        </a:rPr>
                        <a:t>gc.ps_scavenge.time</a:t>
                      </a:r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": 497,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    "</a:t>
                      </a:r>
                      <a:r>
                        <a:rPr lang="en-US" sz="1600" b="0" dirty="0" err="1" smtClean="0">
                          <a:solidFill>
                            <a:schemeClr val="bg2"/>
                          </a:solidFill>
                        </a:rPr>
                        <a:t>gc.ps_marksweep.count</a:t>
                      </a:r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": 2,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    "</a:t>
                      </a:r>
                      <a:r>
                        <a:rPr lang="en-US" sz="1600" b="0" dirty="0" err="1" smtClean="0">
                          <a:solidFill>
                            <a:schemeClr val="bg2"/>
                          </a:solidFill>
                        </a:rPr>
                        <a:t>gc.ps_marksweep.time</a:t>
                      </a:r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": 624,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    "</a:t>
                      </a:r>
                      <a:r>
                        <a:rPr lang="en-US" sz="1600" b="0" dirty="0" err="1" smtClean="0">
                          <a:solidFill>
                            <a:schemeClr val="bg2"/>
                          </a:solidFill>
                        </a:rPr>
                        <a:t>httpsessions.max</a:t>
                      </a:r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": -1,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    "</a:t>
                      </a:r>
                      <a:r>
                        <a:rPr lang="en-US" sz="1600" b="0" dirty="0" err="1" smtClean="0">
                          <a:solidFill>
                            <a:schemeClr val="bg2"/>
                          </a:solidFill>
                        </a:rPr>
                        <a:t>httpsessions.active</a:t>
                      </a:r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": 0,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    "</a:t>
                      </a:r>
                      <a:r>
                        <a:rPr lang="en-US" sz="1600" b="0" dirty="0" err="1" smtClean="0">
                          <a:solidFill>
                            <a:schemeClr val="bg2"/>
                          </a:solidFill>
                        </a:rPr>
                        <a:t>gauge.response.health</a:t>
                      </a:r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": 12418,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    "</a:t>
                      </a:r>
                      <a:r>
                        <a:rPr lang="en-US" sz="1600" b="0" dirty="0" err="1" smtClean="0">
                          <a:solidFill>
                            <a:schemeClr val="bg2"/>
                          </a:solidFill>
                        </a:rPr>
                        <a:t>gauge.response.info</a:t>
                      </a:r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": 17,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    "counter.status.200.info": 1,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    "counter.status.503.health": 1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99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10739"/>
            <a:ext cx="8478850" cy="429607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>
                <a:solidFill>
                  <a:srgbClr val="EEECE1"/>
                </a:solidFill>
                <a:sym typeface="Arial"/>
              </a:rPr>
              <a:t>General Naming 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Pattern</a:t>
            </a:r>
          </a:p>
          <a:p>
            <a:pPr>
              <a:buClr>
                <a:srgbClr val="008774"/>
              </a:buClr>
            </a:pPr>
            <a:endParaRPr lang="en-US" sz="2400" dirty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err="1">
                <a:solidFill>
                  <a:srgbClr val="EEECE1"/>
                </a:solidFill>
                <a:sym typeface="Arial"/>
              </a:rPr>
              <a:t>DataSource</a:t>
            </a:r>
            <a:r>
              <a:rPr lang="en-US" sz="2400" dirty="0">
                <a:solidFill>
                  <a:srgbClr val="EEECE1"/>
                </a:solidFill>
                <a:sym typeface="Arial"/>
              </a:rPr>
              <a:t> Bean Name &amp; Qualifiers - Mapping</a:t>
            </a: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2400" dirty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2400" dirty="0">
              <a:solidFill>
                <a:srgbClr val="EEECE1"/>
              </a:solidFill>
              <a:sym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83920" y="1561860"/>
            <a:ext cx="7284721" cy="612380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err="1">
                <a:solidFill>
                  <a:srgbClr val="EEECE1"/>
                </a:solidFill>
                <a:sym typeface="Arial"/>
              </a:rPr>
              <a:t>datasource.xxx.active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	Active connections count</a:t>
            </a:r>
          </a:p>
          <a:p>
            <a:pPr>
              <a:buClr>
                <a:srgbClr val="008774"/>
              </a:buClr>
            </a:pPr>
            <a:r>
              <a:rPr lang="en-US" sz="1400" dirty="0" err="1">
                <a:solidFill>
                  <a:srgbClr val="EEECE1"/>
                </a:solidFill>
                <a:sym typeface="Arial"/>
              </a:rPr>
              <a:t>datasource.xxx.usage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	Connection pool current usage (%)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Built-in Metrics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920" y="2946400"/>
            <a:ext cx="7284722" cy="599440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err="1">
                <a:solidFill>
                  <a:srgbClr val="EEECE1"/>
                </a:solidFill>
                <a:sym typeface="Arial"/>
              </a:rPr>
              <a:t>datasource.primary.active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 </a:t>
            </a:r>
          </a:p>
          <a:p>
            <a:pPr>
              <a:buClr>
                <a:srgbClr val="008774"/>
              </a:buClr>
            </a:pPr>
            <a:r>
              <a:rPr lang="en-US" sz="1400" dirty="0" err="1">
                <a:solidFill>
                  <a:srgbClr val="EEECE1"/>
                </a:solidFill>
                <a:sym typeface="Arial"/>
              </a:rPr>
              <a:t>datasource.primary.usage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	Qualifier Annotation: @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Primary</a:t>
            </a:r>
          </a:p>
          <a:p>
            <a:pPr>
              <a:buClr>
                <a:srgbClr val="008774"/>
              </a:buClr>
            </a:pPr>
            <a:endParaRPr lang="en-US" sz="1400" dirty="0">
              <a:solidFill>
                <a:srgbClr val="EEECE1"/>
              </a:solidFill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44323" y="53067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DataSource</a:t>
            </a:r>
            <a:r>
              <a:rPr lang="en-US" dirty="0">
                <a:solidFill>
                  <a:schemeClr val="bg2"/>
                </a:solidFill>
              </a:rPr>
              <a:t> Metrics</a:t>
            </a:r>
          </a:p>
        </p:txBody>
      </p:sp>
      <p:sp>
        <p:nvSpPr>
          <p:cNvPr id="8" name="Rectangle 7"/>
          <p:cNvSpPr/>
          <p:nvPr/>
        </p:nvSpPr>
        <p:spPr>
          <a:xfrm>
            <a:off x="883919" y="3647440"/>
            <a:ext cx="7284722" cy="660400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endParaRPr lang="en-US" sz="1400" dirty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400" dirty="0" err="1">
                <a:solidFill>
                  <a:srgbClr val="EEECE1"/>
                </a:solidFill>
                <a:sym typeface="Arial"/>
              </a:rPr>
              <a:t>datasource.products.active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 </a:t>
            </a:r>
          </a:p>
          <a:p>
            <a:pPr>
              <a:buClr>
                <a:srgbClr val="008774"/>
              </a:buClr>
            </a:pPr>
            <a:r>
              <a:rPr lang="en-US" sz="1400" dirty="0" err="1">
                <a:solidFill>
                  <a:srgbClr val="EEECE1"/>
                </a:solidFill>
                <a:sym typeface="Arial"/>
              </a:rPr>
              <a:t>datasource.products.usage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	Bean name: </a:t>
            </a:r>
            <a:r>
              <a:rPr lang="en-US" sz="1400" dirty="0" err="1" smtClean="0">
                <a:solidFill>
                  <a:srgbClr val="EEECE1"/>
                </a:solidFill>
                <a:sym typeface="Arial"/>
              </a:rPr>
              <a:t>productsDataSource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1400" dirty="0">
              <a:solidFill>
                <a:srgbClr val="EEECE1"/>
              </a:solidFill>
              <a:sym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3919" y="4361180"/>
            <a:ext cx="7284722" cy="681929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err="1" smtClean="0">
                <a:solidFill>
                  <a:srgbClr val="EEECE1"/>
                </a:solidFill>
                <a:sym typeface="Arial"/>
              </a:rPr>
              <a:t>datasource.imageStore.active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    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Bean name: </a:t>
            </a:r>
            <a:r>
              <a:rPr lang="en-US" sz="1400" dirty="0" err="1" smtClean="0">
                <a:solidFill>
                  <a:srgbClr val="EEECE1"/>
                </a:solidFill>
                <a:sym typeface="Arial"/>
              </a:rPr>
              <a:t>imageStore</a:t>
            </a:r>
            <a:endParaRPr lang="en-US" sz="1400" dirty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400" dirty="0" err="1">
                <a:solidFill>
                  <a:srgbClr val="EEECE1"/>
                </a:solidFill>
                <a:sym typeface="Arial"/>
              </a:rPr>
              <a:t>datasource.imageStore.usage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622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387219"/>
            <a:ext cx="8478850" cy="429607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>
                <a:solidFill>
                  <a:srgbClr val="EEECE1"/>
                </a:solidFill>
                <a:sym typeface="Arial"/>
              </a:rPr>
              <a:t>Using </a:t>
            </a:r>
            <a:r>
              <a:rPr lang="en-US" sz="2400" dirty="0" err="1">
                <a:solidFill>
                  <a:srgbClr val="EEECE1"/>
                </a:solidFill>
                <a:sym typeface="Arial"/>
              </a:rPr>
              <a:t>CounterService</a:t>
            </a:r>
            <a:r>
              <a:rPr lang="en-US" sz="2400" dirty="0">
                <a:solidFill>
                  <a:srgbClr val="EEECE1"/>
                </a:solidFill>
                <a:sym typeface="Arial"/>
              </a:rPr>
              <a:t> &amp; </a:t>
            </a:r>
            <a:r>
              <a:rPr lang="en-US" sz="2400" dirty="0" err="1">
                <a:solidFill>
                  <a:srgbClr val="EEECE1"/>
                </a:solidFill>
                <a:sym typeface="Arial"/>
              </a:rPr>
              <a:t>GaugeService</a:t>
            </a:r>
            <a:r>
              <a:rPr lang="en-US" sz="2400" dirty="0">
                <a:solidFill>
                  <a:srgbClr val="EEECE1"/>
                </a:solidFill>
                <a:sym typeface="Arial"/>
              </a:rPr>
              <a:t> API</a:t>
            </a:r>
          </a:p>
          <a:p>
            <a:pPr marL="0" indent="0">
              <a:buClr>
                <a:srgbClr val="008774"/>
              </a:buClr>
              <a:buNone/>
            </a:pPr>
            <a:endParaRPr lang="en-US" sz="2400" dirty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2400" dirty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2400" dirty="0">
              <a:solidFill>
                <a:srgbClr val="EEECE1"/>
              </a:solidFill>
              <a:sym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83920" y="1409460"/>
            <a:ext cx="7284721" cy="520940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import </a:t>
            </a:r>
            <a:r>
              <a:rPr lang="en-US" sz="1200" dirty="0" err="1">
                <a:solidFill>
                  <a:srgbClr val="EEECE1"/>
                </a:solidFill>
                <a:sym typeface="Arial"/>
              </a:rPr>
              <a:t>org.springframework.boot.actuate.metrics.CounterService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import </a:t>
            </a:r>
            <a:r>
              <a:rPr lang="en-US" sz="1200" dirty="0" err="1">
                <a:solidFill>
                  <a:srgbClr val="EEECE1"/>
                </a:solidFill>
                <a:sym typeface="Arial"/>
              </a:rPr>
              <a:t>org.springframework.boot.actuate.metrics.GaugeService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;</a:t>
            </a:r>
            <a:endParaRPr lang="en-US" sz="12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Actuator Metrics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920" y="2011680"/>
            <a:ext cx="7284722" cy="2986578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100" dirty="0">
                <a:solidFill>
                  <a:srgbClr val="EEECE1"/>
                </a:solidFill>
                <a:sym typeface="Arial"/>
              </a:rPr>
              <a:t>@Service</a:t>
            </a:r>
          </a:p>
          <a:p>
            <a:pPr>
              <a:buClr>
                <a:srgbClr val="008774"/>
              </a:buClr>
            </a:pPr>
            <a:r>
              <a:rPr lang="en-US" sz="1100" dirty="0">
                <a:solidFill>
                  <a:srgbClr val="EEECE1"/>
                </a:solidFill>
                <a:sym typeface="Arial"/>
              </a:rPr>
              <a:t>public class </a:t>
            </a:r>
            <a:r>
              <a:rPr lang="en-US" sz="1100" dirty="0" err="1">
                <a:solidFill>
                  <a:srgbClr val="EEECE1"/>
                </a:solidFill>
                <a:sym typeface="Arial"/>
              </a:rPr>
              <a:t>MyLoginService</a:t>
            </a:r>
            <a:r>
              <a:rPr lang="en-US" sz="1100" dirty="0">
                <a:solidFill>
                  <a:srgbClr val="EEECE1"/>
                </a:solidFill>
                <a:sym typeface="Arial"/>
              </a:rPr>
              <a:t> {</a:t>
            </a:r>
          </a:p>
          <a:p>
            <a:pPr>
              <a:buClr>
                <a:srgbClr val="008774"/>
              </a:buClr>
            </a:pPr>
            <a:r>
              <a:rPr lang="en-US" sz="1100" dirty="0">
                <a:solidFill>
                  <a:srgbClr val="EEECE1"/>
                </a:solidFill>
                <a:sym typeface="Arial"/>
              </a:rPr>
              <a:t>    @</a:t>
            </a:r>
            <a:r>
              <a:rPr lang="en-US" sz="1100" dirty="0" err="1">
                <a:solidFill>
                  <a:srgbClr val="EEECE1"/>
                </a:solidFill>
                <a:sym typeface="Arial"/>
              </a:rPr>
              <a:t>Autowired</a:t>
            </a:r>
            <a:endParaRPr lang="en-US" sz="1100" dirty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dirty="0">
                <a:solidFill>
                  <a:srgbClr val="EEECE1"/>
                </a:solidFill>
                <a:sym typeface="Arial"/>
              </a:rPr>
              <a:t>    private final </a:t>
            </a:r>
            <a:r>
              <a:rPr lang="en-US" sz="1100" dirty="0" err="1">
                <a:solidFill>
                  <a:srgbClr val="EEECE1"/>
                </a:solidFill>
                <a:sym typeface="Arial"/>
              </a:rPr>
              <a:t>CounterService</a:t>
            </a:r>
            <a:r>
              <a:rPr lang="en-US" sz="1100" dirty="0">
                <a:solidFill>
                  <a:srgbClr val="EEECE1"/>
                </a:solidFill>
                <a:sym typeface="Arial"/>
              </a:rPr>
              <a:t> </a:t>
            </a:r>
            <a:r>
              <a:rPr lang="en-US" sz="1100" dirty="0" err="1">
                <a:solidFill>
                  <a:srgbClr val="EEECE1"/>
                </a:solidFill>
                <a:sym typeface="Arial"/>
              </a:rPr>
              <a:t>counterService</a:t>
            </a:r>
            <a:r>
              <a:rPr lang="en-US" sz="1100" dirty="0">
                <a:solidFill>
                  <a:srgbClr val="EEECE1"/>
                </a:solidFill>
                <a:sym typeface="Arial"/>
              </a:rPr>
              <a:t>;</a:t>
            </a:r>
          </a:p>
          <a:p>
            <a:pPr>
              <a:buClr>
                <a:srgbClr val="008774"/>
              </a:buClr>
            </a:pPr>
            <a:endParaRPr lang="en-US" sz="1100" dirty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dirty="0">
                <a:solidFill>
                  <a:srgbClr val="EEECE1"/>
                </a:solidFill>
                <a:sym typeface="Arial"/>
              </a:rPr>
              <a:t>    @</a:t>
            </a:r>
            <a:r>
              <a:rPr lang="en-US" sz="1100" dirty="0" err="1">
                <a:solidFill>
                  <a:srgbClr val="EEECE1"/>
                </a:solidFill>
                <a:sym typeface="Arial"/>
              </a:rPr>
              <a:t>Autowired</a:t>
            </a:r>
            <a:endParaRPr lang="en-US" sz="1100" dirty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dirty="0">
                <a:solidFill>
                  <a:srgbClr val="EEECE1"/>
                </a:solidFill>
                <a:sym typeface="Arial"/>
              </a:rPr>
              <a:t>    private final </a:t>
            </a:r>
            <a:r>
              <a:rPr lang="en-US" sz="1100" dirty="0" err="1">
                <a:solidFill>
                  <a:srgbClr val="EEECE1"/>
                </a:solidFill>
                <a:sym typeface="Arial"/>
              </a:rPr>
              <a:t>GaugeService</a:t>
            </a:r>
            <a:r>
              <a:rPr lang="en-US" sz="1100" dirty="0">
                <a:solidFill>
                  <a:srgbClr val="EEECE1"/>
                </a:solidFill>
                <a:sym typeface="Arial"/>
              </a:rPr>
              <a:t> </a:t>
            </a:r>
            <a:r>
              <a:rPr lang="en-US" sz="1100" dirty="0" err="1">
                <a:solidFill>
                  <a:srgbClr val="EEECE1"/>
                </a:solidFill>
                <a:sym typeface="Arial"/>
              </a:rPr>
              <a:t>gaugeService</a:t>
            </a:r>
            <a:r>
              <a:rPr lang="en-US" sz="1100" dirty="0">
                <a:solidFill>
                  <a:srgbClr val="EEECE1"/>
                </a:solidFill>
                <a:sym typeface="Arial"/>
              </a:rPr>
              <a:t>;</a:t>
            </a:r>
          </a:p>
          <a:p>
            <a:pPr>
              <a:buClr>
                <a:srgbClr val="008774"/>
              </a:buClr>
            </a:pPr>
            <a:endParaRPr lang="en-US" sz="1100" dirty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dirty="0">
                <a:solidFill>
                  <a:srgbClr val="EEECE1"/>
                </a:solidFill>
                <a:sym typeface="Arial"/>
              </a:rPr>
              <a:t>    public void </a:t>
            </a:r>
            <a:r>
              <a:rPr lang="en-US" sz="1100" dirty="0" err="1">
                <a:solidFill>
                  <a:srgbClr val="EEECE1"/>
                </a:solidFill>
                <a:sym typeface="Arial"/>
              </a:rPr>
              <a:t>userLogin</a:t>
            </a:r>
            <a:r>
              <a:rPr lang="en-US" sz="1100" dirty="0">
                <a:solidFill>
                  <a:srgbClr val="EEECE1"/>
                </a:solidFill>
                <a:sym typeface="Arial"/>
              </a:rPr>
              <a:t>(String username) {</a:t>
            </a:r>
          </a:p>
          <a:p>
            <a:pPr>
              <a:buClr>
                <a:srgbClr val="008774"/>
              </a:buClr>
            </a:pPr>
            <a:r>
              <a:rPr lang="en-US" sz="1100" dirty="0">
                <a:solidFill>
                  <a:srgbClr val="EEECE1"/>
                </a:solidFill>
                <a:sym typeface="Arial"/>
              </a:rPr>
              <a:t>        </a:t>
            </a:r>
            <a:r>
              <a:rPr lang="en-US" sz="1100" dirty="0" err="1">
                <a:solidFill>
                  <a:srgbClr val="EEECE1"/>
                </a:solidFill>
                <a:sym typeface="Arial"/>
              </a:rPr>
              <a:t>this.counterService.increment</a:t>
            </a:r>
            <a:r>
              <a:rPr lang="en-US" sz="1100" dirty="0">
                <a:solidFill>
                  <a:srgbClr val="EEECE1"/>
                </a:solidFill>
                <a:sym typeface="Arial"/>
              </a:rPr>
              <a:t>("</a:t>
            </a:r>
            <a:r>
              <a:rPr lang="en-US" sz="1100" dirty="0" err="1">
                <a:solidFill>
                  <a:srgbClr val="EEECE1"/>
                </a:solidFill>
                <a:sym typeface="Arial"/>
              </a:rPr>
              <a:t>services.myapp.login.count</a:t>
            </a:r>
            <a:r>
              <a:rPr lang="en-US" sz="1100" dirty="0">
                <a:solidFill>
                  <a:srgbClr val="EEECE1"/>
                </a:solidFill>
                <a:sym typeface="Arial"/>
              </a:rPr>
              <a:t>");</a:t>
            </a:r>
          </a:p>
          <a:p>
            <a:pPr>
              <a:buClr>
                <a:srgbClr val="008774"/>
              </a:buClr>
            </a:pPr>
            <a:r>
              <a:rPr lang="en-US" sz="1100" dirty="0">
                <a:solidFill>
                  <a:srgbClr val="EEECE1"/>
                </a:solidFill>
                <a:sym typeface="Arial"/>
              </a:rPr>
              <a:t>        </a:t>
            </a:r>
            <a:r>
              <a:rPr lang="en-US" sz="1100" dirty="0" err="1">
                <a:solidFill>
                  <a:srgbClr val="EEECE1"/>
                </a:solidFill>
                <a:sym typeface="Arial"/>
              </a:rPr>
              <a:t>this.gauceService.submit</a:t>
            </a:r>
            <a:r>
              <a:rPr lang="en-US" sz="1100" dirty="0">
                <a:solidFill>
                  <a:srgbClr val="EEECE1"/>
                </a:solidFill>
                <a:sym typeface="Arial"/>
              </a:rPr>
              <a:t>("</a:t>
            </a:r>
            <a:r>
              <a:rPr lang="en-US" sz="1100" dirty="0" err="1">
                <a:solidFill>
                  <a:srgbClr val="EEECE1"/>
                </a:solidFill>
                <a:sym typeface="Arial"/>
              </a:rPr>
              <a:t>services.myapp.login.time</a:t>
            </a:r>
            <a:r>
              <a:rPr lang="en-US" sz="1100" dirty="0">
                <a:solidFill>
                  <a:srgbClr val="EEECE1"/>
                </a:solidFill>
                <a:sym typeface="Arial"/>
              </a:rPr>
              <a:t>." + username,</a:t>
            </a:r>
          </a:p>
          <a:p>
            <a:pPr>
              <a:buClr>
                <a:srgbClr val="008774"/>
              </a:buClr>
            </a:pPr>
            <a:r>
              <a:rPr lang="en-US" sz="1100" dirty="0">
                <a:solidFill>
                  <a:srgbClr val="EEECE1"/>
                </a:solidFill>
                <a:sym typeface="Arial"/>
              </a:rPr>
              <a:t>            </a:t>
            </a:r>
            <a:r>
              <a:rPr lang="en-US" sz="1100" dirty="0" err="1">
                <a:solidFill>
                  <a:srgbClr val="EEECE1"/>
                </a:solidFill>
                <a:sym typeface="Arial"/>
              </a:rPr>
              <a:t>System.currentTimeMillis</a:t>
            </a:r>
            <a:r>
              <a:rPr lang="en-US" sz="1100" dirty="0">
                <a:solidFill>
                  <a:srgbClr val="EEECE1"/>
                </a:solidFill>
                <a:sym typeface="Arial"/>
              </a:rPr>
              <a:t>());</a:t>
            </a:r>
          </a:p>
          <a:p>
            <a:pPr>
              <a:buClr>
                <a:srgbClr val="008774"/>
              </a:buClr>
            </a:pPr>
            <a:r>
              <a:rPr lang="en-US" sz="1100" dirty="0">
                <a:solidFill>
                  <a:srgbClr val="EEECE1"/>
                </a:solidFill>
                <a:sym typeface="Arial"/>
              </a:rPr>
              <a:t>    </a:t>
            </a:r>
            <a:r>
              <a:rPr lang="en-US" sz="1100" dirty="0" smtClean="0">
                <a:solidFill>
                  <a:srgbClr val="EEECE1"/>
                </a:solidFill>
                <a:sym typeface="Arial"/>
              </a:rPr>
              <a:t>}</a:t>
            </a:r>
            <a:endParaRPr lang="en-US" sz="1100" dirty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dirty="0">
                <a:solidFill>
                  <a:srgbClr val="EEECE1"/>
                </a:solidFill>
                <a:sym typeface="Arial"/>
              </a:rPr>
              <a:t>    public void </a:t>
            </a:r>
            <a:r>
              <a:rPr lang="en-US" sz="1100" dirty="0" err="1">
                <a:solidFill>
                  <a:srgbClr val="EEECE1"/>
                </a:solidFill>
                <a:sym typeface="Arial"/>
              </a:rPr>
              <a:t>userLogout</a:t>
            </a:r>
            <a:r>
              <a:rPr lang="en-US" sz="1100" dirty="0">
                <a:solidFill>
                  <a:srgbClr val="EEECE1"/>
                </a:solidFill>
                <a:sym typeface="Arial"/>
              </a:rPr>
              <a:t>(String username) {</a:t>
            </a:r>
          </a:p>
          <a:p>
            <a:pPr>
              <a:buClr>
                <a:srgbClr val="008774"/>
              </a:buClr>
            </a:pPr>
            <a:r>
              <a:rPr lang="en-US" sz="1100" dirty="0">
                <a:solidFill>
                  <a:srgbClr val="EEECE1"/>
                </a:solidFill>
                <a:sym typeface="Arial"/>
              </a:rPr>
              <a:t>        </a:t>
            </a:r>
            <a:r>
              <a:rPr lang="en-US" sz="1100" dirty="0" err="1">
                <a:solidFill>
                  <a:srgbClr val="EEECE1"/>
                </a:solidFill>
                <a:sym typeface="Arial"/>
              </a:rPr>
              <a:t>this.counterService.decrement</a:t>
            </a:r>
            <a:r>
              <a:rPr lang="en-US" sz="1100" dirty="0">
                <a:solidFill>
                  <a:srgbClr val="EEECE1"/>
                </a:solidFill>
                <a:sym typeface="Arial"/>
              </a:rPr>
              <a:t>("</a:t>
            </a:r>
            <a:r>
              <a:rPr lang="en-US" sz="1100" dirty="0" err="1">
                <a:solidFill>
                  <a:srgbClr val="EEECE1"/>
                </a:solidFill>
                <a:sym typeface="Arial"/>
              </a:rPr>
              <a:t>services.myapp.login.count</a:t>
            </a:r>
            <a:r>
              <a:rPr lang="en-US" sz="1100" dirty="0">
                <a:solidFill>
                  <a:srgbClr val="EEECE1"/>
                </a:solidFill>
                <a:sym typeface="Arial"/>
              </a:rPr>
              <a:t>");</a:t>
            </a:r>
          </a:p>
          <a:p>
            <a:pPr>
              <a:buClr>
                <a:srgbClr val="008774"/>
              </a:buClr>
            </a:pPr>
            <a:r>
              <a:rPr lang="en-US" sz="1100" dirty="0">
                <a:solidFill>
                  <a:srgbClr val="EEECE1"/>
                </a:solidFill>
                <a:sym typeface="Arial"/>
              </a:rPr>
              <a:t>        </a:t>
            </a:r>
            <a:r>
              <a:rPr lang="en-US" sz="1100" dirty="0" err="1">
                <a:solidFill>
                  <a:srgbClr val="EEECE1"/>
                </a:solidFill>
                <a:sym typeface="Arial"/>
              </a:rPr>
              <a:t>this.gauceService.submit</a:t>
            </a:r>
            <a:r>
              <a:rPr lang="en-US" sz="1100" dirty="0">
                <a:solidFill>
                  <a:srgbClr val="EEECE1"/>
                </a:solidFill>
                <a:sym typeface="Arial"/>
              </a:rPr>
              <a:t>("</a:t>
            </a:r>
            <a:r>
              <a:rPr lang="en-US" sz="1100" dirty="0" err="1">
                <a:solidFill>
                  <a:srgbClr val="EEECE1"/>
                </a:solidFill>
                <a:sym typeface="Arial"/>
              </a:rPr>
              <a:t>services.myapp.login.exit</a:t>
            </a:r>
            <a:r>
              <a:rPr lang="en-US" sz="1100" dirty="0">
                <a:solidFill>
                  <a:srgbClr val="EEECE1"/>
                </a:solidFill>
                <a:sym typeface="Arial"/>
              </a:rPr>
              <a:t>." + username,</a:t>
            </a:r>
          </a:p>
          <a:p>
            <a:pPr>
              <a:buClr>
                <a:srgbClr val="008774"/>
              </a:buClr>
            </a:pPr>
            <a:r>
              <a:rPr lang="en-US" sz="1100" dirty="0">
                <a:solidFill>
                  <a:srgbClr val="EEECE1"/>
                </a:solidFill>
                <a:sym typeface="Arial"/>
              </a:rPr>
              <a:t>            </a:t>
            </a:r>
            <a:r>
              <a:rPr lang="en-US" sz="1100" dirty="0" err="1">
                <a:solidFill>
                  <a:srgbClr val="EEECE1"/>
                </a:solidFill>
                <a:sym typeface="Arial"/>
              </a:rPr>
              <a:t>System.currentTimeMillis</a:t>
            </a:r>
            <a:r>
              <a:rPr lang="en-US" sz="1100" dirty="0">
                <a:solidFill>
                  <a:srgbClr val="EEECE1"/>
                </a:solidFill>
                <a:sym typeface="Arial"/>
              </a:rPr>
              <a:t>());</a:t>
            </a:r>
          </a:p>
          <a:p>
            <a:pPr>
              <a:buClr>
                <a:srgbClr val="008774"/>
              </a:buClr>
            </a:pPr>
            <a:r>
              <a:rPr lang="en-US" sz="1100" dirty="0">
                <a:solidFill>
                  <a:srgbClr val="EEECE1"/>
                </a:solidFill>
                <a:sym typeface="Arial"/>
              </a:rPr>
              <a:t>   }</a:t>
            </a:r>
            <a:endParaRPr lang="en-US" sz="11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44323" y="530675"/>
            <a:ext cx="2662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Recording Custom Metrics</a:t>
            </a:r>
          </a:p>
        </p:txBody>
      </p:sp>
    </p:spTree>
    <p:extLst>
      <p:ext uri="{BB962C8B-B14F-4D97-AF65-F5344CB8AC3E}">
        <p14:creationId xmlns:p14="http://schemas.microsoft.com/office/powerpoint/2010/main" val="96227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Topics in this Session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800" dirty="0" smtClean="0">
                <a:solidFill>
                  <a:srgbClr val="EEECE1"/>
                </a:solidFill>
                <a:sym typeface="Arial"/>
              </a:rPr>
              <a:t>Getting Started &amp; </a:t>
            </a:r>
            <a:r>
              <a:rPr lang="en-US" sz="2800" dirty="0" smtClean="0">
                <a:solidFill>
                  <a:srgbClr val="EEECE1"/>
                </a:solidFill>
                <a:sym typeface="Arial"/>
              </a:rPr>
              <a:t>Endpoints</a:t>
            </a: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800" dirty="0" smtClean="0">
                <a:solidFill>
                  <a:schemeClr val="bg2"/>
                </a:solidFill>
                <a:sym typeface="Arial"/>
              </a:rPr>
              <a:t>Health </a:t>
            </a:r>
            <a:r>
              <a:rPr lang="en-US" sz="2800" dirty="0" smtClean="0">
                <a:solidFill>
                  <a:schemeClr val="bg2"/>
                </a:solidFill>
                <a:sym typeface="Arial"/>
              </a:rPr>
              <a:t>Indicators</a:t>
            </a:r>
          </a:p>
          <a:p>
            <a:pPr>
              <a:buClr>
                <a:srgbClr val="008774"/>
              </a:buClr>
            </a:pPr>
            <a:r>
              <a:rPr lang="en-US" sz="2800" dirty="0" smtClean="0">
                <a:solidFill>
                  <a:srgbClr val="EEECE1"/>
                </a:solidFill>
                <a:sym typeface="Arial"/>
              </a:rPr>
              <a:t>HTTP Access</a:t>
            </a:r>
          </a:p>
          <a:p>
            <a:pPr>
              <a:buClr>
                <a:srgbClr val="008774"/>
              </a:buClr>
            </a:pPr>
            <a:r>
              <a:rPr lang="en-US" sz="2800" dirty="0" smtClean="0">
                <a:solidFill>
                  <a:schemeClr val="bg2"/>
                </a:solidFill>
                <a:sym typeface="Arial"/>
              </a:rPr>
              <a:t>Metrics</a:t>
            </a:r>
          </a:p>
          <a:p>
            <a:pPr>
              <a:buClr>
                <a:srgbClr val="008774"/>
              </a:buClr>
            </a:pPr>
            <a:r>
              <a:rPr lang="en-US" sz="2800" b="1" dirty="0" smtClean="0">
                <a:solidFill>
                  <a:schemeClr val="accent6"/>
                </a:solidFill>
                <a:sym typeface="Arial"/>
              </a:rPr>
              <a:t>Profiles</a:t>
            </a:r>
            <a:endParaRPr lang="en-US" sz="2800" b="1" dirty="0" smtClean="0">
              <a:solidFill>
                <a:schemeClr val="accent6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6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10739"/>
            <a:ext cx="8478850" cy="429607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YAML </a:t>
            </a:r>
            <a:r>
              <a:rPr lang="en-US" sz="2400" dirty="0">
                <a:solidFill>
                  <a:srgbClr val="EEECE1"/>
                </a:solidFill>
                <a:sym typeface="Arial"/>
              </a:rPr>
              <a:t>file can contain for several documents </a:t>
            </a: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>
                <a:solidFill>
                  <a:srgbClr val="EEECE1"/>
                </a:solidFill>
                <a:sym typeface="Arial"/>
              </a:rPr>
              <a:t>Convenient to specify alternate configurations in 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the same </a:t>
            </a:r>
            <a:r>
              <a:rPr lang="en-US" sz="2400" dirty="0">
                <a:solidFill>
                  <a:srgbClr val="EEECE1"/>
                </a:solidFill>
                <a:sym typeface="Arial"/>
              </a:rPr>
              <a:t>file </a:t>
            </a: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2400" dirty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2400" dirty="0">
              <a:solidFill>
                <a:srgbClr val="EEECE1"/>
              </a:solidFill>
              <a:sym typeface="Arial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Profiles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920" y="2052320"/>
            <a:ext cx="3190240" cy="2945938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server: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address: 192.168.1.100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---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spring: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profiles: development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server: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address: 127.0.0.1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---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spring: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profiles: production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server: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 address: 192.168.1.120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422669" y="2742454"/>
            <a:ext cx="1933171" cy="518906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No profile activated 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 flipV="1">
            <a:off x="2905760" y="2621280"/>
            <a:ext cx="2516909" cy="380627"/>
          </a:xfrm>
          <a:prstGeom prst="straightConnector1">
            <a:avLst/>
          </a:prstGeom>
          <a:ln w="28575" cmpd="sng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422669" y="3463814"/>
            <a:ext cx="1933171" cy="518906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“development” profile 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2712720" y="3261360"/>
            <a:ext cx="2709949" cy="461907"/>
          </a:xfrm>
          <a:prstGeom prst="straightConnector1">
            <a:avLst/>
          </a:prstGeom>
          <a:ln w="28575" cmpd="sng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422669" y="4159040"/>
            <a:ext cx="1933171" cy="497378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“production” profile 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2580640" y="4307840"/>
            <a:ext cx="2842029" cy="99889"/>
          </a:xfrm>
          <a:prstGeom prst="straightConnector1">
            <a:avLst/>
          </a:prstGeom>
          <a:ln w="28575" cmpd="sng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422669" y="4722152"/>
            <a:ext cx="1623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79646"/>
                </a:solidFill>
              </a:rPr>
              <a:t>application.yml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37644" y="2062480"/>
            <a:ext cx="4549372" cy="612380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Set Active Profile:</a:t>
            </a:r>
          </a:p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SPRING_PROFILES_ACTIVE=productio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n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715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Overview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chemeClr val="bg2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Enable out-of-the-box Production-Ready features in Spring Apps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Run-time Inspection of Configuration Details</a:t>
            </a:r>
          </a:p>
          <a:p>
            <a:pPr lvl="1">
              <a:buClr>
                <a:srgbClr val="008774"/>
              </a:buClr>
            </a:pPr>
            <a:r>
              <a:rPr lang="en-US" sz="1600" dirty="0" smtClean="0">
                <a:solidFill>
                  <a:schemeClr val="bg2"/>
                </a:solidFill>
                <a:sym typeface="Arial"/>
              </a:rPr>
              <a:t>Beans, Environment, Auto-Configuration, </a:t>
            </a:r>
            <a:r>
              <a:rPr lang="en-US" sz="1600" dirty="0" err="1" smtClean="0">
                <a:solidFill>
                  <a:schemeClr val="bg2"/>
                </a:solidFill>
                <a:sym typeface="Arial"/>
              </a:rPr>
              <a:t>Config</a:t>
            </a:r>
            <a:r>
              <a:rPr lang="en-US" sz="1600" dirty="0" smtClean="0">
                <a:solidFill>
                  <a:schemeClr val="bg2"/>
                </a:solidFill>
                <a:sym typeface="Arial"/>
              </a:rPr>
              <a:t> Properties</a:t>
            </a:r>
          </a:p>
          <a:p>
            <a:pPr>
              <a:buClr>
                <a:srgbClr val="008774"/>
              </a:buClr>
            </a:pPr>
            <a:r>
              <a:rPr lang="en-US" sz="2000" dirty="0" smtClean="0">
                <a:solidFill>
                  <a:schemeClr val="bg2"/>
                </a:solidFill>
                <a:sym typeface="Arial"/>
              </a:rPr>
              <a:t>Monitor Application Status &amp; </a:t>
            </a:r>
            <a:r>
              <a:rPr lang="en-US" sz="2000" dirty="0" smtClean="0">
                <a:solidFill>
                  <a:schemeClr val="bg2"/>
                </a:solidFill>
                <a:sym typeface="Arial"/>
              </a:rPr>
              <a:t>Behavior</a:t>
            </a:r>
            <a:endParaRPr lang="en-US" sz="2000" dirty="0" smtClean="0">
              <a:solidFill>
                <a:schemeClr val="bg2"/>
              </a:solidFill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1600" dirty="0" smtClean="0">
                <a:solidFill>
                  <a:schemeClr val="bg2"/>
                </a:solidFill>
                <a:sym typeface="Arial"/>
              </a:rPr>
              <a:t>Health Checks, Metrics</a:t>
            </a:r>
          </a:p>
          <a:p>
            <a:pPr>
              <a:buClr>
                <a:srgbClr val="008774"/>
              </a:buClr>
            </a:pPr>
            <a:r>
              <a:rPr lang="en-US" sz="2000" dirty="0" smtClean="0">
                <a:solidFill>
                  <a:schemeClr val="bg2"/>
                </a:solidFill>
                <a:sym typeface="Arial"/>
              </a:rPr>
              <a:t>Simple Instrumentation</a:t>
            </a:r>
          </a:p>
          <a:p>
            <a:pPr lvl="1">
              <a:buClr>
                <a:srgbClr val="008774"/>
              </a:buClr>
            </a:pPr>
            <a:r>
              <a:rPr lang="en-US" sz="1600" dirty="0" smtClean="0">
                <a:solidFill>
                  <a:schemeClr val="bg2"/>
                </a:solidFill>
                <a:sym typeface="Arial"/>
              </a:rPr>
              <a:t>Graceful Shutdown</a:t>
            </a:r>
          </a:p>
          <a:p>
            <a:pPr>
              <a:buClr>
                <a:srgbClr val="008774"/>
              </a:buClr>
            </a:pPr>
            <a:r>
              <a:rPr lang="en-US" sz="2000" dirty="0" smtClean="0">
                <a:solidFill>
                  <a:schemeClr val="bg2"/>
                </a:solidFill>
                <a:sym typeface="Arial"/>
              </a:rPr>
              <a:t>Several Endpoint/Access-Point Types</a:t>
            </a:r>
          </a:p>
          <a:p>
            <a:pPr lvl="1">
              <a:buClr>
                <a:srgbClr val="008774"/>
              </a:buClr>
            </a:pPr>
            <a:r>
              <a:rPr lang="en-US" sz="1600" dirty="0" smtClean="0">
                <a:solidFill>
                  <a:schemeClr val="bg2"/>
                </a:solidFill>
                <a:sym typeface="Arial"/>
              </a:rPr>
              <a:t>HTTP</a:t>
            </a:r>
          </a:p>
          <a:p>
            <a:pPr lvl="1">
              <a:buClr>
                <a:srgbClr val="008774"/>
              </a:buClr>
            </a:pPr>
            <a:r>
              <a:rPr lang="en-US" sz="1600" dirty="0" smtClean="0">
                <a:solidFill>
                  <a:schemeClr val="bg2"/>
                </a:solidFill>
                <a:sym typeface="Arial"/>
              </a:rPr>
              <a:t>JMX</a:t>
            </a:r>
          </a:p>
          <a:p>
            <a:pPr lvl="1">
              <a:buClr>
                <a:srgbClr val="008774"/>
              </a:buClr>
            </a:pPr>
            <a:r>
              <a:rPr lang="en-US" sz="1600" dirty="0" smtClean="0">
                <a:solidFill>
                  <a:schemeClr val="bg2"/>
                </a:solidFill>
                <a:sym typeface="Arial"/>
              </a:rPr>
              <a:t>Remote Shell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0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29920" y="2211459"/>
            <a:ext cx="4775200" cy="1385181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&lt;dependencies&gt;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	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&lt;dependency&gt;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	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	&lt;</a:t>
            </a:r>
            <a:r>
              <a:rPr lang="en-US" sz="1400" dirty="0" err="1" smtClean="0">
                <a:solidFill>
                  <a:srgbClr val="EEECE1"/>
                </a:solidFill>
                <a:sym typeface="Arial"/>
              </a:rPr>
              <a:t>groupId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&gt;</a:t>
            </a:r>
            <a:r>
              <a:rPr lang="en-US" sz="1400" dirty="0" err="1" smtClean="0">
                <a:solidFill>
                  <a:srgbClr val="EEECE1"/>
                </a:solidFill>
                <a:sym typeface="Arial"/>
              </a:rPr>
              <a:t>org.springframework.boot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&lt;/</a:t>
            </a:r>
            <a:r>
              <a:rPr lang="en-US" sz="1400" dirty="0" err="1" smtClean="0">
                <a:solidFill>
                  <a:srgbClr val="EEECE1"/>
                </a:solidFill>
                <a:sym typeface="Arial"/>
              </a:rPr>
              <a:t>groupId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	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	&lt;</a:t>
            </a:r>
            <a:r>
              <a:rPr lang="en-US" sz="1400" dirty="0" err="1" smtClean="0">
                <a:solidFill>
                  <a:srgbClr val="EEECE1"/>
                </a:solidFill>
                <a:sym typeface="Arial"/>
              </a:rPr>
              <a:t>artifactId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&gt;</a:t>
            </a:r>
            <a:r>
              <a:rPr lang="en-US" sz="1400" b="1" dirty="0" smtClean="0">
                <a:solidFill>
                  <a:schemeClr val="accent6"/>
                </a:solidFill>
                <a:sym typeface="Arial"/>
              </a:rPr>
              <a:t>spring-boot-starter-actuator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&lt;/</a:t>
            </a:r>
            <a:r>
              <a:rPr lang="en-US" sz="1400" dirty="0" err="1" smtClean="0">
                <a:solidFill>
                  <a:srgbClr val="EEECE1"/>
                </a:solidFill>
                <a:sym typeface="Arial"/>
              </a:rPr>
              <a:t>artifactId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	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&lt;/dependency&gt;</a:t>
            </a:r>
          </a:p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&lt;/dependences&gt;</a:t>
            </a:r>
            <a:endParaRPr lang="en-US" sz="1400" dirty="0">
              <a:solidFill>
                <a:srgbClr val="EEECE1"/>
              </a:solidFill>
              <a:sym typeface="Arial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Enabling with Dependency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3"/>
            <a:ext cx="8551408" cy="2139158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Import Maven Dependency</a:t>
            </a:r>
            <a:endParaRPr lang="en-US" sz="20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>
              <a:solidFill>
                <a:srgbClr val="EEECE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613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379290" y="1476569"/>
            <a:ext cx="4531360" cy="582541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GET /</a:t>
            </a:r>
            <a:r>
              <a:rPr lang="en-US" sz="1400" dirty="0" err="1" smtClean="0">
                <a:solidFill>
                  <a:srgbClr val="EEECE1"/>
                </a:solidFill>
                <a:sym typeface="Arial"/>
              </a:rPr>
              <a:t>autoconfig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Actuator HTTP Endpoints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1000282"/>
            <a:ext cx="3957320" cy="4059397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Auto-</a:t>
            </a:r>
            <a:r>
              <a:rPr lang="en-US" sz="2400" dirty="0" err="1" smtClean="0">
                <a:solidFill>
                  <a:srgbClr val="EEECE1"/>
                </a:solidFill>
                <a:sym typeface="Arial"/>
              </a:rPr>
              <a:t>config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 candidates</a:t>
            </a:r>
          </a:p>
          <a:p>
            <a:pPr marL="0" indent="0">
              <a:buClr>
                <a:srgbClr val="008774"/>
              </a:buClr>
              <a:buNone/>
            </a:pP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Spring managed Beans</a:t>
            </a:r>
          </a:p>
          <a:p>
            <a:pPr marL="0" indent="0">
              <a:buClr>
                <a:srgbClr val="008774"/>
              </a:buClr>
              <a:buNone/>
            </a:pP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Environment</a:t>
            </a:r>
          </a:p>
          <a:p>
            <a:pPr marL="0" indent="0">
              <a:buClr>
                <a:srgbClr val="008774"/>
              </a:buClr>
              <a:buNone/>
            </a:pP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@</a:t>
            </a:r>
            <a:r>
              <a:rPr lang="en-US" sz="2400" dirty="0" err="1" smtClean="0">
                <a:solidFill>
                  <a:srgbClr val="EEECE1"/>
                </a:solidFill>
                <a:sym typeface="Arial"/>
              </a:rPr>
              <a:t>ConfigurationProperties</a:t>
            </a: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>
              <a:solidFill>
                <a:srgbClr val="EEECE1"/>
              </a:solidFill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79290" y="2350329"/>
            <a:ext cx="4531360" cy="582541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GET /beans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79290" y="3203769"/>
            <a:ext cx="4531360" cy="582541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GET /</a:t>
            </a:r>
            <a:r>
              <a:rPr lang="en-US" sz="1400" dirty="0" err="1" smtClean="0">
                <a:solidFill>
                  <a:srgbClr val="EEECE1"/>
                </a:solidFill>
                <a:sym typeface="Arial"/>
              </a:rPr>
              <a:t>env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79290" y="4077529"/>
            <a:ext cx="4531360" cy="582541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GET /</a:t>
            </a:r>
            <a:r>
              <a:rPr lang="en-US" sz="1400" dirty="0" err="1" smtClean="0">
                <a:solidFill>
                  <a:srgbClr val="EEECE1"/>
                </a:solidFill>
                <a:sym typeface="Arial"/>
              </a:rPr>
              <a:t>configprops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32381" y="1000282"/>
            <a:ext cx="1893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App Configuration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1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379290" y="1476569"/>
            <a:ext cx="4531360" cy="582541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GET /health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Actuator HTTP Endpoints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1000282"/>
            <a:ext cx="3957320" cy="4059397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Health Info</a:t>
            </a:r>
          </a:p>
          <a:p>
            <a:pPr marL="0" indent="0">
              <a:buClr>
                <a:srgbClr val="008774"/>
              </a:buClr>
              <a:buNone/>
            </a:pP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General App Info</a:t>
            </a:r>
          </a:p>
          <a:p>
            <a:pPr marL="0" indent="0">
              <a:buClr>
                <a:srgbClr val="008774"/>
              </a:buClr>
              <a:buNone/>
            </a:pP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Log File</a:t>
            </a:r>
          </a:p>
          <a:p>
            <a:pPr marL="0" indent="0">
              <a:buClr>
                <a:srgbClr val="008774"/>
              </a:buClr>
              <a:buNone/>
            </a:pPr>
            <a:r>
              <a:rPr lang="en-US" sz="1800" i="1" dirty="0">
                <a:solidFill>
                  <a:srgbClr val="EEECE1"/>
                </a:solidFill>
                <a:sym typeface="Arial"/>
              </a:rPr>
              <a:t>property: </a:t>
            </a:r>
            <a:r>
              <a:rPr lang="en-US" sz="1800" i="1" dirty="0" err="1">
                <a:solidFill>
                  <a:srgbClr val="EEECE1"/>
                </a:solidFill>
                <a:sym typeface="Arial"/>
              </a:rPr>
              <a:t>logging.file</a:t>
            </a:r>
            <a:r>
              <a:rPr lang="en-US" sz="1800" i="1" dirty="0">
                <a:solidFill>
                  <a:srgbClr val="EEECE1"/>
                </a:solidFill>
                <a:sym typeface="Arial"/>
              </a:rPr>
              <a:t> | </a:t>
            </a:r>
            <a:r>
              <a:rPr lang="en-US" sz="1800" i="1" dirty="0" err="1" smtClean="0">
                <a:solidFill>
                  <a:srgbClr val="EEECE1"/>
                </a:solidFill>
                <a:sym typeface="Arial"/>
              </a:rPr>
              <a:t>logging.path</a:t>
            </a:r>
            <a:endParaRPr lang="en-US" sz="1800" i="1" dirty="0" smtClean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Metrics</a:t>
            </a: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>
              <a:solidFill>
                <a:srgbClr val="EEECE1"/>
              </a:solidFill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79290" y="2350329"/>
            <a:ext cx="4531360" cy="582541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GET /info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79290" y="3203769"/>
            <a:ext cx="4531360" cy="582541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GET /</a:t>
            </a:r>
            <a:r>
              <a:rPr lang="en-US" sz="1400" dirty="0" err="1" smtClean="0">
                <a:solidFill>
                  <a:srgbClr val="EEECE1"/>
                </a:solidFill>
                <a:sym typeface="Arial"/>
              </a:rPr>
              <a:t>logfile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  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79290" y="4253157"/>
            <a:ext cx="4531360" cy="582541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GET /metrics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57600" y="1000282"/>
            <a:ext cx="984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App Info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16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389120" y="1557848"/>
            <a:ext cx="4531360" cy="582541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GET /mappings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Actuator HTTP Endpoints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1000282"/>
            <a:ext cx="3957320" cy="4059397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>
                <a:solidFill>
                  <a:srgbClr val="EEECE1"/>
                </a:solidFill>
                <a:sym typeface="Arial"/>
              </a:rPr>
              <a:t>MVC @</a:t>
            </a:r>
            <a:r>
              <a:rPr lang="en-US" sz="2400" dirty="0" err="1">
                <a:solidFill>
                  <a:srgbClr val="EEECE1"/>
                </a:solidFill>
                <a:sym typeface="Arial"/>
              </a:rPr>
              <a:t>RequestMapping</a:t>
            </a:r>
            <a:r>
              <a:rPr lang="en-US" sz="2400" dirty="0">
                <a:solidFill>
                  <a:srgbClr val="EEECE1"/>
                </a:solidFill>
                <a:sym typeface="Arial"/>
              </a:rPr>
              <a:t> HTTP Endpoints:</a:t>
            </a:r>
          </a:p>
          <a:p>
            <a:pPr marL="0" indent="0">
              <a:buClr>
                <a:srgbClr val="008774"/>
              </a:buClr>
              <a:buNone/>
            </a:pP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>
                <a:solidFill>
                  <a:srgbClr val="EEECE1"/>
                </a:solidFill>
                <a:sym typeface="Arial"/>
              </a:rPr>
              <a:t>Trace (HTTP Requests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)</a:t>
            </a:r>
            <a:r>
              <a:rPr lang="en-US" sz="2400" dirty="0">
                <a:solidFill>
                  <a:srgbClr val="EEECE1"/>
                </a:solidFill>
                <a:sym typeface="Arial"/>
              </a:rPr>
              <a:t>:</a:t>
            </a: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>
              <a:solidFill>
                <a:srgbClr val="EEECE1"/>
              </a:solidFill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89120" y="2722879"/>
            <a:ext cx="4531360" cy="582541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GET /trace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50803" y="1000282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MVC and Web Apps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08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389120" y="1557848"/>
            <a:ext cx="4531360" cy="582541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POST /shutdown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Actuator HTTP Endpoints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1000282"/>
            <a:ext cx="3957320" cy="4059397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Gracefully Shutdown</a:t>
            </a:r>
            <a:endParaRPr lang="en-US" sz="2400" dirty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>
                <a:solidFill>
                  <a:srgbClr val="EEECE1"/>
                </a:solidFill>
                <a:sym typeface="Arial"/>
              </a:rPr>
              <a:t>Database migrations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:</a:t>
            </a:r>
            <a:endParaRPr lang="en-US" sz="2400" dirty="0">
              <a:solidFill>
                <a:srgbClr val="EEECE1"/>
              </a:solidFill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89120" y="2431608"/>
            <a:ext cx="4531360" cy="582541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GET /flyway</a:t>
            </a:r>
          </a:p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GET /</a:t>
            </a:r>
            <a:r>
              <a:rPr lang="en-US" sz="1400" dirty="0" err="1" smtClean="0">
                <a:solidFill>
                  <a:srgbClr val="EEECE1"/>
                </a:solidFill>
                <a:sym typeface="Arial"/>
              </a:rPr>
              <a:t>liquibase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68963" y="1000282"/>
            <a:ext cx="731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Other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83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389120" y="1557848"/>
            <a:ext cx="4531360" cy="582541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err="1">
                <a:solidFill>
                  <a:srgbClr val="EEECE1"/>
                </a:solidFill>
                <a:sym typeface="Arial"/>
              </a:rPr>
              <a:t>endpoints.shutdown.enabled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=true</a:t>
            </a:r>
          </a:p>
          <a:p>
            <a:pPr>
              <a:buClr>
                <a:srgbClr val="008774"/>
              </a:buClr>
            </a:pPr>
            <a:r>
              <a:rPr lang="en-US" sz="1400" dirty="0" err="1">
                <a:solidFill>
                  <a:srgbClr val="EEECE1"/>
                </a:solidFill>
                <a:sym typeface="Arial"/>
              </a:rPr>
              <a:t>endpoints.mappings.enabled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=false</a:t>
            </a:r>
          </a:p>
          <a:p>
            <a:pPr>
              <a:buClr>
                <a:srgbClr val="008774"/>
              </a:buClr>
            </a:pPr>
            <a:r>
              <a:rPr lang="en-US" sz="1400" dirty="0" err="1">
                <a:solidFill>
                  <a:srgbClr val="EEECE1"/>
                </a:solidFill>
                <a:sym typeface="Arial"/>
              </a:rPr>
              <a:t>endpoints.trace.enabled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=false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Actuator HTTP Endpoints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1000282"/>
            <a:ext cx="3957320" cy="4059397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>
                <a:solidFill>
                  <a:srgbClr val="EEECE1"/>
                </a:solidFill>
                <a:sym typeface="Arial"/>
              </a:rPr>
              <a:t>Enabling/Disabling Individual Endpoints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:</a:t>
            </a:r>
          </a:p>
          <a:p>
            <a:pPr>
              <a:buClr>
                <a:srgbClr val="008774"/>
              </a:buClr>
            </a:pPr>
            <a:r>
              <a:rPr lang="en-US" sz="2400" dirty="0">
                <a:solidFill>
                  <a:srgbClr val="EEECE1"/>
                </a:solidFill>
                <a:sym typeface="Arial"/>
              </a:rPr>
              <a:t>Global Enabling/Disabling Endpoints:</a:t>
            </a: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>
                <a:solidFill>
                  <a:srgbClr val="EEECE1"/>
                </a:solidFill>
                <a:sym typeface="Arial"/>
              </a:rPr>
              <a:t>Enabling/Disabling Endpoints HTTP Access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:</a:t>
            </a:r>
          </a:p>
          <a:p>
            <a:pPr>
              <a:buClr>
                <a:srgbClr val="008774"/>
              </a:buClr>
            </a:pPr>
            <a:r>
              <a:rPr lang="en-US" sz="2400" dirty="0">
                <a:solidFill>
                  <a:srgbClr val="EEECE1"/>
                </a:solidFill>
                <a:sym typeface="Arial"/>
              </a:rPr>
              <a:t>Enabling/Disabling Endpoints JMX Access:</a:t>
            </a:r>
          </a:p>
          <a:p>
            <a:pPr>
              <a:buClr>
                <a:srgbClr val="008774"/>
              </a:buClr>
            </a:pPr>
            <a:endParaRPr lang="en-US" sz="2400" dirty="0">
              <a:solidFill>
                <a:srgbClr val="EEECE1"/>
              </a:solidFill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89120" y="2431608"/>
            <a:ext cx="4531360" cy="582541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err="1">
                <a:solidFill>
                  <a:srgbClr val="EEECE1"/>
                </a:solidFill>
                <a:sym typeface="Arial"/>
              </a:rPr>
              <a:t>endpoints.enabled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=false</a:t>
            </a:r>
          </a:p>
          <a:p>
            <a:pPr>
              <a:buClr>
                <a:srgbClr val="008774"/>
              </a:buClr>
            </a:pPr>
            <a:r>
              <a:rPr lang="en-US" sz="1400" dirty="0" err="1">
                <a:solidFill>
                  <a:srgbClr val="EEECE1"/>
                </a:solidFill>
                <a:sym typeface="Arial"/>
              </a:rPr>
              <a:t>endpoints.info.enabled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=true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68963" y="1000282"/>
            <a:ext cx="441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Enabling/Disabling (in </a:t>
            </a:r>
            <a:r>
              <a:rPr lang="en-US" dirty="0" err="1" smtClean="0">
                <a:solidFill>
                  <a:schemeClr val="bg2"/>
                </a:solidFill>
              </a:rPr>
              <a:t>application.properties</a:t>
            </a:r>
            <a:r>
              <a:rPr lang="en-US" dirty="0" smtClean="0">
                <a:solidFill>
                  <a:schemeClr val="bg2"/>
                </a:solidFill>
              </a:rPr>
              <a:t>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79290" y="3295208"/>
            <a:ext cx="4531360" cy="582541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err="1">
                <a:solidFill>
                  <a:srgbClr val="EEECE1"/>
                </a:solidFill>
                <a:sym typeface="Arial"/>
              </a:rPr>
              <a:t>management.port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=-1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79290" y="4033517"/>
            <a:ext cx="4531360" cy="582541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err="1">
                <a:solidFill>
                  <a:srgbClr val="EEECE1"/>
                </a:solidFill>
                <a:sym typeface="Arial"/>
              </a:rPr>
              <a:t>endpoints.jmx.enabled</a:t>
            </a:r>
            <a:r>
              <a:rPr lang="en-US" sz="1400" dirty="0">
                <a:solidFill>
                  <a:srgbClr val="EEECE1"/>
                </a:solidFill>
                <a:sym typeface="Arial"/>
              </a:rPr>
              <a:t>=false</a:t>
            </a:r>
          </a:p>
        </p:txBody>
      </p:sp>
    </p:spTree>
    <p:extLst>
      <p:ext uri="{BB962C8B-B14F-4D97-AF65-F5344CB8AC3E}">
        <p14:creationId xmlns:p14="http://schemas.microsoft.com/office/powerpoint/2010/main" val="365312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27055</TotalTime>
  <Words>2012</Words>
  <Application>Microsoft Macintosh PowerPoint</Application>
  <PresentationFormat>On-screen Show (16:9)</PresentationFormat>
  <Paragraphs>430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Office Theme</vt:lpstr>
      <vt:lpstr>3_Office Theme</vt:lpstr>
      <vt:lpstr>Pivotal Main</vt:lpstr>
      <vt:lpstr>1_Pivotal Main</vt:lpstr>
      <vt:lpstr>PowerPoint Presentation</vt:lpstr>
      <vt:lpstr>Topics in this Session</vt:lpstr>
      <vt:lpstr>Overview</vt:lpstr>
      <vt:lpstr>Enabling with Dependency</vt:lpstr>
      <vt:lpstr>Actuator HTTP Endpoints</vt:lpstr>
      <vt:lpstr>Actuator HTTP Endpoints</vt:lpstr>
      <vt:lpstr>Actuator HTTP Endpoints</vt:lpstr>
      <vt:lpstr>Actuator HTTP Endpoints</vt:lpstr>
      <vt:lpstr>Actuator HTTP Endpoints</vt:lpstr>
      <vt:lpstr>Actuator HTTP Endpoints</vt:lpstr>
      <vt:lpstr>Topics in this Session</vt:lpstr>
      <vt:lpstr>Health Endpoint</vt:lpstr>
      <vt:lpstr>Health Endpoint</vt:lpstr>
      <vt:lpstr>Health Endpoint</vt:lpstr>
      <vt:lpstr>Health Endpoint</vt:lpstr>
      <vt:lpstr>Health Endpoint</vt:lpstr>
      <vt:lpstr>Topics in this Session</vt:lpstr>
      <vt:lpstr>HTTP Access</vt:lpstr>
      <vt:lpstr>HTTP Access</vt:lpstr>
      <vt:lpstr>Topics in this Session</vt:lpstr>
      <vt:lpstr>Boot Actuator Metrics</vt:lpstr>
      <vt:lpstr>Built-in Metrics</vt:lpstr>
      <vt:lpstr>Built-in Metrics</vt:lpstr>
      <vt:lpstr>Boot Actuator Metrics</vt:lpstr>
      <vt:lpstr>Built-in Metrics</vt:lpstr>
      <vt:lpstr>Actuator Metrics</vt:lpstr>
      <vt:lpstr>Topics in this Session</vt:lpstr>
      <vt:lpstr>Profiles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Ben Bertka</cp:lastModifiedBy>
  <cp:revision>255</cp:revision>
  <dcterms:created xsi:type="dcterms:W3CDTF">2015-10-05T21:15:00Z</dcterms:created>
  <dcterms:modified xsi:type="dcterms:W3CDTF">2016-03-04T20:39:33Z</dcterms:modified>
  <cp:category/>
</cp:coreProperties>
</file>