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10" r:id="rId2"/>
    <p:sldMasterId id="2147483716" r:id="rId3"/>
    <p:sldMasterId id="2147483724" r:id="rId4"/>
  </p:sldMasterIdLst>
  <p:notesMasterIdLst>
    <p:notesMasterId r:id="rId26"/>
  </p:notesMasterIdLst>
  <p:handoutMasterIdLst>
    <p:handoutMasterId r:id="rId27"/>
  </p:handoutMasterIdLst>
  <p:sldIdLst>
    <p:sldId id="353" r:id="rId5"/>
    <p:sldId id="259" r:id="rId6"/>
    <p:sldId id="354" r:id="rId7"/>
    <p:sldId id="355" r:id="rId8"/>
    <p:sldId id="357" r:id="rId9"/>
    <p:sldId id="358" r:id="rId10"/>
    <p:sldId id="359" r:id="rId11"/>
    <p:sldId id="360" r:id="rId12"/>
    <p:sldId id="361" r:id="rId13"/>
    <p:sldId id="362" r:id="rId14"/>
    <p:sldId id="363" r:id="rId15"/>
    <p:sldId id="374" r:id="rId16"/>
    <p:sldId id="365" r:id="rId17"/>
    <p:sldId id="366" r:id="rId18"/>
    <p:sldId id="367" r:id="rId19"/>
    <p:sldId id="375" r:id="rId20"/>
    <p:sldId id="369" r:id="rId21"/>
    <p:sldId id="370" r:id="rId22"/>
    <p:sldId id="371" r:id="rId23"/>
    <p:sldId id="372" r:id="rId24"/>
    <p:sldId id="373" r:id="rId2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BEC9F5-E74A-0C43-AF9D-619E2F4BC018}">
          <p14:sldIdLst>
            <p14:sldId id="353"/>
            <p14:sldId id="259"/>
            <p14:sldId id="354"/>
            <p14:sldId id="355"/>
            <p14:sldId id="357"/>
            <p14:sldId id="358"/>
            <p14:sldId id="359"/>
            <p14:sldId id="360"/>
            <p14:sldId id="361"/>
            <p14:sldId id="362"/>
            <p14:sldId id="363"/>
            <p14:sldId id="374"/>
            <p14:sldId id="365"/>
            <p14:sldId id="366"/>
            <p14:sldId id="367"/>
            <p14:sldId id="375"/>
            <p14:sldId id="369"/>
            <p14:sldId id="370"/>
            <p14:sldId id="371"/>
            <p14:sldId id="372"/>
            <p14:sldId id="3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2128"/>
    <a:srgbClr val="016B54"/>
    <a:srgbClr val="F8F8F8"/>
    <a:srgbClr val="E5E5E5"/>
    <a:srgbClr val="008774"/>
    <a:srgbClr val="0F7661"/>
    <a:srgbClr val="C0504D"/>
    <a:srgbClr val="77933C"/>
    <a:srgbClr val="5978A0"/>
    <a:srgbClr val="442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94" autoAdjust="0"/>
    <p:restoredTop sz="87895" autoAdjust="0"/>
  </p:normalViewPr>
  <p:slideViewPr>
    <p:cSldViewPr snapToGrid="0" snapToObjects="1">
      <p:cViewPr>
        <p:scale>
          <a:sx n="125" d="100"/>
          <a:sy n="125" d="100"/>
        </p:scale>
        <p:origin x="-1024" y="-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9" d="100"/>
        <a:sy n="8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E5B6B-8713-8747-AE5B-F1241B2BF5F0}" type="datetimeFigureOut">
              <a:rPr lang="en-US" smtClean="0"/>
              <a:t>3/3/16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CCB75-1A26-DA44-8D3D-5B435BA8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355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B7340-DDD5-1B49-81AA-25BC4050C073}" type="datetimeFigureOut">
              <a:rPr lang="en-US" smtClean="0"/>
              <a:t>3/3/16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E0D42-653B-D743-8A40-7FC34906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38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Resting slide</a:t>
            </a:r>
            <a:r>
              <a:rPr lang="en-US" baseline="0" dirty="0" smtClean="0"/>
              <a:t> on screen before you begin presenting.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DBE90-FDBE-A44D-9062-5A5D1585D5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r>
              <a:rPr lang="en-US" dirty="0" smtClean="0"/>
              <a:t>Maven</a:t>
            </a:r>
            <a:r>
              <a:rPr lang="en-US" baseline="0" dirty="0" smtClean="0"/>
              <a:t> is just one option. You can also use </a:t>
            </a:r>
            <a:r>
              <a:rPr lang="en-US" baseline="0" dirty="0" err="1" smtClean="0"/>
              <a:t>Gradle</a:t>
            </a:r>
            <a:r>
              <a:rPr lang="en-US" baseline="0" dirty="0" smtClean="0"/>
              <a:t> or Ant/Ivy</a:t>
            </a:r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252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3224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0276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10440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833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643120172"/>
      </p:ext>
    </p:extLst>
  </p:cSld>
  <p:clrMapOvr>
    <a:masterClrMapping/>
  </p:clrMapOvr>
  <p:transition xmlns:p14="http://schemas.microsoft.com/office/powerpoint/2010/main"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88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53993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3658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5965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3922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5322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56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52244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999414805"/>
      </p:ext>
    </p:extLst>
  </p:cSld>
  <p:clrMapOvr>
    <a:masterClrMapping/>
  </p:clrMapOvr>
  <p:transition xmlns:p14="http://schemas.microsoft.com/office/powerpoint/2010/main"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1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r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56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1"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Shape 937"/>
          <p:cNvSpPr/>
          <p:nvPr/>
        </p:nvSpPr>
        <p:spPr>
          <a:xfrm>
            <a:off x="0" y="0"/>
            <a:ext cx="9144000" cy="216852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BFBFBF">
                  <a:alpha val="60784"/>
                </a:srgbClr>
              </a:gs>
            </a:gsLst>
            <a:lin ang="162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/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938" name="Shape 938"/>
          <p:cNvSpPr txBox="1">
            <a:spLocks noGrp="1"/>
          </p:cNvSpPr>
          <p:nvPr>
            <p:ph type="ctrTitle"/>
          </p:nvPr>
        </p:nvSpPr>
        <p:spPr>
          <a:xfrm>
            <a:off x="2728911" y="1006879"/>
            <a:ext cx="6048376" cy="12187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9" name="Shape 939"/>
          <p:cNvSpPr txBox="1">
            <a:spLocks noGrp="1"/>
          </p:cNvSpPr>
          <p:nvPr>
            <p:ph type="subTitle" idx="1"/>
          </p:nvPr>
        </p:nvSpPr>
        <p:spPr>
          <a:xfrm>
            <a:off x="2728913" y="2455863"/>
            <a:ext cx="6048374" cy="19017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0746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Noto Symbo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300"/>
              </a:spcBef>
              <a:buClr>
                <a:schemeClr val="accent1"/>
              </a:buClr>
              <a:buFont typeface="Verdana"/>
              <a:buChar char="–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300"/>
              </a:spcBef>
              <a:buClr>
                <a:schemeClr val="accent1"/>
              </a:buClr>
              <a:buFont typeface="Verdana"/>
              <a:buChar char="▪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8938" indent="-211138" rtl="0">
              <a:spcBef>
                <a:spcPts val="300"/>
              </a:spcBef>
              <a:buClr>
                <a:schemeClr val="accent1"/>
              </a:buClr>
              <a:buFont typeface="Verdana"/>
              <a:buChar char="—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300"/>
              </a:spcBef>
              <a:buClr>
                <a:schemeClr val="accent1"/>
              </a:buClr>
              <a:buFont typeface="Verdana"/>
              <a:buChar char="»"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2472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title"/>
          </p:nvPr>
        </p:nvSpPr>
        <p:spPr>
          <a:xfrm>
            <a:off x="366768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1688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633416" y="357187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76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65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30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19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08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73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8810928" y="5010157"/>
            <a:ext cx="102642" cy="923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 b="0" i="0" u="none" strike="noStrike" cap="none" baseline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0841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sldNum" idx="12"/>
          </p:nvPr>
        </p:nvSpPr>
        <p:spPr>
          <a:xfrm>
            <a:off x="8553450" y="5021494"/>
            <a:ext cx="533399" cy="127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 b="0" i="0" u="none" strike="noStrike" cap="none" baseline="0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6" cy="623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rgbClr val="2C95DD"/>
              </a:buClr>
              <a:buNone/>
              <a:defRPr sz="3200">
                <a:solidFill>
                  <a:srgbClr val="2C95DD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6" cy="3429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spcBef>
                <a:spcPts val="560"/>
              </a:spcBef>
              <a:buClr>
                <a:srgbClr val="2C95DD"/>
              </a:buClr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marL="742950" indent="-133350" algn="l" rtl="0">
              <a:spcBef>
                <a:spcPts val="480"/>
              </a:spcBef>
              <a:buClr>
                <a:srgbClr val="2C95DD"/>
              </a:buClr>
              <a:buFont typeface="Arial"/>
              <a:buChar char="–"/>
              <a:defRPr sz="2400">
                <a:solidFill>
                  <a:schemeClr val="dk1"/>
                </a:solidFill>
              </a:defRPr>
            </a:lvl2pPr>
            <a:lvl3pPr marL="1143000" indent="-101600" algn="l" rtl="0">
              <a:spcBef>
                <a:spcPts val="400"/>
              </a:spcBef>
              <a:buClr>
                <a:srgbClr val="2C95DD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3pPr>
            <a:lvl4pPr marL="16002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–"/>
              <a:defRPr sz="1800">
                <a:solidFill>
                  <a:schemeClr val="dk1"/>
                </a:solidFill>
              </a:defRPr>
            </a:lvl4pPr>
            <a:lvl5pPr marL="20574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»"/>
              <a:defRPr sz="1800">
                <a:solidFill>
                  <a:schemeClr val="dk1"/>
                </a:solidFill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5154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951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6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theme" Target="../theme/theme3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theme" Target="../theme/theme4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97" y="4823363"/>
            <a:ext cx="37333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15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732" r:id="rId2"/>
    <p:sldLayoutId id="2147483733" r:id="rId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Shape 931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2" name="Shape 93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3" name="Shape 93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4" name="Shape 93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5" name="Shape 93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 defTabSz="914400">
              <a:buSzPct val="25000"/>
            </a:pPr>
            <a:fld id="{00000000-1234-1234-1234-123412341234}" type="slidenum">
              <a:rPr lang="en-US" sz="1200" ker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pPr algn="r" defTabSz="914400">
                <a:buSzPct val="25000"/>
              </a:pPr>
              <a:t>‹#›</a:t>
            </a:fld>
            <a:endParaRPr lang="en-US" sz="1200" kern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0605132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6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8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F_Bridge-01.jpeg"/>
          <p:cNvPicPr>
            <a:picLocks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 descr="pivotal_white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10" y="978442"/>
            <a:ext cx="1368554" cy="3362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3455" y="1898424"/>
            <a:ext cx="7897090" cy="73866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  <a:t>Cloud Native Applications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6110" y="2511428"/>
            <a:ext cx="6871970" cy="48731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800" spc="-10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Introducing Spring Boot</a:t>
            </a:r>
            <a:endParaRPr lang="en-US" sz="2800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6204" y="1558"/>
            <a:ext cx="947796" cy="94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749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Deployment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24362"/>
            <a:ext cx="8551408" cy="3848609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rgbClr val="EEECE1"/>
                </a:solidFill>
                <a:sym typeface="Arial"/>
              </a:rPr>
              <a:t>Our “Hello World” example bundles Tomcat inside the application</a:t>
            </a: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olidFill>
                  <a:srgbClr val="EEECE1"/>
                </a:solidFill>
                <a:sym typeface="Arial"/>
              </a:rPr>
              <a:t>Runs as an executable JAR</a:t>
            </a: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rgbClr val="EEECE1"/>
                </a:solidFill>
                <a:sym typeface="Arial"/>
              </a:rPr>
              <a:t>Spring Boot apps can also be deployed into an existing application server</a:t>
            </a: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olidFill>
                  <a:srgbClr val="EEECE1"/>
                </a:solidFill>
                <a:sym typeface="Arial"/>
              </a:rPr>
              <a:t>As a familiar WAR file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511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Putting it all together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" y="3596640"/>
            <a:ext cx="3911600" cy="121426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92480" y="1176251"/>
            <a:ext cx="3505200" cy="357909"/>
          </a:xfrm>
          <a:prstGeom prst="rect">
            <a:avLst/>
          </a:prstGeom>
          <a:noFill/>
          <a:ln>
            <a:solidFill>
              <a:srgbClr val="FFFF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rgbClr val="EEECE1"/>
                </a:solidFill>
              </a:rPr>
              <a:t>mvn</a:t>
            </a:r>
            <a:r>
              <a:rPr lang="en-US" dirty="0" smtClean="0">
                <a:solidFill>
                  <a:srgbClr val="EEECE1"/>
                </a:solidFill>
              </a:rPr>
              <a:t> package</a:t>
            </a:r>
            <a:endParaRPr lang="en-US" dirty="0">
              <a:solidFill>
                <a:srgbClr val="EEECE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92480" y="1958570"/>
            <a:ext cx="3505200" cy="357909"/>
          </a:xfrm>
          <a:prstGeom prst="rect">
            <a:avLst/>
          </a:prstGeom>
          <a:noFill/>
          <a:ln>
            <a:solidFill>
              <a:srgbClr val="FFFF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EEECE1"/>
                </a:solidFill>
              </a:rPr>
              <a:t>helloApp-0.0.1-SNAPSHOT.jar</a:t>
            </a:r>
            <a:endParaRPr lang="en-US" dirty="0">
              <a:solidFill>
                <a:srgbClr val="EEECE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92480" y="2781531"/>
            <a:ext cx="4287520" cy="357909"/>
          </a:xfrm>
          <a:prstGeom prst="rect">
            <a:avLst/>
          </a:prstGeom>
          <a:noFill/>
          <a:ln>
            <a:solidFill>
              <a:srgbClr val="FFFF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EEECE1"/>
                </a:solidFill>
              </a:rPr>
              <a:t>java –jar helloApp-0.0.1-SNAPSHOT.jar</a:t>
            </a:r>
            <a:endParaRPr lang="en-US" dirty="0">
              <a:solidFill>
                <a:srgbClr val="EEECE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760720" y="1063379"/>
            <a:ext cx="3129280" cy="572381"/>
          </a:xfrm>
          <a:prstGeom prst="roundRect">
            <a:avLst/>
          </a:prstGeom>
          <a:solidFill>
            <a:srgbClr val="4BACC6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Maven command to generate an archive file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284720" y="1971039"/>
            <a:ext cx="1605280" cy="335280"/>
          </a:xfrm>
          <a:prstGeom prst="roundRect">
            <a:avLst/>
          </a:prstGeom>
          <a:solidFill>
            <a:srgbClr val="4BACC6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Generated file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984240" y="2780419"/>
            <a:ext cx="2905760" cy="359021"/>
          </a:xfrm>
          <a:prstGeom prst="roundRect">
            <a:avLst/>
          </a:prstGeom>
          <a:solidFill>
            <a:srgbClr val="4BACC6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App stated on command line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573520" y="3972560"/>
            <a:ext cx="2316480" cy="314960"/>
          </a:xfrm>
          <a:prstGeom prst="roundRect">
            <a:avLst/>
          </a:prstGeom>
          <a:solidFill>
            <a:schemeClr val="accent5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App runs on port 8080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5" idx="1"/>
            <a:endCxn id="7" idx="3"/>
          </p:cNvCxnSpPr>
          <p:nvPr/>
        </p:nvCxnSpPr>
        <p:spPr>
          <a:xfrm flipH="1">
            <a:off x="4297680" y="1349570"/>
            <a:ext cx="1463040" cy="5636"/>
          </a:xfrm>
          <a:prstGeom prst="straightConnector1">
            <a:avLst/>
          </a:prstGeom>
          <a:ln w="28575" cmpd="sng">
            <a:solidFill>
              <a:srgbClr val="FFFF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1"/>
            <a:endCxn id="8" idx="3"/>
          </p:cNvCxnSpPr>
          <p:nvPr/>
        </p:nvCxnSpPr>
        <p:spPr>
          <a:xfrm flipH="1" flipV="1">
            <a:off x="4297680" y="2137525"/>
            <a:ext cx="2987040" cy="1154"/>
          </a:xfrm>
          <a:prstGeom prst="straightConnector1">
            <a:avLst/>
          </a:prstGeom>
          <a:ln w="28575" cmpd="sng">
            <a:solidFill>
              <a:srgbClr val="FFFF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1"/>
            <a:endCxn id="9" idx="3"/>
          </p:cNvCxnSpPr>
          <p:nvPr/>
        </p:nvCxnSpPr>
        <p:spPr>
          <a:xfrm flipH="1">
            <a:off x="5080000" y="2959930"/>
            <a:ext cx="904240" cy="556"/>
          </a:xfrm>
          <a:prstGeom prst="straightConnector1">
            <a:avLst/>
          </a:prstGeom>
          <a:ln w="28575" cmpd="sng">
            <a:solidFill>
              <a:srgbClr val="FFFF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4" idx="1"/>
          </p:cNvCxnSpPr>
          <p:nvPr/>
        </p:nvCxnSpPr>
        <p:spPr>
          <a:xfrm flipH="1">
            <a:off x="4704080" y="4130040"/>
            <a:ext cx="1869440" cy="0"/>
          </a:xfrm>
          <a:prstGeom prst="straightConnector1">
            <a:avLst/>
          </a:prstGeom>
          <a:ln w="28575" cmpd="sng">
            <a:solidFill>
              <a:srgbClr val="FFFF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95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b="0" dirty="0" smtClean="0">
                <a:solidFill>
                  <a:schemeClr val="accent1"/>
                </a:solidFill>
                <a:sym typeface="Arial"/>
              </a:rPr>
              <a:t>Topics in this Session</a:t>
            </a:r>
            <a:endParaRPr lang="en-US" sz="3200" b="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13"/>
          </p:nvPr>
        </p:nvSpPr>
        <p:spPr>
          <a:xfrm>
            <a:off x="431800" y="624362"/>
            <a:ext cx="8551408" cy="3848609"/>
          </a:xfrm>
        </p:spPr>
        <p:txBody>
          <a:bodyPr/>
          <a:lstStyle/>
          <a:p>
            <a:pPr marL="514350" lvl="0" indent="-514350">
              <a:buClr>
                <a:srgbClr val="008774"/>
              </a:buClr>
              <a:buFont typeface="+mj-lt"/>
              <a:buAutoNum type="arabicPeriod"/>
            </a:pPr>
            <a:endParaRPr lang="en-US" sz="2800" dirty="0" smtClean="0">
              <a:solidFill>
                <a:srgbClr val="EEECE1"/>
              </a:solidFill>
              <a:sym typeface="Arial"/>
            </a:endParaRPr>
          </a:p>
          <a:p>
            <a:pPr marL="514350" lvl="0" indent="-514350">
              <a:buClr>
                <a:srgbClr val="008774"/>
              </a:buClr>
              <a:buFont typeface="Arial"/>
              <a:buChar char="•"/>
            </a:pPr>
            <a:r>
              <a:rPr lang="en-US" sz="2800" dirty="0" smtClean="0">
                <a:solidFill>
                  <a:schemeClr val="bg2"/>
                </a:solidFill>
                <a:sym typeface="Arial"/>
              </a:rPr>
              <a:t>What is Spring Boot?</a:t>
            </a:r>
          </a:p>
          <a:p>
            <a:pPr marL="1257300" lvl="1" indent="-514350">
              <a:buClr>
                <a:srgbClr val="008774"/>
              </a:buClr>
              <a:buFont typeface="Arial"/>
              <a:buChar char="•"/>
            </a:pPr>
            <a:r>
              <a:rPr lang="en-US" sz="2400" dirty="0" smtClean="0">
                <a:solidFill>
                  <a:srgbClr val="EEECE1"/>
                </a:solidFill>
                <a:sym typeface="Arial"/>
              </a:rPr>
              <a:t>Definition and </a:t>
            </a:r>
            <a:r>
              <a:rPr lang="en-US" sz="2400" dirty="0" err="1" smtClean="0">
                <a:solidFill>
                  <a:srgbClr val="EEECE1"/>
                </a:solidFill>
                <a:sym typeface="Arial"/>
              </a:rPr>
              <a:t>HelloWorld</a:t>
            </a:r>
            <a:r>
              <a:rPr lang="en-US" sz="2400" dirty="0" smtClean="0">
                <a:solidFill>
                  <a:srgbClr val="EEECE1"/>
                </a:solidFill>
                <a:sym typeface="Arial"/>
              </a:rPr>
              <a:t> Example</a:t>
            </a:r>
            <a:endParaRPr lang="en-US" sz="2400" dirty="0" smtClean="0">
              <a:solidFill>
                <a:srgbClr val="EEECE1"/>
              </a:solidFill>
              <a:sym typeface="Arial"/>
            </a:endParaRPr>
          </a:p>
          <a:p>
            <a:pPr marL="514350" lvl="0" indent="-514350">
              <a:buClr>
                <a:srgbClr val="008774"/>
              </a:buClr>
              <a:buFont typeface="Arial"/>
              <a:buChar char="•"/>
            </a:pPr>
            <a:r>
              <a:rPr lang="en-US" sz="2800" dirty="0" smtClean="0">
                <a:solidFill>
                  <a:schemeClr val="accent6"/>
                </a:solidFill>
                <a:sym typeface="Arial"/>
              </a:rPr>
              <a:t>Dependency Management</a:t>
            </a:r>
            <a:endParaRPr lang="en-US" sz="2800" dirty="0" smtClean="0">
              <a:solidFill>
                <a:schemeClr val="accent6"/>
              </a:solidFill>
              <a:sym typeface="Arial"/>
            </a:endParaRPr>
          </a:p>
          <a:p>
            <a:pPr marL="514350" lvl="0" indent="-514350">
              <a:buClr>
                <a:srgbClr val="008774"/>
              </a:buClr>
              <a:buFont typeface="Arial"/>
              <a:buChar char="•"/>
            </a:pPr>
            <a:r>
              <a:rPr lang="en-US" sz="2800" dirty="0" smtClean="0">
                <a:solidFill>
                  <a:srgbClr val="EEECE1"/>
                </a:solidFill>
                <a:sym typeface="Arial"/>
              </a:rPr>
              <a:t>Ease of Use Features</a:t>
            </a:r>
            <a:endParaRPr lang="en-US" sz="2800" dirty="0">
              <a:solidFill>
                <a:srgbClr val="EEECE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912173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How to use Spring Boot?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24362"/>
            <a:ext cx="8551408" cy="3848609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olidFill>
                <a:schemeClr val="bg2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chemeClr val="bg2"/>
                </a:solidFill>
                <a:sym typeface="Arial"/>
              </a:rPr>
              <a:t>Add the appropriate Spring Boot dependencies</a:t>
            </a: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chemeClr val="bg2"/>
                </a:solidFill>
                <a:sym typeface="Arial"/>
              </a:rPr>
              <a:t>The easiest is to use a dependency management tool</a:t>
            </a: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chemeClr val="bg2"/>
                </a:solidFill>
                <a:sym typeface="Arial"/>
              </a:rPr>
              <a:t>Spring Boot works with Maven, </a:t>
            </a:r>
            <a:r>
              <a:rPr lang="en-US" sz="2400" dirty="0" err="1" smtClean="0">
                <a:solidFill>
                  <a:schemeClr val="bg2"/>
                </a:solidFill>
                <a:sym typeface="Arial"/>
              </a:rPr>
              <a:t>Gradle</a:t>
            </a:r>
            <a:r>
              <a:rPr lang="en-US" sz="2400" dirty="0" smtClean="0">
                <a:solidFill>
                  <a:schemeClr val="bg2"/>
                </a:solidFill>
                <a:sym typeface="Arial"/>
              </a:rPr>
              <a:t>, Ant/Ivy</a:t>
            </a: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chemeClr val="bg2"/>
                </a:solidFill>
                <a:sym typeface="Arial"/>
              </a:rPr>
              <a:t>Out content here will show Maven</a:t>
            </a:r>
            <a:endParaRPr lang="en-US" sz="2000" dirty="0" smtClean="0">
              <a:solidFill>
                <a:schemeClr val="bg2"/>
              </a:solidFill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81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Spring Boot Parent POM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24362"/>
            <a:ext cx="8551408" cy="3848609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rgbClr val="EEECE1"/>
                </a:solidFill>
                <a:sym typeface="Arial"/>
              </a:rPr>
              <a:t>Parent POM defines key versions of dependencies and Maven plugins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70560" y="2482042"/>
            <a:ext cx="5222240" cy="1416396"/>
          </a:xfrm>
          <a:prstGeom prst="rect">
            <a:avLst/>
          </a:prstGeom>
          <a:noFill/>
          <a:ln>
            <a:solidFill>
              <a:srgbClr val="FFFF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600" dirty="0">
                <a:solidFill>
                  <a:srgbClr val="EEECE1"/>
                </a:solidFill>
                <a:sym typeface="Arial"/>
              </a:rPr>
              <a:t>&lt;parent&gt;</a:t>
            </a:r>
          </a:p>
          <a:p>
            <a:pPr>
              <a:buClr>
                <a:srgbClr val="008774"/>
              </a:buClr>
            </a:pPr>
            <a:r>
              <a:rPr lang="en-US" sz="1600" dirty="0">
                <a:solidFill>
                  <a:srgbClr val="EEECE1"/>
                </a:solidFill>
                <a:sym typeface="Arial"/>
              </a:rPr>
              <a:t>	&lt;</a:t>
            </a:r>
            <a:r>
              <a:rPr lang="en-US" sz="1600" dirty="0" err="1">
                <a:solidFill>
                  <a:srgbClr val="EEECE1"/>
                </a:solidFill>
                <a:sym typeface="Arial"/>
              </a:rPr>
              <a:t>groupId</a:t>
            </a:r>
            <a:r>
              <a:rPr lang="en-US" sz="1600" dirty="0">
                <a:solidFill>
                  <a:srgbClr val="EEECE1"/>
                </a:solidFill>
                <a:sym typeface="Arial"/>
              </a:rPr>
              <a:t>&gt;</a:t>
            </a:r>
            <a:r>
              <a:rPr lang="en-US" sz="1600" dirty="0" err="1">
                <a:solidFill>
                  <a:srgbClr val="EEECE1"/>
                </a:solidFill>
                <a:sym typeface="Arial"/>
              </a:rPr>
              <a:t>org.springframework.boot</a:t>
            </a:r>
            <a:r>
              <a:rPr lang="en-US" sz="1600" dirty="0">
                <a:solidFill>
                  <a:srgbClr val="EEECE1"/>
                </a:solidFill>
                <a:sym typeface="Arial"/>
              </a:rPr>
              <a:t>&lt;/</a:t>
            </a:r>
            <a:r>
              <a:rPr lang="en-US" sz="1600" dirty="0" err="1">
                <a:solidFill>
                  <a:srgbClr val="EEECE1"/>
                </a:solidFill>
                <a:sym typeface="Arial"/>
              </a:rPr>
              <a:t>groupId</a:t>
            </a:r>
            <a:r>
              <a:rPr lang="en-US" sz="1600" dirty="0">
                <a:solidFill>
                  <a:srgbClr val="EEECE1"/>
                </a:solidFill>
                <a:sym typeface="Arial"/>
              </a:rPr>
              <a:t>&gt;</a:t>
            </a:r>
          </a:p>
          <a:p>
            <a:pPr>
              <a:buClr>
                <a:srgbClr val="008774"/>
              </a:buClr>
            </a:pPr>
            <a:r>
              <a:rPr lang="en-US" sz="1600" dirty="0">
                <a:solidFill>
                  <a:srgbClr val="EEECE1"/>
                </a:solidFill>
                <a:sym typeface="Arial"/>
              </a:rPr>
              <a:t>	&lt;</a:t>
            </a:r>
            <a:r>
              <a:rPr lang="en-US" sz="1600" dirty="0" err="1">
                <a:solidFill>
                  <a:srgbClr val="EEECE1"/>
                </a:solidFill>
                <a:sym typeface="Arial"/>
              </a:rPr>
              <a:t>artifactId</a:t>
            </a:r>
            <a:r>
              <a:rPr lang="en-US" sz="1600" dirty="0">
                <a:solidFill>
                  <a:srgbClr val="EEECE1"/>
                </a:solidFill>
                <a:sym typeface="Arial"/>
              </a:rPr>
              <a:t>&gt;</a:t>
            </a:r>
            <a:r>
              <a:rPr lang="en-US" sz="1600" b="1" dirty="0">
                <a:solidFill>
                  <a:schemeClr val="accent6"/>
                </a:solidFill>
                <a:sym typeface="Arial"/>
              </a:rPr>
              <a:t>spring-boot-starter-parent</a:t>
            </a:r>
            <a:r>
              <a:rPr lang="en-US" sz="1600" dirty="0">
                <a:solidFill>
                  <a:srgbClr val="EEECE1"/>
                </a:solidFill>
                <a:sym typeface="Arial"/>
              </a:rPr>
              <a:t>&lt;/</a:t>
            </a:r>
            <a:r>
              <a:rPr lang="en-US" sz="1600" dirty="0" err="1">
                <a:solidFill>
                  <a:srgbClr val="EEECE1"/>
                </a:solidFill>
                <a:sym typeface="Arial"/>
              </a:rPr>
              <a:t>artifactId</a:t>
            </a:r>
            <a:r>
              <a:rPr lang="en-US" sz="1600" dirty="0">
                <a:solidFill>
                  <a:srgbClr val="EEECE1"/>
                </a:solidFill>
                <a:sym typeface="Arial"/>
              </a:rPr>
              <a:t>&gt;</a:t>
            </a:r>
          </a:p>
          <a:p>
            <a:pPr>
              <a:buClr>
                <a:srgbClr val="008774"/>
              </a:buClr>
            </a:pPr>
            <a:r>
              <a:rPr lang="en-US" sz="1600" dirty="0">
                <a:solidFill>
                  <a:srgbClr val="EEECE1"/>
                </a:solidFill>
                <a:sym typeface="Arial"/>
              </a:rPr>
              <a:t>	&lt;version&gt;1.3.0.RELEASE&lt;/version&gt;</a:t>
            </a:r>
          </a:p>
          <a:p>
            <a:pPr>
              <a:buClr>
                <a:srgbClr val="008774"/>
              </a:buClr>
            </a:pPr>
            <a:r>
              <a:rPr lang="en-US" sz="1600" dirty="0">
                <a:solidFill>
                  <a:srgbClr val="EEECE1"/>
                </a:solidFill>
                <a:sym typeface="Arial"/>
              </a:rPr>
              <a:t>&lt;/parent&gt;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3342640" y="4246418"/>
            <a:ext cx="4551680" cy="660400"/>
          </a:xfrm>
          <a:prstGeom prst="roundRect">
            <a:avLst/>
          </a:prstGeom>
          <a:solidFill>
            <a:schemeClr val="accent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Defines properties for dependencies, for example ${</a:t>
            </a:r>
            <a:r>
              <a:rPr lang="en-US" dirty="0" err="1" smtClean="0">
                <a:solidFill>
                  <a:schemeClr val="tx1"/>
                </a:solidFill>
              </a:rPr>
              <a:t>spring.version</a:t>
            </a:r>
            <a:r>
              <a:rPr lang="en-US" dirty="0" smtClean="0">
                <a:solidFill>
                  <a:schemeClr val="tx1"/>
                </a:solidFill>
              </a:rPr>
              <a:t>} = 4.2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2" idx="0"/>
          </p:cNvCxnSpPr>
          <p:nvPr/>
        </p:nvCxnSpPr>
        <p:spPr>
          <a:xfrm flipH="1" flipV="1">
            <a:off x="4368800" y="3373120"/>
            <a:ext cx="1249680" cy="873298"/>
          </a:xfrm>
          <a:prstGeom prst="straightConnector1">
            <a:avLst/>
          </a:prstGeom>
          <a:ln w="28575" cmpd="sng">
            <a:solidFill>
              <a:srgbClr val="FFFF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13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Spring Web Dependencies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24362"/>
            <a:ext cx="8551408" cy="3848609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olidFill>
                <a:schemeClr val="bg2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chemeClr val="bg2"/>
                </a:solidFill>
                <a:sym typeface="Arial"/>
              </a:rPr>
              <a:t>Everything you need to develop a web application with Spring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70560" y="2055322"/>
            <a:ext cx="6024880" cy="1612438"/>
          </a:xfrm>
          <a:prstGeom prst="rect">
            <a:avLst/>
          </a:prstGeom>
          <a:noFill/>
          <a:ln>
            <a:solidFill>
              <a:srgbClr val="FFFF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600" dirty="0">
                <a:solidFill>
                  <a:srgbClr val="EEECE1"/>
                </a:solidFill>
                <a:sym typeface="Arial"/>
              </a:rPr>
              <a:t>&lt;dependencies&gt;</a:t>
            </a:r>
          </a:p>
          <a:p>
            <a:pPr>
              <a:buClr>
                <a:srgbClr val="008774"/>
              </a:buClr>
            </a:pPr>
            <a:r>
              <a:rPr lang="en-US" sz="1600" dirty="0">
                <a:solidFill>
                  <a:srgbClr val="EEECE1"/>
                </a:solidFill>
                <a:sym typeface="Arial"/>
              </a:rPr>
              <a:t>	</a:t>
            </a:r>
            <a:r>
              <a:rPr lang="en-US" sz="1600" dirty="0" smtClean="0">
                <a:solidFill>
                  <a:srgbClr val="EEECE1"/>
                </a:solidFill>
                <a:sym typeface="Arial"/>
              </a:rPr>
              <a:t>&lt;</a:t>
            </a:r>
            <a:r>
              <a:rPr lang="en-US" sz="1600" dirty="0">
                <a:solidFill>
                  <a:srgbClr val="EEECE1"/>
                </a:solidFill>
                <a:sym typeface="Arial"/>
              </a:rPr>
              <a:t>dependency&gt;</a:t>
            </a:r>
          </a:p>
          <a:p>
            <a:pPr>
              <a:buClr>
                <a:srgbClr val="008774"/>
              </a:buClr>
            </a:pPr>
            <a:r>
              <a:rPr lang="en-US" sz="1600" dirty="0">
                <a:solidFill>
                  <a:srgbClr val="EEECE1"/>
                </a:solidFill>
                <a:sym typeface="Arial"/>
              </a:rPr>
              <a:t>		&lt;</a:t>
            </a:r>
            <a:r>
              <a:rPr lang="en-US" sz="1600" dirty="0" err="1">
                <a:solidFill>
                  <a:srgbClr val="EEECE1"/>
                </a:solidFill>
                <a:sym typeface="Arial"/>
              </a:rPr>
              <a:t>groupId</a:t>
            </a:r>
            <a:r>
              <a:rPr lang="en-US" sz="1600" dirty="0">
                <a:solidFill>
                  <a:srgbClr val="EEECE1"/>
                </a:solidFill>
                <a:sym typeface="Arial"/>
              </a:rPr>
              <a:t>&gt;</a:t>
            </a:r>
            <a:r>
              <a:rPr lang="en-US" sz="1600" dirty="0" err="1">
                <a:solidFill>
                  <a:srgbClr val="EEECE1"/>
                </a:solidFill>
                <a:sym typeface="Arial"/>
              </a:rPr>
              <a:t>org.springframework.boot</a:t>
            </a:r>
            <a:r>
              <a:rPr lang="en-US" sz="1600" dirty="0">
                <a:solidFill>
                  <a:srgbClr val="EEECE1"/>
                </a:solidFill>
                <a:sym typeface="Arial"/>
              </a:rPr>
              <a:t>&lt;/</a:t>
            </a:r>
            <a:r>
              <a:rPr lang="en-US" sz="1600" dirty="0" err="1">
                <a:solidFill>
                  <a:srgbClr val="EEECE1"/>
                </a:solidFill>
                <a:sym typeface="Arial"/>
              </a:rPr>
              <a:t>groupId</a:t>
            </a:r>
            <a:r>
              <a:rPr lang="en-US" sz="1600" dirty="0">
                <a:solidFill>
                  <a:srgbClr val="EEECE1"/>
                </a:solidFill>
                <a:sym typeface="Arial"/>
              </a:rPr>
              <a:t>&gt;</a:t>
            </a:r>
          </a:p>
          <a:p>
            <a:pPr>
              <a:buClr>
                <a:srgbClr val="008774"/>
              </a:buClr>
            </a:pPr>
            <a:r>
              <a:rPr lang="en-US" sz="1600" dirty="0">
                <a:solidFill>
                  <a:srgbClr val="EEECE1"/>
                </a:solidFill>
                <a:sym typeface="Arial"/>
              </a:rPr>
              <a:t>		&lt;</a:t>
            </a:r>
            <a:r>
              <a:rPr lang="en-US" sz="1600" dirty="0" err="1">
                <a:solidFill>
                  <a:srgbClr val="EEECE1"/>
                </a:solidFill>
                <a:sym typeface="Arial"/>
              </a:rPr>
              <a:t>artifactId</a:t>
            </a:r>
            <a:r>
              <a:rPr lang="en-US" sz="1600" dirty="0">
                <a:solidFill>
                  <a:srgbClr val="EEECE1"/>
                </a:solidFill>
                <a:sym typeface="Arial"/>
              </a:rPr>
              <a:t>&gt;</a:t>
            </a:r>
            <a:r>
              <a:rPr lang="en-US" sz="1600" b="1" dirty="0">
                <a:solidFill>
                  <a:schemeClr val="accent6"/>
                </a:solidFill>
                <a:sym typeface="Arial"/>
              </a:rPr>
              <a:t>spring-boot-starter-web</a:t>
            </a:r>
            <a:r>
              <a:rPr lang="en-US" sz="1600" dirty="0">
                <a:solidFill>
                  <a:srgbClr val="EEECE1"/>
                </a:solidFill>
                <a:sym typeface="Arial"/>
              </a:rPr>
              <a:t>&lt;/</a:t>
            </a:r>
            <a:r>
              <a:rPr lang="en-US" sz="1600" dirty="0" err="1">
                <a:solidFill>
                  <a:srgbClr val="EEECE1"/>
                </a:solidFill>
                <a:sym typeface="Arial"/>
              </a:rPr>
              <a:t>artifactId</a:t>
            </a:r>
            <a:r>
              <a:rPr lang="en-US" sz="1600" dirty="0">
                <a:solidFill>
                  <a:srgbClr val="EEECE1"/>
                </a:solidFill>
                <a:sym typeface="Arial"/>
              </a:rPr>
              <a:t>&gt;</a:t>
            </a:r>
          </a:p>
          <a:p>
            <a:pPr>
              <a:buClr>
                <a:srgbClr val="008774"/>
              </a:buClr>
            </a:pPr>
            <a:r>
              <a:rPr lang="en-US" sz="1600" dirty="0">
                <a:solidFill>
                  <a:srgbClr val="EEECE1"/>
                </a:solidFill>
                <a:sym typeface="Arial"/>
              </a:rPr>
              <a:t>	</a:t>
            </a:r>
            <a:r>
              <a:rPr lang="en-US" sz="1600" dirty="0" smtClean="0">
                <a:solidFill>
                  <a:srgbClr val="EEECE1"/>
                </a:solidFill>
                <a:sym typeface="Arial"/>
              </a:rPr>
              <a:t>&lt;</a:t>
            </a:r>
            <a:r>
              <a:rPr lang="en-US" sz="1600" dirty="0">
                <a:solidFill>
                  <a:srgbClr val="EEECE1"/>
                </a:solidFill>
                <a:sym typeface="Arial"/>
              </a:rPr>
              <a:t>/dependency&gt;</a:t>
            </a:r>
          </a:p>
          <a:p>
            <a:pPr>
              <a:buClr>
                <a:srgbClr val="008774"/>
              </a:buClr>
            </a:pPr>
            <a:r>
              <a:rPr lang="en-US" sz="1600" dirty="0" smtClean="0">
                <a:solidFill>
                  <a:srgbClr val="EEECE1"/>
                </a:solidFill>
                <a:sym typeface="Arial"/>
              </a:rPr>
              <a:t>&lt;</a:t>
            </a:r>
            <a:r>
              <a:rPr lang="en-US" sz="1600" dirty="0">
                <a:solidFill>
                  <a:srgbClr val="EEECE1"/>
                </a:solidFill>
                <a:sym typeface="Arial"/>
              </a:rPr>
              <a:t>/dependencies&gt;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5105400" y="3404870"/>
            <a:ext cx="2524760" cy="1421130"/>
          </a:xfrm>
          <a:prstGeom prst="roundRect">
            <a:avLst/>
          </a:prstGeom>
          <a:solidFill>
            <a:schemeClr val="accent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Resolves:</a:t>
            </a:r>
          </a:p>
          <a:p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smtClean="0">
                <a:solidFill>
                  <a:schemeClr val="tx1"/>
                </a:solidFill>
              </a:rPr>
              <a:t>spring-web-*.jar</a:t>
            </a:r>
          </a:p>
          <a:p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smtClean="0">
                <a:solidFill>
                  <a:schemeClr val="tx1"/>
                </a:solidFill>
              </a:rPr>
              <a:t>spring-</a:t>
            </a:r>
            <a:r>
              <a:rPr lang="en-US" sz="1600" dirty="0" err="1" smtClean="0">
                <a:solidFill>
                  <a:schemeClr val="tx1"/>
                </a:solidFill>
              </a:rPr>
              <a:t>webmvc</a:t>
            </a:r>
            <a:r>
              <a:rPr lang="en-US" sz="1600" dirty="0" smtClean="0">
                <a:solidFill>
                  <a:schemeClr val="tx1"/>
                </a:solidFill>
              </a:rPr>
              <a:t>-*.jar</a:t>
            </a:r>
          </a:p>
          <a:p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smtClean="0">
                <a:solidFill>
                  <a:schemeClr val="tx1"/>
                </a:solidFill>
              </a:rPr>
              <a:t>tomcat-*.jar</a:t>
            </a:r>
          </a:p>
          <a:p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</a:rPr>
              <a:t>jackson-databind</a:t>
            </a:r>
            <a:r>
              <a:rPr lang="en-US" sz="1600" dirty="0" smtClean="0">
                <a:solidFill>
                  <a:schemeClr val="tx1"/>
                </a:solidFill>
              </a:rPr>
              <a:t>-*.jar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	…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2" idx="1"/>
          </p:cNvCxnSpPr>
          <p:nvPr/>
        </p:nvCxnSpPr>
        <p:spPr>
          <a:xfrm flipH="1" flipV="1">
            <a:off x="4460240" y="3169920"/>
            <a:ext cx="645160" cy="945515"/>
          </a:xfrm>
          <a:prstGeom prst="straightConnector1">
            <a:avLst/>
          </a:prstGeom>
          <a:ln w="28575" cmpd="sng">
            <a:solidFill>
              <a:srgbClr val="FFFF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24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b="0" dirty="0" smtClean="0">
                <a:solidFill>
                  <a:schemeClr val="accent1"/>
                </a:solidFill>
                <a:sym typeface="Arial"/>
              </a:rPr>
              <a:t>Topics in this Session</a:t>
            </a:r>
            <a:endParaRPr lang="en-US" sz="3200" b="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13"/>
          </p:nvPr>
        </p:nvSpPr>
        <p:spPr>
          <a:xfrm>
            <a:off x="431800" y="624362"/>
            <a:ext cx="8551408" cy="3848609"/>
          </a:xfrm>
        </p:spPr>
        <p:txBody>
          <a:bodyPr/>
          <a:lstStyle/>
          <a:p>
            <a:pPr marL="514350" lvl="0" indent="-514350">
              <a:buClr>
                <a:srgbClr val="008774"/>
              </a:buClr>
              <a:buFont typeface="+mj-lt"/>
              <a:buAutoNum type="arabicPeriod"/>
            </a:pPr>
            <a:endParaRPr lang="en-US" sz="2800" dirty="0" smtClean="0">
              <a:solidFill>
                <a:srgbClr val="EEECE1"/>
              </a:solidFill>
              <a:sym typeface="Arial"/>
            </a:endParaRPr>
          </a:p>
          <a:p>
            <a:pPr marL="514350" lvl="0" indent="-514350">
              <a:buClr>
                <a:srgbClr val="008774"/>
              </a:buClr>
              <a:buFont typeface="Arial"/>
              <a:buChar char="•"/>
            </a:pPr>
            <a:r>
              <a:rPr lang="en-US" sz="2800" dirty="0" smtClean="0">
                <a:solidFill>
                  <a:schemeClr val="bg2"/>
                </a:solidFill>
                <a:sym typeface="Arial"/>
              </a:rPr>
              <a:t>What is Spring Boot?</a:t>
            </a:r>
          </a:p>
          <a:p>
            <a:pPr marL="1257300" lvl="1" indent="-514350">
              <a:buClr>
                <a:srgbClr val="008774"/>
              </a:buClr>
              <a:buFont typeface="Arial"/>
              <a:buChar char="•"/>
            </a:pPr>
            <a:r>
              <a:rPr lang="en-US" sz="2400" dirty="0" smtClean="0">
                <a:solidFill>
                  <a:srgbClr val="EEECE1"/>
                </a:solidFill>
                <a:sym typeface="Arial"/>
              </a:rPr>
              <a:t>Definition and </a:t>
            </a:r>
            <a:r>
              <a:rPr lang="en-US" sz="2400" dirty="0" err="1" smtClean="0">
                <a:solidFill>
                  <a:srgbClr val="EEECE1"/>
                </a:solidFill>
                <a:sym typeface="Arial"/>
              </a:rPr>
              <a:t>HelloWorld</a:t>
            </a:r>
            <a:r>
              <a:rPr lang="en-US" sz="2400" dirty="0" smtClean="0">
                <a:solidFill>
                  <a:srgbClr val="EEECE1"/>
                </a:solidFill>
                <a:sym typeface="Arial"/>
              </a:rPr>
              <a:t> Example</a:t>
            </a:r>
            <a:endParaRPr lang="en-US" sz="2400" dirty="0" smtClean="0">
              <a:solidFill>
                <a:srgbClr val="EEECE1"/>
              </a:solidFill>
              <a:sym typeface="Arial"/>
            </a:endParaRPr>
          </a:p>
          <a:p>
            <a:pPr marL="514350" lvl="0" indent="-514350">
              <a:buClr>
                <a:srgbClr val="008774"/>
              </a:buClr>
              <a:buFont typeface="Arial"/>
              <a:buChar char="•"/>
            </a:pPr>
            <a:r>
              <a:rPr lang="en-US" sz="2800" dirty="0" smtClean="0">
                <a:solidFill>
                  <a:srgbClr val="EEECE1"/>
                </a:solidFill>
                <a:sym typeface="Arial"/>
              </a:rPr>
              <a:t>Dependency Management</a:t>
            </a:r>
            <a:endParaRPr lang="en-US" sz="2800" dirty="0" smtClean="0">
              <a:solidFill>
                <a:srgbClr val="EEECE1"/>
              </a:solidFill>
              <a:sym typeface="Arial"/>
            </a:endParaRPr>
          </a:p>
          <a:p>
            <a:pPr marL="514350" lvl="0" indent="-514350">
              <a:buClr>
                <a:srgbClr val="008774"/>
              </a:buClr>
              <a:buFont typeface="Arial"/>
              <a:buChar char="•"/>
            </a:pPr>
            <a:r>
              <a:rPr lang="en-US" sz="2800" dirty="0" smtClean="0">
                <a:solidFill>
                  <a:srgbClr val="F79646"/>
                </a:solidFill>
                <a:sym typeface="Arial"/>
              </a:rPr>
              <a:t>Ease of Use Features</a:t>
            </a:r>
            <a:endParaRPr lang="en-US" sz="2800" dirty="0">
              <a:solidFill>
                <a:srgbClr val="F79646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912173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Externalized Properties</a:t>
            </a:r>
            <a:br>
              <a:rPr lang="en-US" sz="3600" dirty="0" smtClean="0">
                <a:solidFill>
                  <a:schemeClr val="accent1"/>
                </a:solidFill>
                <a:sym typeface="Arial"/>
              </a:rPr>
            </a:br>
            <a:r>
              <a:rPr lang="en-US" sz="1800" dirty="0" err="1" smtClean="0">
                <a:solidFill>
                  <a:schemeClr val="accent6"/>
                </a:solidFill>
                <a:sym typeface="Arial"/>
              </a:rPr>
              <a:t>application.properties</a:t>
            </a:r>
            <a:endParaRPr lang="en-US" sz="1800" dirty="0">
              <a:solidFill>
                <a:schemeClr val="accent6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24362"/>
            <a:ext cx="8551408" cy="3848609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rgbClr val="EEECE1"/>
                </a:solidFill>
                <a:sym typeface="Arial"/>
              </a:rPr>
              <a:t>Developers commonly externalize properties to files</a:t>
            </a: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olidFill>
                  <a:srgbClr val="EEECE1"/>
                </a:solidFill>
                <a:sym typeface="Arial"/>
              </a:rPr>
              <a:t>Easily consumable via Spring </a:t>
            </a:r>
            <a:r>
              <a:rPr lang="en-US" sz="2000" dirty="0" err="1" smtClean="0">
                <a:solidFill>
                  <a:srgbClr val="EEECE1"/>
                </a:solidFill>
                <a:sym typeface="Arial"/>
              </a:rPr>
              <a:t>PropertySource</a:t>
            </a:r>
            <a:endParaRPr lang="en-US" sz="2000" dirty="0" smtClean="0">
              <a:solidFill>
                <a:srgbClr val="EEECE1"/>
              </a:solidFill>
              <a:sym typeface="Arial"/>
            </a:endParaRP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olidFill>
                  <a:srgbClr val="EEECE1"/>
                </a:solidFill>
                <a:sym typeface="Arial"/>
              </a:rPr>
              <a:t>But Developers name / locate their files different ways</a:t>
            </a: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rgbClr val="EEECE1"/>
                </a:solidFill>
                <a:sym typeface="Arial"/>
              </a:rPr>
              <a:t>Spring Boot automatically looks for </a:t>
            </a:r>
            <a:r>
              <a:rPr lang="en-US" sz="2000" b="1" i="1" dirty="0" err="1" smtClean="0">
                <a:solidFill>
                  <a:schemeClr val="accent6"/>
                </a:solidFill>
                <a:sym typeface="Arial"/>
              </a:rPr>
              <a:t>application.properties</a:t>
            </a:r>
            <a:r>
              <a:rPr lang="en-US" sz="2400" b="1" i="1" dirty="0" smtClean="0">
                <a:solidFill>
                  <a:srgbClr val="EEECE1"/>
                </a:solidFill>
                <a:sym typeface="Arial"/>
              </a:rPr>
              <a:t> </a:t>
            </a:r>
            <a:r>
              <a:rPr lang="en-US" sz="2400" dirty="0" smtClean="0">
                <a:solidFill>
                  <a:srgbClr val="EEECE1"/>
                </a:solidFill>
                <a:sym typeface="Arial"/>
              </a:rPr>
              <a:t>in the classpath root</a:t>
            </a:r>
          </a:p>
          <a:p>
            <a:pPr>
              <a:buClr>
                <a:srgbClr val="008774"/>
              </a:buClr>
            </a:pPr>
            <a:endParaRPr lang="en-US" sz="2400" dirty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endParaRPr lang="en-US" sz="24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rgbClr val="EEECE1"/>
                </a:solidFill>
                <a:sym typeface="Arial"/>
              </a:rPr>
              <a:t>Starter POMs declare the properties to use</a:t>
            </a: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olidFill>
                  <a:srgbClr val="EEECE1"/>
                </a:solidFill>
                <a:sym typeface="Arial"/>
              </a:rPr>
              <a:t>Check the reference documentation to know which properties</a:t>
            </a:r>
            <a:r>
              <a:rPr lang="en-US" sz="2000" dirty="0">
                <a:solidFill>
                  <a:srgbClr val="EEECE1"/>
                </a:solidFill>
                <a:sym typeface="Arial"/>
              </a:rPr>
              <a:t> </a:t>
            </a:r>
            <a:r>
              <a:rPr lang="en-US" sz="2000" dirty="0" smtClean="0">
                <a:solidFill>
                  <a:srgbClr val="EEECE1"/>
                </a:solidFill>
                <a:sym typeface="Arial"/>
              </a:rPr>
              <a:t>can be used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66800" y="3180080"/>
            <a:ext cx="2936240" cy="718358"/>
          </a:xfrm>
          <a:prstGeom prst="rect">
            <a:avLst/>
          </a:prstGeom>
          <a:noFill/>
          <a:ln>
            <a:solidFill>
              <a:srgbClr val="FFFF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600" dirty="0" err="1" smtClean="0">
                <a:solidFill>
                  <a:schemeClr val="bg2"/>
                </a:solidFill>
                <a:sym typeface="Arial"/>
              </a:rPr>
              <a:t>database.host</a:t>
            </a:r>
            <a:r>
              <a:rPr lang="en-US" sz="1600" dirty="0" smtClean="0">
                <a:solidFill>
                  <a:schemeClr val="bg2"/>
                </a:solidFill>
                <a:sym typeface="Arial"/>
              </a:rPr>
              <a:t>=</a:t>
            </a:r>
            <a:r>
              <a:rPr lang="en-US" sz="1600" dirty="0" err="1" smtClean="0">
                <a:solidFill>
                  <a:schemeClr val="bg2"/>
                </a:solidFill>
                <a:sym typeface="Arial"/>
              </a:rPr>
              <a:t>localhost</a:t>
            </a:r>
            <a:endParaRPr lang="en-US" sz="1600" dirty="0" smtClean="0">
              <a:solidFill>
                <a:schemeClr val="bg2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600" dirty="0" err="1" smtClean="0">
                <a:solidFill>
                  <a:schemeClr val="bg2"/>
                </a:solidFill>
                <a:sym typeface="Arial"/>
              </a:rPr>
              <a:t>database.user</a:t>
            </a:r>
            <a:r>
              <a:rPr lang="en-US" sz="1600" dirty="0" smtClean="0">
                <a:solidFill>
                  <a:schemeClr val="bg2"/>
                </a:solidFill>
                <a:sym typeface="Arial"/>
              </a:rPr>
              <a:t>=admin</a:t>
            </a:r>
            <a:endParaRPr lang="en-US" sz="1600" dirty="0">
              <a:solidFill>
                <a:schemeClr val="bg2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658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Controlling Log Level</a:t>
            </a:r>
            <a:endParaRPr lang="en-US" sz="18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24362"/>
            <a:ext cx="8551408" cy="3848609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olidFill>
                <a:schemeClr val="bg2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chemeClr val="bg2"/>
                </a:solidFill>
                <a:sym typeface="Arial"/>
              </a:rPr>
              <a:t>Spring Boot can control the log </a:t>
            </a:r>
            <a:r>
              <a:rPr lang="en-US" sz="2400" dirty="0" err="1" smtClean="0">
                <a:solidFill>
                  <a:schemeClr val="bg2"/>
                </a:solidFill>
                <a:sym typeface="Arial"/>
              </a:rPr>
              <a:t>leve</a:t>
            </a:r>
            <a:endParaRPr lang="en-US" sz="2400" dirty="0" smtClean="0">
              <a:solidFill>
                <a:schemeClr val="bg2"/>
              </a:solidFill>
              <a:sym typeface="Arial"/>
            </a:endParaRP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olidFill>
                  <a:schemeClr val="bg2"/>
                </a:solidFill>
                <a:sym typeface="Arial"/>
              </a:rPr>
              <a:t>Just set it in the</a:t>
            </a:r>
            <a:r>
              <a:rPr lang="en-US" sz="2000" dirty="0" smtClean="0">
                <a:solidFill>
                  <a:schemeClr val="accent6"/>
                </a:solidFill>
                <a:sym typeface="Arial"/>
              </a:rPr>
              <a:t> </a:t>
            </a:r>
            <a:r>
              <a:rPr lang="en-US" sz="2000" b="1" i="1" dirty="0" err="1">
                <a:solidFill>
                  <a:schemeClr val="accent6"/>
                </a:solidFill>
                <a:sym typeface="Arial"/>
              </a:rPr>
              <a:t>application.properties</a:t>
            </a:r>
            <a:endParaRPr lang="en-US" sz="2000" dirty="0" smtClean="0">
              <a:solidFill>
                <a:schemeClr val="accent6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chemeClr val="bg2"/>
                </a:solidFill>
                <a:sym typeface="Arial"/>
              </a:rPr>
              <a:t>Works with most logging frameworks</a:t>
            </a: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olidFill>
                  <a:schemeClr val="bg2"/>
                </a:solidFill>
                <a:sym typeface="Arial"/>
              </a:rPr>
              <a:t>Java </a:t>
            </a:r>
            <a:r>
              <a:rPr lang="en-US" sz="2000" dirty="0" err="1" smtClean="0">
                <a:solidFill>
                  <a:schemeClr val="bg2"/>
                </a:solidFill>
                <a:sym typeface="Arial"/>
              </a:rPr>
              <a:t>Util</a:t>
            </a:r>
            <a:r>
              <a:rPr lang="en-US" sz="2000" dirty="0" smtClean="0">
                <a:solidFill>
                  <a:schemeClr val="bg2"/>
                </a:solidFill>
                <a:sym typeface="Arial"/>
              </a:rPr>
              <a:t> Logging, </a:t>
            </a:r>
            <a:r>
              <a:rPr lang="en-US" sz="2000" dirty="0" err="1" smtClean="0">
                <a:solidFill>
                  <a:schemeClr val="bg2"/>
                </a:solidFill>
                <a:sym typeface="Arial"/>
              </a:rPr>
              <a:t>Logback</a:t>
            </a:r>
            <a:r>
              <a:rPr lang="en-US" sz="2000" dirty="0" smtClean="0">
                <a:solidFill>
                  <a:schemeClr val="bg2"/>
                </a:solidFill>
                <a:sym typeface="Arial"/>
              </a:rPr>
              <a:t>, Log4J, Log4J2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66800" y="2952981"/>
            <a:ext cx="4521200" cy="718358"/>
          </a:xfrm>
          <a:prstGeom prst="rect">
            <a:avLst/>
          </a:prstGeom>
          <a:noFill/>
          <a:ln>
            <a:solidFill>
              <a:srgbClr val="FFFF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600" dirty="0" err="1">
                <a:solidFill>
                  <a:srgbClr val="EEECE1"/>
                </a:solidFill>
                <a:sym typeface="Arial"/>
              </a:rPr>
              <a:t>l</a:t>
            </a:r>
            <a:r>
              <a:rPr lang="en-US" sz="1600" dirty="0" err="1" smtClean="0">
                <a:solidFill>
                  <a:srgbClr val="EEECE1"/>
                </a:solidFill>
                <a:sym typeface="Arial"/>
              </a:rPr>
              <a:t>ogging.level.org.springframework</a:t>
            </a:r>
            <a:r>
              <a:rPr lang="en-US" sz="1600" dirty="0" smtClean="0">
                <a:solidFill>
                  <a:srgbClr val="EEECE1"/>
                </a:solidFill>
                <a:sym typeface="Arial"/>
              </a:rPr>
              <a:t>=DEBUG</a:t>
            </a:r>
          </a:p>
          <a:p>
            <a:pPr>
              <a:buClr>
                <a:srgbClr val="008774"/>
              </a:buClr>
            </a:pPr>
            <a:r>
              <a:rPr lang="en-US" sz="1600" dirty="0" err="1" smtClean="0">
                <a:solidFill>
                  <a:srgbClr val="EEECE1"/>
                </a:solidFill>
                <a:sym typeface="Arial"/>
              </a:rPr>
              <a:t>logging.level.com.acme.your.code</a:t>
            </a:r>
            <a:r>
              <a:rPr lang="en-US" sz="1600" dirty="0" smtClean="0">
                <a:solidFill>
                  <a:srgbClr val="EEECE1"/>
                </a:solidFill>
                <a:sym typeface="Arial"/>
              </a:rPr>
              <a:t>=INFO</a:t>
            </a:r>
            <a:endParaRPr lang="en-US" sz="1600" dirty="0">
              <a:solidFill>
                <a:srgbClr val="EEECE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21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err="1" smtClean="0">
                <a:solidFill>
                  <a:schemeClr val="accent1"/>
                </a:solidFill>
                <a:sym typeface="Arial"/>
              </a:rPr>
              <a:t>DataSource</a:t>
            </a:r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 Configuration</a:t>
            </a:r>
            <a:endParaRPr lang="en-US" sz="18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442975"/>
            <a:ext cx="8551408" cy="3848609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rgbClr val="EEECE1"/>
                </a:solidFill>
                <a:sym typeface="Arial"/>
              </a:rPr>
              <a:t>Use </a:t>
            </a:r>
            <a:r>
              <a:rPr lang="en-US" sz="2400" i="1" dirty="0" smtClean="0">
                <a:solidFill>
                  <a:schemeClr val="accent6"/>
                </a:solidFill>
                <a:sym typeface="Arial"/>
              </a:rPr>
              <a:t>spring</a:t>
            </a:r>
            <a:r>
              <a:rPr lang="en-US" sz="2400" i="1" dirty="0" smtClean="0">
                <a:solidFill>
                  <a:schemeClr val="accent6"/>
                </a:solidFill>
                <a:sym typeface="Arial"/>
              </a:rPr>
              <a:t>-boot-starter-</a:t>
            </a:r>
            <a:r>
              <a:rPr lang="en-US" sz="2400" i="1" dirty="0" err="1" smtClean="0">
                <a:solidFill>
                  <a:schemeClr val="accent6"/>
                </a:solidFill>
                <a:sym typeface="Arial"/>
              </a:rPr>
              <a:t>jdbc</a:t>
            </a:r>
            <a:r>
              <a:rPr lang="en-US" sz="2400" i="1" dirty="0" smtClean="0">
                <a:solidFill>
                  <a:schemeClr val="accent6"/>
                </a:solidFill>
                <a:sym typeface="Arial"/>
              </a:rPr>
              <a:t> </a:t>
            </a:r>
            <a:r>
              <a:rPr lang="en-US" sz="2400" dirty="0" smtClean="0">
                <a:solidFill>
                  <a:srgbClr val="EEECE1"/>
                </a:solidFill>
                <a:sym typeface="Arial"/>
              </a:rPr>
              <a:t>or </a:t>
            </a:r>
            <a:r>
              <a:rPr lang="en-US" sz="2400" i="1" dirty="0" smtClean="0">
                <a:solidFill>
                  <a:srgbClr val="F79646"/>
                </a:solidFill>
                <a:sym typeface="Arial"/>
              </a:rPr>
              <a:t>spring-boot-starter-data-</a:t>
            </a:r>
            <a:r>
              <a:rPr lang="en-US" sz="2400" i="1" dirty="0" err="1" smtClean="0">
                <a:solidFill>
                  <a:srgbClr val="F79646"/>
                </a:solidFill>
                <a:sym typeface="Arial"/>
              </a:rPr>
              <a:t>jpa</a:t>
            </a:r>
            <a:r>
              <a:rPr lang="en-US" sz="2400" dirty="0" smtClean="0">
                <a:solidFill>
                  <a:srgbClr val="EEECE1"/>
                </a:solidFill>
                <a:sym typeface="Arial"/>
              </a:rPr>
              <a:t> </a:t>
            </a:r>
            <a:endParaRPr lang="en-US" sz="2400" dirty="0" smtClean="0">
              <a:solidFill>
                <a:srgbClr val="EEECE1"/>
              </a:solidFill>
              <a:sym typeface="Arial"/>
            </a:endParaRPr>
          </a:p>
          <a:p>
            <a:pPr marL="0" indent="0">
              <a:buClr>
                <a:srgbClr val="008774"/>
              </a:buClr>
              <a:buNone/>
            </a:pPr>
            <a:r>
              <a:rPr lang="en-US" sz="2400" dirty="0">
                <a:solidFill>
                  <a:srgbClr val="EEECE1"/>
                </a:solidFill>
                <a:sym typeface="Arial"/>
              </a:rPr>
              <a:t>	</a:t>
            </a:r>
            <a:r>
              <a:rPr lang="en-US" sz="2400" dirty="0" smtClean="0">
                <a:solidFill>
                  <a:srgbClr val="EEECE1"/>
                </a:solidFill>
                <a:sym typeface="Arial"/>
              </a:rPr>
              <a:t>and </a:t>
            </a:r>
            <a:r>
              <a:rPr lang="en-US" sz="2400" dirty="0" smtClean="0">
                <a:solidFill>
                  <a:srgbClr val="EEECE1"/>
                </a:solidFill>
                <a:sym typeface="Arial"/>
              </a:rPr>
              <a:t>include a JDBC driver on classpath</a:t>
            </a:r>
            <a:endParaRPr lang="en-US" sz="20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rgbClr val="EEECE1"/>
                </a:solidFill>
                <a:sym typeface="Arial"/>
              </a:rPr>
              <a:t>Declare </a:t>
            </a:r>
            <a:r>
              <a:rPr lang="en-US" sz="2400" dirty="0" err="1" smtClean="0">
                <a:solidFill>
                  <a:srgbClr val="EEECE1"/>
                </a:solidFill>
                <a:sym typeface="Arial"/>
              </a:rPr>
              <a:t>propeties</a:t>
            </a:r>
            <a:endParaRPr lang="en-US" sz="24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endParaRPr lang="en-US" sz="2400" dirty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endParaRPr lang="en-US" sz="2400" dirty="0" smtClean="0">
              <a:solidFill>
                <a:srgbClr val="EEECE1"/>
              </a:solidFill>
              <a:sym typeface="Arial"/>
            </a:endParaRPr>
          </a:p>
          <a:p>
            <a:pPr marL="0" indent="0">
              <a:buClr>
                <a:srgbClr val="008774"/>
              </a:buClr>
              <a:buNone/>
            </a:pPr>
            <a:endParaRPr lang="en-US" sz="24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rgbClr val="EEECE1"/>
                </a:solidFill>
                <a:sym typeface="Arial"/>
              </a:rPr>
              <a:t>That’s It!</a:t>
            </a: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olidFill>
                  <a:srgbClr val="EEECE1"/>
                </a:solidFill>
                <a:sym typeface="Arial"/>
              </a:rPr>
              <a:t>Spring Boot will create a </a:t>
            </a:r>
            <a:r>
              <a:rPr lang="en-US" sz="2000" dirty="0" err="1" smtClean="0">
                <a:solidFill>
                  <a:srgbClr val="EEECE1"/>
                </a:solidFill>
                <a:sym typeface="Arial"/>
              </a:rPr>
              <a:t>DataSource</a:t>
            </a:r>
            <a:r>
              <a:rPr lang="en-US" sz="2000" dirty="0" smtClean="0">
                <a:solidFill>
                  <a:srgbClr val="EEECE1"/>
                </a:solidFill>
                <a:sym typeface="Arial"/>
              </a:rPr>
              <a:t> with properties set</a:t>
            </a: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olidFill>
                  <a:srgbClr val="EEECE1"/>
                </a:solidFill>
                <a:sym typeface="Arial"/>
              </a:rPr>
              <a:t>Will even use a connection pool if the library is found on the</a:t>
            </a:r>
            <a:r>
              <a:rPr lang="en-US" sz="2000" dirty="0">
                <a:solidFill>
                  <a:srgbClr val="EEECE1"/>
                </a:solidFill>
                <a:sym typeface="Arial"/>
              </a:rPr>
              <a:t> </a:t>
            </a:r>
            <a:r>
              <a:rPr lang="en-US" sz="2000" dirty="0" smtClean="0">
                <a:solidFill>
                  <a:srgbClr val="EEECE1"/>
                </a:solidFill>
                <a:sym typeface="Arial"/>
              </a:rPr>
              <a:t>classpath!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68400" y="2225040"/>
            <a:ext cx="5242560" cy="1320800"/>
          </a:xfrm>
          <a:prstGeom prst="rect">
            <a:avLst/>
          </a:prstGeom>
          <a:noFill/>
          <a:ln>
            <a:solidFill>
              <a:srgbClr val="FFFF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600" dirty="0" err="1" smtClean="0">
                <a:solidFill>
                  <a:schemeClr val="bg2"/>
                </a:solidFill>
                <a:sym typeface="Arial"/>
              </a:rPr>
              <a:t>spring.datasource.url</a:t>
            </a:r>
            <a:r>
              <a:rPr lang="en-US" sz="1600" dirty="0" smtClean="0">
                <a:solidFill>
                  <a:schemeClr val="bg2"/>
                </a:solidFill>
                <a:sym typeface="Arial"/>
              </a:rPr>
              <a:t>=</a:t>
            </a:r>
            <a:r>
              <a:rPr lang="en-US" sz="1600" dirty="0" err="1" smtClean="0">
                <a:solidFill>
                  <a:schemeClr val="bg2"/>
                </a:solidFill>
                <a:sym typeface="Arial"/>
              </a:rPr>
              <a:t>jdbc:mysql</a:t>
            </a:r>
            <a:r>
              <a:rPr lang="en-US" sz="1600" dirty="0" smtClean="0">
                <a:solidFill>
                  <a:schemeClr val="bg2"/>
                </a:solidFill>
                <a:sym typeface="Arial"/>
              </a:rPr>
              <a:t>://</a:t>
            </a:r>
            <a:r>
              <a:rPr lang="en-US" sz="1600" dirty="0" err="1" smtClean="0">
                <a:solidFill>
                  <a:schemeClr val="bg2"/>
                </a:solidFill>
                <a:sym typeface="Arial"/>
              </a:rPr>
              <a:t>localhost</a:t>
            </a:r>
            <a:r>
              <a:rPr lang="en-US" sz="1600" dirty="0" smtClean="0">
                <a:solidFill>
                  <a:schemeClr val="bg2"/>
                </a:solidFill>
                <a:sym typeface="Arial"/>
              </a:rPr>
              <a:t>/test</a:t>
            </a:r>
          </a:p>
          <a:p>
            <a:pPr>
              <a:buClr>
                <a:srgbClr val="008774"/>
              </a:buClr>
            </a:pPr>
            <a:r>
              <a:rPr lang="en-US" sz="1600" dirty="0" err="1" smtClean="0">
                <a:solidFill>
                  <a:schemeClr val="bg2"/>
                </a:solidFill>
                <a:sym typeface="Arial"/>
              </a:rPr>
              <a:t>spring.datasource.username</a:t>
            </a:r>
            <a:r>
              <a:rPr lang="en-US" sz="1600" dirty="0" smtClean="0">
                <a:solidFill>
                  <a:schemeClr val="bg2"/>
                </a:solidFill>
                <a:sym typeface="Arial"/>
              </a:rPr>
              <a:t>=</a:t>
            </a:r>
            <a:r>
              <a:rPr lang="en-US" sz="1600" dirty="0" err="1" smtClean="0">
                <a:solidFill>
                  <a:schemeClr val="bg2"/>
                </a:solidFill>
                <a:sym typeface="Arial"/>
              </a:rPr>
              <a:t>dbuser</a:t>
            </a:r>
            <a:endParaRPr lang="en-US" sz="1600" dirty="0" smtClean="0">
              <a:solidFill>
                <a:schemeClr val="bg2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600" dirty="0" err="1" smtClean="0">
                <a:solidFill>
                  <a:schemeClr val="bg2"/>
                </a:solidFill>
                <a:sym typeface="Arial"/>
              </a:rPr>
              <a:t>spring.datasource.password</a:t>
            </a:r>
            <a:r>
              <a:rPr lang="en-US" sz="1600" dirty="0" smtClean="0">
                <a:solidFill>
                  <a:schemeClr val="bg2"/>
                </a:solidFill>
                <a:sym typeface="Arial"/>
              </a:rPr>
              <a:t>=password</a:t>
            </a:r>
          </a:p>
          <a:p>
            <a:pPr>
              <a:buClr>
                <a:srgbClr val="008774"/>
              </a:buClr>
            </a:pPr>
            <a:r>
              <a:rPr lang="en-US" sz="1600" dirty="0" err="1" smtClean="0">
                <a:solidFill>
                  <a:schemeClr val="bg2"/>
                </a:solidFill>
                <a:sym typeface="Arial"/>
              </a:rPr>
              <a:t>spring.datasource.driver</a:t>
            </a:r>
            <a:r>
              <a:rPr lang="en-US" sz="1600" dirty="0" smtClean="0">
                <a:solidFill>
                  <a:schemeClr val="bg2"/>
                </a:solidFill>
                <a:sym typeface="Arial"/>
              </a:rPr>
              <a:t>-class-name=</a:t>
            </a:r>
            <a:r>
              <a:rPr lang="en-US" sz="1600" dirty="0" err="1" smtClean="0">
                <a:solidFill>
                  <a:schemeClr val="bg2"/>
                </a:solidFill>
                <a:sym typeface="Arial"/>
              </a:rPr>
              <a:t>com.mysql.jdbc.Driver</a:t>
            </a:r>
            <a:endParaRPr lang="en-US" sz="1600" dirty="0">
              <a:solidFill>
                <a:schemeClr val="bg2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8043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b="0" dirty="0" smtClean="0">
                <a:solidFill>
                  <a:schemeClr val="accent1"/>
                </a:solidFill>
                <a:sym typeface="Arial"/>
              </a:rPr>
              <a:t>Topics in this Session</a:t>
            </a:r>
            <a:endParaRPr lang="en-US" sz="3200" b="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13"/>
          </p:nvPr>
        </p:nvSpPr>
        <p:spPr>
          <a:xfrm>
            <a:off x="431800" y="624362"/>
            <a:ext cx="8551408" cy="3848609"/>
          </a:xfrm>
        </p:spPr>
        <p:txBody>
          <a:bodyPr/>
          <a:lstStyle/>
          <a:p>
            <a:pPr marL="514350" lvl="0" indent="-514350">
              <a:buClr>
                <a:srgbClr val="008774"/>
              </a:buClr>
              <a:buFont typeface="+mj-lt"/>
              <a:buAutoNum type="arabicPeriod"/>
            </a:pPr>
            <a:endParaRPr lang="en-US" sz="2800" dirty="0" smtClean="0">
              <a:solidFill>
                <a:srgbClr val="EEECE1"/>
              </a:solidFill>
              <a:sym typeface="Arial"/>
            </a:endParaRPr>
          </a:p>
          <a:p>
            <a:pPr marL="514350" lvl="0" indent="-514350">
              <a:buClr>
                <a:srgbClr val="008774"/>
              </a:buClr>
              <a:buFont typeface="Arial"/>
              <a:buChar char="•"/>
            </a:pPr>
            <a:r>
              <a:rPr lang="en-US" sz="2800" dirty="0" smtClean="0">
                <a:solidFill>
                  <a:schemeClr val="accent6"/>
                </a:solidFill>
                <a:sym typeface="Arial"/>
              </a:rPr>
              <a:t>What is Spring Boot?</a:t>
            </a:r>
          </a:p>
          <a:p>
            <a:pPr marL="1257300" lvl="1" indent="-514350">
              <a:buClr>
                <a:srgbClr val="008774"/>
              </a:buClr>
              <a:buFont typeface="Arial"/>
              <a:buChar char="•"/>
            </a:pPr>
            <a:r>
              <a:rPr lang="en-US" sz="2400" dirty="0" smtClean="0">
                <a:solidFill>
                  <a:srgbClr val="EEECE1"/>
                </a:solidFill>
                <a:sym typeface="Arial"/>
              </a:rPr>
              <a:t>Definition and </a:t>
            </a:r>
            <a:r>
              <a:rPr lang="en-US" sz="2400" dirty="0" err="1" smtClean="0">
                <a:solidFill>
                  <a:srgbClr val="EEECE1"/>
                </a:solidFill>
                <a:sym typeface="Arial"/>
              </a:rPr>
              <a:t>HelloWorld</a:t>
            </a:r>
            <a:r>
              <a:rPr lang="en-US" sz="2400" dirty="0" smtClean="0">
                <a:solidFill>
                  <a:srgbClr val="EEECE1"/>
                </a:solidFill>
                <a:sym typeface="Arial"/>
              </a:rPr>
              <a:t> Example</a:t>
            </a:r>
            <a:endParaRPr lang="en-US" sz="2400" dirty="0" smtClean="0">
              <a:solidFill>
                <a:srgbClr val="EEECE1"/>
              </a:solidFill>
              <a:sym typeface="Arial"/>
            </a:endParaRPr>
          </a:p>
          <a:p>
            <a:pPr marL="514350" lvl="0" indent="-514350">
              <a:buClr>
                <a:srgbClr val="008774"/>
              </a:buClr>
              <a:buFont typeface="Arial"/>
              <a:buChar char="•"/>
            </a:pPr>
            <a:r>
              <a:rPr lang="en-US" sz="2800" dirty="0" smtClean="0">
                <a:solidFill>
                  <a:srgbClr val="EEECE1"/>
                </a:solidFill>
                <a:sym typeface="Arial"/>
              </a:rPr>
              <a:t>Dependency Management</a:t>
            </a:r>
            <a:endParaRPr lang="en-US" sz="2800" dirty="0" smtClean="0">
              <a:solidFill>
                <a:srgbClr val="EEECE1"/>
              </a:solidFill>
              <a:sym typeface="Arial"/>
            </a:endParaRPr>
          </a:p>
          <a:p>
            <a:pPr marL="514350" lvl="0" indent="-514350">
              <a:buClr>
                <a:srgbClr val="008774"/>
              </a:buClr>
              <a:buFont typeface="Arial"/>
              <a:buChar char="•"/>
            </a:pPr>
            <a:r>
              <a:rPr lang="en-US" sz="2800" dirty="0" smtClean="0">
                <a:solidFill>
                  <a:srgbClr val="EEECE1"/>
                </a:solidFill>
                <a:sym typeface="Arial"/>
              </a:rPr>
              <a:t>Ease of Use Features</a:t>
            </a:r>
            <a:endParaRPr lang="en-US" sz="2800" dirty="0">
              <a:solidFill>
                <a:srgbClr val="EEECE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950311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Web Application Convenience</a:t>
            </a:r>
            <a:endParaRPr lang="en-US" sz="18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24362"/>
            <a:ext cx="8551408" cy="3848609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rgbClr val="EEECE1"/>
                </a:solidFill>
                <a:sym typeface="Arial"/>
              </a:rPr>
              <a:t>Spring Boot automatically configures Spring MVC </a:t>
            </a:r>
            <a:r>
              <a:rPr lang="en-US" sz="2400" dirty="0" err="1" smtClean="0">
                <a:solidFill>
                  <a:srgbClr val="EEECE1"/>
                </a:solidFill>
                <a:sym typeface="Arial"/>
              </a:rPr>
              <a:t>DispatcherServlet</a:t>
            </a:r>
            <a:r>
              <a:rPr lang="en-US" sz="2400" dirty="0" smtClean="0">
                <a:solidFill>
                  <a:srgbClr val="EEECE1"/>
                </a:solidFill>
                <a:sym typeface="Arial"/>
              </a:rPr>
              <a:t> and </a:t>
            </a:r>
            <a:r>
              <a:rPr lang="en-US" sz="2400" dirty="0" smtClean="0">
                <a:solidFill>
                  <a:schemeClr val="accent6"/>
                </a:solidFill>
                <a:sym typeface="Arial"/>
              </a:rPr>
              <a:t>@</a:t>
            </a:r>
            <a:r>
              <a:rPr lang="en-US" sz="2400" dirty="0" err="1" smtClean="0">
                <a:solidFill>
                  <a:schemeClr val="accent6"/>
                </a:solidFill>
                <a:sym typeface="Arial"/>
              </a:rPr>
              <a:t>EnableWebMvc</a:t>
            </a:r>
            <a:r>
              <a:rPr lang="en-US" sz="2400" dirty="0" smtClean="0">
                <a:solidFill>
                  <a:schemeClr val="accent6"/>
                </a:solidFill>
                <a:sym typeface="Arial"/>
              </a:rPr>
              <a:t> </a:t>
            </a:r>
            <a:r>
              <a:rPr lang="en-US" sz="2400" dirty="0" smtClean="0">
                <a:solidFill>
                  <a:srgbClr val="EEECE1"/>
                </a:solidFill>
                <a:sym typeface="Arial"/>
              </a:rPr>
              <a:t>defaults</a:t>
            </a: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olidFill>
                  <a:srgbClr val="EEECE1"/>
                </a:solidFill>
                <a:sym typeface="Arial"/>
              </a:rPr>
              <a:t>When spring-</a:t>
            </a:r>
            <a:r>
              <a:rPr lang="en-US" sz="2000" dirty="0" err="1" smtClean="0">
                <a:solidFill>
                  <a:srgbClr val="EEECE1"/>
                </a:solidFill>
                <a:sym typeface="Arial"/>
              </a:rPr>
              <a:t>webmvc</a:t>
            </a:r>
            <a:r>
              <a:rPr lang="en-US" sz="2000" dirty="0" smtClean="0">
                <a:solidFill>
                  <a:srgbClr val="EEECE1"/>
                </a:solidFill>
                <a:sym typeface="Arial"/>
              </a:rPr>
              <a:t>*.jar on classpath</a:t>
            </a: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rgbClr val="EEECE1"/>
                </a:solidFill>
                <a:sym typeface="Arial"/>
              </a:rPr>
              <a:t>Static resources served from the classpath</a:t>
            </a: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olidFill>
                  <a:srgbClr val="EEECE1"/>
                </a:solidFill>
                <a:sym typeface="Arial"/>
              </a:rPr>
              <a:t>/static, /public, /resources or /META-INF/resources</a:t>
            </a: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rgbClr val="EEECE1"/>
                </a:solidFill>
                <a:sym typeface="Arial"/>
              </a:rPr>
              <a:t>Templates server from /templates</a:t>
            </a: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olidFill>
                  <a:srgbClr val="EEECE1"/>
                </a:solidFill>
                <a:sym typeface="Arial"/>
              </a:rPr>
              <a:t>When Velocity, </a:t>
            </a:r>
            <a:r>
              <a:rPr lang="en-US" sz="2000" dirty="0" err="1" smtClean="0">
                <a:solidFill>
                  <a:srgbClr val="EEECE1"/>
                </a:solidFill>
                <a:sym typeface="Arial"/>
              </a:rPr>
              <a:t>Freemarker</a:t>
            </a:r>
            <a:r>
              <a:rPr lang="en-US" sz="2000" dirty="0" smtClean="0">
                <a:solidFill>
                  <a:srgbClr val="EEECE1"/>
                </a:solidFill>
                <a:sym typeface="Arial"/>
              </a:rPr>
              <a:t>, </a:t>
            </a:r>
            <a:r>
              <a:rPr lang="en-US" sz="2000" dirty="0" err="1" smtClean="0">
                <a:solidFill>
                  <a:srgbClr val="EEECE1"/>
                </a:solidFill>
                <a:sym typeface="Arial"/>
              </a:rPr>
              <a:t>Thymeleaf</a:t>
            </a:r>
            <a:r>
              <a:rPr lang="en-US" sz="2000" dirty="0" smtClean="0">
                <a:solidFill>
                  <a:srgbClr val="EEECE1"/>
                </a:solidFill>
                <a:sym typeface="Arial"/>
              </a:rPr>
              <a:t>, or Groovy on classpath</a:t>
            </a: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rgbClr val="EEECE1"/>
                </a:solidFill>
                <a:sym typeface="Arial"/>
              </a:rPr>
              <a:t>Provides default / error mapping</a:t>
            </a: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olidFill>
                  <a:srgbClr val="EEECE1"/>
                </a:solidFill>
                <a:sym typeface="Arial"/>
              </a:rPr>
              <a:t>Easily overridden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856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Summary</a:t>
            </a:r>
            <a:endParaRPr lang="en-US" sz="18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24362"/>
            <a:ext cx="8551408" cy="3848609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olidFill>
                <a:schemeClr val="bg2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chemeClr val="bg2"/>
                </a:solidFill>
                <a:sym typeface="Arial"/>
              </a:rPr>
              <a:t>Spring Boot speeds up Spring application development</a:t>
            </a: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chemeClr val="bg2"/>
                </a:solidFill>
                <a:sym typeface="Arial"/>
              </a:rPr>
              <a:t>You always have full control and insight</a:t>
            </a: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chemeClr val="bg2"/>
                </a:solidFill>
                <a:sym typeface="Arial"/>
              </a:rPr>
              <a:t>Nothing is generated</a:t>
            </a: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chemeClr val="bg2"/>
                </a:solidFill>
                <a:sym typeface="Arial"/>
              </a:rPr>
              <a:t>No special runtime requirements</a:t>
            </a: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chemeClr val="bg2"/>
                </a:solidFill>
                <a:sym typeface="Arial"/>
              </a:rPr>
              <a:t>No servlet container needed (if you want)</a:t>
            </a: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olidFill>
                  <a:schemeClr val="bg2"/>
                </a:solidFill>
                <a:sym typeface="Arial"/>
              </a:rPr>
              <a:t>e.g. ideal for microservices</a:t>
            </a: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chemeClr val="bg2"/>
                </a:solidFill>
                <a:sym typeface="Arial"/>
              </a:rPr>
              <a:t>Stay tuned for even more features in future releases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15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What is Spring Boot?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24362"/>
            <a:ext cx="8551408" cy="4519138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olidFill>
                <a:schemeClr val="bg2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chemeClr val="bg2"/>
                </a:solidFill>
                <a:sym typeface="Arial"/>
              </a:rPr>
              <a:t>Spring applications typically require a lot of setup</a:t>
            </a: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olidFill>
                  <a:schemeClr val="bg2"/>
                </a:solidFill>
                <a:sym typeface="Arial"/>
              </a:rPr>
              <a:t>Consider working with JPA. You need:</a:t>
            </a:r>
          </a:p>
          <a:p>
            <a:pPr lvl="2">
              <a:buClr>
                <a:srgbClr val="008774"/>
              </a:buClr>
            </a:pPr>
            <a:r>
              <a:rPr lang="en-US" sz="1800" dirty="0" err="1" smtClean="0">
                <a:solidFill>
                  <a:schemeClr val="bg2"/>
                </a:solidFill>
                <a:sym typeface="Arial"/>
              </a:rPr>
              <a:t>Datasource</a:t>
            </a:r>
            <a:r>
              <a:rPr lang="en-US" sz="1800" dirty="0" smtClean="0">
                <a:solidFill>
                  <a:schemeClr val="bg2"/>
                </a:solidFill>
                <a:sym typeface="Arial"/>
              </a:rPr>
              <a:t>, </a:t>
            </a:r>
            <a:r>
              <a:rPr lang="en-US" sz="1800" dirty="0" err="1" smtClean="0">
                <a:solidFill>
                  <a:schemeClr val="bg2"/>
                </a:solidFill>
                <a:sym typeface="Arial"/>
              </a:rPr>
              <a:t>TransactionManager</a:t>
            </a:r>
            <a:r>
              <a:rPr lang="en-US" sz="1800" dirty="0" smtClean="0">
                <a:solidFill>
                  <a:schemeClr val="bg2"/>
                </a:solidFill>
                <a:sym typeface="Arial"/>
              </a:rPr>
              <a:t>, </a:t>
            </a:r>
            <a:r>
              <a:rPr lang="en-US" sz="1800" dirty="0" err="1" smtClean="0">
                <a:solidFill>
                  <a:schemeClr val="bg2"/>
                </a:solidFill>
                <a:sym typeface="Arial"/>
              </a:rPr>
              <a:t>EntityManagerFactory</a:t>
            </a:r>
            <a:r>
              <a:rPr lang="en-US" sz="1800" dirty="0" smtClean="0">
                <a:solidFill>
                  <a:schemeClr val="bg2"/>
                </a:solidFill>
                <a:sym typeface="Arial"/>
              </a:rPr>
              <a:t> …</a:t>
            </a: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olidFill>
                  <a:schemeClr val="bg2"/>
                </a:solidFill>
                <a:sym typeface="Arial"/>
              </a:rPr>
              <a:t>Consider a web MVC app. You need:</a:t>
            </a:r>
          </a:p>
          <a:p>
            <a:pPr lvl="2">
              <a:buClr>
                <a:srgbClr val="008774"/>
              </a:buClr>
            </a:pPr>
            <a:r>
              <a:rPr lang="en-US" sz="1800" dirty="0" err="1" smtClean="0">
                <a:solidFill>
                  <a:schemeClr val="bg2"/>
                </a:solidFill>
                <a:sym typeface="Arial"/>
              </a:rPr>
              <a:t>WebApplicationInitializer</a:t>
            </a:r>
            <a:r>
              <a:rPr lang="en-US" sz="1800" dirty="0" smtClean="0">
                <a:solidFill>
                  <a:schemeClr val="bg2"/>
                </a:solidFill>
                <a:sym typeface="Arial"/>
              </a:rPr>
              <a:t> + </a:t>
            </a:r>
            <a:r>
              <a:rPr lang="en-US" sz="1800" dirty="0" err="1" smtClean="0">
                <a:solidFill>
                  <a:schemeClr val="bg2"/>
                </a:solidFill>
                <a:sym typeface="Arial"/>
              </a:rPr>
              <a:t>web.xml</a:t>
            </a:r>
            <a:r>
              <a:rPr lang="en-US" sz="1800" dirty="0" smtClean="0">
                <a:solidFill>
                  <a:schemeClr val="bg2"/>
                </a:solidFill>
                <a:sym typeface="Arial"/>
              </a:rPr>
              <a:t>, </a:t>
            </a:r>
            <a:r>
              <a:rPr lang="en-US" sz="1800" dirty="0" err="1" smtClean="0">
                <a:solidFill>
                  <a:schemeClr val="bg2"/>
                </a:solidFill>
                <a:sym typeface="Arial"/>
              </a:rPr>
              <a:t>ContextLoaderListener</a:t>
            </a:r>
            <a:r>
              <a:rPr lang="en-US" sz="1800" dirty="0" smtClean="0">
                <a:solidFill>
                  <a:schemeClr val="bg2"/>
                </a:solidFill>
                <a:sym typeface="Arial"/>
              </a:rPr>
              <a:t>, </a:t>
            </a:r>
            <a:r>
              <a:rPr lang="en-US" sz="1800" dirty="0" err="1" smtClean="0">
                <a:solidFill>
                  <a:schemeClr val="bg2"/>
                </a:solidFill>
                <a:sym typeface="Arial"/>
              </a:rPr>
              <a:t>DispatcherServlet</a:t>
            </a:r>
            <a:r>
              <a:rPr lang="en-US" sz="1800" dirty="0" smtClean="0">
                <a:solidFill>
                  <a:schemeClr val="bg2"/>
                </a:solidFill>
                <a:sym typeface="Arial"/>
              </a:rPr>
              <a:t>, …</a:t>
            </a: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olidFill>
                  <a:schemeClr val="bg2"/>
                </a:solidFill>
                <a:sym typeface="Arial"/>
              </a:rPr>
              <a:t>An MVC app using JPA would need all of this</a:t>
            </a:r>
            <a:endParaRPr lang="en-US" dirty="0">
              <a:solidFill>
                <a:schemeClr val="bg2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endParaRPr lang="en-US" sz="2400" dirty="0" smtClean="0">
              <a:solidFill>
                <a:schemeClr val="bg2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chemeClr val="bg2"/>
                </a:solidFill>
                <a:sym typeface="Arial"/>
              </a:rPr>
              <a:t>BUT: much of this is predictable</a:t>
            </a:r>
          </a:p>
          <a:p>
            <a:pPr lvl="1">
              <a:buClr>
                <a:srgbClr val="008774"/>
              </a:buClr>
            </a:pPr>
            <a:r>
              <a:rPr lang="en-US" sz="1800" dirty="0" smtClean="0">
                <a:solidFill>
                  <a:schemeClr val="bg2"/>
                </a:solidFill>
                <a:sym typeface="Arial"/>
              </a:rPr>
              <a:t>Spring Boot can do most of this setup for you</a:t>
            </a:r>
            <a:endParaRPr lang="en-US" sz="1800" dirty="0">
              <a:solidFill>
                <a:schemeClr val="bg2"/>
              </a:solidFill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32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What is Spring Boot?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24362"/>
            <a:ext cx="8551408" cy="3848609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rgbClr val="EEECE1"/>
                </a:solidFill>
                <a:sym typeface="Arial"/>
              </a:rPr>
              <a:t>An opinionated runtime for Spring Projects</a:t>
            </a: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rgbClr val="EEECE1"/>
                </a:solidFill>
                <a:sym typeface="Arial"/>
              </a:rPr>
              <a:t>Supports different project types, like Web and Batch</a:t>
            </a: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rgbClr val="EEECE1"/>
                </a:solidFill>
                <a:sym typeface="Arial"/>
              </a:rPr>
              <a:t>Handles most low-level, predictable setup for you</a:t>
            </a:r>
          </a:p>
          <a:p>
            <a:pPr>
              <a:buClr>
                <a:srgbClr val="008774"/>
              </a:buClr>
            </a:pPr>
            <a:endParaRPr lang="en-US" sz="2400" dirty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rgbClr val="EEECE1"/>
                </a:solidFill>
                <a:sym typeface="Arial"/>
              </a:rPr>
              <a:t>It is not:</a:t>
            </a: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olidFill>
                  <a:srgbClr val="EEECE1"/>
                </a:solidFill>
                <a:sym typeface="Arial"/>
              </a:rPr>
              <a:t>A code generator</a:t>
            </a: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olidFill>
                  <a:srgbClr val="EEECE1"/>
                </a:solidFill>
                <a:sym typeface="Arial"/>
              </a:rPr>
              <a:t>An IDE plugin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05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Opinionated Runtime?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24362"/>
            <a:ext cx="8551408" cy="3848609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rgbClr val="EEECE1"/>
                </a:solidFill>
                <a:sym typeface="Arial"/>
              </a:rPr>
              <a:t>Spring Boot uses sensible defaults, “opinions”, mostly based on the classpath contents</a:t>
            </a: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rgbClr val="EEECE1"/>
                </a:solidFill>
                <a:sym typeface="Arial"/>
              </a:rPr>
              <a:t>For Example</a:t>
            </a: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olidFill>
                  <a:srgbClr val="EEECE1"/>
                </a:solidFill>
                <a:sym typeface="Arial"/>
              </a:rPr>
              <a:t>Sets up a JPA Entity Manager Factory if a JPA implementation is on the classpath</a:t>
            </a: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olidFill>
                  <a:srgbClr val="EEECE1"/>
                </a:solidFill>
                <a:sym typeface="Arial"/>
              </a:rPr>
              <a:t>Creates a default Spring MVC setup, if Spring MVC is on the classpath</a:t>
            </a: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rgbClr val="EEECE1"/>
                </a:solidFill>
                <a:sym typeface="Arial"/>
              </a:rPr>
              <a:t>Everything can be overridden easily</a:t>
            </a: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olidFill>
                  <a:srgbClr val="EEECE1"/>
                </a:solidFill>
                <a:sym typeface="Arial"/>
              </a:rPr>
              <a:t>But most of the time it, its not needed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867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Hello World Example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24362"/>
            <a:ext cx="8551408" cy="3848609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rgbClr val="EEECE1"/>
                </a:solidFill>
                <a:sym typeface="Arial"/>
              </a:rPr>
              <a:t>Only 3 files needed to get a running Spring application</a:t>
            </a:r>
            <a:endParaRPr lang="en-US" sz="2400" dirty="0">
              <a:solidFill>
                <a:srgbClr val="EEECE1"/>
              </a:solidFill>
              <a:sym typeface="Arial"/>
            </a:endParaRPr>
          </a:p>
          <a:p>
            <a:pPr lvl="1">
              <a:buClr>
                <a:srgbClr val="008774"/>
              </a:buClr>
            </a:pPr>
            <a:endParaRPr lang="en-US" sz="2000" dirty="0" smtClean="0">
              <a:solidFill>
                <a:srgbClr val="EEECE1"/>
              </a:solidFill>
              <a:sym typeface="Arial"/>
            </a:endParaRP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olidFill>
                  <a:srgbClr val="EEECE1"/>
                </a:solidFill>
                <a:sym typeface="Arial"/>
              </a:rPr>
              <a:t>Setup Spring Boot dependencies</a:t>
            </a:r>
          </a:p>
          <a:p>
            <a:pPr lvl="1">
              <a:buClr>
                <a:srgbClr val="008774"/>
              </a:buClr>
            </a:pPr>
            <a:endParaRPr lang="en-US" sz="2000" dirty="0" smtClean="0">
              <a:solidFill>
                <a:srgbClr val="EEECE1"/>
              </a:solidFill>
              <a:sym typeface="Arial"/>
            </a:endParaRPr>
          </a:p>
          <a:p>
            <a:pPr lvl="1">
              <a:buClr>
                <a:srgbClr val="008774"/>
              </a:buClr>
            </a:pPr>
            <a:endParaRPr lang="en-US" sz="2000" dirty="0">
              <a:solidFill>
                <a:srgbClr val="EEECE1"/>
              </a:solidFill>
              <a:sym typeface="Arial"/>
            </a:endParaRP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olidFill>
                  <a:srgbClr val="EEECE1"/>
                </a:solidFill>
                <a:sym typeface="Arial"/>
              </a:rPr>
              <a:t>Basic Spring MVC controller</a:t>
            </a:r>
          </a:p>
          <a:p>
            <a:pPr lvl="1">
              <a:buClr>
                <a:srgbClr val="008774"/>
              </a:buClr>
            </a:pPr>
            <a:endParaRPr lang="en-US" sz="2000" dirty="0" smtClean="0">
              <a:solidFill>
                <a:srgbClr val="EEECE1"/>
              </a:solidFill>
              <a:sym typeface="Arial"/>
            </a:endParaRPr>
          </a:p>
          <a:p>
            <a:pPr lvl="1">
              <a:buClr>
                <a:srgbClr val="008774"/>
              </a:buClr>
            </a:pPr>
            <a:endParaRPr lang="en-US" sz="2000" dirty="0">
              <a:solidFill>
                <a:srgbClr val="EEECE1"/>
              </a:solidFill>
              <a:sym typeface="Arial"/>
            </a:endParaRP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olidFill>
                  <a:srgbClr val="EEECE1"/>
                </a:solidFill>
                <a:sym typeface="Arial"/>
              </a:rPr>
              <a:t>Application launcher</a:t>
            </a:r>
            <a:endParaRPr lang="en-US" sz="2000" dirty="0">
              <a:solidFill>
                <a:srgbClr val="EEECE1"/>
              </a:solidFill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5241636" y="1893455"/>
            <a:ext cx="2043546" cy="36945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pom.xml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241636" y="3015673"/>
            <a:ext cx="2043546" cy="36945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HelloController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241636" y="4103516"/>
            <a:ext cx="2043546" cy="36945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16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629920" y="944881"/>
            <a:ext cx="4551680" cy="3661756"/>
          </a:xfrm>
          <a:prstGeom prst="rect">
            <a:avLst/>
          </a:prstGeom>
          <a:noFill/>
          <a:ln>
            <a:solidFill>
              <a:schemeClr val="bg2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200" dirty="0">
                <a:solidFill>
                  <a:srgbClr val="EEECE1"/>
                </a:solidFill>
                <a:sym typeface="Arial"/>
              </a:rPr>
              <a:t>&lt;parent&gt;</a:t>
            </a:r>
          </a:p>
          <a:p>
            <a:pPr>
              <a:buClr>
                <a:srgbClr val="008774"/>
              </a:buClr>
            </a:pPr>
            <a:r>
              <a:rPr lang="en-US" sz="1200" dirty="0">
                <a:solidFill>
                  <a:srgbClr val="EEECE1"/>
                </a:solidFill>
                <a:sym typeface="Arial"/>
              </a:rPr>
              <a:t>	&lt;</a:t>
            </a:r>
            <a:r>
              <a:rPr lang="en-US" sz="1200" dirty="0" err="1">
                <a:solidFill>
                  <a:srgbClr val="EEECE1"/>
                </a:solidFill>
                <a:sym typeface="Arial"/>
              </a:rPr>
              <a:t>groupId</a:t>
            </a:r>
            <a:r>
              <a:rPr lang="en-US" sz="1200" dirty="0">
                <a:solidFill>
                  <a:srgbClr val="EEECE1"/>
                </a:solidFill>
                <a:sym typeface="Arial"/>
              </a:rPr>
              <a:t>&gt;</a:t>
            </a:r>
            <a:r>
              <a:rPr lang="en-US" sz="1200" dirty="0" err="1">
                <a:solidFill>
                  <a:srgbClr val="EEECE1"/>
                </a:solidFill>
                <a:sym typeface="Arial"/>
              </a:rPr>
              <a:t>org.springframework.boot</a:t>
            </a:r>
            <a:r>
              <a:rPr lang="en-US" sz="1200" dirty="0">
                <a:solidFill>
                  <a:srgbClr val="EEECE1"/>
                </a:solidFill>
                <a:sym typeface="Arial"/>
              </a:rPr>
              <a:t>&lt;/</a:t>
            </a:r>
            <a:r>
              <a:rPr lang="en-US" sz="1200" dirty="0" err="1">
                <a:solidFill>
                  <a:srgbClr val="EEECE1"/>
                </a:solidFill>
                <a:sym typeface="Arial"/>
              </a:rPr>
              <a:t>groupId</a:t>
            </a:r>
            <a:r>
              <a:rPr lang="en-US" sz="1200" dirty="0">
                <a:solidFill>
                  <a:srgbClr val="EEECE1"/>
                </a:solidFill>
                <a:sym typeface="Arial"/>
              </a:rPr>
              <a:t>&gt;</a:t>
            </a:r>
          </a:p>
          <a:p>
            <a:pPr>
              <a:buClr>
                <a:srgbClr val="008774"/>
              </a:buClr>
            </a:pPr>
            <a:r>
              <a:rPr lang="en-US" sz="1200" dirty="0">
                <a:solidFill>
                  <a:srgbClr val="EEECE1"/>
                </a:solidFill>
                <a:sym typeface="Arial"/>
              </a:rPr>
              <a:t>	&lt;</a:t>
            </a:r>
            <a:r>
              <a:rPr lang="en-US" sz="1200" dirty="0" err="1">
                <a:solidFill>
                  <a:srgbClr val="EEECE1"/>
                </a:solidFill>
                <a:sym typeface="Arial"/>
              </a:rPr>
              <a:t>artifactId</a:t>
            </a:r>
            <a:r>
              <a:rPr lang="en-US" sz="1200" dirty="0">
                <a:solidFill>
                  <a:srgbClr val="EEECE1"/>
                </a:solidFill>
                <a:sym typeface="Arial"/>
              </a:rPr>
              <a:t>&gt;</a:t>
            </a:r>
            <a:r>
              <a:rPr lang="en-US" sz="1200" b="1" dirty="0">
                <a:solidFill>
                  <a:schemeClr val="accent6"/>
                </a:solidFill>
                <a:sym typeface="Arial"/>
              </a:rPr>
              <a:t>spring-boot-starter-parent</a:t>
            </a:r>
            <a:r>
              <a:rPr lang="en-US" sz="1200" dirty="0">
                <a:solidFill>
                  <a:srgbClr val="EEECE1"/>
                </a:solidFill>
                <a:sym typeface="Arial"/>
              </a:rPr>
              <a:t>&lt;/</a:t>
            </a:r>
            <a:r>
              <a:rPr lang="en-US" sz="1200" dirty="0" err="1">
                <a:solidFill>
                  <a:srgbClr val="EEECE1"/>
                </a:solidFill>
                <a:sym typeface="Arial"/>
              </a:rPr>
              <a:t>artifactId</a:t>
            </a:r>
            <a:r>
              <a:rPr lang="en-US" sz="1200" dirty="0">
                <a:solidFill>
                  <a:srgbClr val="EEECE1"/>
                </a:solidFill>
                <a:sym typeface="Arial"/>
              </a:rPr>
              <a:t>&gt;</a:t>
            </a:r>
          </a:p>
          <a:p>
            <a:pPr>
              <a:buClr>
                <a:srgbClr val="008774"/>
              </a:buClr>
            </a:pPr>
            <a:r>
              <a:rPr lang="en-US" sz="1200" dirty="0">
                <a:solidFill>
                  <a:srgbClr val="EEECE1"/>
                </a:solidFill>
                <a:sym typeface="Arial"/>
              </a:rPr>
              <a:t>	&lt;version&gt;1.3.0.RELEASE&lt;/version&gt;</a:t>
            </a:r>
          </a:p>
          <a:p>
            <a:pPr>
              <a:buClr>
                <a:srgbClr val="008774"/>
              </a:buClr>
            </a:pPr>
            <a:r>
              <a:rPr lang="en-US" sz="1200" dirty="0">
                <a:solidFill>
                  <a:srgbClr val="EEECE1"/>
                </a:solidFill>
                <a:sym typeface="Arial"/>
              </a:rPr>
              <a:t>&lt;/parent&gt;</a:t>
            </a:r>
          </a:p>
          <a:p>
            <a:pPr>
              <a:buClr>
                <a:srgbClr val="008774"/>
              </a:buClr>
            </a:pPr>
            <a:r>
              <a:rPr lang="en-US" sz="1200" dirty="0">
                <a:solidFill>
                  <a:srgbClr val="EEECE1"/>
                </a:solidFill>
                <a:sym typeface="Arial"/>
              </a:rPr>
              <a:t>	&lt;dependencies&gt;</a:t>
            </a:r>
          </a:p>
          <a:p>
            <a:pPr>
              <a:buClr>
                <a:srgbClr val="008774"/>
              </a:buClr>
            </a:pPr>
            <a:r>
              <a:rPr lang="en-US" sz="1200" dirty="0">
                <a:solidFill>
                  <a:srgbClr val="EEECE1"/>
                </a:solidFill>
                <a:sym typeface="Arial"/>
              </a:rPr>
              <a:t>		&lt;dependency&gt;</a:t>
            </a:r>
          </a:p>
          <a:p>
            <a:pPr>
              <a:buClr>
                <a:srgbClr val="008774"/>
              </a:buClr>
            </a:pPr>
            <a:r>
              <a:rPr lang="en-US" sz="1200" dirty="0">
                <a:solidFill>
                  <a:srgbClr val="EEECE1"/>
                </a:solidFill>
                <a:sym typeface="Arial"/>
              </a:rPr>
              <a:t>			&lt;</a:t>
            </a:r>
            <a:r>
              <a:rPr lang="en-US" sz="1200" dirty="0" err="1">
                <a:solidFill>
                  <a:srgbClr val="EEECE1"/>
                </a:solidFill>
                <a:sym typeface="Arial"/>
              </a:rPr>
              <a:t>groupId</a:t>
            </a:r>
            <a:r>
              <a:rPr lang="en-US" sz="1200" dirty="0">
                <a:solidFill>
                  <a:srgbClr val="EEECE1"/>
                </a:solidFill>
                <a:sym typeface="Arial"/>
              </a:rPr>
              <a:t>&gt;</a:t>
            </a:r>
            <a:r>
              <a:rPr lang="en-US" sz="1200" dirty="0" err="1">
                <a:solidFill>
                  <a:srgbClr val="EEECE1"/>
                </a:solidFill>
                <a:sym typeface="Arial"/>
              </a:rPr>
              <a:t>org.springframework.boot</a:t>
            </a:r>
            <a:r>
              <a:rPr lang="en-US" sz="1200" dirty="0">
                <a:solidFill>
                  <a:srgbClr val="EEECE1"/>
                </a:solidFill>
                <a:sym typeface="Arial"/>
              </a:rPr>
              <a:t>&lt;/</a:t>
            </a:r>
            <a:r>
              <a:rPr lang="en-US" sz="1200" dirty="0" err="1">
                <a:solidFill>
                  <a:srgbClr val="EEECE1"/>
                </a:solidFill>
                <a:sym typeface="Arial"/>
              </a:rPr>
              <a:t>groupId</a:t>
            </a:r>
            <a:r>
              <a:rPr lang="en-US" sz="1200" dirty="0">
                <a:solidFill>
                  <a:srgbClr val="EEECE1"/>
                </a:solidFill>
                <a:sym typeface="Arial"/>
              </a:rPr>
              <a:t>&gt;</a:t>
            </a:r>
          </a:p>
          <a:p>
            <a:pPr>
              <a:buClr>
                <a:srgbClr val="008774"/>
              </a:buClr>
            </a:pPr>
            <a:r>
              <a:rPr lang="en-US" sz="1200" dirty="0">
                <a:solidFill>
                  <a:srgbClr val="EEECE1"/>
                </a:solidFill>
                <a:sym typeface="Arial"/>
              </a:rPr>
              <a:t>			&lt;</a:t>
            </a:r>
            <a:r>
              <a:rPr lang="en-US" sz="1200" dirty="0" err="1">
                <a:solidFill>
                  <a:srgbClr val="EEECE1"/>
                </a:solidFill>
                <a:sym typeface="Arial"/>
              </a:rPr>
              <a:t>artifactId</a:t>
            </a:r>
            <a:r>
              <a:rPr lang="en-US" sz="1200" dirty="0">
                <a:solidFill>
                  <a:srgbClr val="EEECE1"/>
                </a:solidFill>
                <a:sym typeface="Arial"/>
              </a:rPr>
              <a:t>&gt;</a:t>
            </a:r>
            <a:r>
              <a:rPr lang="en-US" sz="1200" b="1" dirty="0">
                <a:solidFill>
                  <a:srgbClr val="F79646"/>
                </a:solidFill>
                <a:sym typeface="Arial"/>
              </a:rPr>
              <a:t>spring-boot-starter-web</a:t>
            </a:r>
            <a:r>
              <a:rPr lang="en-US" sz="1200" dirty="0">
                <a:solidFill>
                  <a:srgbClr val="EEECE1"/>
                </a:solidFill>
                <a:sym typeface="Arial"/>
              </a:rPr>
              <a:t>&lt;/</a:t>
            </a:r>
            <a:r>
              <a:rPr lang="en-US" sz="1200" dirty="0" err="1">
                <a:solidFill>
                  <a:srgbClr val="EEECE1"/>
                </a:solidFill>
                <a:sym typeface="Arial"/>
              </a:rPr>
              <a:t>artifactId</a:t>
            </a:r>
            <a:r>
              <a:rPr lang="en-US" sz="1200" dirty="0">
                <a:solidFill>
                  <a:srgbClr val="EEECE1"/>
                </a:solidFill>
                <a:sym typeface="Arial"/>
              </a:rPr>
              <a:t>&gt;</a:t>
            </a:r>
          </a:p>
          <a:p>
            <a:pPr>
              <a:buClr>
                <a:srgbClr val="008774"/>
              </a:buClr>
            </a:pPr>
            <a:r>
              <a:rPr lang="en-US" sz="1200" dirty="0">
                <a:solidFill>
                  <a:srgbClr val="EEECE1"/>
                </a:solidFill>
                <a:sym typeface="Arial"/>
              </a:rPr>
              <a:t>		&lt;/dependency&gt;</a:t>
            </a:r>
          </a:p>
          <a:p>
            <a:pPr>
              <a:buClr>
                <a:srgbClr val="008774"/>
              </a:buClr>
            </a:pPr>
            <a:r>
              <a:rPr lang="en-US" sz="1200" dirty="0">
                <a:solidFill>
                  <a:srgbClr val="EEECE1"/>
                </a:solidFill>
                <a:sym typeface="Arial"/>
              </a:rPr>
              <a:t>	&lt;/dependencies&gt;</a:t>
            </a:r>
          </a:p>
          <a:p>
            <a:pPr>
              <a:buClr>
                <a:srgbClr val="008774"/>
              </a:buClr>
            </a:pPr>
            <a:r>
              <a:rPr lang="en-US" sz="1200" dirty="0">
                <a:solidFill>
                  <a:srgbClr val="EEECE1"/>
                </a:solidFill>
                <a:sym typeface="Arial"/>
              </a:rPr>
              <a:t>&lt;build&gt;</a:t>
            </a:r>
          </a:p>
          <a:p>
            <a:pPr>
              <a:buClr>
                <a:srgbClr val="008774"/>
              </a:buClr>
            </a:pPr>
            <a:r>
              <a:rPr lang="en-US" sz="1200" dirty="0">
                <a:solidFill>
                  <a:srgbClr val="EEECE1"/>
                </a:solidFill>
                <a:sym typeface="Arial"/>
              </a:rPr>
              <a:t>	&lt;plugins&gt;</a:t>
            </a:r>
          </a:p>
          <a:p>
            <a:pPr>
              <a:buClr>
                <a:srgbClr val="008774"/>
              </a:buClr>
            </a:pPr>
            <a:r>
              <a:rPr lang="en-US" sz="1200" dirty="0">
                <a:solidFill>
                  <a:srgbClr val="EEECE1"/>
                </a:solidFill>
                <a:sym typeface="Arial"/>
              </a:rPr>
              <a:t>		&lt;plugin&gt;</a:t>
            </a:r>
          </a:p>
          <a:p>
            <a:pPr>
              <a:buClr>
                <a:srgbClr val="008774"/>
              </a:buClr>
            </a:pPr>
            <a:r>
              <a:rPr lang="en-US" sz="1200" dirty="0">
                <a:solidFill>
                  <a:srgbClr val="EEECE1"/>
                </a:solidFill>
                <a:sym typeface="Arial"/>
              </a:rPr>
              <a:t>			&lt;</a:t>
            </a:r>
            <a:r>
              <a:rPr lang="en-US" sz="1200" dirty="0" err="1">
                <a:solidFill>
                  <a:srgbClr val="EEECE1"/>
                </a:solidFill>
                <a:sym typeface="Arial"/>
              </a:rPr>
              <a:t>groupId</a:t>
            </a:r>
            <a:r>
              <a:rPr lang="en-US" sz="1200" dirty="0">
                <a:solidFill>
                  <a:srgbClr val="EEECE1"/>
                </a:solidFill>
                <a:sym typeface="Arial"/>
              </a:rPr>
              <a:t>&gt;</a:t>
            </a:r>
            <a:r>
              <a:rPr lang="en-US" sz="1200" dirty="0" err="1">
                <a:solidFill>
                  <a:srgbClr val="EEECE1"/>
                </a:solidFill>
                <a:sym typeface="Arial"/>
              </a:rPr>
              <a:t>org.springframework.boot</a:t>
            </a:r>
            <a:r>
              <a:rPr lang="en-US" sz="1200" dirty="0">
                <a:solidFill>
                  <a:srgbClr val="EEECE1"/>
                </a:solidFill>
                <a:sym typeface="Arial"/>
              </a:rPr>
              <a:t>&lt;/</a:t>
            </a:r>
            <a:r>
              <a:rPr lang="en-US" sz="1200" dirty="0" err="1">
                <a:solidFill>
                  <a:srgbClr val="EEECE1"/>
                </a:solidFill>
                <a:sym typeface="Arial"/>
              </a:rPr>
              <a:t>groupId</a:t>
            </a:r>
            <a:r>
              <a:rPr lang="en-US" sz="1200" dirty="0">
                <a:solidFill>
                  <a:srgbClr val="EEECE1"/>
                </a:solidFill>
                <a:sym typeface="Arial"/>
              </a:rPr>
              <a:t>&gt;</a:t>
            </a:r>
          </a:p>
          <a:p>
            <a:pPr>
              <a:buClr>
                <a:srgbClr val="008774"/>
              </a:buClr>
            </a:pPr>
            <a:r>
              <a:rPr lang="en-US" sz="1200" dirty="0">
                <a:solidFill>
                  <a:srgbClr val="EEECE1"/>
                </a:solidFill>
                <a:sym typeface="Arial"/>
              </a:rPr>
              <a:t>			&lt;</a:t>
            </a:r>
            <a:r>
              <a:rPr lang="en-US" sz="1200" dirty="0" err="1">
                <a:solidFill>
                  <a:srgbClr val="EEECE1"/>
                </a:solidFill>
                <a:sym typeface="Arial"/>
              </a:rPr>
              <a:t>artifactId</a:t>
            </a:r>
            <a:r>
              <a:rPr lang="en-US" sz="1200" dirty="0">
                <a:solidFill>
                  <a:srgbClr val="EEECE1"/>
                </a:solidFill>
                <a:sym typeface="Arial"/>
              </a:rPr>
              <a:t>&gt;spring-boot-maven-plugin&lt;/</a:t>
            </a:r>
            <a:r>
              <a:rPr lang="en-US" sz="1200" dirty="0" err="1">
                <a:solidFill>
                  <a:srgbClr val="EEECE1"/>
                </a:solidFill>
                <a:sym typeface="Arial"/>
              </a:rPr>
              <a:t>artifactId</a:t>
            </a:r>
            <a:r>
              <a:rPr lang="en-US" sz="1200" dirty="0">
                <a:solidFill>
                  <a:srgbClr val="EEECE1"/>
                </a:solidFill>
                <a:sym typeface="Arial"/>
              </a:rPr>
              <a:t>&gt;</a:t>
            </a:r>
          </a:p>
          <a:p>
            <a:pPr>
              <a:buClr>
                <a:srgbClr val="008774"/>
              </a:buClr>
            </a:pPr>
            <a:r>
              <a:rPr lang="en-US" sz="1200" dirty="0">
                <a:solidFill>
                  <a:srgbClr val="EEECE1"/>
                </a:solidFill>
                <a:sym typeface="Arial"/>
              </a:rPr>
              <a:t>		&lt;/plugin&gt;</a:t>
            </a:r>
          </a:p>
          <a:p>
            <a:pPr>
              <a:buClr>
                <a:srgbClr val="008774"/>
              </a:buClr>
            </a:pPr>
            <a:r>
              <a:rPr lang="en-US" sz="1200" dirty="0">
                <a:solidFill>
                  <a:srgbClr val="EEECE1"/>
                </a:solidFill>
                <a:sym typeface="Arial"/>
              </a:rPr>
              <a:t>	&lt;/plugins&gt;</a:t>
            </a:r>
          </a:p>
          <a:p>
            <a:pPr>
              <a:buClr>
                <a:srgbClr val="008774"/>
              </a:buClr>
            </a:pPr>
            <a:r>
              <a:rPr lang="en-US" sz="1200" dirty="0">
                <a:solidFill>
                  <a:srgbClr val="EEECE1"/>
                </a:solidFill>
                <a:sym typeface="Arial"/>
              </a:rPr>
              <a:t>&lt;/build&gt;</a:t>
            </a:r>
          </a:p>
        </p:txBody>
      </p:sp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Hello World – Maven Descriptor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5625869" y="1939814"/>
            <a:ext cx="1293091" cy="379803"/>
          </a:xfrm>
          <a:prstGeom prst="roundRect">
            <a:avLst/>
          </a:prstGeom>
          <a:solidFill>
            <a:schemeClr val="accent5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parent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625869" y="2990085"/>
            <a:ext cx="2540000" cy="931676"/>
          </a:xfrm>
          <a:prstGeom prst="roundRect">
            <a:avLst/>
          </a:prstGeom>
          <a:solidFill>
            <a:srgbClr val="4BACC6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00"/>
                </a:solidFill>
              </a:rPr>
              <a:t>Spring MVC Embedded Tomcat Jackson…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8" name="Straight Arrow Connector 7"/>
          <p:cNvCxnSpPr>
            <a:stCxn id="2" idx="1"/>
          </p:cNvCxnSpPr>
          <p:nvPr/>
        </p:nvCxnSpPr>
        <p:spPr>
          <a:xfrm flipH="1" flipV="1">
            <a:off x="3454400" y="1656080"/>
            <a:ext cx="2171469" cy="473636"/>
          </a:xfrm>
          <a:prstGeom prst="straightConnector1">
            <a:avLst/>
          </a:prstGeom>
          <a:ln w="28575" cmpd="sng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1"/>
          </p:cNvCxnSpPr>
          <p:nvPr/>
        </p:nvCxnSpPr>
        <p:spPr>
          <a:xfrm flipH="1" flipV="1">
            <a:off x="4074160" y="2763520"/>
            <a:ext cx="1551709" cy="692403"/>
          </a:xfrm>
          <a:prstGeom prst="straightConnector1">
            <a:avLst/>
          </a:prstGeom>
          <a:ln w="28575" cmpd="sng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26470" y="4607021"/>
            <a:ext cx="1007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EEECE1"/>
                </a:solidFill>
              </a:rPr>
              <a:t>pom.xml</a:t>
            </a:r>
            <a:endParaRPr lang="en-US" dirty="0">
              <a:solidFill>
                <a:srgbClr val="EEEC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627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1800" y="2690091"/>
            <a:ext cx="4283364" cy="1916545"/>
          </a:xfrm>
          <a:prstGeom prst="rect">
            <a:avLst/>
          </a:prstGeom>
          <a:noFill/>
          <a:ln>
            <a:solidFill>
              <a:srgbClr val="FFFFFF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Hello World – Spring MVC Controller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24362"/>
            <a:ext cx="8551408" cy="3848609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olidFill>
                <a:schemeClr val="bg2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chemeClr val="bg2"/>
                </a:solidFill>
                <a:sym typeface="Arial"/>
              </a:rPr>
              <a:t>An </a:t>
            </a:r>
            <a:r>
              <a:rPr lang="en-US" sz="2400" dirty="0" err="1" smtClean="0">
                <a:solidFill>
                  <a:schemeClr val="bg2"/>
                </a:solidFill>
                <a:sym typeface="Arial"/>
              </a:rPr>
              <a:t>RESTful</a:t>
            </a:r>
            <a:r>
              <a:rPr lang="en-US" sz="2400" dirty="0" smtClean="0">
                <a:solidFill>
                  <a:schemeClr val="bg2"/>
                </a:solidFill>
                <a:sym typeface="Arial"/>
              </a:rPr>
              <a:t> controller to keep this example simple</a:t>
            </a: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olidFill>
                  <a:schemeClr val="bg2"/>
                </a:solidFill>
                <a:sym typeface="Arial"/>
              </a:rPr>
              <a:t>Returns a String as the body of the HTTP Response</a:t>
            </a: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olidFill>
                  <a:schemeClr val="bg2"/>
                </a:solidFill>
                <a:sym typeface="Arial"/>
              </a:rPr>
              <a:t>No view involved</a:t>
            </a:r>
          </a:p>
          <a:p>
            <a:pPr>
              <a:buClr>
                <a:srgbClr val="008774"/>
              </a:buClr>
            </a:pPr>
            <a:endParaRPr lang="en-US" sz="2400" dirty="0">
              <a:solidFill>
                <a:schemeClr val="bg2"/>
              </a:solidFill>
              <a:sym typeface="Arial"/>
            </a:endParaRPr>
          </a:p>
          <a:p>
            <a:pPr marL="0" indent="0">
              <a:buClr>
                <a:srgbClr val="008774"/>
              </a:buClr>
              <a:buNone/>
            </a:pPr>
            <a:r>
              <a:rPr lang="en-US" sz="1400" dirty="0" smtClean="0">
                <a:solidFill>
                  <a:schemeClr val="accent6"/>
                </a:solidFill>
                <a:sym typeface="Arial"/>
              </a:rPr>
              <a:t>@</a:t>
            </a:r>
            <a:r>
              <a:rPr lang="en-US" sz="1400" dirty="0" err="1" smtClean="0">
                <a:solidFill>
                  <a:schemeClr val="accent6"/>
                </a:solidFill>
                <a:sym typeface="Arial"/>
              </a:rPr>
              <a:t>RestController</a:t>
            </a:r>
            <a:endParaRPr lang="en-US" sz="1400" dirty="0" smtClean="0">
              <a:solidFill>
                <a:schemeClr val="accent6"/>
              </a:solidFill>
              <a:sym typeface="Arial"/>
            </a:endParaRPr>
          </a:p>
          <a:p>
            <a:pPr marL="0" indent="0">
              <a:buClr>
                <a:srgbClr val="008774"/>
              </a:buClr>
              <a:buNone/>
            </a:pPr>
            <a:r>
              <a:rPr lang="en-US" sz="1400" dirty="0" smtClean="0">
                <a:solidFill>
                  <a:schemeClr val="bg2"/>
                </a:solidFill>
                <a:sym typeface="Arial"/>
              </a:rPr>
              <a:t>public class </a:t>
            </a:r>
            <a:r>
              <a:rPr lang="en-US" sz="1400" dirty="0" err="1" smtClean="0">
                <a:solidFill>
                  <a:schemeClr val="bg2"/>
                </a:solidFill>
                <a:sym typeface="Arial"/>
              </a:rPr>
              <a:t>HelloController</a:t>
            </a:r>
            <a:r>
              <a:rPr lang="en-US" sz="1400" dirty="0" smtClean="0">
                <a:solidFill>
                  <a:schemeClr val="bg2"/>
                </a:solidFill>
                <a:sym typeface="Arial"/>
              </a:rPr>
              <a:t> {</a:t>
            </a:r>
          </a:p>
          <a:p>
            <a:pPr marL="0" indent="0">
              <a:buClr>
                <a:srgbClr val="008774"/>
              </a:buClr>
              <a:buNone/>
            </a:pPr>
            <a:r>
              <a:rPr lang="en-US" sz="1400" dirty="0">
                <a:solidFill>
                  <a:schemeClr val="bg2"/>
                </a:solidFill>
                <a:sym typeface="Arial"/>
              </a:rPr>
              <a:t>	</a:t>
            </a:r>
            <a:r>
              <a:rPr lang="en-US" sz="1400" dirty="0" smtClean="0">
                <a:solidFill>
                  <a:srgbClr val="F79646"/>
                </a:solidFill>
                <a:sym typeface="Arial"/>
              </a:rPr>
              <a:t>@</a:t>
            </a:r>
            <a:r>
              <a:rPr lang="en-US" sz="1400" dirty="0" err="1" smtClean="0">
                <a:solidFill>
                  <a:srgbClr val="F79646"/>
                </a:solidFill>
                <a:sym typeface="Arial"/>
              </a:rPr>
              <a:t>RequestMapping</a:t>
            </a:r>
            <a:r>
              <a:rPr lang="en-US" sz="1400" dirty="0" smtClean="0">
                <a:solidFill>
                  <a:srgbClr val="F79646"/>
                </a:solidFill>
                <a:sym typeface="Arial"/>
              </a:rPr>
              <a:t>(“/”)</a:t>
            </a:r>
          </a:p>
          <a:p>
            <a:pPr marL="0" indent="0">
              <a:buClr>
                <a:srgbClr val="008774"/>
              </a:buClr>
              <a:buNone/>
            </a:pPr>
            <a:r>
              <a:rPr lang="en-US" sz="1400" dirty="0">
                <a:solidFill>
                  <a:schemeClr val="bg2"/>
                </a:solidFill>
                <a:sym typeface="Arial"/>
              </a:rPr>
              <a:t>	</a:t>
            </a:r>
            <a:r>
              <a:rPr lang="en-US" sz="1400" dirty="0" smtClean="0">
                <a:solidFill>
                  <a:schemeClr val="bg2"/>
                </a:solidFill>
                <a:sym typeface="Arial"/>
              </a:rPr>
              <a:t>public String hello() {</a:t>
            </a:r>
          </a:p>
          <a:p>
            <a:pPr marL="0" indent="0">
              <a:buClr>
                <a:srgbClr val="008774"/>
              </a:buClr>
              <a:buNone/>
            </a:pPr>
            <a:r>
              <a:rPr lang="en-US" sz="1400" dirty="0">
                <a:solidFill>
                  <a:schemeClr val="bg2"/>
                </a:solidFill>
                <a:sym typeface="Arial"/>
              </a:rPr>
              <a:t>	</a:t>
            </a:r>
            <a:r>
              <a:rPr lang="en-US" sz="1400" dirty="0" smtClean="0">
                <a:solidFill>
                  <a:schemeClr val="bg2"/>
                </a:solidFill>
                <a:sym typeface="Arial"/>
              </a:rPr>
              <a:t>	return “Greetings from Spring Boot!”;</a:t>
            </a:r>
          </a:p>
          <a:p>
            <a:pPr marL="0" indent="0">
              <a:buClr>
                <a:srgbClr val="008774"/>
              </a:buClr>
              <a:buNone/>
            </a:pPr>
            <a:r>
              <a:rPr lang="en-US" sz="1400" dirty="0">
                <a:solidFill>
                  <a:schemeClr val="bg2"/>
                </a:solidFill>
                <a:sym typeface="Arial"/>
              </a:rPr>
              <a:t>	</a:t>
            </a:r>
            <a:r>
              <a:rPr lang="en-US" sz="1400" dirty="0" smtClean="0">
                <a:solidFill>
                  <a:schemeClr val="bg2"/>
                </a:solidFill>
                <a:sym typeface="Arial"/>
              </a:rPr>
              <a:t>}</a:t>
            </a:r>
          </a:p>
          <a:p>
            <a:pPr marL="0" indent="0">
              <a:buClr>
                <a:srgbClr val="008774"/>
              </a:buClr>
              <a:buNone/>
            </a:pPr>
            <a:r>
              <a:rPr lang="en-US" sz="1400" dirty="0">
                <a:solidFill>
                  <a:schemeClr val="bg2"/>
                </a:solidFill>
                <a:sym typeface="Arial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82886" y="4722152"/>
            <a:ext cx="1262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bg2"/>
                </a:solidFill>
              </a:rPr>
              <a:t>Controller.java</a:t>
            </a:r>
            <a:endParaRPr lang="en-US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37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1800" y="2690091"/>
            <a:ext cx="4729480" cy="1916545"/>
          </a:xfrm>
          <a:prstGeom prst="rect">
            <a:avLst/>
          </a:prstGeom>
          <a:noFill/>
          <a:ln>
            <a:solidFill>
              <a:srgbClr val="FFFFFF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EECE1"/>
              </a:solidFill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Hello World – Application Class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24362"/>
            <a:ext cx="8551408" cy="3848609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rgbClr val="EEECE1"/>
                </a:solidFill>
                <a:sym typeface="Arial"/>
              </a:rPr>
              <a:t>@</a:t>
            </a:r>
            <a:r>
              <a:rPr lang="en-US" sz="2400" dirty="0" err="1" smtClean="0">
                <a:solidFill>
                  <a:srgbClr val="EEECE1"/>
                </a:solidFill>
                <a:sym typeface="Arial"/>
              </a:rPr>
              <a:t>SpringBootApplication</a:t>
            </a:r>
            <a:r>
              <a:rPr lang="en-US" sz="2400" dirty="0" smtClean="0">
                <a:solidFill>
                  <a:srgbClr val="EEECE1"/>
                </a:solidFill>
                <a:sym typeface="Arial"/>
              </a:rPr>
              <a:t> annotation enables Spring Boot</a:t>
            </a:r>
          </a:p>
          <a:p>
            <a:pPr lvl="1">
              <a:buClr>
                <a:srgbClr val="008774"/>
              </a:buClr>
            </a:pPr>
            <a:r>
              <a:rPr lang="en-US" sz="1600" dirty="0" smtClean="0">
                <a:solidFill>
                  <a:srgbClr val="EEECE1"/>
                </a:solidFill>
                <a:sym typeface="Arial"/>
              </a:rPr>
              <a:t>Runs Tomcat </a:t>
            </a:r>
            <a:r>
              <a:rPr lang="en-US" sz="1600" i="1" u="sng" dirty="0" smtClean="0">
                <a:solidFill>
                  <a:srgbClr val="EEECE1"/>
                </a:solidFill>
                <a:sym typeface="Arial"/>
              </a:rPr>
              <a:t>embedded</a:t>
            </a:r>
          </a:p>
          <a:p>
            <a:pPr marL="457200" lvl="1" indent="0">
              <a:buClr>
                <a:srgbClr val="008774"/>
              </a:buClr>
              <a:buNone/>
            </a:pPr>
            <a:endParaRPr lang="en-US" sz="2400" dirty="0">
              <a:solidFill>
                <a:srgbClr val="EEECE1"/>
              </a:solidFill>
              <a:sym typeface="Arial"/>
            </a:endParaRPr>
          </a:p>
          <a:p>
            <a:pPr marL="0" indent="0">
              <a:buClr>
                <a:srgbClr val="008774"/>
              </a:buClr>
              <a:buNone/>
            </a:pPr>
            <a:endParaRPr lang="en-US" sz="1400" dirty="0" smtClean="0">
              <a:solidFill>
                <a:srgbClr val="EEECE1"/>
              </a:solidFill>
              <a:sym typeface="Arial"/>
            </a:endParaRPr>
          </a:p>
          <a:p>
            <a:pPr marL="0" indent="0">
              <a:buClr>
                <a:srgbClr val="008774"/>
              </a:buClr>
              <a:buNone/>
            </a:pPr>
            <a:endParaRPr lang="en-US" sz="1400" dirty="0">
              <a:solidFill>
                <a:srgbClr val="EEECE1"/>
              </a:solidFill>
              <a:sym typeface="Arial"/>
            </a:endParaRPr>
          </a:p>
          <a:p>
            <a:pPr marL="0" indent="0">
              <a:buClr>
                <a:srgbClr val="008774"/>
              </a:buClr>
              <a:buNone/>
            </a:pPr>
            <a:r>
              <a:rPr lang="en-US" sz="1400" dirty="0" smtClean="0">
                <a:solidFill>
                  <a:schemeClr val="accent6"/>
                </a:solidFill>
                <a:sym typeface="Arial"/>
              </a:rPr>
              <a:t>@</a:t>
            </a:r>
            <a:r>
              <a:rPr lang="en-US" sz="1400" dirty="0" err="1" smtClean="0">
                <a:solidFill>
                  <a:schemeClr val="accent6"/>
                </a:solidFill>
                <a:sym typeface="Arial"/>
              </a:rPr>
              <a:t>SpringBootApplication</a:t>
            </a:r>
            <a:endParaRPr lang="en-US" sz="1400" dirty="0" smtClean="0">
              <a:solidFill>
                <a:schemeClr val="accent6"/>
              </a:solidFill>
              <a:sym typeface="Arial"/>
            </a:endParaRPr>
          </a:p>
          <a:p>
            <a:pPr marL="0" indent="0">
              <a:buClr>
                <a:srgbClr val="008774"/>
              </a:buClr>
              <a:buNone/>
            </a:pPr>
            <a:r>
              <a:rPr lang="en-US" sz="1400" dirty="0" smtClean="0">
                <a:solidFill>
                  <a:srgbClr val="EEECE1"/>
                </a:solidFill>
                <a:sym typeface="Arial"/>
              </a:rPr>
              <a:t>public class Application {</a:t>
            </a:r>
          </a:p>
          <a:p>
            <a:pPr marL="0" indent="0">
              <a:buClr>
                <a:srgbClr val="008774"/>
              </a:buClr>
              <a:buNone/>
            </a:pPr>
            <a:endParaRPr lang="en-US" sz="1400" dirty="0" smtClean="0">
              <a:solidFill>
                <a:srgbClr val="EEECE1"/>
              </a:solidFill>
              <a:sym typeface="Arial"/>
            </a:endParaRPr>
          </a:p>
          <a:p>
            <a:pPr marL="0" indent="0">
              <a:buClr>
                <a:srgbClr val="008774"/>
              </a:buClr>
              <a:buNone/>
            </a:pPr>
            <a:r>
              <a:rPr lang="en-US" sz="1400" dirty="0">
                <a:solidFill>
                  <a:srgbClr val="EEECE1"/>
                </a:solidFill>
                <a:sym typeface="Arial"/>
              </a:rPr>
              <a:t>	</a:t>
            </a:r>
            <a:r>
              <a:rPr lang="en-US" sz="1400" dirty="0" smtClean="0">
                <a:solidFill>
                  <a:srgbClr val="EEECE1"/>
                </a:solidFill>
                <a:sym typeface="Arial"/>
              </a:rPr>
              <a:t>public static void main(String[] </a:t>
            </a:r>
            <a:r>
              <a:rPr lang="en-US" sz="1400" dirty="0" err="1" smtClean="0">
                <a:solidFill>
                  <a:srgbClr val="EEECE1"/>
                </a:solidFill>
                <a:sym typeface="Arial"/>
              </a:rPr>
              <a:t>args</a:t>
            </a:r>
            <a:r>
              <a:rPr lang="en-US" sz="1400" dirty="0" smtClean="0">
                <a:solidFill>
                  <a:srgbClr val="EEECE1"/>
                </a:solidFill>
                <a:sym typeface="Arial"/>
              </a:rPr>
              <a:t>) {</a:t>
            </a:r>
          </a:p>
          <a:p>
            <a:pPr marL="0" indent="0">
              <a:buClr>
                <a:srgbClr val="008774"/>
              </a:buClr>
              <a:buNone/>
            </a:pPr>
            <a:r>
              <a:rPr lang="en-US" sz="1400" dirty="0">
                <a:solidFill>
                  <a:srgbClr val="EEECE1"/>
                </a:solidFill>
                <a:sym typeface="Arial"/>
              </a:rPr>
              <a:t>	</a:t>
            </a:r>
            <a:r>
              <a:rPr lang="en-US" sz="1400" dirty="0" smtClean="0">
                <a:solidFill>
                  <a:srgbClr val="EEECE1"/>
                </a:solidFill>
                <a:sym typeface="Arial"/>
              </a:rPr>
              <a:t>	</a:t>
            </a:r>
            <a:r>
              <a:rPr lang="en-US" sz="1400" dirty="0" err="1" smtClean="0">
                <a:solidFill>
                  <a:srgbClr val="EEECE1"/>
                </a:solidFill>
                <a:sym typeface="Arial"/>
              </a:rPr>
              <a:t>SpringApplication.run</a:t>
            </a:r>
            <a:r>
              <a:rPr lang="en-US" sz="1400" dirty="0" smtClean="0">
                <a:solidFill>
                  <a:srgbClr val="EEECE1"/>
                </a:solidFill>
                <a:sym typeface="Arial"/>
              </a:rPr>
              <a:t>(</a:t>
            </a:r>
            <a:r>
              <a:rPr lang="en-US" sz="1400" dirty="0" err="1" smtClean="0">
                <a:solidFill>
                  <a:srgbClr val="EEECE1"/>
                </a:solidFill>
                <a:sym typeface="Arial"/>
              </a:rPr>
              <a:t>Application.class</a:t>
            </a:r>
            <a:r>
              <a:rPr lang="en-US" sz="1400" dirty="0" smtClean="0">
                <a:solidFill>
                  <a:srgbClr val="EEECE1"/>
                </a:solidFill>
                <a:sym typeface="Arial"/>
              </a:rPr>
              <a:t>, </a:t>
            </a:r>
            <a:r>
              <a:rPr lang="en-US" sz="1400" dirty="0" err="1" smtClean="0">
                <a:solidFill>
                  <a:srgbClr val="EEECE1"/>
                </a:solidFill>
                <a:sym typeface="Arial"/>
              </a:rPr>
              <a:t>args</a:t>
            </a:r>
            <a:r>
              <a:rPr lang="en-US" sz="1400" dirty="0" smtClean="0">
                <a:solidFill>
                  <a:srgbClr val="EEECE1"/>
                </a:solidFill>
                <a:sym typeface="Arial"/>
              </a:rPr>
              <a:t>);</a:t>
            </a:r>
          </a:p>
          <a:p>
            <a:pPr marL="0" indent="0">
              <a:buClr>
                <a:srgbClr val="008774"/>
              </a:buClr>
              <a:buNone/>
            </a:pPr>
            <a:r>
              <a:rPr lang="en-US" sz="1400" dirty="0">
                <a:solidFill>
                  <a:srgbClr val="EEECE1"/>
                </a:solidFill>
                <a:sym typeface="Arial"/>
              </a:rPr>
              <a:t>	</a:t>
            </a:r>
            <a:r>
              <a:rPr lang="en-US" sz="1400" dirty="0" smtClean="0">
                <a:solidFill>
                  <a:srgbClr val="EEECE1"/>
                </a:solidFill>
                <a:sym typeface="Arial"/>
              </a:rPr>
              <a:t>}</a:t>
            </a:r>
          </a:p>
          <a:p>
            <a:pPr marL="0" indent="0">
              <a:buClr>
                <a:srgbClr val="008774"/>
              </a:buClr>
              <a:buNone/>
            </a:pPr>
            <a:r>
              <a:rPr lang="en-US" sz="1400" dirty="0">
                <a:solidFill>
                  <a:srgbClr val="EEECE1"/>
                </a:solidFill>
                <a:sym typeface="Arial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19071" y="4722152"/>
            <a:ext cx="1351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bg2"/>
                </a:solidFill>
              </a:rPr>
              <a:t>Application.java</a:t>
            </a:r>
            <a:endParaRPr lang="en-US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275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26117</TotalTime>
  <Words>767</Words>
  <Application>Microsoft Macintosh PowerPoint</Application>
  <PresentationFormat>On-screen Show (16:9)</PresentationFormat>
  <Paragraphs>215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Office Theme</vt:lpstr>
      <vt:lpstr>3_Office Theme</vt:lpstr>
      <vt:lpstr>Pivotal Main</vt:lpstr>
      <vt:lpstr>1_Pivotal Main</vt:lpstr>
      <vt:lpstr>PowerPoint Presentation</vt:lpstr>
      <vt:lpstr>Topics in this Session</vt:lpstr>
      <vt:lpstr>What is Spring Boot?</vt:lpstr>
      <vt:lpstr>What is Spring Boot?</vt:lpstr>
      <vt:lpstr>Opinionated Runtime?</vt:lpstr>
      <vt:lpstr>Hello World Example</vt:lpstr>
      <vt:lpstr>Hello World – Maven Descriptor</vt:lpstr>
      <vt:lpstr>Hello World – Spring MVC Controller</vt:lpstr>
      <vt:lpstr>Hello World – Application Class</vt:lpstr>
      <vt:lpstr>Deployment</vt:lpstr>
      <vt:lpstr>Putting it all together</vt:lpstr>
      <vt:lpstr>Topics in this Session</vt:lpstr>
      <vt:lpstr>How to use Spring Boot?</vt:lpstr>
      <vt:lpstr>Spring Boot Parent POM</vt:lpstr>
      <vt:lpstr>Spring Web Dependencies</vt:lpstr>
      <vt:lpstr>Topics in this Session</vt:lpstr>
      <vt:lpstr>Externalized Properties application.properties</vt:lpstr>
      <vt:lpstr>Controlling Log Level</vt:lpstr>
      <vt:lpstr>DataSource Configuration</vt:lpstr>
      <vt:lpstr>Web Application Convenience</vt:lpstr>
      <vt:lpstr>Summary</vt:lpstr>
    </vt:vector>
  </TitlesOfParts>
  <Manager/>
  <Company>BCom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Robert Brough</dc:creator>
  <cp:keywords/>
  <dc:description/>
  <cp:lastModifiedBy>Ben Bertka</cp:lastModifiedBy>
  <cp:revision>246</cp:revision>
  <dcterms:created xsi:type="dcterms:W3CDTF">2015-10-05T21:15:00Z</dcterms:created>
  <dcterms:modified xsi:type="dcterms:W3CDTF">2016-03-04T04:32:59Z</dcterms:modified>
  <cp:category/>
</cp:coreProperties>
</file>