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710" r:id="rId2"/>
    <p:sldMasterId id="2147483716" r:id="rId3"/>
    <p:sldMasterId id="2147483724" r:id="rId4"/>
  </p:sldMasterIdLst>
  <p:notesMasterIdLst>
    <p:notesMasterId r:id="rId12"/>
  </p:notesMasterIdLst>
  <p:handoutMasterIdLst>
    <p:handoutMasterId r:id="rId13"/>
  </p:handoutMasterIdLst>
  <p:sldIdLst>
    <p:sldId id="353" r:id="rId5"/>
    <p:sldId id="360" r:id="rId6"/>
    <p:sldId id="373" r:id="rId7"/>
    <p:sldId id="374" r:id="rId8"/>
    <p:sldId id="375" r:id="rId9"/>
    <p:sldId id="376" r:id="rId10"/>
    <p:sldId id="359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3BEC9F5-E74A-0C43-AF9D-619E2F4BC018}">
          <p14:sldIdLst>
            <p14:sldId id="353"/>
            <p14:sldId id="360"/>
            <p14:sldId id="373"/>
            <p14:sldId id="374"/>
            <p14:sldId id="375"/>
            <p14:sldId id="376"/>
            <p14:sldId id="3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A"/>
    <a:srgbClr val="13A78D"/>
    <a:srgbClr val="0F7965"/>
    <a:srgbClr val="162128"/>
    <a:srgbClr val="016B54"/>
    <a:srgbClr val="F8F8F8"/>
    <a:srgbClr val="E5E5E5"/>
    <a:srgbClr val="008774"/>
    <a:srgbClr val="0F7661"/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94" autoAdjust="0"/>
    <p:restoredTop sz="87895" autoAdjust="0"/>
  </p:normalViewPr>
  <p:slideViewPr>
    <p:cSldViewPr snapToGrid="0" snapToObjects="1">
      <p:cViewPr>
        <p:scale>
          <a:sx n="95" d="100"/>
          <a:sy n="95" d="100"/>
        </p:scale>
        <p:origin x="-3216" y="-15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9" d="100"/>
        <a:sy n="8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7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E5B6B-8713-8747-AE5B-F1241B2BF5F0}" type="datetimeFigureOut">
              <a:rPr lang="en-US" smtClean="0"/>
              <a:t>5/3/16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2CCB75-1A26-DA44-8D3D-5B435BA85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93552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7B7340-DDD5-1B49-81AA-25BC4050C073}" type="datetimeFigureOut">
              <a:rPr lang="en-US" smtClean="0"/>
              <a:t>5/3/16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5E0D42-653B-D743-8A40-7FC34906D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1386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Resting slide</a:t>
            </a:r>
            <a:r>
              <a:rPr lang="en-US" baseline="0" dirty="0" smtClean="0"/>
              <a:t> on screen before you begin presenting.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EDBE90-FDBE-A44D-9062-5A5D1585D5B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181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rtl="0">
              <a:spcBef>
                <a:spcPts val="120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n-US" sz="1200" b="0" i="0" u="none" strike="noStrike" cap="none" baseline="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9BEDBE90-FDBE-A44D-9062-5A5D1585D5B8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231818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0"/>
            <a:ext cx="6267659" cy="5793719"/>
          </a:xfrm>
          <a:prstGeom prst="rect">
            <a:avLst/>
          </a:prstGeom>
        </p:spPr>
        <p:txBody>
          <a:bodyPr lIns="90556" tIns="90556" rIns="90556" bIns="90556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0"/>
            <a:ext cx="6267659" cy="5793719"/>
          </a:xfrm>
          <a:prstGeom prst="rect">
            <a:avLst/>
          </a:prstGeom>
        </p:spPr>
        <p:txBody>
          <a:bodyPr lIns="90556" tIns="90556" rIns="90556" bIns="90556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0"/>
            <a:ext cx="6267659" cy="5793719"/>
          </a:xfrm>
          <a:prstGeom prst="rect">
            <a:avLst/>
          </a:prstGeom>
        </p:spPr>
        <p:txBody>
          <a:bodyPr lIns="90556" tIns="90556" rIns="90556" bIns="90556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0"/>
            <a:ext cx="6267659" cy="5793719"/>
          </a:xfrm>
          <a:prstGeom prst="rect">
            <a:avLst/>
          </a:prstGeom>
        </p:spPr>
        <p:txBody>
          <a:bodyPr lIns="90556" tIns="90556" rIns="90556" bIns="90556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0"/>
            <a:ext cx="6267659" cy="5793719"/>
          </a:xfrm>
          <a:prstGeom prst="rect">
            <a:avLst/>
          </a:prstGeom>
        </p:spPr>
        <p:txBody>
          <a:bodyPr lIns="90556" tIns="90556" rIns="90556" bIns="90556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7C09-8A41-3B46-A636-3955072BBB4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252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7" name="Picture 6" descr="Pivota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415" y="4854091"/>
            <a:ext cx="712061" cy="173736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3224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0276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25" y="240820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10440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98339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633425" y="357188"/>
            <a:ext cx="7877175" cy="8572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3643120172"/>
      </p:ext>
    </p:extLst>
  </p:cSld>
  <p:clrMapOvr>
    <a:masterClrMapping/>
  </p:clrMapOvr>
  <p:transition xmlns:p14="http://schemas.microsoft.com/office/powerpoint/2010/main"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E6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prstClr val="white"/>
                </a:solidFill>
                <a:latin typeface="Arial"/>
              </a:rPr>
              <a:pPr/>
              <a:t>‹#›</a:t>
            </a:fld>
            <a:endParaRPr lang="en-US">
              <a:solidFill>
                <a:prstClr val="white"/>
              </a:solidFill>
              <a:latin typeface="Arial"/>
            </a:endParaRPr>
          </a:p>
        </p:txBody>
      </p:sp>
      <p:pic>
        <p:nvPicPr>
          <p:cNvPr id="7" name="Picture 6" descr="pivotal_gre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438" y="4656658"/>
            <a:ext cx="831214" cy="20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5886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53993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3658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7" name="Picture 6" descr="Pivota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415" y="4854091"/>
            <a:ext cx="712061" cy="173736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45965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93922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25" y="240820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53224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7C09-8A41-3B46-A636-3955072BB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56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52244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633425" y="357188"/>
            <a:ext cx="7877175" cy="8572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1999414805"/>
      </p:ext>
    </p:extLst>
  </p:cSld>
  <p:clrMapOvr>
    <a:masterClrMapping/>
  </p:clrMapOvr>
  <p:transition xmlns:p14="http://schemas.microsoft.com/office/powerpoint/2010/main"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E6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prstClr val="white"/>
                </a:solidFill>
                <a:latin typeface="Arial"/>
              </a:rPr>
              <a:pPr/>
              <a:t>‹#›</a:t>
            </a:fld>
            <a:endParaRPr lang="en-US">
              <a:solidFill>
                <a:prstClr val="white"/>
              </a:solidFill>
              <a:latin typeface="Arial"/>
            </a:endParaRPr>
          </a:p>
        </p:txBody>
      </p:sp>
      <p:pic>
        <p:nvPicPr>
          <p:cNvPr id="7" name="Picture 6" descr="pivotal_gre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438" y="4656658"/>
            <a:ext cx="831214" cy="20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811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r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7C09-8A41-3B46-A636-3955072BB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56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 1">
    <p:spTree>
      <p:nvGrpSpPr>
        <p:cNvPr id="1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Shape 937"/>
          <p:cNvSpPr/>
          <p:nvPr/>
        </p:nvSpPr>
        <p:spPr>
          <a:xfrm>
            <a:off x="0" y="0"/>
            <a:ext cx="9144000" cy="2168525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BFBFBF">
                  <a:alpha val="60784"/>
                </a:srgbClr>
              </a:gs>
            </a:gsLst>
            <a:lin ang="162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 defTabSz="914400"/>
            <a:endParaRPr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938" name="Shape 938"/>
          <p:cNvSpPr txBox="1">
            <a:spLocks noGrp="1"/>
          </p:cNvSpPr>
          <p:nvPr>
            <p:ph type="ctrTitle"/>
          </p:nvPr>
        </p:nvSpPr>
        <p:spPr>
          <a:xfrm>
            <a:off x="2728911" y="1006879"/>
            <a:ext cx="6048376" cy="12187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9" name="Shape 939"/>
          <p:cNvSpPr txBox="1">
            <a:spLocks noGrp="1"/>
          </p:cNvSpPr>
          <p:nvPr>
            <p:ph type="subTitle" idx="1"/>
          </p:nvPr>
        </p:nvSpPr>
        <p:spPr>
          <a:xfrm>
            <a:off x="2728913" y="2455863"/>
            <a:ext cx="6048374" cy="19017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8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4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20746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4" cy="4603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 sz="3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366713" y="1074737"/>
            <a:ext cx="8410574" cy="3382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1200"/>
              </a:spcBef>
              <a:buClr>
                <a:schemeClr val="accent1"/>
              </a:buClr>
              <a:buFont typeface="Noto Symbo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300"/>
              </a:spcBef>
              <a:buClr>
                <a:schemeClr val="accent1"/>
              </a:buClr>
              <a:buFont typeface="Verdana"/>
              <a:buChar char="–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>
              <a:spcBef>
                <a:spcPts val="300"/>
              </a:spcBef>
              <a:buClr>
                <a:schemeClr val="accent1"/>
              </a:buClr>
              <a:buFont typeface="Verdana"/>
              <a:buChar char="▪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58938" indent="-211138" rtl="0">
              <a:spcBef>
                <a:spcPts val="300"/>
              </a:spcBef>
              <a:buClr>
                <a:schemeClr val="accent1"/>
              </a:buClr>
              <a:buFont typeface="Verdana"/>
              <a:buChar char="—"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>
              <a:spcBef>
                <a:spcPts val="300"/>
              </a:spcBef>
              <a:buClr>
                <a:schemeClr val="accent1"/>
              </a:buClr>
              <a:buFont typeface="Verdana"/>
              <a:buChar char="»"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62472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>
            <a:spLocks noGrp="1"/>
          </p:cNvSpPr>
          <p:nvPr>
            <p:ph type="title"/>
          </p:nvPr>
        </p:nvSpPr>
        <p:spPr>
          <a:xfrm>
            <a:off x="366768" y="325437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01688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title"/>
          </p:nvPr>
        </p:nvSpPr>
        <p:spPr>
          <a:xfrm>
            <a:off x="633416" y="357187"/>
            <a:ext cx="7877175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762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651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302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4191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5080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5969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6731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09" name="Shape 209"/>
          <p:cNvSpPr txBox="1">
            <a:spLocks noGrp="1"/>
          </p:cNvSpPr>
          <p:nvPr>
            <p:ph type="sldNum" idx="12"/>
          </p:nvPr>
        </p:nvSpPr>
        <p:spPr>
          <a:xfrm>
            <a:off x="8810928" y="5010157"/>
            <a:ext cx="102642" cy="9233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 b="0" i="0" u="none" strike="noStrike" cap="none" baseline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 b="0" i="0" u="none" strike="noStrike" cap="none" baseline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608414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sldNum" idx="12"/>
          </p:nvPr>
        </p:nvSpPr>
        <p:spPr>
          <a:xfrm>
            <a:off x="8553450" y="5021494"/>
            <a:ext cx="533399" cy="127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 b="0" i="0" u="none" strike="noStrike" cap="none" baseline="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800" b="0" i="0" u="none" strike="noStrike" cap="none" baseline="0">
              <a:solidFill>
                <a:srgbClr val="4D4D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Shape 292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6" cy="6238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buClr>
                <a:srgbClr val="2C95DD"/>
              </a:buClr>
              <a:buNone/>
              <a:defRPr sz="3200">
                <a:solidFill>
                  <a:srgbClr val="2C95DD"/>
                </a:solidFill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366713" y="1074737"/>
            <a:ext cx="8410576" cy="34290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spcBef>
                <a:spcPts val="560"/>
              </a:spcBef>
              <a:buClr>
                <a:srgbClr val="2C95DD"/>
              </a:buClr>
              <a:buFont typeface="Arial"/>
              <a:buChar char="•"/>
              <a:defRPr sz="2800">
                <a:solidFill>
                  <a:schemeClr val="dk1"/>
                </a:solidFill>
              </a:defRPr>
            </a:lvl1pPr>
            <a:lvl2pPr marL="742950" indent="-133350" algn="l" rtl="0">
              <a:spcBef>
                <a:spcPts val="480"/>
              </a:spcBef>
              <a:buClr>
                <a:srgbClr val="2C95DD"/>
              </a:buClr>
              <a:buFont typeface="Arial"/>
              <a:buChar char="–"/>
              <a:defRPr sz="2400">
                <a:solidFill>
                  <a:schemeClr val="dk1"/>
                </a:solidFill>
              </a:defRPr>
            </a:lvl2pPr>
            <a:lvl3pPr marL="1143000" indent="-101600" algn="l" rtl="0">
              <a:spcBef>
                <a:spcPts val="400"/>
              </a:spcBef>
              <a:buClr>
                <a:srgbClr val="2C95DD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3pPr>
            <a:lvl4pPr marL="1600200" indent="-114300" algn="l" rtl="0">
              <a:spcBef>
                <a:spcPts val="360"/>
              </a:spcBef>
              <a:buClr>
                <a:srgbClr val="2C95DD"/>
              </a:buClr>
              <a:buFont typeface="Arial"/>
              <a:buChar char="–"/>
              <a:defRPr sz="1800">
                <a:solidFill>
                  <a:schemeClr val="dk1"/>
                </a:solidFill>
              </a:defRPr>
            </a:lvl4pPr>
            <a:lvl5pPr marL="2057400" indent="-114300" algn="l" rtl="0">
              <a:spcBef>
                <a:spcPts val="360"/>
              </a:spcBef>
              <a:buClr>
                <a:srgbClr val="2C95DD"/>
              </a:buClr>
              <a:buFont typeface="Arial"/>
              <a:buChar char="»"/>
              <a:defRPr sz="1800">
                <a:solidFill>
                  <a:schemeClr val="dk1"/>
                </a:solidFill>
              </a:defRPr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05154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951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4" Type="http://schemas.openxmlformats.org/officeDocument/2006/relationships/slideLayout" Target="../slideLayouts/slideLayout7.xml"/><Relationship Id="rId5" Type="http://schemas.openxmlformats.org/officeDocument/2006/relationships/slideLayout" Target="../slideLayouts/slideLayout8.xml"/><Relationship Id="rId6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theme" Target="../theme/theme3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2" Type="http://schemas.openxmlformats.org/officeDocument/2006/relationships/slideLayout" Target="../slideLayouts/slideLayout10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9.xml"/><Relationship Id="rId5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2.xml"/><Relationship Id="rId8" Type="http://schemas.openxmlformats.org/officeDocument/2006/relationships/theme" Target="../theme/theme4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2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97" y="4823363"/>
            <a:ext cx="37333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fld id="{ADA07C09-8A41-3B46-A636-3955072BBB4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152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732" r:id="rId2"/>
    <p:sldLayoutId id="2147483733" r:id="rId3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2128"/>
        </a:solidFill>
        <a:effectLst/>
      </p:bgPr>
    </p:bg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Shape 931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2" name="Shape 93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3" name="Shape 933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78" marR="0" indent="-12678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54" marR="0" indent="-12653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32" marR="0" indent="-12631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08" marR="0" indent="-1260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886" marR="0" indent="-12586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062" marR="0" indent="-12562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240" marR="0" indent="-12539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417" marR="0" indent="-1251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914400"/>
            <a:endParaRPr kern="0">
              <a:rtl val="0"/>
            </a:endParaRPr>
          </a:p>
        </p:txBody>
      </p:sp>
      <p:sp>
        <p:nvSpPr>
          <p:cNvPr id="934" name="Shape 934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78" marR="0" indent="-12678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54" marR="0" indent="-12653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32" marR="0" indent="-12631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08" marR="0" indent="-1260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886" marR="0" indent="-12586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062" marR="0" indent="-12562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240" marR="0" indent="-12539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417" marR="0" indent="-1251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914400"/>
            <a:endParaRPr kern="0">
              <a:rtl val="0"/>
            </a:endParaRPr>
          </a:p>
        </p:txBody>
      </p:sp>
      <p:sp>
        <p:nvSpPr>
          <p:cNvPr id="935" name="Shape 935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 defTabSz="914400">
              <a:buSzPct val="25000"/>
            </a:pPr>
            <a:fld id="{00000000-1234-1234-1234-123412341234}" type="slidenum">
              <a:rPr lang="en-US" sz="1200" ker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pPr algn="r" defTabSz="914400">
                <a:buSzPct val="25000"/>
              </a:pPr>
              <a:t>‹#›</a:t>
            </a:fld>
            <a:endParaRPr lang="en-US" sz="1200" kern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306051323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62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864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62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583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microsoft.com/office/2007/relationships/hdphoto" Target="../media/hdphoto1.wdp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6.png"/><Relationship Id="rId1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0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F_Bridge-01.jpeg"/>
          <p:cNvPicPr>
            <a:picLocks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4" name="Shape 25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82730">
              <a:alpha val="77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Picture 7" descr="pivotal_white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3110" y="978442"/>
            <a:ext cx="1368554" cy="33627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23455" y="1898424"/>
            <a:ext cx="7897090" cy="73866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4200" b="1" spc="-100" dirty="0" smtClean="0">
                <a:solidFill>
                  <a:srgbClr val="00AE9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/>
                <a:cs typeface="Arial"/>
              </a:rPr>
              <a:t>Cloud Native Applications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6110" y="2511428"/>
            <a:ext cx="6871970" cy="87511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sz="2800" spc="-1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/>
              </a:rPr>
              <a:t>Introductions, Agenda, and Pivotal Cloud Foundry at T-Mobile</a:t>
            </a:r>
            <a:endParaRPr lang="en-US" sz="2800" spc="-1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cs typeface="Arial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6204" y="1558"/>
            <a:ext cx="947796" cy="94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749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08000"/>
            <a:ext cx="9144000" cy="4114800"/>
          </a:xfrm>
          <a:prstGeom prst="rect">
            <a:avLst/>
          </a:prstGeom>
        </p:spPr>
      </p:pic>
      <p:sp>
        <p:nvSpPr>
          <p:cNvPr id="14" name="Shape 251"/>
          <p:cNvSpPr/>
          <p:nvPr/>
        </p:nvSpPr>
        <p:spPr>
          <a:xfrm>
            <a:off x="-4469" y="-130747"/>
            <a:ext cx="9144000" cy="5404994"/>
          </a:xfrm>
          <a:prstGeom prst="rect">
            <a:avLst/>
          </a:prstGeom>
          <a:solidFill>
            <a:srgbClr val="182730">
              <a:alpha val="77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3455" y="1898424"/>
            <a:ext cx="7897090" cy="202517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4200" b="1" spc="-100" dirty="0" smtClean="0">
                <a:solidFill>
                  <a:srgbClr val="00AE9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/>
              </a:rPr>
              <a:t>Introductions</a:t>
            </a:r>
          </a:p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sz="2400" b="1" spc="-1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/>
              </a:rPr>
              <a:t>Name, Team, Apps</a:t>
            </a:r>
            <a:endParaRPr lang="en-US" sz="2400" b="1" spc="-1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cs typeface="Arial"/>
            </a:endParaRPr>
          </a:p>
          <a:p>
            <a:pPr>
              <a:spcAft>
                <a:spcPts val="1200"/>
              </a:spcAft>
            </a:pPr>
            <a:endParaRPr lang="en-US" sz="4200" b="1" spc="-100" dirty="0" smtClean="0">
              <a:solidFill>
                <a:srgbClr val="00AE9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/>
              <a:cs typeface="Arial"/>
            </a:endParaRPr>
          </a:p>
        </p:txBody>
      </p:sp>
      <p:pic>
        <p:nvPicPr>
          <p:cNvPr id="7" name="Picture 6" descr="pivotal_teal.png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09371" y="-130747"/>
            <a:ext cx="947796" cy="94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723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200" b="0" smtClean="0">
                <a:solidFill>
                  <a:schemeClr val="accent1"/>
                </a:solidFill>
                <a:sym typeface="Arial"/>
              </a:rPr>
              <a:t>Workshop Agenda</a:t>
            </a:r>
            <a:endParaRPr lang="en-US" sz="3200" b="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body" sz="quarter" idx="13"/>
          </p:nvPr>
        </p:nvSpPr>
        <p:spPr>
          <a:xfrm>
            <a:off x="359241" y="968796"/>
            <a:ext cx="9078863" cy="3848609"/>
          </a:xfrm>
        </p:spPr>
        <p:txBody>
          <a:bodyPr/>
          <a:lstStyle/>
          <a:p>
            <a:pPr lvl="0">
              <a:buClr>
                <a:srgbClr val="008774"/>
              </a:buClr>
            </a:pPr>
            <a:r>
              <a:rPr lang="en-US" dirty="0">
                <a:solidFill>
                  <a:schemeClr val="bg1"/>
                </a:solidFill>
                <a:sym typeface="Arial"/>
              </a:rPr>
              <a:t>9:30 AM - 10:30 </a:t>
            </a:r>
            <a:r>
              <a:rPr lang="en-US" dirty="0" smtClean="0">
                <a:solidFill>
                  <a:schemeClr val="bg1"/>
                </a:solidFill>
                <a:sym typeface="Arial"/>
              </a:rPr>
              <a:t>AM    </a:t>
            </a:r>
            <a:r>
              <a:rPr lang="en-US" dirty="0" smtClean="0">
                <a:solidFill>
                  <a:schemeClr val="accent6"/>
                </a:solidFill>
                <a:sym typeface="Arial"/>
              </a:rPr>
              <a:t>Cloud </a:t>
            </a:r>
            <a:r>
              <a:rPr lang="en-US" dirty="0">
                <a:solidFill>
                  <a:schemeClr val="accent6"/>
                </a:solidFill>
                <a:sym typeface="Arial"/>
              </a:rPr>
              <a:t>Native </a:t>
            </a:r>
            <a:r>
              <a:rPr lang="en-US" dirty="0" smtClean="0">
                <a:solidFill>
                  <a:schemeClr val="accent6"/>
                </a:solidFill>
                <a:sym typeface="Arial"/>
              </a:rPr>
              <a:t>&amp; DD Design, </a:t>
            </a:r>
            <a:r>
              <a:rPr lang="en-US" dirty="0" err="1" smtClean="0">
                <a:solidFill>
                  <a:schemeClr val="accent6"/>
                </a:solidFill>
                <a:sym typeface="Arial"/>
              </a:rPr>
              <a:t>Microservices</a:t>
            </a:r>
            <a:endParaRPr lang="en-US" dirty="0" smtClean="0">
              <a:solidFill>
                <a:schemeClr val="accent6"/>
              </a:solidFill>
              <a:sym typeface="Arial"/>
            </a:endParaRPr>
          </a:p>
          <a:p>
            <a:pPr lvl="0">
              <a:buClr>
                <a:srgbClr val="008774"/>
              </a:buClr>
            </a:pPr>
            <a:endParaRPr lang="en-US" sz="900" dirty="0" smtClean="0">
              <a:solidFill>
                <a:schemeClr val="bg1"/>
              </a:solidFill>
              <a:sym typeface="Arial"/>
            </a:endParaRPr>
          </a:p>
          <a:p>
            <a:pPr lvl="0">
              <a:buClr>
                <a:srgbClr val="008774"/>
              </a:buClr>
            </a:pPr>
            <a:r>
              <a:rPr lang="en-US" dirty="0" smtClean="0">
                <a:solidFill>
                  <a:schemeClr val="bg1"/>
                </a:solidFill>
                <a:sym typeface="Arial"/>
              </a:rPr>
              <a:t>10</a:t>
            </a:r>
            <a:r>
              <a:rPr lang="en-US" dirty="0">
                <a:solidFill>
                  <a:schemeClr val="bg1"/>
                </a:solidFill>
                <a:sym typeface="Arial"/>
              </a:rPr>
              <a:t>:30 AM - 10:45 </a:t>
            </a:r>
            <a:r>
              <a:rPr lang="en-US" dirty="0" smtClean="0">
                <a:solidFill>
                  <a:schemeClr val="bg1"/>
                </a:solidFill>
                <a:sym typeface="Arial"/>
              </a:rPr>
              <a:t>AM  </a:t>
            </a:r>
            <a:r>
              <a:rPr lang="en-US" dirty="0" smtClean="0">
                <a:solidFill>
                  <a:srgbClr val="8064A2"/>
                </a:solidFill>
                <a:sym typeface="Arial"/>
              </a:rPr>
              <a:t>Break</a:t>
            </a:r>
            <a:endParaRPr lang="en-US" dirty="0">
              <a:solidFill>
                <a:srgbClr val="8064A2"/>
              </a:solidFill>
              <a:sym typeface="Arial"/>
            </a:endParaRPr>
          </a:p>
          <a:p>
            <a:pPr lvl="0">
              <a:buClr>
                <a:srgbClr val="008774"/>
              </a:buClr>
            </a:pPr>
            <a:endParaRPr lang="en-US" sz="900" dirty="0" smtClean="0">
              <a:solidFill>
                <a:schemeClr val="bg1"/>
              </a:solidFill>
              <a:sym typeface="Arial"/>
            </a:endParaRPr>
          </a:p>
          <a:p>
            <a:pPr lvl="0">
              <a:buClr>
                <a:srgbClr val="008774"/>
              </a:buClr>
            </a:pPr>
            <a:r>
              <a:rPr lang="en-US" dirty="0" smtClean="0">
                <a:solidFill>
                  <a:schemeClr val="bg1"/>
                </a:solidFill>
                <a:sym typeface="Arial"/>
              </a:rPr>
              <a:t>10</a:t>
            </a:r>
            <a:r>
              <a:rPr lang="en-US" dirty="0">
                <a:solidFill>
                  <a:schemeClr val="bg1"/>
                </a:solidFill>
                <a:sym typeface="Arial"/>
              </a:rPr>
              <a:t>:45 AM - 12:00 </a:t>
            </a:r>
            <a:r>
              <a:rPr lang="en-US" dirty="0" smtClean="0">
                <a:solidFill>
                  <a:schemeClr val="bg1"/>
                </a:solidFill>
                <a:sym typeface="Arial"/>
              </a:rPr>
              <a:t>PM  </a:t>
            </a:r>
            <a:r>
              <a:rPr lang="en-US" dirty="0" smtClean="0">
                <a:solidFill>
                  <a:srgbClr val="F79646"/>
                </a:solidFill>
                <a:sym typeface="Arial"/>
              </a:rPr>
              <a:t>Introducing </a:t>
            </a:r>
            <a:r>
              <a:rPr lang="en-US" dirty="0">
                <a:solidFill>
                  <a:srgbClr val="F79646"/>
                </a:solidFill>
                <a:sym typeface="Arial"/>
              </a:rPr>
              <a:t>Spring Boot</a:t>
            </a:r>
          </a:p>
          <a:p>
            <a:pPr lvl="0">
              <a:buClr>
                <a:srgbClr val="008774"/>
              </a:buClr>
            </a:pPr>
            <a:r>
              <a:rPr lang="en-US" dirty="0" smtClean="0">
                <a:solidFill>
                  <a:schemeClr val="bg1"/>
                </a:solidFill>
                <a:sym typeface="Arial"/>
              </a:rPr>
              <a:t>                                   </a:t>
            </a:r>
            <a:r>
              <a:rPr lang="en-US" dirty="0" smtClean="0">
                <a:solidFill>
                  <a:schemeClr val="accent3"/>
                </a:solidFill>
                <a:sym typeface="Arial"/>
              </a:rPr>
              <a:t> Lab </a:t>
            </a:r>
            <a:r>
              <a:rPr lang="en-US" dirty="0">
                <a:solidFill>
                  <a:schemeClr val="accent3"/>
                </a:solidFill>
                <a:sym typeface="Arial"/>
              </a:rPr>
              <a:t>1: Building A Spring Boot Application</a:t>
            </a:r>
          </a:p>
          <a:p>
            <a:pPr lvl="0">
              <a:buClr>
                <a:srgbClr val="008774"/>
              </a:buClr>
            </a:pPr>
            <a:r>
              <a:rPr lang="en-US" dirty="0" smtClean="0">
                <a:solidFill>
                  <a:schemeClr val="bg1"/>
                </a:solidFill>
                <a:sym typeface="Arial"/>
              </a:rPr>
              <a:t>                                    </a:t>
            </a:r>
            <a:r>
              <a:rPr lang="en-US" dirty="0" smtClean="0">
                <a:solidFill>
                  <a:srgbClr val="F79646"/>
                </a:solidFill>
                <a:sym typeface="Arial"/>
              </a:rPr>
              <a:t>Polyglot </a:t>
            </a:r>
            <a:r>
              <a:rPr lang="en-US" dirty="0">
                <a:solidFill>
                  <a:srgbClr val="F79646"/>
                </a:solidFill>
                <a:sym typeface="Arial"/>
              </a:rPr>
              <a:t>Persistence with Spring Data REST</a:t>
            </a:r>
          </a:p>
          <a:p>
            <a:pPr lvl="0">
              <a:buClr>
                <a:srgbClr val="008774"/>
              </a:buClr>
            </a:pPr>
            <a:r>
              <a:rPr lang="en-US" dirty="0" smtClean="0">
                <a:solidFill>
                  <a:schemeClr val="bg1"/>
                </a:solidFill>
                <a:sym typeface="Arial"/>
              </a:rPr>
              <a:t>                                    </a:t>
            </a:r>
            <a:r>
              <a:rPr lang="en-US" dirty="0" smtClean="0">
                <a:solidFill>
                  <a:srgbClr val="9BBB59"/>
                </a:solidFill>
                <a:sym typeface="Arial"/>
              </a:rPr>
              <a:t>Lab </a:t>
            </a:r>
            <a:r>
              <a:rPr lang="en-US" dirty="0">
                <a:solidFill>
                  <a:srgbClr val="9BBB59"/>
                </a:solidFill>
                <a:sym typeface="Arial"/>
              </a:rPr>
              <a:t>2: Adding Persistence to Boot </a:t>
            </a:r>
            <a:r>
              <a:rPr lang="en-US" dirty="0" smtClean="0">
                <a:solidFill>
                  <a:srgbClr val="9BBB59"/>
                </a:solidFill>
                <a:sym typeface="Arial"/>
              </a:rPr>
              <a:t>Application</a:t>
            </a:r>
            <a:endParaRPr lang="en-US" dirty="0">
              <a:solidFill>
                <a:srgbClr val="9BBB59"/>
              </a:solidFill>
              <a:sym typeface="Arial"/>
            </a:endParaRPr>
          </a:p>
          <a:p>
            <a:pPr lvl="0">
              <a:buClr>
                <a:srgbClr val="008774"/>
              </a:buClr>
            </a:pPr>
            <a:endParaRPr lang="en-US" sz="900" dirty="0">
              <a:solidFill>
                <a:schemeClr val="bg1"/>
              </a:solidFill>
              <a:sym typeface="Arial"/>
            </a:endParaRPr>
          </a:p>
          <a:p>
            <a:pPr lvl="0">
              <a:buClr>
                <a:srgbClr val="008774"/>
              </a:buClr>
            </a:pPr>
            <a:r>
              <a:rPr lang="en-US" dirty="0">
                <a:solidFill>
                  <a:schemeClr val="bg1"/>
                </a:solidFill>
                <a:sym typeface="Arial"/>
              </a:rPr>
              <a:t>12:00 PM - 12:45 </a:t>
            </a:r>
            <a:r>
              <a:rPr lang="en-US" dirty="0" smtClean="0">
                <a:solidFill>
                  <a:schemeClr val="bg1"/>
                </a:solidFill>
                <a:sym typeface="Arial"/>
              </a:rPr>
              <a:t>PM  </a:t>
            </a:r>
            <a:r>
              <a:rPr lang="en-US" dirty="0">
                <a:solidFill>
                  <a:srgbClr val="8064A2"/>
                </a:solidFill>
                <a:sym typeface="Arial"/>
              </a:rPr>
              <a:t>L</a:t>
            </a:r>
            <a:r>
              <a:rPr lang="en-US" dirty="0" smtClean="0">
                <a:solidFill>
                  <a:srgbClr val="8064A2"/>
                </a:solidFill>
                <a:sym typeface="Arial"/>
              </a:rPr>
              <a:t>unch</a:t>
            </a:r>
            <a:endParaRPr lang="en-US" dirty="0">
              <a:solidFill>
                <a:srgbClr val="8064A2"/>
              </a:solidFill>
              <a:sym typeface="Arial"/>
            </a:endParaRPr>
          </a:p>
          <a:p>
            <a:pPr lvl="0">
              <a:buClr>
                <a:srgbClr val="008774"/>
              </a:buClr>
            </a:pPr>
            <a:endParaRPr lang="en-US" sz="900" dirty="0">
              <a:solidFill>
                <a:schemeClr val="bg1"/>
              </a:solidFill>
              <a:sym typeface="Arial"/>
            </a:endParaRPr>
          </a:p>
          <a:p>
            <a:pPr lvl="0">
              <a:buClr>
                <a:srgbClr val="008774"/>
              </a:buClr>
            </a:pPr>
            <a:r>
              <a:rPr lang="en-US" dirty="0">
                <a:solidFill>
                  <a:schemeClr val="bg1"/>
                </a:solidFill>
                <a:sym typeface="Arial"/>
              </a:rPr>
              <a:t>12:45 PM - 1:30 </a:t>
            </a:r>
            <a:r>
              <a:rPr lang="en-US" dirty="0" smtClean="0">
                <a:solidFill>
                  <a:schemeClr val="bg1"/>
                </a:solidFill>
                <a:sym typeface="Arial"/>
              </a:rPr>
              <a:t>PM    </a:t>
            </a:r>
            <a:r>
              <a:rPr lang="en-US" dirty="0" smtClean="0">
                <a:solidFill>
                  <a:srgbClr val="F79646"/>
                </a:solidFill>
                <a:sym typeface="Arial"/>
              </a:rPr>
              <a:t>Advancing </a:t>
            </a:r>
            <a:r>
              <a:rPr lang="en-US" dirty="0">
                <a:solidFill>
                  <a:srgbClr val="F79646"/>
                </a:solidFill>
                <a:sym typeface="Arial"/>
              </a:rPr>
              <a:t>Spring Boot with Actuator and </a:t>
            </a:r>
            <a:r>
              <a:rPr lang="en-US" dirty="0" smtClean="0">
                <a:solidFill>
                  <a:srgbClr val="F79646"/>
                </a:solidFill>
                <a:sym typeface="Arial"/>
              </a:rPr>
              <a:t>Profiles</a:t>
            </a:r>
            <a:endParaRPr lang="en-US" dirty="0">
              <a:solidFill>
                <a:srgbClr val="F79646"/>
              </a:solidFill>
              <a:sym typeface="Arial"/>
            </a:endParaRPr>
          </a:p>
          <a:p>
            <a:pPr lvl="0">
              <a:buClr>
                <a:srgbClr val="008774"/>
              </a:buClr>
            </a:pPr>
            <a:r>
              <a:rPr lang="en-US" dirty="0" smtClean="0">
                <a:solidFill>
                  <a:schemeClr val="bg1"/>
                </a:solidFill>
                <a:sym typeface="Arial"/>
              </a:rPr>
              <a:t>                                   </a:t>
            </a:r>
            <a:r>
              <a:rPr lang="en-US" dirty="0" smtClean="0">
                <a:solidFill>
                  <a:srgbClr val="9BBB59"/>
                </a:solidFill>
                <a:sym typeface="Arial"/>
              </a:rPr>
              <a:t> Lab </a:t>
            </a:r>
            <a:r>
              <a:rPr lang="en-US" dirty="0">
                <a:solidFill>
                  <a:srgbClr val="9BBB59"/>
                </a:solidFill>
                <a:sym typeface="Arial"/>
              </a:rPr>
              <a:t>3: Enhancing Boot Application with Metrics</a:t>
            </a:r>
            <a:endParaRPr lang="en-US" dirty="0" smtClean="0">
              <a:solidFill>
                <a:srgbClr val="9BBB59"/>
              </a:solidFill>
              <a:sym typeface="Arial"/>
            </a:endParaRP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48247" y="4848095"/>
            <a:ext cx="373338" cy="273844"/>
          </a:xfrm>
        </p:spPr>
        <p:txBody>
          <a:bodyPr/>
          <a:lstStyle/>
          <a:p>
            <a:fld id="{ADA07C09-8A41-3B46-A636-3955072BBB4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35312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200" b="0" dirty="0" smtClean="0">
                <a:solidFill>
                  <a:schemeClr val="accent1"/>
                </a:solidFill>
                <a:sym typeface="Arial"/>
              </a:rPr>
              <a:t>Workshop Agenda</a:t>
            </a:r>
            <a:endParaRPr lang="en-US" sz="3200" b="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body" sz="quarter" idx="13"/>
          </p:nvPr>
        </p:nvSpPr>
        <p:spPr>
          <a:xfrm>
            <a:off x="359241" y="968796"/>
            <a:ext cx="9078863" cy="3848609"/>
          </a:xfrm>
        </p:spPr>
        <p:txBody>
          <a:bodyPr/>
          <a:lstStyle/>
          <a:p>
            <a:pPr lvl="0">
              <a:buClr>
                <a:srgbClr val="008774"/>
              </a:buClr>
            </a:pPr>
            <a:r>
              <a:rPr lang="en-US" dirty="0">
                <a:solidFill>
                  <a:schemeClr val="bg1"/>
                </a:solidFill>
                <a:sym typeface="Arial"/>
              </a:rPr>
              <a:t>1:30 PM - 2:45 </a:t>
            </a:r>
            <a:r>
              <a:rPr lang="en-US" dirty="0" smtClean="0">
                <a:solidFill>
                  <a:schemeClr val="bg1"/>
                </a:solidFill>
                <a:sym typeface="Arial"/>
              </a:rPr>
              <a:t>PM      </a:t>
            </a:r>
            <a:r>
              <a:rPr lang="en-US" dirty="0" smtClean="0">
                <a:solidFill>
                  <a:schemeClr val="accent6"/>
                </a:solidFill>
                <a:sym typeface="Arial"/>
              </a:rPr>
              <a:t>Introducing </a:t>
            </a:r>
            <a:r>
              <a:rPr lang="en-US" dirty="0">
                <a:solidFill>
                  <a:schemeClr val="accent6"/>
                </a:solidFill>
                <a:sym typeface="Arial"/>
              </a:rPr>
              <a:t>Spring Cloud </a:t>
            </a:r>
            <a:r>
              <a:rPr lang="en-US" dirty="0" smtClean="0">
                <a:solidFill>
                  <a:schemeClr val="accent6"/>
                </a:solidFill>
                <a:sym typeface="Arial"/>
              </a:rPr>
              <a:t>Netflix</a:t>
            </a:r>
          </a:p>
          <a:p>
            <a:pPr lvl="0">
              <a:buClr>
                <a:srgbClr val="008774"/>
              </a:buClr>
            </a:pPr>
            <a:r>
              <a:rPr lang="en-US" dirty="0" smtClean="0">
                <a:solidFill>
                  <a:schemeClr val="accent6"/>
                </a:solidFill>
                <a:sym typeface="Arial"/>
              </a:rPr>
              <a:t>                                    Spring </a:t>
            </a:r>
            <a:r>
              <a:rPr lang="en-US" dirty="0">
                <a:solidFill>
                  <a:schemeClr val="accent6"/>
                </a:solidFill>
                <a:sym typeface="Arial"/>
              </a:rPr>
              <a:t>Cloud </a:t>
            </a:r>
            <a:r>
              <a:rPr lang="en-US" dirty="0" err="1" smtClean="0">
                <a:solidFill>
                  <a:schemeClr val="accent6"/>
                </a:solidFill>
                <a:sym typeface="Arial"/>
              </a:rPr>
              <a:t>Config</a:t>
            </a:r>
            <a:endParaRPr lang="en-US" dirty="0">
              <a:solidFill>
                <a:schemeClr val="accent6"/>
              </a:solidFill>
              <a:sym typeface="Arial"/>
            </a:endParaRPr>
          </a:p>
          <a:p>
            <a:pPr lvl="0">
              <a:buClr>
                <a:srgbClr val="008774"/>
              </a:buClr>
            </a:pPr>
            <a:r>
              <a:rPr lang="en-US" dirty="0" smtClean="0">
                <a:solidFill>
                  <a:srgbClr val="9BBB59"/>
                </a:solidFill>
                <a:sym typeface="Arial"/>
              </a:rPr>
              <a:t>                                    Lab </a:t>
            </a:r>
            <a:r>
              <a:rPr lang="en-US" dirty="0">
                <a:solidFill>
                  <a:srgbClr val="9BBB59"/>
                </a:solidFill>
                <a:sym typeface="Arial"/>
              </a:rPr>
              <a:t>4: Introducing Spring Cloud into Boot </a:t>
            </a:r>
            <a:r>
              <a:rPr lang="en-US" dirty="0" smtClean="0">
                <a:solidFill>
                  <a:srgbClr val="9BBB59"/>
                </a:solidFill>
                <a:sym typeface="Arial"/>
              </a:rPr>
              <a:t>Application</a:t>
            </a:r>
            <a:endParaRPr lang="en-US" dirty="0">
              <a:solidFill>
                <a:srgbClr val="9BBB59"/>
              </a:solidFill>
              <a:sym typeface="Arial"/>
            </a:endParaRPr>
          </a:p>
          <a:p>
            <a:pPr lvl="0">
              <a:buClr>
                <a:srgbClr val="008774"/>
              </a:buClr>
            </a:pPr>
            <a:endParaRPr lang="en-US" sz="900" dirty="0">
              <a:solidFill>
                <a:srgbClr val="9BBB59"/>
              </a:solidFill>
              <a:sym typeface="Arial"/>
            </a:endParaRPr>
          </a:p>
          <a:p>
            <a:pPr lvl="0">
              <a:buClr>
                <a:srgbClr val="008774"/>
              </a:buClr>
            </a:pPr>
            <a:r>
              <a:rPr lang="en-US" dirty="0">
                <a:solidFill>
                  <a:srgbClr val="FFFFFF"/>
                </a:solidFill>
                <a:sym typeface="Arial"/>
              </a:rPr>
              <a:t>2:45 PM - 3:00 </a:t>
            </a:r>
            <a:r>
              <a:rPr lang="en-US" dirty="0" smtClean="0">
                <a:solidFill>
                  <a:srgbClr val="FFFFFF"/>
                </a:solidFill>
                <a:sym typeface="Arial"/>
              </a:rPr>
              <a:t>PM      </a:t>
            </a:r>
            <a:r>
              <a:rPr lang="en-US" dirty="0" smtClean="0">
                <a:solidFill>
                  <a:schemeClr val="accent4"/>
                </a:solidFill>
                <a:sym typeface="Arial"/>
              </a:rPr>
              <a:t>Break</a:t>
            </a:r>
            <a:endParaRPr lang="en-US" dirty="0">
              <a:solidFill>
                <a:schemeClr val="accent4"/>
              </a:solidFill>
              <a:sym typeface="Arial"/>
            </a:endParaRPr>
          </a:p>
          <a:p>
            <a:pPr lvl="0">
              <a:buClr>
                <a:srgbClr val="008774"/>
              </a:buClr>
            </a:pPr>
            <a:endParaRPr lang="en-US" sz="900" dirty="0">
              <a:solidFill>
                <a:srgbClr val="9BBB59"/>
              </a:solidFill>
              <a:sym typeface="Arial"/>
            </a:endParaRPr>
          </a:p>
          <a:p>
            <a:pPr lvl="0">
              <a:buClr>
                <a:srgbClr val="008774"/>
              </a:buClr>
            </a:pPr>
            <a:r>
              <a:rPr lang="en-US" dirty="0">
                <a:solidFill>
                  <a:srgbClr val="FFFFFF"/>
                </a:solidFill>
                <a:sym typeface="Arial"/>
              </a:rPr>
              <a:t>3:00 PM - 3:45 </a:t>
            </a:r>
            <a:r>
              <a:rPr lang="en-US" dirty="0" smtClean="0">
                <a:solidFill>
                  <a:srgbClr val="FFFFFF"/>
                </a:solidFill>
                <a:sym typeface="Arial"/>
              </a:rPr>
              <a:t>PM      </a:t>
            </a:r>
            <a:r>
              <a:rPr lang="en-US" dirty="0" smtClean="0">
                <a:solidFill>
                  <a:srgbClr val="F79646"/>
                </a:solidFill>
                <a:sym typeface="Arial"/>
              </a:rPr>
              <a:t>Spring </a:t>
            </a:r>
            <a:r>
              <a:rPr lang="en-US" dirty="0">
                <a:solidFill>
                  <a:srgbClr val="F79646"/>
                </a:solidFill>
                <a:sym typeface="Arial"/>
              </a:rPr>
              <a:t>Cloud Netflix - Service Discovery &amp; Load </a:t>
            </a:r>
            <a:r>
              <a:rPr lang="en-US" dirty="0" smtClean="0">
                <a:solidFill>
                  <a:srgbClr val="F79646"/>
                </a:solidFill>
                <a:sym typeface="Arial"/>
              </a:rPr>
              <a:t>Balancing</a:t>
            </a:r>
            <a:endParaRPr lang="en-US" sz="900" dirty="0">
              <a:solidFill>
                <a:srgbClr val="F79646"/>
              </a:solidFill>
              <a:sym typeface="Arial"/>
            </a:endParaRPr>
          </a:p>
          <a:p>
            <a:pPr lvl="0">
              <a:buClr>
                <a:srgbClr val="008774"/>
              </a:buClr>
            </a:pPr>
            <a:r>
              <a:rPr lang="en-US" dirty="0" smtClean="0">
                <a:solidFill>
                  <a:srgbClr val="9BBB59"/>
                </a:solidFill>
                <a:sym typeface="Arial"/>
              </a:rPr>
              <a:t>                                    Lab </a:t>
            </a:r>
            <a:r>
              <a:rPr lang="en-US" dirty="0">
                <a:solidFill>
                  <a:srgbClr val="9BBB59"/>
                </a:solidFill>
                <a:sym typeface="Arial"/>
              </a:rPr>
              <a:t>5: </a:t>
            </a:r>
            <a:r>
              <a:rPr lang="en-US" dirty="0" err="1">
                <a:solidFill>
                  <a:srgbClr val="9BBB59"/>
                </a:solidFill>
                <a:sym typeface="Arial"/>
              </a:rPr>
              <a:t>Microservice</a:t>
            </a:r>
            <a:r>
              <a:rPr lang="en-US" dirty="0">
                <a:solidFill>
                  <a:srgbClr val="9BBB59"/>
                </a:solidFill>
                <a:sym typeface="Arial"/>
              </a:rPr>
              <a:t> Service </a:t>
            </a:r>
            <a:r>
              <a:rPr lang="en-US" dirty="0" smtClean="0">
                <a:solidFill>
                  <a:srgbClr val="9BBB59"/>
                </a:solidFill>
                <a:sym typeface="Arial"/>
              </a:rPr>
              <a:t>Discovery </a:t>
            </a:r>
            <a:r>
              <a:rPr lang="en-US" dirty="0">
                <a:solidFill>
                  <a:srgbClr val="9BBB59"/>
                </a:solidFill>
                <a:sym typeface="Arial"/>
              </a:rPr>
              <a:t>and Load </a:t>
            </a:r>
            <a:r>
              <a:rPr lang="en-US" dirty="0" smtClean="0">
                <a:solidFill>
                  <a:srgbClr val="9BBB59"/>
                </a:solidFill>
                <a:sym typeface="Arial"/>
              </a:rPr>
              <a:t>Balancing</a:t>
            </a:r>
            <a:endParaRPr lang="en-US" dirty="0">
              <a:solidFill>
                <a:srgbClr val="9BBB59"/>
              </a:solidFill>
              <a:sym typeface="Arial"/>
            </a:endParaRPr>
          </a:p>
          <a:p>
            <a:pPr lvl="0">
              <a:buClr>
                <a:srgbClr val="008774"/>
              </a:buClr>
            </a:pPr>
            <a:endParaRPr lang="en-US" sz="900" dirty="0" smtClean="0">
              <a:solidFill>
                <a:srgbClr val="9BBB59"/>
              </a:solidFill>
              <a:sym typeface="Arial"/>
            </a:endParaRPr>
          </a:p>
          <a:p>
            <a:pPr lvl="0">
              <a:buClr>
                <a:srgbClr val="008774"/>
              </a:buClr>
            </a:pPr>
            <a:r>
              <a:rPr lang="en-US" dirty="0" smtClean="0">
                <a:solidFill>
                  <a:srgbClr val="FFFFFF"/>
                </a:solidFill>
                <a:sym typeface="Arial"/>
              </a:rPr>
              <a:t>3</a:t>
            </a:r>
            <a:r>
              <a:rPr lang="en-US" dirty="0">
                <a:solidFill>
                  <a:srgbClr val="FFFFFF"/>
                </a:solidFill>
                <a:sym typeface="Arial"/>
              </a:rPr>
              <a:t>:45 PM - 4:30 </a:t>
            </a:r>
            <a:r>
              <a:rPr lang="en-US" dirty="0" smtClean="0">
                <a:solidFill>
                  <a:srgbClr val="FFFFFF"/>
                </a:solidFill>
                <a:sym typeface="Arial"/>
              </a:rPr>
              <a:t>PM      </a:t>
            </a:r>
            <a:r>
              <a:rPr lang="en-US" dirty="0" smtClean="0">
                <a:solidFill>
                  <a:srgbClr val="F79646"/>
                </a:solidFill>
                <a:sym typeface="Arial"/>
              </a:rPr>
              <a:t>Spring </a:t>
            </a:r>
            <a:r>
              <a:rPr lang="en-US" dirty="0">
                <a:solidFill>
                  <a:srgbClr val="F79646"/>
                </a:solidFill>
                <a:sym typeface="Arial"/>
              </a:rPr>
              <a:t>Cloud Netflix - Circuit </a:t>
            </a:r>
            <a:r>
              <a:rPr lang="en-US" dirty="0" smtClean="0">
                <a:solidFill>
                  <a:srgbClr val="F79646"/>
                </a:solidFill>
                <a:sym typeface="Arial"/>
              </a:rPr>
              <a:t>Breakers</a:t>
            </a:r>
            <a:endParaRPr lang="en-US" sz="900" dirty="0">
              <a:solidFill>
                <a:srgbClr val="F79646"/>
              </a:solidFill>
              <a:sym typeface="Arial"/>
            </a:endParaRPr>
          </a:p>
          <a:p>
            <a:pPr lvl="0">
              <a:buClr>
                <a:srgbClr val="008774"/>
              </a:buClr>
            </a:pPr>
            <a:r>
              <a:rPr lang="en-US" dirty="0" smtClean="0">
                <a:solidFill>
                  <a:srgbClr val="9BBB59"/>
                </a:solidFill>
                <a:sym typeface="Arial"/>
              </a:rPr>
              <a:t>                                    Lab </a:t>
            </a:r>
            <a:r>
              <a:rPr lang="en-US" dirty="0">
                <a:solidFill>
                  <a:srgbClr val="9BBB59"/>
                </a:solidFill>
                <a:sym typeface="Arial"/>
              </a:rPr>
              <a:t>6: </a:t>
            </a:r>
            <a:r>
              <a:rPr lang="en-US" dirty="0" err="1">
                <a:solidFill>
                  <a:srgbClr val="9BBB59"/>
                </a:solidFill>
                <a:sym typeface="Arial"/>
              </a:rPr>
              <a:t>Microservice</a:t>
            </a:r>
            <a:r>
              <a:rPr lang="en-US" dirty="0">
                <a:solidFill>
                  <a:srgbClr val="9BBB59"/>
                </a:solidFill>
                <a:sym typeface="Arial"/>
              </a:rPr>
              <a:t> Fault Tolerance with Circuit </a:t>
            </a:r>
            <a:r>
              <a:rPr lang="en-US" dirty="0" smtClean="0">
                <a:solidFill>
                  <a:srgbClr val="9BBB59"/>
                </a:solidFill>
                <a:sym typeface="Arial"/>
              </a:rPr>
              <a:t>Breakers</a:t>
            </a:r>
            <a:endParaRPr lang="en-US" dirty="0">
              <a:solidFill>
                <a:srgbClr val="9BBB59"/>
              </a:solidFill>
              <a:sym typeface="Arial"/>
            </a:endParaRPr>
          </a:p>
          <a:p>
            <a:pPr lvl="0">
              <a:buClr>
                <a:srgbClr val="008774"/>
              </a:buClr>
            </a:pPr>
            <a:endParaRPr lang="en-US" sz="900" dirty="0">
              <a:solidFill>
                <a:srgbClr val="9BBB59"/>
              </a:solidFill>
              <a:sym typeface="Arial"/>
            </a:endParaRPr>
          </a:p>
          <a:p>
            <a:pPr lvl="0">
              <a:buClr>
                <a:srgbClr val="008774"/>
              </a:buClr>
            </a:pPr>
            <a:r>
              <a:rPr lang="en-US" dirty="0">
                <a:solidFill>
                  <a:schemeClr val="bg1"/>
                </a:solidFill>
                <a:sym typeface="Arial"/>
              </a:rPr>
              <a:t>4:30 </a:t>
            </a:r>
            <a:r>
              <a:rPr lang="en-US" dirty="0" smtClean="0">
                <a:solidFill>
                  <a:schemeClr val="bg1"/>
                </a:solidFill>
                <a:sym typeface="Arial"/>
              </a:rPr>
              <a:t>PM                       </a:t>
            </a:r>
            <a:r>
              <a:rPr lang="en-US" dirty="0" smtClean="0">
                <a:solidFill>
                  <a:srgbClr val="8064A2"/>
                </a:solidFill>
                <a:sym typeface="Arial"/>
              </a:rPr>
              <a:t>Wrap</a:t>
            </a:r>
            <a:r>
              <a:rPr lang="en-US" dirty="0">
                <a:solidFill>
                  <a:srgbClr val="8064A2"/>
                </a:solidFill>
                <a:sym typeface="Arial"/>
              </a:rPr>
              <a:t>-Up and Closing</a:t>
            </a:r>
            <a:endParaRPr lang="en-US" dirty="0" smtClean="0">
              <a:solidFill>
                <a:srgbClr val="8064A2"/>
              </a:solidFill>
              <a:sym typeface="Arial"/>
            </a:endParaRP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48247" y="4848095"/>
            <a:ext cx="373338" cy="273844"/>
          </a:xfrm>
        </p:spPr>
        <p:txBody>
          <a:bodyPr/>
          <a:lstStyle/>
          <a:p>
            <a:fld id="{ADA07C09-8A41-3B46-A636-3955072BBB4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4283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200" b="0" dirty="0" smtClean="0">
                <a:solidFill>
                  <a:schemeClr val="accent1"/>
                </a:solidFill>
                <a:sym typeface="Arial"/>
              </a:rPr>
              <a:t>Important Links</a:t>
            </a:r>
            <a:endParaRPr lang="en-US" sz="3200" b="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body" sz="quarter" idx="13"/>
          </p:nvPr>
        </p:nvSpPr>
        <p:spPr>
          <a:xfrm>
            <a:off x="359241" y="968796"/>
            <a:ext cx="9078863" cy="3848609"/>
          </a:xfrm>
        </p:spPr>
        <p:txBody>
          <a:bodyPr/>
          <a:lstStyle/>
          <a:p>
            <a:pPr marL="285750" lvl="0" indent="-285750">
              <a:buClr>
                <a:srgbClr val="008774"/>
              </a:buClr>
              <a:buFont typeface="Arial"/>
              <a:buChar char="•"/>
            </a:pPr>
            <a:r>
              <a:rPr lang="en-US" sz="2400" dirty="0" smtClean="0">
                <a:solidFill>
                  <a:srgbClr val="4F81BD"/>
                </a:solidFill>
                <a:sym typeface="Arial"/>
              </a:rPr>
              <a:t>Workshop </a:t>
            </a:r>
            <a:r>
              <a:rPr lang="en-US" sz="2400" dirty="0" err="1" smtClean="0">
                <a:solidFill>
                  <a:srgbClr val="4F81BD"/>
                </a:solidFill>
                <a:sym typeface="Arial"/>
              </a:rPr>
              <a:t>Git</a:t>
            </a:r>
            <a:r>
              <a:rPr lang="en-US" sz="2400" dirty="0" smtClean="0">
                <a:solidFill>
                  <a:srgbClr val="4F81BD"/>
                </a:solidFill>
                <a:sym typeface="Arial"/>
              </a:rPr>
              <a:t> Repo</a:t>
            </a:r>
          </a:p>
          <a:p>
            <a:pPr marL="1028700" lvl="1">
              <a:buClr>
                <a:srgbClr val="008774"/>
              </a:buClr>
              <a:buFont typeface="Arial"/>
              <a:buChar char="•"/>
            </a:pPr>
            <a:r>
              <a:rPr lang="en-US" sz="2000" dirty="0">
                <a:solidFill>
                  <a:schemeClr val="accent6"/>
                </a:solidFill>
                <a:sym typeface="Arial"/>
              </a:rPr>
              <a:t>https://</a:t>
            </a:r>
            <a:r>
              <a:rPr lang="en-US" sz="2000" dirty="0" err="1">
                <a:solidFill>
                  <a:schemeClr val="accent6"/>
                </a:solidFill>
                <a:sym typeface="Arial"/>
              </a:rPr>
              <a:t>github.com</a:t>
            </a:r>
            <a:r>
              <a:rPr lang="en-US" sz="2000" dirty="0">
                <a:solidFill>
                  <a:schemeClr val="accent6"/>
                </a:solidFill>
                <a:sym typeface="Arial"/>
              </a:rPr>
              <a:t>/Pivotal-Field-Engineering/CN-Workshop-</a:t>
            </a:r>
            <a:r>
              <a:rPr lang="en-US" sz="2000" dirty="0" smtClean="0">
                <a:solidFill>
                  <a:schemeClr val="accent6"/>
                </a:solidFill>
                <a:sym typeface="Arial"/>
              </a:rPr>
              <a:t>TM</a:t>
            </a:r>
          </a:p>
          <a:p>
            <a:pPr marL="285750" lvl="0" indent="-285750">
              <a:buClr>
                <a:srgbClr val="008774"/>
              </a:buClr>
              <a:buFont typeface="Arial"/>
              <a:buChar char="•"/>
            </a:pPr>
            <a:r>
              <a:rPr lang="en-US" sz="2400" dirty="0" err="1" smtClean="0">
                <a:solidFill>
                  <a:schemeClr val="accent1"/>
                </a:solidFill>
                <a:sym typeface="Arial"/>
              </a:rPr>
              <a:t>Cloudfoundry</a:t>
            </a:r>
            <a:r>
              <a:rPr lang="en-US" sz="2400" dirty="0" smtClean="0">
                <a:solidFill>
                  <a:schemeClr val="accent1"/>
                </a:solidFill>
                <a:sym typeface="Arial"/>
              </a:rPr>
              <a:t> API</a:t>
            </a:r>
          </a:p>
          <a:p>
            <a:pPr marL="1028700" lvl="1">
              <a:buClr>
                <a:srgbClr val="008774"/>
              </a:buClr>
              <a:buFont typeface="Arial"/>
              <a:buChar char="•"/>
            </a:pPr>
            <a:r>
              <a:rPr lang="en-US" sz="2000" dirty="0">
                <a:solidFill>
                  <a:schemeClr val="accent6"/>
                </a:solidFill>
                <a:sym typeface="Arial"/>
              </a:rPr>
              <a:t>https://api.cfpoc2.internal.t-</a:t>
            </a:r>
            <a:r>
              <a:rPr lang="en-US" sz="2000" dirty="0" smtClean="0">
                <a:solidFill>
                  <a:schemeClr val="accent6"/>
                </a:solidFill>
                <a:sym typeface="Arial"/>
              </a:rPr>
              <a:t>mobile.com</a:t>
            </a:r>
          </a:p>
          <a:p>
            <a:pPr marL="285750" lvl="0" indent="-285750">
              <a:buClr>
                <a:srgbClr val="008774"/>
              </a:buClr>
              <a:buFont typeface="Arial"/>
              <a:buChar char="•"/>
            </a:pPr>
            <a:r>
              <a:rPr lang="en-US" sz="2400" dirty="0" err="1">
                <a:solidFill>
                  <a:srgbClr val="4F81BD"/>
                </a:solidFill>
                <a:sym typeface="Arial"/>
              </a:rPr>
              <a:t>Cloudfoundry</a:t>
            </a:r>
            <a:r>
              <a:rPr lang="en-US" sz="2400" dirty="0">
                <a:solidFill>
                  <a:srgbClr val="4F81BD"/>
                </a:solidFill>
                <a:sym typeface="Arial"/>
              </a:rPr>
              <a:t> </a:t>
            </a:r>
            <a:r>
              <a:rPr lang="en-US" sz="2400" dirty="0" smtClean="0">
                <a:solidFill>
                  <a:srgbClr val="4F81BD"/>
                </a:solidFill>
                <a:sym typeface="Arial"/>
              </a:rPr>
              <a:t>Apps Manager</a:t>
            </a:r>
            <a:endParaRPr lang="en-US" sz="2400" dirty="0">
              <a:solidFill>
                <a:srgbClr val="4F81BD"/>
              </a:solidFill>
              <a:sym typeface="Arial"/>
            </a:endParaRPr>
          </a:p>
          <a:p>
            <a:pPr marL="1028700" lvl="1">
              <a:buClr>
                <a:srgbClr val="008774"/>
              </a:buClr>
              <a:buFont typeface="Arial"/>
              <a:buChar char="•"/>
            </a:pPr>
            <a:r>
              <a:rPr lang="en-US" sz="2000" dirty="0" smtClean="0">
                <a:solidFill>
                  <a:schemeClr val="accent6"/>
                </a:solidFill>
                <a:sym typeface="Arial"/>
              </a:rPr>
              <a:t>https</a:t>
            </a:r>
            <a:r>
              <a:rPr lang="en-US" sz="2000" dirty="0">
                <a:solidFill>
                  <a:schemeClr val="accent6"/>
                </a:solidFill>
                <a:sym typeface="Arial"/>
              </a:rPr>
              <a:t>://apps.cfpoc2.internal.t-mobile.com</a:t>
            </a:r>
            <a:endParaRPr lang="en-US" sz="2000" dirty="0" smtClean="0">
              <a:solidFill>
                <a:schemeClr val="accent6"/>
              </a:solidFill>
              <a:sym typeface="Arial"/>
            </a:endParaRP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48247" y="4848095"/>
            <a:ext cx="373338" cy="273844"/>
          </a:xfrm>
        </p:spPr>
        <p:txBody>
          <a:bodyPr/>
          <a:lstStyle/>
          <a:p>
            <a:fld id="{ADA07C09-8A41-3B46-A636-3955072BBB4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76793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en-US" sz="3200" b="0" dirty="0" smtClean="0">
                <a:solidFill>
                  <a:schemeClr val="accent1"/>
                </a:solidFill>
                <a:sym typeface="Arial"/>
              </a:rPr>
              <a:t>Be Interactive!</a:t>
            </a:r>
            <a:endParaRPr lang="en-US" sz="3200" b="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48247" y="4848095"/>
            <a:ext cx="373338" cy="273844"/>
          </a:xfrm>
        </p:spPr>
        <p:txBody>
          <a:bodyPr/>
          <a:lstStyle/>
          <a:p>
            <a:fld id="{ADA07C09-8A41-3B46-A636-3955072BBB4F}" type="slidenum">
              <a:rPr lang="en-US" smtClean="0"/>
              <a:t>6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1" y="1090354"/>
            <a:ext cx="5815276" cy="3271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24212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1" descr="C:\Users\Abject-3D\Desktop\VMWare Files\FINAL diagrams\Basic Virtualization\3D PNGs\VMW_10Q2_DGRM_PrivateCloudFed_Comm_9.png"/>
          <p:cNvPicPr>
            <a:picLocks noChangeAspect="1" noChangeArrowheads="1"/>
          </p:cNvPicPr>
          <p:nvPr/>
        </p:nvPicPr>
        <p:blipFill>
          <a:blip r:embed="rId3">
            <a:lum bright="3000" contrast="-13000"/>
          </a:blip>
          <a:srcRect/>
          <a:stretch>
            <a:fillRect/>
          </a:stretch>
        </p:blipFill>
        <p:spPr bwMode="auto">
          <a:xfrm>
            <a:off x="1557379" y="3036750"/>
            <a:ext cx="1160285" cy="728264"/>
          </a:xfrm>
          <a:prstGeom prst="rect">
            <a:avLst/>
          </a:prstGeom>
          <a:noFill/>
        </p:spPr>
      </p:pic>
      <p:pic>
        <p:nvPicPr>
          <p:cNvPr id="7" name="Picture 11" descr="C:\Users\Abject-3D\Desktop\VMWare Files\FINAL diagrams\Basic Virtualization\3D PNGs\VMW_10Q2_DGRM_PrivateCloudFed_Comm_9.png"/>
          <p:cNvPicPr>
            <a:picLocks noChangeAspect="1" noChangeArrowheads="1"/>
          </p:cNvPicPr>
          <p:nvPr/>
        </p:nvPicPr>
        <p:blipFill>
          <a:blip r:embed="rId3">
            <a:lum bright="3000" contrast="-13000"/>
          </a:blip>
          <a:srcRect/>
          <a:stretch>
            <a:fillRect/>
          </a:stretch>
        </p:blipFill>
        <p:spPr bwMode="auto">
          <a:xfrm>
            <a:off x="2603462" y="2985733"/>
            <a:ext cx="1160285" cy="728264"/>
          </a:xfrm>
          <a:prstGeom prst="rect">
            <a:avLst/>
          </a:prstGeom>
          <a:noFill/>
        </p:spPr>
      </p:pic>
      <p:pic>
        <p:nvPicPr>
          <p:cNvPr id="8" name="Picture 11" descr="C:\Users\Abject-3D\Desktop\VMWare Files\FINAL diagrams\Basic Virtualization\3D PNGs\VMW_10Q2_DGRM_PrivateCloudFed_Comm_9.png"/>
          <p:cNvPicPr>
            <a:picLocks noChangeAspect="1" noChangeArrowheads="1"/>
          </p:cNvPicPr>
          <p:nvPr/>
        </p:nvPicPr>
        <p:blipFill>
          <a:blip r:embed="rId3">
            <a:lum bright="3000" contrast="-13000"/>
          </a:blip>
          <a:srcRect/>
          <a:stretch>
            <a:fillRect/>
          </a:stretch>
        </p:blipFill>
        <p:spPr bwMode="auto">
          <a:xfrm>
            <a:off x="2017255" y="3035906"/>
            <a:ext cx="1321032" cy="823012"/>
          </a:xfrm>
          <a:prstGeom prst="rect">
            <a:avLst/>
          </a:prstGeom>
          <a:noFill/>
        </p:spPr>
      </p:pic>
      <p:sp>
        <p:nvSpPr>
          <p:cNvPr id="10" name="Rounded Rectangle 9"/>
          <p:cNvSpPr/>
          <p:nvPr/>
        </p:nvSpPr>
        <p:spPr>
          <a:xfrm>
            <a:off x="4318000" y="532190"/>
            <a:ext cx="4572000" cy="4022879"/>
          </a:xfrm>
          <a:prstGeom prst="roundRect">
            <a:avLst/>
          </a:prstGeom>
          <a:solidFill>
            <a:schemeClr val="bg1"/>
          </a:solidFill>
          <a:ln w="28575" cmpd="sng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 bwMode="auto">
          <a:xfrm>
            <a:off x="2092477" y="1136952"/>
            <a:ext cx="1895904" cy="822477"/>
          </a:xfrm>
          <a:prstGeom prst="roundRect">
            <a:avLst/>
          </a:prstGeom>
          <a:solidFill>
            <a:schemeClr val="accent1"/>
          </a:solidFill>
          <a:ln w="12700">
            <a:solidFill>
              <a:srgbClr val="EEECE1"/>
            </a:solidFill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31750" h="6350"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>
              <a:spcAft>
                <a:spcPts val="600"/>
              </a:spcAft>
              <a:defRPr/>
            </a:pPr>
            <a:r>
              <a:rPr lang="en-US" sz="1600" b="1" dirty="0" err="1" smtClean="0">
                <a:solidFill>
                  <a:schemeClr val="bg1"/>
                </a:solidFill>
              </a:rPr>
              <a:t>vCenter</a:t>
            </a:r>
            <a:endParaRPr lang="en-US" sz="1600" b="1" dirty="0" smtClean="0">
              <a:solidFill>
                <a:schemeClr val="bg1"/>
              </a:solidFill>
            </a:endParaRPr>
          </a:p>
          <a:p>
            <a:pPr>
              <a:spcAft>
                <a:spcPts val="600"/>
              </a:spcAft>
              <a:defRPr/>
            </a:pPr>
            <a:r>
              <a:rPr lang="en-US" sz="1000" b="1" dirty="0" smtClean="0">
                <a:solidFill>
                  <a:schemeClr val="bg1"/>
                </a:solidFill>
              </a:rPr>
              <a:t>Network A</a:t>
            </a:r>
          </a:p>
        </p:txBody>
      </p:sp>
      <p:pic>
        <p:nvPicPr>
          <p:cNvPr id="12" name="Picture 2" descr="C:\Users\Abject-3D\Desktop\VMWare Files\FINAL diagrams\Basic Virtualization\3D PNGs\DGRM_FT_Q109_0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16672787">
            <a:off x="2865173" y="954486"/>
            <a:ext cx="1939258" cy="1266982"/>
          </a:xfrm>
          <a:prstGeom prst="rect">
            <a:avLst/>
          </a:prstGeom>
          <a:noFill/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6267" y="1595969"/>
            <a:ext cx="2539999" cy="1566258"/>
          </a:xfrm>
          <a:prstGeom prst="rect">
            <a:avLst/>
          </a:prstGeom>
        </p:spPr>
      </p:pic>
      <p:pic>
        <p:nvPicPr>
          <p:cNvPr id="14" name="Picture 6" descr="C:\Users\Abject-3D\Desktop\VMWare Files\FINAL diagrams\Basic Virtualization\3D PNGs\DGRM_VirtualSMP_Q210_Comm_4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57218" y="3523978"/>
            <a:ext cx="2370668" cy="506573"/>
          </a:xfrm>
          <a:prstGeom prst="rect">
            <a:avLst/>
          </a:prstGeom>
          <a:noFill/>
        </p:spPr>
      </p:pic>
      <p:sp>
        <p:nvSpPr>
          <p:cNvPr id="15" name="Rounded Rectangle 14"/>
          <p:cNvSpPr/>
          <p:nvPr/>
        </p:nvSpPr>
        <p:spPr bwMode="auto">
          <a:xfrm>
            <a:off x="4557219" y="3138718"/>
            <a:ext cx="2382762" cy="350762"/>
          </a:xfrm>
          <a:prstGeom prst="roundRect">
            <a:avLst/>
          </a:prstGeom>
          <a:solidFill>
            <a:srgbClr val="F79646"/>
          </a:solidFill>
          <a:ln w="12700"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31750" h="6350"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Aft>
                <a:spcPts val="600"/>
              </a:spcAft>
              <a:defRPr/>
            </a:pPr>
            <a:r>
              <a:rPr lang="en-US" sz="1200" dirty="0" smtClean="0">
                <a:solidFill>
                  <a:schemeClr val="bg1"/>
                </a:solidFill>
              </a:rPr>
              <a:t>BOSH</a:t>
            </a:r>
            <a:endParaRPr lang="en-US" sz="1000" dirty="0" smtClean="0">
              <a:solidFill>
                <a:schemeClr val="bg1"/>
              </a:solidFill>
            </a:endParaRPr>
          </a:p>
        </p:txBody>
      </p:sp>
      <p:pic>
        <p:nvPicPr>
          <p:cNvPr id="16" name="Picture 4" descr="C:\Users\Abject-3D\Desktop\VMWare Files\FINAL diagrams\Basic Virtualization\3D PNGs\VMW_10Q2_DGRM_vShield_App_R2_18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242150" y="4233331"/>
            <a:ext cx="1057416" cy="628953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5204875" y="4272048"/>
            <a:ext cx="10078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[ 6 x </a:t>
            </a:r>
            <a:r>
              <a:rPr lang="en-US" sz="1050" dirty="0" err="1" smtClean="0">
                <a:solidFill>
                  <a:srgbClr val="000000"/>
                </a:solidFill>
              </a:rPr>
              <a:t>Nutanix</a:t>
            </a:r>
            <a:r>
              <a:rPr lang="en-US" sz="1050" dirty="0" smtClean="0">
                <a:solidFill>
                  <a:srgbClr val="000000"/>
                </a:solidFill>
              </a:rPr>
              <a:t> ]</a:t>
            </a:r>
          </a:p>
        </p:txBody>
      </p:sp>
      <p:sp>
        <p:nvSpPr>
          <p:cNvPr id="18" name="Rounded Rectangle 17"/>
          <p:cNvSpPr/>
          <p:nvPr/>
        </p:nvSpPr>
        <p:spPr bwMode="auto">
          <a:xfrm>
            <a:off x="7027333" y="2938946"/>
            <a:ext cx="1572381" cy="788238"/>
          </a:xfrm>
          <a:prstGeom prst="roundRect">
            <a:avLst/>
          </a:prstGeom>
          <a:gradFill>
            <a:gsLst>
              <a:gs pos="0">
                <a:srgbClr val="037BB1"/>
              </a:gs>
              <a:gs pos="83000">
                <a:srgbClr val="0383BD">
                  <a:alpha val="64000"/>
                </a:srgbClr>
              </a:gs>
            </a:gsLst>
          </a:gradFill>
          <a:ln w="12700"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31750" h="6350"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Aft>
                <a:spcPts val="600"/>
              </a:spcAft>
              <a:defRPr/>
            </a:pPr>
            <a:r>
              <a:rPr lang="en-US" sz="1400" b="1" dirty="0" err="1" smtClean="0">
                <a:solidFill>
                  <a:schemeClr val="bg1"/>
                </a:solidFill>
              </a:rPr>
              <a:t>DataStax</a:t>
            </a:r>
            <a:r>
              <a:rPr lang="en-US" sz="1400" b="1" dirty="0" smtClean="0">
                <a:solidFill>
                  <a:schemeClr val="bg1"/>
                </a:solidFill>
              </a:rPr>
              <a:t> /</a:t>
            </a:r>
          </a:p>
          <a:p>
            <a:pPr algn="ctr">
              <a:spcAft>
                <a:spcPts val="600"/>
              </a:spcAft>
              <a:defRPr/>
            </a:pPr>
            <a:r>
              <a:rPr lang="en-US" sz="1400" b="1" dirty="0" smtClean="0">
                <a:solidFill>
                  <a:schemeClr val="bg1"/>
                </a:solidFill>
              </a:rPr>
              <a:t>Cassandra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864100" y="645737"/>
            <a:ext cx="3581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0000"/>
                </a:solidFill>
              </a:rPr>
              <a:t>Polaris* Availability Zones x 3</a:t>
            </a:r>
            <a:endParaRPr lang="en-US" sz="1050" dirty="0" smtClean="0">
              <a:solidFill>
                <a:srgbClr val="000000"/>
              </a:solidFill>
            </a:endParaRPr>
          </a:p>
        </p:txBody>
      </p:sp>
      <p:sp>
        <p:nvSpPr>
          <p:cNvPr id="20" name="Rounded Rectangle 19"/>
          <p:cNvSpPr/>
          <p:nvPr/>
        </p:nvSpPr>
        <p:spPr bwMode="auto">
          <a:xfrm>
            <a:off x="2250111" y="2515810"/>
            <a:ext cx="1128889" cy="594646"/>
          </a:xfrm>
          <a:prstGeom prst="roundRect">
            <a:avLst/>
          </a:prstGeom>
          <a:solidFill>
            <a:schemeClr val="accent6"/>
          </a:solidFill>
          <a:ln w="12700">
            <a:solidFill>
              <a:srgbClr val="EEECE1"/>
            </a:solidFill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31750" h="6350"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Aft>
                <a:spcPts val="600"/>
              </a:spcAft>
              <a:defRPr/>
            </a:pPr>
            <a:r>
              <a:rPr lang="en-US" sz="1400" b="1" dirty="0" err="1" smtClean="0">
                <a:solidFill>
                  <a:schemeClr val="bg1"/>
                </a:solidFill>
              </a:rPr>
              <a:t>Apigee</a:t>
            </a:r>
            <a:endParaRPr lang="en-US" sz="1400" b="1" dirty="0" smtClean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048501" y="1866298"/>
            <a:ext cx="1739900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 smtClean="0">
                <a:solidFill>
                  <a:srgbClr val="000000"/>
                </a:solidFill>
              </a:rPr>
              <a:t>PCF /22 Net B</a:t>
            </a:r>
          </a:p>
          <a:p>
            <a:endParaRPr lang="en-US" sz="1050" dirty="0">
              <a:solidFill>
                <a:srgbClr val="000000"/>
              </a:solidFill>
            </a:endParaRPr>
          </a:p>
          <a:p>
            <a:r>
              <a:rPr lang="en-US" sz="1050" dirty="0">
                <a:solidFill>
                  <a:srgbClr val="000000"/>
                </a:solidFill>
              </a:rPr>
              <a:t>BOSH </a:t>
            </a:r>
            <a:r>
              <a:rPr lang="en-US" sz="1050" dirty="0" smtClean="0">
                <a:solidFill>
                  <a:srgbClr val="000000"/>
                </a:solidFill>
              </a:rPr>
              <a:t>Net A, B</a:t>
            </a:r>
          </a:p>
          <a:p>
            <a:endParaRPr lang="en-US" sz="1050" dirty="0">
              <a:solidFill>
                <a:srgbClr val="000000"/>
              </a:solidFill>
            </a:endParaRPr>
          </a:p>
          <a:p>
            <a:r>
              <a:rPr lang="en-US" sz="1050" dirty="0" smtClean="0">
                <a:solidFill>
                  <a:srgbClr val="000000"/>
                </a:solidFill>
              </a:rPr>
              <a:t>Cassandra Net TBD</a:t>
            </a:r>
            <a:endParaRPr lang="en-US" sz="1050" dirty="0">
              <a:solidFill>
                <a:srgbClr val="000000"/>
              </a:solidFill>
            </a:endParaRPr>
          </a:p>
        </p:txBody>
      </p:sp>
      <p:pic>
        <p:nvPicPr>
          <p:cNvPr id="22" name="Picture 7" descr="C:\Users\Abject-3D\Desktop\VMWare Files\FINAL diagrams\Basic Virtualization\3D PNGs\DGRM_VirtualSMP_Q210_Comm_5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246790" y="3097936"/>
            <a:ext cx="1124512" cy="266628"/>
          </a:xfrm>
          <a:prstGeom prst="rect">
            <a:avLst/>
          </a:prstGeom>
          <a:noFill/>
        </p:spPr>
      </p:pic>
      <p:sp>
        <p:nvSpPr>
          <p:cNvPr id="23" name="Rounded Rectangle 22"/>
          <p:cNvSpPr/>
          <p:nvPr/>
        </p:nvSpPr>
        <p:spPr bwMode="auto">
          <a:xfrm>
            <a:off x="144874" y="3664152"/>
            <a:ext cx="1128889" cy="788238"/>
          </a:xfrm>
          <a:prstGeom prst="roundRect">
            <a:avLst/>
          </a:prstGeom>
          <a:solidFill>
            <a:srgbClr val="DA00C4">
              <a:alpha val="80000"/>
            </a:srgbClr>
          </a:solidFill>
          <a:ln w="12700">
            <a:solidFill>
              <a:srgbClr val="EEECE1"/>
            </a:solidFill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31750" h="6350"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Aft>
                <a:spcPts val="600"/>
              </a:spcAft>
              <a:defRPr/>
            </a:pPr>
            <a:r>
              <a:rPr lang="en-US" sz="1400" b="1" dirty="0" smtClean="0">
                <a:solidFill>
                  <a:schemeClr val="bg1"/>
                </a:solidFill>
              </a:rPr>
              <a:t>Legacy</a:t>
            </a:r>
          </a:p>
        </p:txBody>
      </p:sp>
      <p:sp>
        <p:nvSpPr>
          <p:cNvPr id="24" name="Rounded Rectangle 23"/>
          <p:cNvSpPr/>
          <p:nvPr/>
        </p:nvSpPr>
        <p:spPr bwMode="auto">
          <a:xfrm>
            <a:off x="137348" y="2832976"/>
            <a:ext cx="1128889" cy="788238"/>
          </a:xfrm>
          <a:prstGeom prst="roundRect">
            <a:avLst/>
          </a:prstGeom>
          <a:solidFill>
            <a:srgbClr val="DA00C4">
              <a:alpha val="80000"/>
            </a:srgbClr>
          </a:solidFill>
          <a:ln w="12700">
            <a:solidFill>
              <a:srgbClr val="EEECE1"/>
            </a:solidFill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31750" h="6350"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Aft>
                <a:spcPts val="600"/>
              </a:spcAft>
              <a:defRPr/>
            </a:pPr>
            <a:r>
              <a:rPr lang="en-US" sz="1400" b="1" dirty="0" smtClean="0">
                <a:solidFill>
                  <a:schemeClr val="bg1"/>
                </a:solidFill>
              </a:rPr>
              <a:t>SQL</a:t>
            </a:r>
          </a:p>
        </p:txBody>
      </p:sp>
      <p:sp>
        <p:nvSpPr>
          <p:cNvPr id="25" name="Rounded Rectangle 24"/>
          <p:cNvSpPr/>
          <p:nvPr/>
        </p:nvSpPr>
        <p:spPr bwMode="auto">
          <a:xfrm>
            <a:off x="137351" y="1972699"/>
            <a:ext cx="1128889" cy="788238"/>
          </a:xfrm>
          <a:prstGeom prst="roundRect">
            <a:avLst/>
          </a:prstGeom>
          <a:solidFill>
            <a:srgbClr val="DA00C4">
              <a:alpha val="80000"/>
            </a:srgbClr>
          </a:solidFill>
          <a:ln w="12700">
            <a:solidFill>
              <a:srgbClr val="EEECE1"/>
            </a:solidFill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31750" h="6350"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Aft>
                <a:spcPts val="600"/>
              </a:spcAft>
              <a:defRPr/>
            </a:pPr>
            <a:r>
              <a:rPr lang="en-US" sz="1400" b="1" dirty="0" smtClean="0">
                <a:solidFill>
                  <a:schemeClr val="bg1"/>
                </a:solidFill>
              </a:rPr>
              <a:t>TIBCO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390467" y="2811841"/>
            <a:ext cx="929658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Ports: 80/443</a:t>
            </a:r>
          </a:p>
        </p:txBody>
      </p:sp>
      <p:cxnSp>
        <p:nvCxnSpPr>
          <p:cNvPr id="27" name="Straight Connector 26"/>
          <p:cNvCxnSpPr/>
          <p:nvPr/>
        </p:nvCxnSpPr>
        <p:spPr>
          <a:xfrm flipH="1" flipV="1">
            <a:off x="1420519" y="751618"/>
            <a:ext cx="9407" cy="3838223"/>
          </a:xfrm>
          <a:prstGeom prst="line">
            <a:avLst/>
          </a:prstGeom>
          <a:ln w="28575" cmpd="sng">
            <a:solidFill>
              <a:schemeClr val="bg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0" y="708219"/>
            <a:ext cx="1335852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FFFFFF"/>
                </a:solidFill>
              </a:rPr>
              <a:t>Location</a:t>
            </a:r>
          </a:p>
          <a:p>
            <a:pPr algn="ctr"/>
            <a:r>
              <a:rPr lang="en-US" sz="1100" b="1" dirty="0" smtClean="0">
                <a:solidFill>
                  <a:srgbClr val="FFFFFF"/>
                </a:solidFill>
              </a:rPr>
              <a:t>Independent</a:t>
            </a:r>
            <a:endParaRPr lang="en-US" sz="800" dirty="0" smtClean="0">
              <a:solidFill>
                <a:srgbClr val="FFFFFF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1470086" y="2755980"/>
            <a:ext cx="654278" cy="1"/>
          </a:xfrm>
          <a:prstGeom prst="straightConnector1">
            <a:avLst/>
          </a:prstGeom>
          <a:ln w="38100" cmpd="sng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070548" y="3369634"/>
            <a:ext cx="15069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>
                <a:solidFill>
                  <a:srgbClr val="000000"/>
                </a:solidFill>
              </a:rPr>
              <a:t>DC Going Away</a:t>
            </a:r>
            <a:endParaRPr lang="en-US" sz="700" i="1" dirty="0" smtClean="0">
              <a:solidFill>
                <a:srgbClr val="00000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508500" y="1037169"/>
            <a:ext cx="2222500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 smtClean="0">
                <a:solidFill>
                  <a:srgbClr val="000000"/>
                </a:solidFill>
              </a:rPr>
              <a:t>*.px1.cfapps.internal.t-mobile.com</a:t>
            </a:r>
          </a:p>
          <a:p>
            <a:r>
              <a:rPr lang="en-US" sz="1050" dirty="0">
                <a:solidFill>
                  <a:srgbClr val="000000"/>
                </a:solidFill>
              </a:rPr>
              <a:t>*.</a:t>
            </a:r>
            <a:r>
              <a:rPr lang="en-US" sz="1050" dirty="0" smtClean="0">
                <a:solidFill>
                  <a:srgbClr val="000000"/>
                </a:solidFill>
              </a:rPr>
              <a:t>px2.cfapps.internal.t</a:t>
            </a:r>
            <a:r>
              <a:rPr lang="en-US" sz="1050" dirty="0">
                <a:solidFill>
                  <a:srgbClr val="000000"/>
                </a:solidFill>
              </a:rPr>
              <a:t>-</a:t>
            </a:r>
            <a:r>
              <a:rPr lang="en-US" sz="1050" dirty="0" smtClean="0">
                <a:solidFill>
                  <a:srgbClr val="000000"/>
                </a:solidFill>
              </a:rPr>
              <a:t>mobile.com</a:t>
            </a:r>
          </a:p>
          <a:p>
            <a:r>
              <a:rPr lang="en-US" sz="1050" dirty="0">
                <a:solidFill>
                  <a:srgbClr val="000000"/>
                </a:solidFill>
              </a:rPr>
              <a:t>*.</a:t>
            </a:r>
            <a:r>
              <a:rPr lang="en-US" sz="1050" dirty="0" smtClean="0">
                <a:solidFill>
                  <a:srgbClr val="000000"/>
                </a:solidFill>
              </a:rPr>
              <a:t>px3.cfapps.internal.t</a:t>
            </a:r>
            <a:r>
              <a:rPr lang="en-US" sz="1050" dirty="0">
                <a:solidFill>
                  <a:srgbClr val="000000"/>
                </a:solidFill>
              </a:rPr>
              <a:t>-</a:t>
            </a:r>
            <a:r>
              <a:rPr lang="en-US" sz="1050" dirty="0" smtClean="0">
                <a:solidFill>
                  <a:srgbClr val="000000"/>
                </a:solidFill>
              </a:rPr>
              <a:t>mobile.com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731000" y="1027555"/>
            <a:ext cx="1943100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 smtClean="0">
                <a:solidFill>
                  <a:srgbClr val="000000"/>
                </a:solidFill>
              </a:rPr>
              <a:t>*</a:t>
            </a:r>
            <a:r>
              <a:rPr lang="en-US" sz="1050" dirty="0">
                <a:solidFill>
                  <a:srgbClr val="000000"/>
                </a:solidFill>
              </a:rPr>
              <a:t>.px1.cf.internal.t-mobile.com</a:t>
            </a:r>
          </a:p>
          <a:p>
            <a:r>
              <a:rPr lang="en-US" sz="1050" dirty="0">
                <a:solidFill>
                  <a:srgbClr val="000000"/>
                </a:solidFill>
              </a:rPr>
              <a:t>*.px2.cf.internal.t-mobile.com</a:t>
            </a:r>
          </a:p>
          <a:p>
            <a:r>
              <a:rPr lang="en-US" sz="1050" dirty="0">
                <a:solidFill>
                  <a:srgbClr val="000000"/>
                </a:solidFill>
              </a:rPr>
              <a:t>*.px3.cf.internal.t-mobile.com</a:t>
            </a:r>
          </a:p>
        </p:txBody>
      </p:sp>
      <p:pic>
        <p:nvPicPr>
          <p:cNvPr id="33" name="Picture 8" descr="C:\Users\Abject-3D\Desktop\VMWare Files\FINAL diagrams\Basic Virtualization\3D PNGs\_6.pn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019674" y="3774019"/>
            <a:ext cx="1546225" cy="501650"/>
          </a:xfrm>
          <a:prstGeom prst="rect">
            <a:avLst/>
          </a:prstGeom>
          <a:noFill/>
        </p:spPr>
      </p:pic>
      <p:sp>
        <p:nvSpPr>
          <p:cNvPr id="34" name="TextBox 33"/>
          <p:cNvSpPr txBox="1"/>
          <p:nvPr/>
        </p:nvSpPr>
        <p:spPr>
          <a:xfrm>
            <a:off x="7283209" y="4259348"/>
            <a:ext cx="94063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[ Dedicated ]</a:t>
            </a:r>
          </a:p>
        </p:txBody>
      </p:sp>
      <p:pic>
        <p:nvPicPr>
          <p:cNvPr id="35" name="Picture 3" descr="C:\Users\testuser\AppData\Local\Temp\VMwareDnD\5d50dc54\VMW_09Q3_LOGO_Corp_Gray_LG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447861" y="3587521"/>
            <a:ext cx="720319" cy="109964"/>
          </a:xfrm>
          <a:prstGeom prst="rect">
            <a:avLst/>
          </a:prstGeom>
          <a:noFill/>
        </p:spPr>
      </p:pic>
      <p:sp>
        <p:nvSpPr>
          <p:cNvPr id="36" name="TextBox 35"/>
          <p:cNvSpPr txBox="1"/>
          <p:nvPr/>
        </p:nvSpPr>
        <p:spPr>
          <a:xfrm>
            <a:off x="133672" y="4662994"/>
            <a:ext cx="55278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FFFF"/>
                </a:solidFill>
              </a:rPr>
              <a:t>* Availability Zone arch same for Titan data center</a:t>
            </a:r>
          </a:p>
        </p:txBody>
      </p:sp>
      <p:sp>
        <p:nvSpPr>
          <p:cNvPr id="37" name="Rounded Rectangle 36"/>
          <p:cNvSpPr/>
          <p:nvPr/>
        </p:nvSpPr>
        <p:spPr bwMode="auto">
          <a:xfrm>
            <a:off x="108323" y="1133289"/>
            <a:ext cx="1128889" cy="788238"/>
          </a:xfrm>
          <a:prstGeom prst="roundRect">
            <a:avLst/>
          </a:prstGeom>
          <a:solidFill>
            <a:srgbClr val="DA00C4">
              <a:alpha val="80000"/>
            </a:srgbClr>
          </a:solidFill>
          <a:ln w="12700">
            <a:solidFill>
              <a:srgbClr val="EEECE1"/>
            </a:solidFill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31750" h="6350"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Aft>
                <a:spcPts val="600"/>
              </a:spcAft>
              <a:defRPr/>
            </a:pPr>
            <a:r>
              <a:rPr lang="en-US" sz="1400" b="1" dirty="0" smtClean="0">
                <a:solidFill>
                  <a:schemeClr val="bg1"/>
                </a:solidFill>
              </a:rPr>
              <a:t>ORACLE</a:t>
            </a: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89952" y="4378477"/>
            <a:ext cx="438452" cy="438452"/>
          </a:xfrm>
          <a:prstGeom prst="rect">
            <a:avLst/>
          </a:prstGeom>
        </p:spPr>
      </p:pic>
      <p:cxnSp>
        <p:nvCxnSpPr>
          <p:cNvPr id="39" name="Straight Arrow Connector 38"/>
          <p:cNvCxnSpPr/>
          <p:nvPr/>
        </p:nvCxnSpPr>
        <p:spPr>
          <a:xfrm flipV="1">
            <a:off x="3500546" y="2754440"/>
            <a:ext cx="654278" cy="1"/>
          </a:xfrm>
          <a:prstGeom prst="straightConnector1">
            <a:avLst/>
          </a:prstGeom>
          <a:ln w="38100" cmpd="sng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7" descr="C:\Users\Abject-3D\Desktop\VMWare Files\FINAL diagrams\Basic Virtualization\3D PNGs\_5.png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7026274" y="3780369"/>
            <a:ext cx="1558925" cy="504824"/>
          </a:xfrm>
          <a:prstGeom prst="rect">
            <a:avLst/>
          </a:prstGeom>
          <a:noFill/>
        </p:spPr>
      </p:pic>
      <p:sp>
        <p:nvSpPr>
          <p:cNvPr id="40" name="Shape 195"/>
          <p:cNvSpPr txBox="1">
            <a:spLocks noGrp="1"/>
          </p:cNvSpPr>
          <p:nvPr>
            <p:ph type="title"/>
          </p:nvPr>
        </p:nvSpPr>
        <p:spPr>
          <a:xfrm>
            <a:off x="113722" y="120953"/>
            <a:ext cx="9030278" cy="474445"/>
          </a:xfrm>
        </p:spPr>
        <p:txBody>
          <a:bodyPr/>
          <a:lstStyle/>
          <a:p>
            <a:pPr lvl="0" algn="l"/>
            <a:r>
              <a:rPr lang="en-US" b="1" dirty="0" smtClean="0">
                <a:solidFill>
                  <a:srgbClr val="13A78D"/>
                </a:solidFill>
                <a:sym typeface="Arial"/>
              </a:rPr>
              <a:t>TMUS’ Cloud Foundry</a:t>
            </a:r>
            <a:endParaRPr lang="en-US" b="1" dirty="0">
              <a:solidFill>
                <a:srgbClr val="13A78D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8173990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3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Pivotal Main">
  <a:themeElements>
    <a:clrScheme name="Pivotal R2">
      <a:dk1>
        <a:srgbClr val="000000"/>
      </a:dk1>
      <a:lt1>
        <a:srgbClr val="FFFFFF"/>
      </a:lt1>
      <a:dk2>
        <a:srgbClr val="4C4C4C"/>
      </a:dk2>
      <a:lt2>
        <a:srgbClr val="B3B3B3"/>
      </a:lt2>
      <a:accent1>
        <a:srgbClr val="008774"/>
      </a:accent1>
      <a:accent2>
        <a:srgbClr val="00AE9E"/>
      </a:accent2>
      <a:accent3>
        <a:srgbClr val="1F6FB8"/>
      </a:accent3>
      <a:accent4>
        <a:srgbClr val="19B4C1"/>
      </a:accent4>
      <a:accent5>
        <a:srgbClr val="6D4076"/>
      </a:accent5>
      <a:accent6>
        <a:srgbClr val="FFC85F"/>
      </a:accent6>
      <a:hlink>
        <a:srgbClr val="18B3C0"/>
      </a:hlink>
      <a:folHlink>
        <a:srgbClr val="6C3F7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1_Pivotal Main">
  <a:themeElements>
    <a:clrScheme name="Pivotal R2">
      <a:dk1>
        <a:srgbClr val="000000"/>
      </a:dk1>
      <a:lt1>
        <a:srgbClr val="FFFFFF"/>
      </a:lt1>
      <a:dk2>
        <a:srgbClr val="4C4C4C"/>
      </a:dk2>
      <a:lt2>
        <a:srgbClr val="B3B3B3"/>
      </a:lt2>
      <a:accent1>
        <a:srgbClr val="008774"/>
      </a:accent1>
      <a:accent2>
        <a:srgbClr val="00AE9E"/>
      </a:accent2>
      <a:accent3>
        <a:srgbClr val="1F6FB8"/>
      </a:accent3>
      <a:accent4>
        <a:srgbClr val="19B4C1"/>
      </a:accent4>
      <a:accent5>
        <a:srgbClr val="6D4076"/>
      </a:accent5>
      <a:accent6>
        <a:srgbClr val="FFC85F"/>
      </a:accent6>
      <a:hlink>
        <a:srgbClr val="18B3C0"/>
      </a:hlink>
      <a:folHlink>
        <a:srgbClr val="6C3F7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26695</TotalTime>
  <Words>389</Words>
  <Application>Microsoft Macintosh PowerPoint</Application>
  <PresentationFormat>On-screen Show (16:9)</PresentationFormat>
  <Paragraphs>77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Office Theme</vt:lpstr>
      <vt:lpstr>3_Office Theme</vt:lpstr>
      <vt:lpstr>Pivotal Main</vt:lpstr>
      <vt:lpstr>1_Pivotal Main</vt:lpstr>
      <vt:lpstr>PowerPoint Presentation</vt:lpstr>
      <vt:lpstr>PowerPoint Presentation</vt:lpstr>
      <vt:lpstr>Workshop Agenda</vt:lpstr>
      <vt:lpstr>Workshop Agenda</vt:lpstr>
      <vt:lpstr>Important Links</vt:lpstr>
      <vt:lpstr>Be Interactive!</vt:lpstr>
      <vt:lpstr>TMUS’ Cloud Foundry</vt:lpstr>
    </vt:vector>
  </TitlesOfParts>
  <Manager/>
  <Company>BCom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Robert Brough</dc:creator>
  <cp:keywords/>
  <dc:description/>
  <cp:lastModifiedBy>Adam Zwickey</cp:lastModifiedBy>
  <cp:revision>256</cp:revision>
  <dcterms:created xsi:type="dcterms:W3CDTF">2015-10-05T21:15:00Z</dcterms:created>
  <dcterms:modified xsi:type="dcterms:W3CDTF">2016-05-03T16:41:55Z</dcterms:modified>
  <cp:category/>
</cp:coreProperties>
</file>