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27"/>
  </p:notesMasterIdLst>
  <p:handoutMasterIdLst>
    <p:handoutMasterId r:id="rId28"/>
  </p:handoutMasterIdLst>
  <p:sldIdLst>
    <p:sldId id="353" r:id="rId5"/>
    <p:sldId id="355" r:id="rId6"/>
    <p:sldId id="407" r:id="rId7"/>
    <p:sldId id="357" r:id="rId8"/>
    <p:sldId id="358" r:id="rId9"/>
    <p:sldId id="360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409" r:id="rId20"/>
    <p:sldId id="378" r:id="rId21"/>
    <p:sldId id="371" r:id="rId22"/>
    <p:sldId id="372" r:id="rId23"/>
    <p:sldId id="406" r:id="rId24"/>
    <p:sldId id="408" r:id="rId25"/>
    <p:sldId id="41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407"/>
            <p14:sldId id="357"/>
            <p14:sldId id="358"/>
            <p14:sldId id="360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09"/>
            <p14:sldId id="378"/>
            <p14:sldId id="371"/>
            <p14:sldId id="372"/>
            <p14:sldId id="406"/>
            <p14:sldId id="408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5" autoAdjust="0"/>
    <p:restoredTop sz="83598" autoAdjust="0"/>
  </p:normalViewPr>
  <p:slideViewPr>
    <p:cSldViewPr snapToGrid="0" snapToObjects="1">
      <p:cViewPr>
        <p:scale>
          <a:sx n="108" d="100"/>
          <a:sy n="108" d="100"/>
        </p:scale>
        <p:origin x="144" y="1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32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43E6A-D325-814B-ABED-6DCC31EE5B2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7406D-5E5A-8A43-A708-F06431DB7449}">
      <dgm:prSet phldrT="[Text]" custT="1"/>
      <dgm:spPr/>
      <dgm:t>
        <a:bodyPr/>
        <a:lstStyle/>
        <a:p>
          <a:r>
            <a:rPr lang="en-US" sz="2400" dirty="0" smtClean="0"/>
            <a:t>Cloud Native</a:t>
          </a:r>
          <a:endParaRPr lang="en-US" sz="2400" dirty="0"/>
        </a:p>
      </dgm:t>
    </dgm:pt>
    <dgm:pt modelId="{0263203D-0376-9A49-89BE-49D2D18548A6}" type="parTrans" cxnId="{2414CA17-5636-0F49-A682-00F09E169602}">
      <dgm:prSet/>
      <dgm:spPr/>
      <dgm:t>
        <a:bodyPr/>
        <a:lstStyle/>
        <a:p>
          <a:endParaRPr lang="en-US"/>
        </a:p>
      </dgm:t>
    </dgm:pt>
    <dgm:pt modelId="{552E9DB6-11D8-1949-9A47-FA3E4F757E9A}" type="sibTrans" cxnId="{2414CA17-5636-0F49-A682-00F09E169602}">
      <dgm:prSet/>
      <dgm:spPr/>
      <dgm:t>
        <a:bodyPr/>
        <a:lstStyle/>
        <a:p>
          <a:endParaRPr lang="en-US"/>
        </a:p>
      </dgm:t>
    </dgm:pt>
    <dgm:pt modelId="{B041023F-6344-9A44-A707-AB51A1DB8EDA}">
      <dgm:prSet phldrT="[Text]" custT="1"/>
      <dgm:spPr/>
      <dgm:t>
        <a:bodyPr/>
        <a:lstStyle/>
        <a:p>
          <a:r>
            <a:rPr lang="en-US" sz="1200" dirty="0" smtClean="0"/>
            <a:t>Micro-service architecture and principles</a:t>
          </a:r>
          <a:endParaRPr lang="en-US" sz="1200" dirty="0"/>
        </a:p>
      </dgm:t>
    </dgm:pt>
    <dgm:pt modelId="{7A85DE43-745B-0A43-8574-459B7A1F76A9}" type="parTrans" cxnId="{27B77B8D-5B52-9C4C-AD44-69BBB8AD53E4}">
      <dgm:prSet/>
      <dgm:spPr/>
      <dgm:t>
        <a:bodyPr/>
        <a:lstStyle/>
        <a:p>
          <a:endParaRPr lang="en-US"/>
        </a:p>
      </dgm:t>
    </dgm:pt>
    <dgm:pt modelId="{ED0235AD-B818-8C4F-AEBB-EF03D5B76B7F}" type="sibTrans" cxnId="{27B77B8D-5B52-9C4C-AD44-69BBB8AD53E4}">
      <dgm:prSet/>
      <dgm:spPr/>
      <dgm:t>
        <a:bodyPr/>
        <a:lstStyle/>
        <a:p>
          <a:endParaRPr lang="en-US"/>
        </a:p>
      </dgm:t>
    </dgm:pt>
    <dgm:pt modelId="{C07D101E-D8E3-B047-8D9B-B252560027A0}">
      <dgm:prSet phldrT="[Text]" custT="1"/>
      <dgm:spPr/>
      <dgm:t>
        <a:bodyPr/>
        <a:lstStyle/>
        <a:p>
          <a:r>
            <a:rPr lang="en-US" sz="1200" dirty="0" smtClean="0"/>
            <a:t>API first design</a:t>
          </a:r>
          <a:endParaRPr lang="en-US" sz="1200" dirty="0"/>
        </a:p>
      </dgm:t>
    </dgm:pt>
    <dgm:pt modelId="{23CC7854-5481-264C-9119-05CE2ABBF52A}" type="parTrans" cxnId="{4EA9EEA4-4F00-7C41-8333-27854C70B969}">
      <dgm:prSet/>
      <dgm:spPr/>
      <dgm:t>
        <a:bodyPr/>
        <a:lstStyle/>
        <a:p>
          <a:endParaRPr lang="en-US"/>
        </a:p>
      </dgm:t>
    </dgm:pt>
    <dgm:pt modelId="{4C6DC89C-390C-504A-9A7E-581C321025A6}" type="sibTrans" cxnId="{4EA9EEA4-4F00-7C41-8333-27854C70B969}">
      <dgm:prSet/>
      <dgm:spPr/>
      <dgm:t>
        <a:bodyPr/>
        <a:lstStyle/>
        <a:p>
          <a:endParaRPr lang="en-US"/>
        </a:p>
      </dgm:t>
    </dgm:pt>
    <dgm:pt modelId="{AB70BEF6-C1AB-5C4D-A1B3-8BB17838B200}">
      <dgm:prSet phldrT="[Text]" custT="1"/>
      <dgm:spPr/>
      <dgm:t>
        <a:bodyPr/>
        <a:lstStyle/>
        <a:p>
          <a:r>
            <a:rPr lang="en-US" sz="2400" dirty="0" smtClean="0"/>
            <a:t>Cloud Resilient</a:t>
          </a:r>
          <a:endParaRPr lang="en-US" sz="2400" dirty="0"/>
        </a:p>
      </dgm:t>
    </dgm:pt>
    <dgm:pt modelId="{20C193C6-5C2A-CC40-A1EB-932F3145DEED}" type="parTrans" cxnId="{2BC9D33B-EE32-2E4F-952E-28D513F88CB7}">
      <dgm:prSet/>
      <dgm:spPr/>
      <dgm:t>
        <a:bodyPr/>
        <a:lstStyle/>
        <a:p>
          <a:endParaRPr lang="en-US"/>
        </a:p>
      </dgm:t>
    </dgm:pt>
    <dgm:pt modelId="{5D8072FD-270B-CE4E-81D0-4731E433D8D4}" type="sibTrans" cxnId="{2BC9D33B-EE32-2E4F-952E-28D513F88CB7}">
      <dgm:prSet/>
      <dgm:spPr/>
      <dgm:t>
        <a:bodyPr/>
        <a:lstStyle/>
        <a:p>
          <a:endParaRPr lang="en-US"/>
        </a:p>
      </dgm:t>
    </dgm:pt>
    <dgm:pt modelId="{E94F758D-CE35-0E45-8BD2-E620AD57C706}">
      <dgm:prSet phldrT="[Text]" custT="1"/>
      <dgm:spPr/>
      <dgm:t>
        <a:bodyPr/>
        <a:lstStyle/>
        <a:p>
          <a:r>
            <a:rPr lang="en-US" sz="1200" dirty="0" smtClean="0"/>
            <a:t>Design for failure</a:t>
          </a:r>
          <a:endParaRPr lang="en-US" sz="1200" dirty="0"/>
        </a:p>
      </dgm:t>
    </dgm:pt>
    <dgm:pt modelId="{0EC4D7AD-8226-794E-9E30-B04BE3036355}" type="parTrans" cxnId="{32FCB489-F88F-BE4E-81E0-D61651BE8E9A}">
      <dgm:prSet/>
      <dgm:spPr/>
      <dgm:t>
        <a:bodyPr/>
        <a:lstStyle/>
        <a:p>
          <a:endParaRPr lang="en-US"/>
        </a:p>
      </dgm:t>
    </dgm:pt>
    <dgm:pt modelId="{AFF6D2C1-DB83-BC45-8AC8-EC453C01FE44}" type="sibTrans" cxnId="{32FCB489-F88F-BE4E-81E0-D61651BE8E9A}">
      <dgm:prSet/>
      <dgm:spPr/>
      <dgm:t>
        <a:bodyPr/>
        <a:lstStyle/>
        <a:p>
          <a:endParaRPr lang="en-US"/>
        </a:p>
      </dgm:t>
    </dgm:pt>
    <dgm:pt modelId="{200D36FF-8433-794B-925D-72505575EBB6}">
      <dgm:prSet phldrT="[Text]" custT="1"/>
      <dgm:spPr/>
      <dgm:t>
        <a:bodyPr/>
        <a:lstStyle/>
        <a:p>
          <a:r>
            <a:rPr lang="en-US" sz="1200" dirty="0" smtClean="0"/>
            <a:t>Apps are unaffected by dependent service failure</a:t>
          </a:r>
          <a:endParaRPr lang="en-US" sz="1200" dirty="0"/>
        </a:p>
      </dgm:t>
    </dgm:pt>
    <dgm:pt modelId="{F4BFDE72-B886-2546-8390-409CA149F6C6}" type="parTrans" cxnId="{76ECC195-338F-4D4B-93AF-E761928F437C}">
      <dgm:prSet/>
      <dgm:spPr/>
      <dgm:t>
        <a:bodyPr/>
        <a:lstStyle/>
        <a:p>
          <a:endParaRPr lang="en-US"/>
        </a:p>
      </dgm:t>
    </dgm:pt>
    <dgm:pt modelId="{3CC0E504-52C7-2A49-888D-17F58AB6B85D}" type="sibTrans" cxnId="{76ECC195-338F-4D4B-93AF-E761928F437C}">
      <dgm:prSet/>
      <dgm:spPr/>
      <dgm:t>
        <a:bodyPr/>
        <a:lstStyle/>
        <a:p>
          <a:endParaRPr lang="en-US"/>
        </a:p>
      </dgm:t>
    </dgm:pt>
    <dgm:pt modelId="{2EB29F20-E274-474B-B279-37B45D4D38DA}">
      <dgm:prSet phldrT="[Text]" custT="1"/>
      <dgm:spPr/>
      <dgm:t>
        <a:bodyPr/>
        <a:lstStyle/>
        <a:p>
          <a:r>
            <a:rPr lang="en-US" sz="2400" dirty="0" smtClean="0"/>
            <a:t>Cloud Friendly</a:t>
          </a:r>
          <a:endParaRPr lang="en-US" sz="2400" dirty="0"/>
        </a:p>
      </dgm:t>
    </dgm:pt>
    <dgm:pt modelId="{4305C54D-C617-F34E-A8B5-E9CA238210E3}" type="parTrans" cxnId="{144477EA-8C25-B144-80BB-A38E417ECAA8}">
      <dgm:prSet/>
      <dgm:spPr/>
      <dgm:t>
        <a:bodyPr/>
        <a:lstStyle/>
        <a:p>
          <a:endParaRPr lang="en-US"/>
        </a:p>
      </dgm:t>
    </dgm:pt>
    <dgm:pt modelId="{B92B6D32-1006-B547-9EAF-D633A77FEFBC}" type="sibTrans" cxnId="{144477EA-8C25-B144-80BB-A38E417ECAA8}">
      <dgm:prSet/>
      <dgm:spPr/>
      <dgm:t>
        <a:bodyPr/>
        <a:lstStyle/>
        <a:p>
          <a:endParaRPr lang="en-US"/>
        </a:p>
      </dgm:t>
    </dgm:pt>
    <dgm:pt modelId="{A2F621EF-7154-0C45-873D-71BA7DAEAC6E}">
      <dgm:prSet phldrT="[Text]" custT="1"/>
      <dgm:spPr/>
      <dgm:t>
        <a:bodyPr/>
        <a:lstStyle/>
        <a:p>
          <a:r>
            <a:rPr lang="en-US" sz="1200" dirty="0" smtClean="0"/>
            <a:t>Twelve factor applications</a:t>
          </a:r>
          <a:endParaRPr lang="en-US" sz="1200" dirty="0"/>
        </a:p>
      </dgm:t>
    </dgm:pt>
    <dgm:pt modelId="{69AEEED9-87B9-3044-B4EB-0D4F6D0B1DD8}" type="parTrans" cxnId="{3FA0E54A-358B-2448-ADE3-DD1830FB0F79}">
      <dgm:prSet/>
      <dgm:spPr/>
      <dgm:t>
        <a:bodyPr/>
        <a:lstStyle/>
        <a:p>
          <a:endParaRPr lang="en-US"/>
        </a:p>
      </dgm:t>
    </dgm:pt>
    <dgm:pt modelId="{FAEB09E7-7341-A840-B943-4B4240E8B89F}" type="sibTrans" cxnId="{3FA0E54A-358B-2448-ADE3-DD1830FB0F79}">
      <dgm:prSet/>
      <dgm:spPr/>
      <dgm:t>
        <a:bodyPr/>
        <a:lstStyle/>
        <a:p>
          <a:endParaRPr lang="en-US"/>
        </a:p>
      </dgm:t>
    </dgm:pt>
    <dgm:pt modelId="{5243B79A-499C-4346-92C4-5D274DEE0E0B}">
      <dgm:prSet phldrT="[Text]" custT="1"/>
      <dgm:spPr/>
      <dgm:t>
        <a:bodyPr/>
        <a:lstStyle/>
        <a:p>
          <a:r>
            <a:rPr lang="en-US" sz="1200" dirty="0" smtClean="0"/>
            <a:t>Horizontally scalable</a:t>
          </a:r>
          <a:endParaRPr lang="en-US" sz="1200" dirty="0"/>
        </a:p>
      </dgm:t>
    </dgm:pt>
    <dgm:pt modelId="{7226D2B3-9665-5044-ACB1-3FBDB458E6DE}" type="parTrans" cxnId="{F66B8215-EC75-7F40-9A86-B1F82F5A855F}">
      <dgm:prSet/>
      <dgm:spPr/>
      <dgm:t>
        <a:bodyPr/>
        <a:lstStyle/>
        <a:p>
          <a:endParaRPr lang="en-US"/>
        </a:p>
      </dgm:t>
    </dgm:pt>
    <dgm:pt modelId="{ECF77B45-3189-5C4F-8599-A3785F962245}" type="sibTrans" cxnId="{F66B8215-EC75-7F40-9A86-B1F82F5A855F}">
      <dgm:prSet/>
      <dgm:spPr/>
      <dgm:t>
        <a:bodyPr/>
        <a:lstStyle/>
        <a:p>
          <a:endParaRPr lang="en-US"/>
        </a:p>
      </dgm:t>
    </dgm:pt>
    <dgm:pt modelId="{98FC19A5-C280-8B42-8EFD-B629B1B3B2A3}">
      <dgm:prSet custT="1"/>
      <dgm:spPr/>
      <dgm:t>
        <a:bodyPr/>
        <a:lstStyle/>
        <a:p>
          <a:r>
            <a:rPr lang="en-US" sz="2400" dirty="0" smtClean="0"/>
            <a:t>Cloud Ready</a:t>
          </a:r>
          <a:endParaRPr lang="en-US" sz="2400" dirty="0"/>
        </a:p>
      </dgm:t>
    </dgm:pt>
    <dgm:pt modelId="{53458F1B-345E-E044-964A-679D2DADA155}" type="parTrans" cxnId="{AB0D402A-04C9-2D4A-AA20-6804DEA7D752}">
      <dgm:prSet/>
      <dgm:spPr/>
      <dgm:t>
        <a:bodyPr/>
        <a:lstStyle/>
        <a:p>
          <a:endParaRPr lang="en-US"/>
        </a:p>
      </dgm:t>
    </dgm:pt>
    <dgm:pt modelId="{7D95703B-B1E1-7C4D-A4F8-75A48857F8E9}" type="sibTrans" cxnId="{AB0D402A-04C9-2D4A-AA20-6804DEA7D752}">
      <dgm:prSet/>
      <dgm:spPr/>
      <dgm:t>
        <a:bodyPr/>
        <a:lstStyle/>
        <a:p>
          <a:endParaRPr lang="en-US"/>
        </a:p>
      </dgm:t>
    </dgm:pt>
    <dgm:pt modelId="{60753F2B-B755-164A-B0D6-2A848CCD5D72}">
      <dgm:prSet custT="1"/>
      <dgm:spPr/>
      <dgm:t>
        <a:bodyPr/>
        <a:lstStyle/>
        <a:p>
          <a:r>
            <a:rPr lang="en-US" sz="1200" dirty="0" smtClean="0"/>
            <a:t>Proactive testing for failure</a:t>
          </a:r>
          <a:endParaRPr lang="en-US" sz="1200" dirty="0"/>
        </a:p>
      </dgm:t>
    </dgm:pt>
    <dgm:pt modelId="{627F12C1-23A1-E141-8C52-3E43A09AC556}" type="parTrans" cxnId="{2F013850-9C99-7F4A-B7FF-75DED28D1F7D}">
      <dgm:prSet/>
      <dgm:spPr/>
      <dgm:t>
        <a:bodyPr/>
        <a:lstStyle/>
        <a:p>
          <a:endParaRPr lang="en-US"/>
        </a:p>
      </dgm:t>
    </dgm:pt>
    <dgm:pt modelId="{FFB32933-A32D-6746-B269-73E2ECA718C1}" type="sibTrans" cxnId="{2F013850-9C99-7F4A-B7FF-75DED28D1F7D}">
      <dgm:prSet/>
      <dgm:spPr/>
      <dgm:t>
        <a:bodyPr/>
        <a:lstStyle/>
        <a:p>
          <a:endParaRPr lang="en-US"/>
        </a:p>
      </dgm:t>
    </dgm:pt>
    <dgm:pt modelId="{FBC6FC9C-2B27-B94E-8E95-2EF916E643BF}">
      <dgm:prSet custT="1"/>
      <dgm:spPr/>
      <dgm:t>
        <a:bodyPr/>
        <a:lstStyle/>
        <a:p>
          <a:r>
            <a:rPr lang="en-US" sz="1200" dirty="0" smtClean="0"/>
            <a:t>Cloud agnostic runtime implementation</a:t>
          </a:r>
          <a:endParaRPr lang="en-US" sz="1200" dirty="0"/>
        </a:p>
      </dgm:t>
    </dgm:pt>
    <dgm:pt modelId="{8A3EEA7E-CB76-674D-9685-4807546C934D}" type="parTrans" cxnId="{B2D1D697-1258-FD4B-B7A6-10AC1C08FB13}">
      <dgm:prSet/>
      <dgm:spPr/>
      <dgm:t>
        <a:bodyPr/>
        <a:lstStyle/>
        <a:p>
          <a:endParaRPr lang="en-US"/>
        </a:p>
      </dgm:t>
    </dgm:pt>
    <dgm:pt modelId="{F1A11E64-E2B0-EC41-8C89-A25617A0D7FB}" type="sibTrans" cxnId="{B2D1D697-1258-FD4B-B7A6-10AC1C08FB13}">
      <dgm:prSet/>
      <dgm:spPr/>
      <dgm:t>
        <a:bodyPr/>
        <a:lstStyle/>
        <a:p>
          <a:endParaRPr lang="en-US"/>
        </a:p>
      </dgm:t>
    </dgm:pt>
    <dgm:pt modelId="{4754DA08-73C1-604D-A584-4859CCE65960}">
      <dgm:prSet custT="1"/>
      <dgm:spPr/>
      <dgm:t>
        <a:bodyPr/>
        <a:lstStyle/>
        <a:p>
          <a:r>
            <a:rPr lang="en-US" sz="1200" dirty="0" smtClean="0"/>
            <a:t>Metrics and monitoring baked in</a:t>
          </a:r>
          <a:endParaRPr lang="en-US" sz="1200" dirty="0"/>
        </a:p>
      </dgm:t>
    </dgm:pt>
    <dgm:pt modelId="{B81896E2-577B-444A-8683-E7F3244639A4}" type="parTrans" cxnId="{C9B758AD-7AA2-9C41-93FE-F35BFFAF6DB7}">
      <dgm:prSet/>
      <dgm:spPr/>
      <dgm:t>
        <a:bodyPr/>
        <a:lstStyle/>
        <a:p>
          <a:endParaRPr lang="en-US"/>
        </a:p>
      </dgm:t>
    </dgm:pt>
    <dgm:pt modelId="{20472F0B-AD73-4B49-8FE7-1F22882013A0}" type="sibTrans" cxnId="{C9B758AD-7AA2-9C41-93FE-F35BFFAF6DB7}">
      <dgm:prSet/>
      <dgm:spPr/>
      <dgm:t>
        <a:bodyPr/>
        <a:lstStyle/>
        <a:p>
          <a:endParaRPr lang="en-US"/>
        </a:p>
      </dgm:t>
    </dgm:pt>
    <dgm:pt modelId="{E52F1B50-972C-2A4D-A179-0A7BA21B9515}">
      <dgm:prSet phldrT="[Text]" custT="1"/>
      <dgm:spPr/>
      <dgm:t>
        <a:bodyPr/>
        <a:lstStyle/>
        <a:p>
          <a:r>
            <a:rPr lang="en-US" sz="1200" dirty="0" smtClean="0"/>
            <a:t>Leverage platform for HA</a:t>
          </a:r>
          <a:endParaRPr lang="en-US" sz="1200" dirty="0"/>
        </a:p>
      </dgm:t>
    </dgm:pt>
    <dgm:pt modelId="{DAA26118-D222-1D4B-BDB2-B5B636A15E87}" type="parTrans" cxnId="{58BC3676-8741-5646-BB1E-5C2667160EAF}">
      <dgm:prSet/>
      <dgm:spPr/>
      <dgm:t>
        <a:bodyPr/>
        <a:lstStyle/>
        <a:p>
          <a:endParaRPr lang="en-US"/>
        </a:p>
      </dgm:t>
    </dgm:pt>
    <dgm:pt modelId="{695729EB-AB42-E641-9231-674439C21E0B}" type="sibTrans" cxnId="{58BC3676-8741-5646-BB1E-5C2667160EAF}">
      <dgm:prSet/>
      <dgm:spPr/>
      <dgm:t>
        <a:bodyPr/>
        <a:lstStyle/>
        <a:p>
          <a:endParaRPr lang="en-US"/>
        </a:p>
      </dgm:t>
    </dgm:pt>
    <dgm:pt modelId="{7CC53C43-BB1E-3544-B776-2998B36EF899}">
      <dgm:prSet custT="1"/>
      <dgm:spPr/>
      <dgm:t>
        <a:bodyPr/>
        <a:lstStyle/>
        <a:p>
          <a:r>
            <a:rPr lang="en-US" sz="1200" dirty="0" smtClean="0"/>
            <a:t>No file-system requirements or uses S3 API</a:t>
          </a:r>
          <a:endParaRPr lang="en-US" sz="1200" dirty="0"/>
        </a:p>
      </dgm:t>
    </dgm:pt>
    <dgm:pt modelId="{A2486DFC-8DFC-0A47-8D67-BDFD2B15969A}" type="parTrans" cxnId="{070DE5EA-0401-B041-A6C3-5A3A092DD02D}">
      <dgm:prSet/>
      <dgm:spPr/>
      <dgm:t>
        <a:bodyPr/>
        <a:lstStyle/>
        <a:p>
          <a:endParaRPr lang="en-US"/>
        </a:p>
      </dgm:t>
    </dgm:pt>
    <dgm:pt modelId="{D8095557-59AB-7844-8ACA-24E1C28BEC48}" type="sibTrans" cxnId="{070DE5EA-0401-B041-A6C3-5A3A092DD02D}">
      <dgm:prSet/>
      <dgm:spPr/>
      <dgm:t>
        <a:bodyPr/>
        <a:lstStyle/>
        <a:p>
          <a:endParaRPr lang="en-US"/>
        </a:p>
      </dgm:t>
    </dgm:pt>
    <dgm:pt modelId="{1DF016FA-E8A2-1D41-9AF8-3501272A4339}">
      <dgm:prSet custT="1"/>
      <dgm:spPr/>
      <dgm:t>
        <a:bodyPr/>
        <a:lstStyle/>
        <a:p>
          <a:r>
            <a:rPr lang="en-US" sz="1200" dirty="0" smtClean="0"/>
            <a:t>Self-contained application</a:t>
          </a:r>
          <a:endParaRPr lang="en-US" sz="1200" dirty="0"/>
        </a:p>
      </dgm:t>
    </dgm:pt>
    <dgm:pt modelId="{2056E2BB-C9B7-3B4E-8956-89E3695CA7B1}" type="parTrans" cxnId="{6798D0E5-0AC5-8548-8B20-448AD6F34F54}">
      <dgm:prSet/>
      <dgm:spPr/>
      <dgm:t>
        <a:bodyPr/>
        <a:lstStyle/>
        <a:p>
          <a:endParaRPr lang="en-US"/>
        </a:p>
      </dgm:t>
    </dgm:pt>
    <dgm:pt modelId="{8E6AE544-6658-8241-88B2-C8AEA94980A5}" type="sibTrans" cxnId="{6798D0E5-0AC5-8548-8B20-448AD6F34F54}">
      <dgm:prSet/>
      <dgm:spPr/>
      <dgm:t>
        <a:bodyPr/>
        <a:lstStyle/>
        <a:p>
          <a:endParaRPr lang="en-US"/>
        </a:p>
      </dgm:t>
    </dgm:pt>
    <dgm:pt modelId="{4AC92DBA-8075-2D4F-BCCE-66A88C1D023A}">
      <dgm:prSet custT="1"/>
      <dgm:spPr/>
      <dgm:t>
        <a:bodyPr/>
        <a:lstStyle/>
        <a:p>
          <a:r>
            <a:rPr lang="en-US" sz="1200" dirty="0" smtClean="0"/>
            <a:t>Platform managed ports and addressing</a:t>
          </a:r>
          <a:endParaRPr lang="en-US" sz="1200" dirty="0"/>
        </a:p>
      </dgm:t>
    </dgm:pt>
    <dgm:pt modelId="{4BAE5AC1-B786-584D-96CB-C06B3E7A0891}" type="parTrans" cxnId="{048B0502-1BB8-E64C-8115-3B9E4BA9A7C7}">
      <dgm:prSet/>
      <dgm:spPr/>
      <dgm:t>
        <a:bodyPr/>
        <a:lstStyle/>
        <a:p>
          <a:endParaRPr lang="en-US"/>
        </a:p>
      </dgm:t>
    </dgm:pt>
    <dgm:pt modelId="{C44017C7-EBD7-B14B-8104-CA9FEAE0294D}" type="sibTrans" cxnId="{048B0502-1BB8-E64C-8115-3B9E4BA9A7C7}">
      <dgm:prSet/>
      <dgm:spPr/>
      <dgm:t>
        <a:bodyPr/>
        <a:lstStyle/>
        <a:p>
          <a:endParaRPr lang="en-US"/>
        </a:p>
      </dgm:t>
    </dgm:pt>
    <dgm:pt modelId="{BD9376FD-E888-B34E-9FA0-604BB4057748}">
      <dgm:prSet custT="1"/>
      <dgm:spPr/>
      <dgm:t>
        <a:bodyPr/>
        <a:lstStyle/>
        <a:p>
          <a:r>
            <a:rPr lang="en-US" sz="1200" dirty="0" smtClean="0"/>
            <a:t>Consume off platform services using platform semantics</a:t>
          </a:r>
          <a:endParaRPr lang="en-US" sz="1200" dirty="0"/>
        </a:p>
      </dgm:t>
    </dgm:pt>
    <dgm:pt modelId="{44D2D358-E274-9441-8C10-5315BEBAE79E}" type="parTrans" cxnId="{DEED4976-14F1-164B-B0F7-542CE4E750BF}">
      <dgm:prSet/>
      <dgm:spPr/>
      <dgm:t>
        <a:bodyPr/>
        <a:lstStyle/>
        <a:p>
          <a:endParaRPr lang="en-US"/>
        </a:p>
      </dgm:t>
    </dgm:pt>
    <dgm:pt modelId="{69612B02-4921-9B4D-BDD7-98556F942EB5}" type="sibTrans" cxnId="{DEED4976-14F1-164B-B0F7-542CE4E750BF}">
      <dgm:prSet/>
      <dgm:spPr/>
      <dgm:t>
        <a:bodyPr/>
        <a:lstStyle/>
        <a:p>
          <a:endParaRPr lang="en-US"/>
        </a:p>
      </dgm:t>
    </dgm:pt>
    <dgm:pt modelId="{0A5AFC2E-019B-8345-A83D-C3899FFEF9EB}" type="pres">
      <dgm:prSet presAssocID="{54B43E6A-D325-814B-ABED-6DCC31EE5B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72B466-BBC6-E04E-B119-2690737EF82E}" type="pres">
      <dgm:prSet presAssocID="{F6D7406D-5E5A-8A43-A708-F06431DB7449}" presName="linNode" presStyleCnt="0"/>
      <dgm:spPr/>
    </dgm:pt>
    <dgm:pt modelId="{1949CA87-4EB6-2346-ACEE-269E5F553B47}" type="pres">
      <dgm:prSet presAssocID="{F6D7406D-5E5A-8A43-A708-F06431DB744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B8E4B-8458-274D-A149-3F7E76D5E0E0}" type="pres">
      <dgm:prSet presAssocID="{F6D7406D-5E5A-8A43-A708-F06431DB744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9F07E-8C87-D24B-8425-124776C7844B}" type="pres">
      <dgm:prSet presAssocID="{552E9DB6-11D8-1949-9A47-FA3E4F757E9A}" presName="sp" presStyleCnt="0"/>
      <dgm:spPr/>
    </dgm:pt>
    <dgm:pt modelId="{78CEE9B8-968E-BA4E-830D-2D31304EC19B}" type="pres">
      <dgm:prSet presAssocID="{AB70BEF6-C1AB-5C4D-A1B3-8BB17838B200}" presName="linNode" presStyleCnt="0"/>
      <dgm:spPr/>
    </dgm:pt>
    <dgm:pt modelId="{A2CE7BEF-D91D-8B4C-B9A9-7C96138D5BF5}" type="pres">
      <dgm:prSet presAssocID="{AB70BEF6-C1AB-5C4D-A1B3-8BB17838B20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B88AC-458F-3245-AA82-9E0E52B718EB}" type="pres">
      <dgm:prSet presAssocID="{AB70BEF6-C1AB-5C4D-A1B3-8BB17838B200}" presName="descendantText" presStyleLbl="alignAccFollowNode1" presStyleIdx="1" presStyleCnt="4" custScaleY="182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7E0C9-1B43-DD4E-A0C0-9982D6C89175}" type="pres">
      <dgm:prSet presAssocID="{5D8072FD-270B-CE4E-81D0-4731E433D8D4}" presName="sp" presStyleCnt="0"/>
      <dgm:spPr/>
    </dgm:pt>
    <dgm:pt modelId="{2CBD4470-2C39-084B-A33D-C73E31DFAB91}" type="pres">
      <dgm:prSet presAssocID="{2EB29F20-E274-474B-B279-37B45D4D38DA}" presName="linNode" presStyleCnt="0"/>
      <dgm:spPr/>
    </dgm:pt>
    <dgm:pt modelId="{ACC6B92C-F540-074D-86CF-22A13AC174AF}" type="pres">
      <dgm:prSet presAssocID="{2EB29F20-E274-474B-B279-37B45D4D38D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68390-0BCD-D64E-81DD-7258056AE356}" type="pres">
      <dgm:prSet presAssocID="{2EB29F20-E274-474B-B279-37B45D4D38D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B4A06-AA64-384C-A4AB-CBFE075A0E25}" type="pres">
      <dgm:prSet presAssocID="{B92B6D32-1006-B547-9EAF-D633A77FEFBC}" presName="sp" presStyleCnt="0"/>
      <dgm:spPr/>
    </dgm:pt>
    <dgm:pt modelId="{034AC449-70ED-2B4F-B25D-019DA2FE8BF9}" type="pres">
      <dgm:prSet presAssocID="{98FC19A5-C280-8B42-8EFD-B629B1B3B2A3}" presName="linNode" presStyleCnt="0"/>
      <dgm:spPr/>
    </dgm:pt>
    <dgm:pt modelId="{208AB1C2-503F-6B48-8095-29D398A8C00F}" type="pres">
      <dgm:prSet presAssocID="{98FC19A5-C280-8B42-8EFD-B629B1B3B2A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F4609-0480-B448-B21A-7BCC5F218B85}" type="pres">
      <dgm:prSet presAssocID="{98FC19A5-C280-8B42-8EFD-B629B1B3B2A3}" presName="descendantText" presStyleLbl="alignAccFollowNode1" presStyleIdx="3" presStyleCnt="4" custScaleY="14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32DEAC-5DE4-AC4B-A17C-8B087A02BBE4}" type="presOf" srcId="{AB70BEF6-C1AB-5C4D-A1B3-8BB17838B200}" destId="{A2CE7BEF-D91D-8B4C-B9A9-7C96138D5BF5}" srcOrd="0" destOrd="0" presId="urn:microsoft.com/office/officeart/2005/8/layout/vList5"/>
    <dgm:cxn modelId="{EB2870FD-9664-9E46-ABC9-AF8467E30B62}" type="presOf" srcId="{F6D7406D-5E5A-8A43-A708-F06431DB7449}" destId="{1949CA87-4EB6-2346-ACEE-269E5F553B47}" srcOrd="0" destOrd="0" presId="urn:microsoft.com/office/officeart/2005/8/layout/vList5"/>
    <dgm:cxn modelId="{27B77B8D-5B52-9C4C-AD44-69BBB8AD53E4}" srcId="{F6D7406D-5E5A-8A43-A708-F06431DB7449}" destId="{B041023F-6344-9A44-A707-AB51A1DB8EDA}" srcOrd="0" destOrd="0" parTransId="{7A85DE43-745B-0A43-8574-459B7A1F76A9}" sibTransId="{ED0235AD-B818-8C4F-AEBB-EF03D5B76B7F}"/>
    <dgm:cxn modelId="{CE01765E-F01F-0A42-A6B1-3E840E10956D}" type="presOf" srcId="{FBC6FC9C-2B27-B94E-8E95-2EF916E643BF}" destId="{E12B88AC-458F-3245-AA82-9E0E52B718EB}" srcOrd="0" destOrd="4" presId="urn:microsoft.com/office/officeart/2005/8/layout/vList5"/>
    <dgm:cxn modelId="{FB64B291-AF44-1E4D-AFCC-7F1598272E91}" type="presOf" srcId="{E52F1B50-972C-2A4D-A179-0A7BA21B9515}" destId="{25968390-0BCD-D64E-81DD-7258056AE356}" srcOrd="0" destOrd="2" presId="urn:microsoft.com/office/officeart/2005/8/layout/vList5"/>
    <dgm:cxn modelId="{048B0502-1BB8-E64C-8115-3B9E4BA9A7C7}" srcId="{98FC19A5-C280-8B42-8EFD-B629B1B3B2A3}" destId="{4AC92DBA-8075-2D4F-BCCE-66A88C1D023A}" srcOrd="2" destOrd="0" parTransId="{4BAE5AC1-B786-584D-96CB-C06B3E7A0891}" sibTransId="{C44017C7-EBD7-B14B-8104-CA9FEAE0294D}"/>
    <dgm:cxn modelId="{58BC3676-8741-5646-BB1E-5C2667160EAF}" srcId="{2EB29F20-E274-474B-B279-37B45D4D38DA}" destId="{E52F1B50-972C-2A4D-A179-0A7BA21B9515}" srcOrd="2" destOrd="0" parTransId="{DAA26118-D222-1D4B-BDB2-B5B636A15E87}" sibTransId="{695729EB-AB42-E641-9231-674439C21E0B}"/>
    <dgm:cxn modelId="{DEED4976-14F1-164B-B0F7-542CE4E750BF}" srcId="{98FC19A5-C280-8B42-8EFD-B629B1B3B2A3}" destId="{BD9376FD-E888-B34E-9FA0-604BB4057748}" srcOrd="3" destOrd="0" parTransId="{44D2D358-E274-9441-8C10-5315BEBAE79E}" sibTransId="{69612B02-4921-9B4D-BDD7-98556F942EB5}"/>
    <dgm:cxn modelId="{2BC9D33B-EE32-2E4F-952E-28D513F88CB7}" srcId="{54B43E6A-D325-814B-ABED-6DCC31EE5B20}" destId="{AB70BEF6-C1AB-5C4D-A1B3-8BB17838B200}" srcOrd="1" destOrd="0" parTransId="{20C193C6-5C2A-CC40-A1EB-932F3145DEED}" sibTransId="{5D8072FD-270B-CE4E-81D0-4731E433D8D4}"/>
    <dgm:cxn modelId="{070DE5EA-0401-B041-A6C3-5A3A092DD02D}" srcId="{98FC19A5-C280-8B42-8EFD-B629B1B3B2A3}" destId="{7CC53C43-BB1E-3544-B776-2998B36EF899}" srcOrd="0" destOrd="0" parTransId="{A2486DFC-8DFC-0A47-8D67-BDFD2B15969A}" sibTransId="{D8095557-59AB-7844-8ACA-24E1C28BEC48}"/>
    <dgm:cxn modelId="{4EA9EEA4-4F00-7C41-8333-27854C70B969}" srcId="{F6D7406D-5E5A-8A43-A708-F06431DB7449}" destId="{C07D101E-D8E3-B047-8D9B-B252560027A0}" srcOrd="1" destOrd="0" parTransId="{23CC7854-5481-264C-9119-05CE2ABBF52A}" sibTransId="{4C6DC89C-390C-504A-9A7E-581C321025A6}"/>
    <dgm:cxn modelId="{76ECC195-338F-4D4B-93AF-E761928F437C}" srcId="{AB70BEF6-C1AB-5C4D-A1B3-8BB17838B200}" destId="{200D36FF-8433-794B-925D-72505575EBB6}" srcOrd="1" destOrd="0" parTransId="{F4BFDE72-B886-2546-8390-409CA149F6C6}" sibTransId="{3CC0E504-52C7-2A49-888D-17F58AB6B85D}"/>
    <dgm:cxn modelId="{5B905A67-295D-3248-AA24-ED37C5787DB0}" type="presOf" srcId="{A2F621EF-7154-0C45-873D-71BA7DAEAC6E}" destId="{25968390-0BCD-D64E-81DD-7258056AE356}" srcOrd="0" destOrd="0" presId="urn:microsoft.com/office/officeart/2005/8/layout/vList5"/>
    <dgm:cxn modelId="{F3401A21-59F7-FC42-94A5-484AEEFA0A5D}" type="presOf" srcId="{B041023F-6344-9A44-A707-AB51A1DB8EDA}" destId="{32BB8E4B-8458-274D-A149-3F7E76D5E0E0}" srcOrd="0" destOrd="0" presId="urn:microsoft.com/office/officeart/2005/8/layout/vList5"/>
    <dgm:cxn modelId="{32FCB489-F88F-BE4E-81E0-D61651BE8E9A}" srcId="{AB70BEF6-C1AB-5C4D-A1B3-8BB17838B200}" destId="{E94F758D-CE35-0E45-8BD2-E620AD57C706}" srcOrd="0" destOrd="0" parTransId="{0EC4D7AD-8226-794E-9E30-B04BE3036355}" sibTransId="{AFF6D2C1-DB83-BC45-8AC8-EC453C01FE44}"/>
    <dgm:cxn modelId="{E116BC3D-C68E-3C43-AE21-DB59C0C3062D}" type="presOf" srcId="{98FC19A5-C280-8B42-8EFD-B629B1B3B2A3}" destId="{208AB1C2-503F-6B48-8095-29D398A8C00F}" srcOrd="0" destOrd="0" presId="urn:microsoft.com/office/officeart/2005/8/layout/vList5"/>
    <dgm:cxn modelId="{2168571E-A84A-5941-9FEA-0364EBA9D671}" type="presOf" srcId="{7CC53C43-BB1E-3544-B776-2998B36EF899}" destId="{E90F4609-0480-B448-B21A-7BCC5F218B85}" srcOrd="0" destOrd="0" presId="urn:microsoft.com/office/officeart/2005/8/layout/vList5"/>
    <dgm:cxn modelId="{2F013850-9C99-7F4A-B7FF-75DED28D1F7D}" srcId="{AB70BEF6-C1AB-5C4D-A1B3-8BB17838B200}" destId="{60753F2B-B755-164A-B0D6-2A848CCD5D72}" srcOrd="2" destOrd="0" parTransId="{627F12C1-23A1-E141-8C52-3E43A09AC556}" sibTransId="{FFB32933-A32D-6746-B269-73E2ECA718C1}"/>
    <dgm:cxn modelId="{8C9C4418-2ECF-AB4A-8DBB-0B1B6EDD21CD}" type="presOf" srcId="{5243B79A-499C-4346-92C4-5D274DEE0E0B}" destId="{25968390-0BCD-D64E-81DD-7258056AE356}" srcOrd="0" destOrd="1" presId="urn:microsoft.com/office/officeart/2005/8/layout/vList5"/>
    <dgm:cxn modelId="{734B9435-9953-5D44-AE12-080ED301836A}" type="presOf" srcId="{200D36FF-8433-794B-925D-72505575EBB6}" destId="{E12B88AC-458F-3245-AA82-9E0E52B718EB}" srcOrd="0" destOrd="1" presId="urn:microsoft.com/office/officeart/2005/8/layout/vList5"/>
    <dgm:cxn modelId="{F66B8215-EC75-7F40-9A86-B1F82F5A855F}" srcId="{2EB29F20-E274-474B-B279-37B45D4D38DA}" destId="{5243B79A-499C-4346-92C4-5D274DEE0E0B}" srcOrd="1" destOrd="0" parTransId="{7226D2B3-9665-5044-ACB1-3FBDB458E6DE}" sibTransId="{ECF77B45-3189-5C4F-8599-A3785F962245}"/>
    <dgm:cxn modelId="{84DF8BDD-E1C2-554E-82D7-31AFEE7AA936}" type="presOf" srcId="{54B43E6A-D325-814B-ABED-6DCC31EE5B20}" destId="{0A5AFC2E-019B-8345-A83D-C3899FFEF9EB}" srcOrd="0" destOrd="0" presId="urn:microsoft.com/office/officeart/2005/8/layout/vList5"/>
    <dgm:cxn modelId="{1809F202-58A6-BC4B-A864-600EEE11EBC9}" type="presOf" srcId="{4754DA08-73C1-604D-A584-4859CCE65960}" destId="{E12B88AC-458F-3245-AA82-9E0E52B718EB}" srcOrd="0" destOrd="3" presId="urn:microsoft.com/office/officeart/2005/8/layout/vList5"/>
    <dgm:cxn modelId="{144477EA-8C25-B144-80BB-A38E417ECAA8}" srcId="{54B43E6A-D325-814B-ABED-6DCC31EE5B20}" destId="{2EB29F20-E274-474B-B279-37B45D4D38DA}" srcOrd="2" destOrd="0" parTransId="{4305C54D-C617-F34E-A8B5-E9CA238210E3}" sibTransId="{B92B6D32-1006-B547-9EAF-D633A77FEFBC}"/>
    <dgm:cxn modelId="{AB0D402A-04C9-2D4A-AA20-6804DEA7D752}" srcId="{54B43E6A-D325-814B-ABED-6DCC31EE5B20}" destId="{98FC19A5-C280-8B42-8EFD-B629B1B3B2A3}" srcOrd="3" destOrd="0" parTransId="{53458F1B-345E-E044-964A-679D2DADA155}" sibTransId="{7D95703B-B1E1-7C4D-A4F8-75A48857F8E9}"/>
    <dgm:cxn modelId="{85849DEA-871A-0946-82D8-0DA24D8E017E}" type="presOf" srcId="{2EB29F20-E274-474B-B279-37B45D4D38DA}" destId="{ACC6B92C-F540-074D-86CF-22A13AC174AF}" srcOrd="0" destOrd="0" presId="urn:microsoft.com/office/officeart/2005/8/layout/vList5"/>
    <dgm:cxn modelId="{B1A81E37-C9C4-9849-B84F-49C8CAA30C1F}" type="presOf" srcId="{1DF016FA-E8A2-1D41-9AF8-3501272A4339}" destId="{E90F4609-0480-B448-B21A-7BCC5F218B85}" srcOrd="0" destOrd="1" presId="urn:microsoft.com/office/officeart/2005/8/layout/vList5"/>
    <dgm:cxn modelId="{718EDA5D-17E9-3942-A842-785FE6623A7D}" type="presOf" srcId="{BD9376FD-E888-B34E-9FA0-604BB4057748}" destId="{E90F4609-0480-B448-B21A-7BCC5F218B85}" srcOrd="0" destOrd="3" presId="urn:microsoft.com/office/officeart/2005/8/layout/vList5"/>
    <dgm:cxn modelId="{C9B758AD-7AA2-9C41-93FE-F35BFFAF6DB7}" srcId="{AB70BEF6-C1AB-5C4D-A1B3-8BB17838B200}" destId="{4754DA08-73C1-604D-A584-4859CCE65960}" srcOrd="3" destOrd="0" parTransId="{B81896E2-577B-444A-8683-E7F3244639A4}" sibTransId="{20472F0B-AD73-4B49-8FE7-1F22882013A0}"/>
    <dgm:cxn modelId="{9A247642-8E5D-2A43-B8B4-FAC553C16260}" type="presOf" srcId="{E94F758D-CE35-0E45-8BD2-E620AD57C706}" destId="{E12B88AC-458F-3245-AA82-9E0E52B718EB}" srcOrd="0" destOrd="0" presId="urn:microsoft.com/office/officeart/2005/8/layout/vList5"/>
    <dgm:cxn modelId="{9626F2D8-11E8-0943-8C33-68039FD82DC9}" type="presOf" srcId="{60753F2B-B755-164A-B0D6-2A848CCD5D72}" destId="{E12B88AC-458F-3245-AA82-9E0E52B718EB}" srcOrd="0" destOrd="2" presId="urn:microsoft.com/office/officeart/2005/8/layout/vList5"/>
    <dgm:cxn modelId="{6798D0E5-0AC5-8548-8B20-448AD6F34F54}" srcId="{98FC19A5-C280-8B42-8EFD-B629B1B3B2A3}" destId="{1DF016FA-E8A2-1D41-9AF8-3501272A4339}" srcOrd="1" destOrd="0" parTransId="{2056E2BB-C9B7-3B4E-8956-89E3695CA7B1}" sibTransId="{8E6AE544-6658-8241-88B2-C8AEA94980A5}"/>
    <dgm:cxn modelId="{B07E9331-437D-7446-9FDF-FD913EC3E8D6}" type="presOf" srcId="{C07D101E-D8E3-B047-8D9B-B252560027A0}" destId="{32BB8E4B-8458-274D-A149-3F7E76D5E0E0}" srcOrd="0" destOrd="1" presId="urn:microsoft.com/office/officeart/2005/8/layout/vList5"/>
    <dgm:cxn modelId="{B01C4360-E822-7243-BB5B-44904D4A0D5F}" type="presOf" srcId="{4AC92DBA-8075-2D4F-BCCE-66A88C1D023A}" destId="{E90F4609-0480-B448-B21A-7BCC5F218B85}" srcOrd="0" destOrd="2" presId="urn:microsoft.com/office/officeart/2005/8/layout/vList5"/>
    <dgm:cxn modelId="{2414CA17-5636-0F49-A682-00F09E169602}" srcId="{54B43E6A-D325-814B-ABED-6DCC31EE5B20}" destId="{F6D7406D-5E5A-8A43-A708-F06431DB7449}" srcOrd="0" destOrd="0" parTransId="{0263203D-0376-9A49-89BE-49D2D18548A6}" sibTransId="{552E9DB6-11D8-1949-9A47-FA3E4F757E9A}"/>
    <dgm:cxn modelId="{3FA0E54A-358B-2448-ADE3-DD1830FB0F79}" srcId="{2EB29F20-E274-474B-B279-37B45D4D38DA}" destId="{A2F621EF-7154-0C45-873D-71BA7DAEAC6E}" srcOrd="0" destOrd="0" parTransId="{69AEEED9-87B9-3044-B4EB-0D4F6D0B1DD8}" sibTransId="{FAEB09E7-7341-A840-B943-4B4240E8B89F}"/>
    <dgm:cxn modelId="{B2D1D697-1258-FD4B-B7A6-10AC1C08FB13}" srcId="{AB70BEF6-C1AB-5C4D-A1B3-8BB17838B200}" destId="{FBC6FC9C-2B27-B94E-8E95-2EF916E643BF}" srcOrd="4" destOrd="0" parTransId="{8A3EEA7E-CB76-674D-9685-4807546C934D}" sibTransId="{F1A11E64-E2B0-EC41-8C89-A25617A0D7FB}"/>
    <dgm:cxn modelId="{8666DAB0-F635-1949-AF2B-3996BE3E2B3C}" type="presParOf" srcId="{0A5AFC2E-019B-8345-A83D-C3899FFEF9EB}" destId="{AF72B466-BBC6-E04E-B119-2690737EF82E}" srcOrd="0" destOrd="0" presId="urn:microsoft.com/office/officeart/2005/8/layout/vList5"/>
    <dgm:cxn modelId="{A69BC0A5-B4C8-D746-9FE7-B7D57C3DD131}" type="presParOf" srcId="{AF72B466-BBC6-E04E-B119-2690737EF82E}" destId="{1949CA87-4EB6-2346-ACEE-269E5F553B47}" srcOrd="0" destOrd="0" presId="urn:microsoft.com/office/officeart/2005/8/layout/vList5"/>
    <dgm:cxn modelId="{B1E13159-2C85-1242-A711-E7825653F17B}" type="presParOf" srcId="{AF72B466-BBC6-E04E-B119-2690737EF82E}" destId="{32BB8E4B-8458-274D-A149-3F7E76D5E0E0}" srcOrd="1" destOrd="0" presId="urn:microsoft.com/office/officeart/2005/8/layout/vList5"/>
    <dgm:cxn modelId="{11A71814-E685-3745-9E80-88C4CB9DA74E}" type="presParOf" srcId="{0A5AFC2E-019B-8345-A83D-C3899FFEF9EB}" destId="{0BB9F07E-8C87-D24B-8425-124776C7844B}" srcOrd="1" destOrd="0" presId="urn:microsoft.com/office/officeart/2005/8/layout/vList5"/>
    <dgm:cxn modelId="{48A80D55-8304-E042-87BB-54BFD3CA7EAC}" type="presParOf" srcId="{0A5AFC2E-019B-8345-A83D-C3899FFEF9EB}" destId="{78CEE9B8-968E-BA4E-830D-2D31304EC19B}" srcOrd="2" destOrd="0" presId="urn:microsoft.com/office/officeart/2005/8/layout/vList5"/>
    <dgm:cxn modelId="{9DE6AB6F-AB33-C543-9E50-D2E4284F81B0}" type="presParOf" srcId="{78CEE9B8-968E-BA4E-830D-2D31304EC19B}" destId="{A2CE7BEF-D91D-8B4C-B9A9-7C96138D5BF5}" srcOrd="0" destOrd="0" presId="urn:microsoft.com/office/officeart/2005/8/layout/vList5"/>
    <dgm:cxn modelId="{96F066F5-E924-5C42-9EE0-ECE77F0EAFAC}" type="presParOf" srcId="{78CEE9B8-968E-BA4E-830D-2D31304EC19B}" destId="{E12B88AC-458F-3245-AA82-9E0E52B718EB}" srcOrd="1" destOrd="0" presId="urn:microsoft.com/office/officeart/2005/8/layout/vList5"/>
    <dgm:cxn modelId="{DEFD1C2C-94DC-1945-AA89-202FAB8DA9D0}" type="presParOf" srcId="{0A5AFC2E-019B-8345-A83D-C3899FFEF9EB}" destId="{A1B7E0C9-1B43-DD4E-A0C0-9982D6C89175}" srcOrd="3" destOrd="0" presId="urn:microsoft.com/office/officeart/2005/8/layout/vList5"/>
    <dgm:cxn modelId="{3C03D258-B00C-2443-A018-B1F00990F63F}" type="presParOf" srcId="{0A5AFC2E-019B-8345-A83D-C3899FFEF9EB}" destId="{2CBD4470-2C39-084B-A33D-C73E31DFAB91}" srcOrd="4" destOrd="0" presId="urn:microsoft.com/office/officeart/2005/8/layout/vList5"/>
    <dgm:cxn modelId="{E899B828-F469-F44E-9BEB-21AE83295408}" type="presParOf" srcId="{2CBD4470-2C39-084B-A33D-C73E31DFAB91}" destId="{ACC6B92C-F540-074D-86CF-22A13AC174AF}" srcOrd="0" destOrd="0" presId="urn:microsoft.com/office/officeart/2005/8/layout/vList5"/>
    <dgm:cxn modelId="{DD5AE4BB-6E8C-F84F-A4E0-57CECAA52848}" type="presParOf" srcId="{2CBD4470-2C39-084B-A33D-C73E31DFAB91}" destId="{25968390-0BCD-D64E-81DD-7258056AE356}" srcOrd="1" destOrd="0" presId="urn:microsoft.com/office/officeart/2005/8/layout/vList5"/>
    <dgm:cxn modelId="{285E1798-4BBD-4845-9587-39FF466FFB44}" type="presParOf" srcId="{0A5AFC2E-019B-8345-A83D-C3899FFEF9EB}" destId="{4FEB4A06-AA64-384C-A4AB-CBFE075A0E25}" srcOrd="5" destOrd="0" presId="urn:microsoft.com/office/officeart/2005/8/layout/vList5"/>
    <dgm:cxn modelId="{35410047-5C87-EF44-8613-78E063F31E59}" type="presParOf" srcId="{0A5AFC2E-019B-8345-A83D-C3899FFEF9EB}" destId="{034AC449-70ED-2B4F-B25D-019DA2FE8BF9}" srcOrd="6" destOrd="0" presId="urn:microsoft.com/office/officeart/2005/8/layout/vList5"/>
    <dgm:cxn modelId="{41A98402-3FD7-6F43-8975-7B7D24A25B21}" type="presParOf" srcId="{034AC449-70ED-2B4F-B25D-019DA2FE8BF9}" destId="{208AB1C2-503F-6B48-8095-29D398A8C00F}" srcOrd="0" destOrd="0" presId="urn:microsoft.com/office/officeart/2005/8/layout/vList5"/>
    <dgm:cxn modelId="{78A2B154-BC37-DA4F-8F6E-D56BC21A046B}" type="presParOf" srcId="{034AC449-70ED-2B4F-B25D-019DA2FE8BF9}" destId="{E90F4609-0480-B448-B21A-7BCC5F218B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B8E4B-8458-274D-A149-3F7E76D5E0E0}">
      <dsp:nvSpPr>
        <dsp:cNvPr id="0" name=""/>
        <dsp:cNvSpPr/>
      </dsp:nvSpPr>
      <dsp:spPr>
        <a:xfrm rot="5400000">
          <a:off x="5435405" y="-2335781"/>
          <a:ext cx="567571" cy="5382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Micro-service architecture and principles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API first design</a:t>
          </a:r>
          <a:endParaRPr lang="en-US" sz="1200" kern="1200" dirty="0"/>
        </a:p>
      </dsp:txBody>
      <dsp:txXfrm rot="-5400000">
        <a:off x="3027807" y="99524"/>
        <a:ext cx="5355061" cy="512157"/>
      </dsp:txXfrm>
    </dsp:sp>
    <dsp:sp modelId="{1949CA87-4EB6-2346-ACEE-269E5F553B47}">
      <dsp:nvSpPr>
        <dsp:cNvPr id="0" name=""/>
        <dsp:cNvSpPr/>
      </dsp:nvSpPr>
      <dsp:spPr>
        <a:xfrm>
          <a:off x="0" y="870"/>
          <a:ext cx="3027807" cy="709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Cloud Native</a:t>
          </a:r>
          <a:endParaRPr lang="en-US" sz="2400" kern="1200" dirty="0"/>
        </a:p>
      </dsp:txBody>
      <dsp:txXfrm>
        <a:off x="34633" y="35503"/>
        <a:ext cx="2958541" cy="640197"/>
      </dsp:txXfrm>
    </dsp:sp>
    <dsp:sp modelId="{E12B88AC-458F-3245-AA82-9E0E52B718EB}">
      <dsp:nvSpPr>
        <dsp:cNvPr id="0" name=""/>
        <dsp:cNvSpPr/>
      </dsp:nvSpPr>
      <dsp:spPr>
        <a:xfrm rot="5400000">
          <a:off x="5194672" y="-1424014"/>
          <a:ext cx="1037866" cy="5377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Design for failure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Apps are unaffected by dependent service failure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Proactive testing for failure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Metrics and monitoring baked in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Cloud agnostic runtime implementation</a:t>
          </a:r>
          <a:endParaRPr lang="en-US" sz="1200" kern="1200" dirty="0"/>
        </a:p>
      </dsp:txBody>
      <dsp:txXfrm rot="-5400000">
        <a:off x="3024850" y="796472"/>
        <a:ext cx="5326847" cy="936538"/>
      </dsp:txXfrm>
    </dsp:sp>
    <dsp:sp modelId="{A2CE7BEF-D91D-8B4C-B9A9-7C96138D5BF5}">
      <dsp:nvSpPr>
        <dsp:cNvPr id="0" name=""/>
        <dsp:cNvSpPr/>
      </dsp:nvSpPr>
      <dsp:spPr>
        <a:xfrm>
          <a:off x="0" y="910009"/>
          <a:ext cx="3024850" cy="709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Cloud Resilient</a:t>
          </a:r>
          <a:endParaRPr lang="en-US" sz="2400" kern="1200" dirty="0"/>
        </a:p>
      </dsp:txBody>
      <dsp:txXfrm>
        <a:off x="34633" y="944642"/>
        <a:ext cx="2955584" cy="640197"/>
      </dsp:txXfrm>
    </dsp:sp>
    <dsp:sp modelId="{25968390-0BCD-D64E-81DD-7258056AE356}">
      <dsp:nvSpPr>
        <dsp:cNvPr id="0" name=""/>
        <dsp:cNvSpPr/>
      </dsp:nvSpPr>
      <dsp:spPr>
        <a:xfrm rot="5400000">
          <a:off x="5435405" y="-517504"/>
          <a:ext cx="567571" cy="5382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Twelve factor applications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Horizontally scalable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Leverage platform for HA</a:t>
          </a:r>
          <a:endParaRPr lang="en-US" sz="1200" kern="1200" dirty="0"/>
        </a:p>
      </dsp:txBody>
      <dsp:txXfrm rot="-5400000">
        <a:off x="3027807" y="1917801"/>
        <a:ext cx="5355061" cy="512157"/>
      </dsp:txXfrm>
    </dsp:sp>
    <dsp:sp modelId="{ACC6B92C-F540-074D-86CF-22A13AC174AF}">
      <dsp:nvSpPr>
        <dsp:cNvPr id="0" name=""/>
        <dsp:cNvSpPr/>
      </dsp:nvSpPr>
      <dsp:spPr>
        <a:xfrm>
          <a:off x="0" y="1819147"/>
          <a:ext cx="3027807" cy="709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Cloud Friendly</a:t>
          </a:r>
          <a:endParaRPr lang="en-US" sz="2400" kern="1200" dirty="0"/>
        </a:p>
      </dsp:txBody>
      <dsp:txXfrm>
        <a:off x="34633" y="1853780"/>
        <a:ext cx="2958541" cy="640197"/>
      </dsp:txXfrm>
    </dsp:sp>
    <dsp:sp modelId="{E90F4609-0480-B448-B21A-7BCC5F218B85}">
      <dsp:nvSpPr>
        <dsp:cNvPr id="0" name=""/>
        <dsp:cNvSpPr/>
      </dsp:nvSpPr>
      <dsp:spPr>
        <a:xfrm rot="5400000">
          <a:off x="5304602" y="284332"/>
          <a:ext cx="818006" cy="5377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No file-system requirements or uses S3 API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Self-contained application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Platform managed ports and addressing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Consume off platform services using platform semantics</a:t>
          </a:r>
          <a:endParaRPr lang="en-US" sz="1200" kern="1200" dirty="0"/>
        </a:p>
      </dsp:txBody>
      <dsp:txXfrm rot="-5400000">
        <a:off x="3024850" y="2604016"/>
        <a:ext cx="5337579" cy="738142"/>
      </dsp:txXfrm>
    </dsp:sp>
    <dsp:sp modelId="{208AB1C2-503F-6B48-8095-29D398A8C00F}">
      <dsp:nvSpPr>
        <dsp:cNvPr id="0" name=""/>
        <dsp:cNvSpPr/>
      </dsp:nvSpPr>
      <dsp:spPr>
        <a:xfrm>
          <a:off x="0" y="2618355"/>
          <a:ext cx="3024850" cy="709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Cloud Ready</a:t>
          </a:r>
          <a:endParaRPr lang="en-US" sz="2400" kern="1200" dirty="0"/>
        </a:p>
      </dsp:txBody>
      <dsp:txXfrm>
        <a:off x="34633" y="2652988"/>
        <a:ext cx="2955584" cy="640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1" Type="http://schemas.openxmlformats.org/officeDocument/2006/relationships/hyperlink" Target="https://12factor.net/disposability" TargetMode="External"/><Relationship Id="rId12" Type="http://schemas.openxmlformats.org/officeDocument/2006/relationships/hyperlink" Target="https://12factor.net/dev-prod-parity" TargetMode="External"/><Relationship Id="rId13" Type="http://schemas.openxmlformats.org/officeDocument/2006/relationships/hyperlink" Target="https://12factor.net/logs" TargetMode="External"/><Relationship Id="rId14" Type="http://schemas.openxmlformats.org/officeDocument/2006/relationships/hyperlink" Target="https://12factor.net/admin-processe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12factor.net/codebase" TargetMode="External"/><Relationship Id="rId4" Type="http://schemas.openxmlformats.org/officeDocument/2006/relationships/hyperlink" Target="https://12factor.net/dependencies" TargetMode="External"/><Relationship Id="rId5" Type="http://schemas.openxmlformats.org/officeDocument/2006/relationships/hyperlink" Target="https://12factor.net/config" TargetMode="External"/><Relationship Id="rId6" Type="http://schemas.openxmlformats.org/officeDocument/2006/relationships/hyperlink" Target="https://12factor.net/backing-services" TargetMode="External"/><Relationship Id="rId7" Type="http://schemas.openxmlformats.org/officeDocument/2006/relationships/hyperlink" Target="https://12factor.net/build-release-run" TargetMode="External"/><Relationship Id="rId8" Type="http://schemas.openxmlformats.org/officeDocument/2006/relationships/hyperlink" Target="https://12factor.net/processes" TargetMode="External"/><Relationship Id="rId9" Type="http://schemas.openxmlformats.org/officeDocument/2006/relationships/hyperlink" Target="https://12factor.net/port-binding" TargetMode="External"/><Relationship Id="rId10" Type="http://schemas.openxmlformats.org/officeDocument/2006/relationships/hyperlink" Target="https://12factor.net/concurrency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A major reason for failure of software</a:t>
            </a:r>
            <a:r>
              <a:rPr lang="en-US" baseline="0" dirty="0" smtClean="0"/>
              <a:t> projects is a failure of people, the failure to communicate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UL is a shared language between business and development teams; comes from business and enriched by development teams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Domain experts are primary</a:t>
            </a:r>
            <a:r>
              <a:rPr lang="en-US" baseline="0" dirty="0" smtClean="0"/>
              <a:t> point of contact dev teams have with business (like product owner)</a:t>
            </a:r>
          </a:p>
          <a:p>
            <a:r>
              <a:rPr lang="en-US" baseline="0" dirty="0" smtClean="0"/>
              <a:t>Experts on their part of the business, not just users of system</a:t>
            </a:r>
          </a:p>
          <a:p>
            <a:r>
              <a:rPr lang="en-US" baseline="0" dirty="0" smtClean="0"/>
              <a:t>Deep knowledge of subject domain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2"/>
                </a:solidFill>
              </a:rPr>
              <a:t>Figure 2.10  from Implementing Domain Driven </a:t>
            </a:r>
            <a:r>
              <a:rPr lang="en-US" dirty="0" smtClean="0">
                <a:solidFill>
                  <a:schemeClr val="accent2"/>
                </a:solidFill>
              </a:rPr>
              <a:t>Design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2"/>
                </a:solidFill>
              </a:rPr>
              <a:t>Entities</a:t>
            </a:r>
            <a:r>
              <a:rPr lang="en-US" baseline="0" dirty="0" smtClean="0">
                <a:solidFill>
                  <a:schemeClr val="accent2"/>
                </a:solidFill>
              </a:rPr>
              <a:t> are things within your model; uniquely identifiable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Value objects are things within model that have no uniqueness; equal to another when all properties match; interchangeable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A domain model is representation of the relationships b/w entities and value objects in your domain; should be recognizable by the business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A domain event captures what has happened with an entity; event names usually contain past tense verbs; used to trigger state change and used for auditing purposes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An aggregate is a collection of items gathered together to form a total quantity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An aggregate root is the root item containing a number of parts that form the whole (e.g., Order -&gt; Order line items)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Have a read thru https://</a:t>
            </a:r>
            <a:r>
              <a:rPr lang="en-US" dirty="0" err="1" smtClean="0"/>
              <a:t>www.infoq.com</a:t>
            </a:r>
            <a:r>
              <a:rPr lang="en-US" dirty="0" smtClean="0"/>
              <a:t>/articles/</a:t>
            </a:r>
            <a:r>
              <a:rPr lang="en-US" dirty="0" err="1" smtClean="0"/>
              <a:t>ddd-contextmapping</a:t>
            </a:r>
            <a:r>
              <a:rPr lang="en-US" dirty="0" smtClean="0"/>
              <a:t> and https://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ziobrando</a:t>
            </a:r>
            <a:r>
              <a:rPr lang="en-US" dirty="0" smtClean="0"/>
              <a:t>/context-mapping-in-action</a:t>
            </a:r>
          </a:p>
          <a:p>
            <a:endParaRPr lang="en-US" dirty="0" smtClean="0"/>
          </a:p>
          <a:p>
            <a:r>
              <a:rPr lang="en-US" dirty="0" smtClean="0"/>
              <a:t>Relations between different contexts</a:t>
            </a:r>
            <a:r>
              <a:rPr lang="en-US" baseline="0" dirty="0" smtClean="0"/>
              <a:t> tend to fall into repeatable patterns</a:t>
            </a:r>
          </a:p>
          <a:p>
            <a:r>
              <a:rPr lang="en-US" baseline="0" dirty="0" smtClean="0"/>
              <a:t>A pattern dictionary helps describe the current situation</a:t>
            </a:r>
          </a:p>
          <a:p>
            <a:r>
              <a:rPr lang="en-US" baseline="0" dirty="0" smtClean="0"/>
              <a:t>Any pattern </a:t>
            </a:r>
            <a:r>
              <a:rPr lang="en-US" baseline="0" smtClean="0"/>
              <a:t>has a different benefits/costs ratio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Upstream v downstream</a:t>
            </a:r>
          </a:p>
          <a:p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Not about</a:t>
            </a:r>
            <a:r>
              <a:rPr lang="en-US" baseline="0" dirty="0" smtClean="0"/>
              <a:t> direction of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Upstream influences downstream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Technical constraints in addition to schedule, responsiveness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Map to your current situation not your desired future state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it’s a mess it’ll bring focus to problems and risks involved</a:t>
            </a:r>
            <a:endParaRPr lang="en-US" dirty="0" smtClean="0"/>
          </a:p>
          <a:p>
            <a:endParaRPr lang="en-US" dirty="0" smtClean="0"/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Partnership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--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when 2 teams succeed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or fail together; coordinated planning of development and joint management of integration; </a:t>
            </a:r>
            <a:r>
              <a:rPr lang="en-US" sz="1200" baseline="0" dirty="0" err="1" smtClean="0">
                <a:solidFill>
                  <a:srgbClr val="FFFFFF"/>
                </a:solidFill>
                <a:sym typeface="Arial"/>
              </a:rPr>
              <a:t>intedependent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features scheduled so that they are completed for same release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Shared kernel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intimate interdependency; keep it small; undermines design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work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Customer-supplier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</a:t>
            </a:r>
            <a:r>
              <a:rPr lang="mr-IN" sz="1200" baseline="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2 teams in an upstream/downstream relationship; upstream may proceed interdependently of downstream team; downstream priorities factor into upstream planning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Conformist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2 teams 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teams in an upstream/downstream relationship; upstream has no motivation to provide for downstream teams need’s; downstream team doesn’t put effort into translation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Anti-corruption layer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isolating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layer to limit impact of changes in an upstream system; requires little or no modification to upstream system; bi-directional translation between 2 models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Open host service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opening your system for integration; protocol gives access to your system as a set of services; new services may be added on request but need to serve a general purpose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Published language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when you want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to have a common language for translation b/w 2 bounded contexts; often combined with open host service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Big ball of mud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see monolith; often with intermixed models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Rise of the Jedi</a:t>
            </a:r>
            <a:r>
              <a:rPr lang="en-US" baseline="0" dirty="0" smtClean="0"/>
              <a:t> is the focus here, design patterns and architecture to move us away from the dark side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The 12 factors</a:t>
            </a:r>
          </a:p>
          <a:p>
            <a:endParaRPr lang="en-US" dirty="0" smtClean="0"/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I. Codebase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II. Dependencies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III. Config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IV. Backing services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V. Build, release, run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VI. Processes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VII. Port binding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services via port binding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VIII. Concurrency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via the process model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IX. Disposability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Maximize robustness with fast startup and graceful shutdown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X. Dev/prod parity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development, staging, and production as similar as possible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XI. Logs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logs as event streams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XII. Admin processes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admin/management tasks as one-off processes</a:t>
            </a:r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 driven design effort begins where domain modeling ends. </a:t>
            </a:r>
            <a:r>
              <a:rPr lang="en-US" dirty="0" err="1" smtClean="0"/>
              <a:t>Ramnivas</a:t>
            </a:r>
            <a:r>
              <a:rPr lang="en-US" dirty="0" smtClean="0"/>
              <a:t> </a:t>
            </a:r>
            <a:r>
              <a:rPr lang="en-US" dirty="0" err="1" smtClean="0"/>
              <a:t>Laddad</a:t>
            </a:r>
            <a:r>
              <a:rPr lang="en-US" dirty="0" smtClean="0"/>
              <a:t> recommends the following steps on how to go about implementing a domain object model. He emphasizes on putting more focus on domain objects than services in the domain model.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Start with domain entities and domain logic.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Start without a service layer initially and only add services where the logic doesn't belong in any domain entity or value object.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 Ubiquitous Language, Design by Contract (</a:t>
            </a:r>
            <a:r>
              <a:rPr lang="en-US" dirty="0" err="1" smtClean="0"/>
              <a:t>DbC</a:t>
            </a:r>
            <a:r>
              <a:rPr lang="en-US" dirty="0" smtClean="0"/>
              <a:t>), Automated Tests, CI and Refactoring to make the implementation as closely aligned as possible with the domain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Forces</a:t>
            </a:r>
          </a:p>
          <a:p>
            <a:pPr marL="914400" lvl="1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Team of developers working on a project</a:t>
            </a:r>
          </a:p>
          <a:p>
            <a:pPr marL="914400" lvl="1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New team members must be productive</a:t>
            </a:r>
          </a:p>
          <a:p>
            <a:pPr marL="914400" lvl="1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Application must be easy to understand and modify</a:t>
            </a:r>
          </a:p>
          <a:p>
            <a:pPr marL="914400" lvl="1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Scale up - scalability, availability and resiliency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Solution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Multi-module packaged in single WAR or even EAR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Single directory hierarchy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N-Tier Architecture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Layered Architecture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Resulting</a:t>
            </a:r>
            <a:r>
              <a:rPr lang="en-US" baseline="0" dirty="0" smtClean="0"/>
              <a:t> context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Complexity becomes the enemy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Overloaded web container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Continuous delivery becomes burdensome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Scale out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Technical debt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Domain specificity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accent1"/>
                </a:solidFill>
                <a:sym typeface="Arial"/>
              </a:rPr>
              <a:t>The object here is</a:t>
            </a:r>
            <a:r>
              <a:rPr lang="en-US" sz="1200" b="0" baseline="0" dirty="0" smtClean="0">
                <a:solidFill>
                  <a:schemeClr val="accent1"/>
                </a:solidFill>
                <a:sym typeface="Arial"/>
              </a:rPr>
              <a:t> if you fail then fail fast</a:t>
            </a:r>
            <a:endParaRPr lang="en-US" sz="1200" b="0" dirty="0" smtClean="0">
              <a:solidFill>
                <a:schemeClr val="accent1"/>
              </a:solidFill>
              <a:sym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chemeClr val="accent1"/>
              </a:solidFill>
              <a:sym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accent1"/>
                </a:solidFill>
                <a:sym typeface="Arial"/>
              </a:rPr>
              <a:t>What is the methodology for designing a microservice?</a:t>
            </a:r>
            <a:endParaRPr lang="en-US" sz="1200" dirty="0" smtClean="0">
              <a:solidFill>
                <a:schemeClr val="accent1"/>
              </a:solidFill>
              <a:sym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accent1"/>
              </a:solidFill>
              <a:sym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1"/>
                </a:solidFill>
                <a:sym typeface="Arial"/>
              </a:rPr>
              <a:t>How to break up a monolith?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1"/>
                </a:solidFill>
                <a:sym typeface="Arial"/>
              </a:rPr>
              <a:t>What are the design patterns? 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Rise of the Jedi</a:t>
            </a:r>
            <a:r>
              <a:rPr lang="en-US" baseline="0" dirty="0" smtClean="0"/>
              <a:t> is the focus here, design patterns and architecture to move us away from the dark side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Picture from http://www.quikmaneuvers.com/principles_of_strategy.html need to check on license</a:t>
            </a:r>
            <a:r>
              <a:rPr lang="en-US" baseline="0" dirty="0" smtClean="0"/>
              <a:t> rights</a:t>
            </a:r>
            <a:endParaRPr lang="en-US" dirty="0" smtClean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54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38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olivergierke.de/lectures/ddd-and-spring/" TargetMode="External"/><Relationship Id="rId4" Type="http://schemas.openxmlformats.org/officeDocument/2006/relationships/hyperlink" Target="https://ordina-jworks.github.io/conference/2016/07/10/SpringIO16-DDD-Rest.html" TargetMode="External"/><Relationship Id="rId5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DXbmfcgOvU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the patterns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75526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design, domain driven design &amp; microservices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Bounded Contexts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6094" y="1678673"/>
            <a:ext cx="2878055" cy="2243014"/>
            <a:chOff x="457199" y="2317433"/>
            <a:chExt cx="2672329" cy="2082681"/>
          </a:xfrm>
        </p:grpSpPr>
        <p:sp>
          <p:nvSpPr>
            <p:cNvPr id="5" name="Oval 4"/>
            <p:cNvSpPr/>
            <p:nvPr/>
          </p:nvSpPr>
          <p:spPr>
            <a:xfrm>
              <a:off x="457199" y="2317433"/>
              <a:ext cx="2672329" cy="2082681"/>
            </a:xfrm>
            <a:prstGeom prst="ellipse">
              <a:avLst/>
            </a:prstGeom>
            <a:ln w="12700" cmpd="sng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Banking Context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63002" y="3382852"/>
              <a:ext cx="1667196" cy="740375"/>
            </a:xfrm>
            <a:prstGeom prst="ellipse">
              <a:avLst/>
            </a:prstGeom>
            <a:ln w="127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3550361" y="2251296"/>
            <a:ext cx="2150836" cy="955153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70579" y="1678673"/>
            <a:ext cx="2878055" cy="2243014"/>
            <a:chOff x="5707495" y="2317433"/>
            <a:chExt cx="2672329" cy="2082681"/>
          </a:xfrm>
        </p:grpSpPr>
        <p:sp>
          <p:nvSpPr>
            <p:cNvPr id="9" name="Oval 8"/>
            <p:cNvSpPr/>
            <p:nvPr/>
          </p:nvSpPr>
          <p:spPr>
            <a:xfrm>
              <a:off x="5707495" y="2317433"/>
              <a:ext cx="2672329" cy="2082681"/>
            </a:xfrm>
            <a:prstGeom prst="ellipse">
              <a:avLst/>
            </a:prstGeom>
            <a:ln w="12700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Context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213298" y="3382852"/>
              <a:ext cx="1667196" cy="740375"/>
            </a:xfrm>
            <a:prstGeom prst="ellipse">
              <a:avLst/>
            </a:prstGeom>
            <a:ln w="127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Ubiquitous Language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7840" y="4368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25716" y="1593048"/>
            <a:ext cx="3461084" cy="3461084"/>
            <a:chOff x="248819" y="16"/>
            <a:chExt cx="3461084" cy="3461084"/>
          </a:xfrm>
        </p:grpSpPr>
        <p:sp>
          <p:nvSpPr>
            <p:cNvPr id="13" name="Oval 12"/>
            <p:cNvSpPr/>
            <p:nvPr/>
          </p:nvSpPr>
          <p:spPr>
            <a:xfrm>
              <a:off x="248819" y="16"/>
              <a:ext cx="3461084" cy="3461084"/>
            </a:xfrm>
            <a:prstGeom prst="ellipse">
              <a:avLst/>
            </a:prstGeom>
            <a:solidFill>
              <a:schemeClr val="accent1">
                <a:alpha val="76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732123" y="408152"/>
              <a:ext cx="1995580" cy="26448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>
                  <a:solidFill>
                    <a:schemeClr val="bg1"/>
                  </a:solidFill>
                </a:rPr>
                <a:t>Technical Jargon</a:t>
              </a:r>
              <a:endParaRPr lang="en-US" sz="25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52000" y="1593048"/>
            <a:ext cx="3461084" cy="3461084"/>
            <a:chOff x="2775103" y="16"/>
            <a:chExt cx="3461084" cy="3461084"/>
          </a:xfrm>
        </p:grpSpPr>
        <p:sp>
          <p:nvSpPr>
            <p:cNvPr id="11" name="Oval 10"/>
            <p:cNvSpPr/>
            <p:nvPr/>
          </p:nvSpPr>
          <p:spPr>
            <a:xfrm>
              <a:off x="2775103" y="16"/>
              <a:ext cx="3461084" cy="3461084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" name="Oval 6"/>
            <p:cNvSpPr/>
            <p:nvPr/>
          </p:nvSpPr>
          <p:spPr>
            <a:xfrm>
              <a:off x="3757303" y="408152"/>
              <a:ext cx="1995580" cy="26448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>
                  <a:solidFill>
                    <a:schemeClr val="bg1"/>
                  </a:solidFill>
                </a:rPr>
                <a:t>Business</a:t>
              </a:r>
              <a:br>
                <a:rPr lang="en-US" sz="2500" b="1" kern="1200" dirty="0" smtClean="0">
                  <a:solidFill>
                    <a:schemeClr val="bg1"/>
                  </a:solidFill>
                </a:rPr>
              </a:br>
              <a:r>
                <a:rPr lang="en-US" sz="2500" b="1" kern="1200" dirty="0" smtClean="0">
                  <a:solidFill>
                    <a:schemeClr val="bg1"/>
                  </a:solidFill>
                </a:rPr>
                <a:t>Jargon</a:t>
              </a:r>
              <a:endParaRPr lang="en-US" sz="25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 rot="3975546">
            <a:off x="2986796" y="1639652"/>
            <a:ext cx="2156666" cy="328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76" y="268841"/>
            <a:ext cx="4404263" cy="4443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902" y="4774510"/>
            <a:ext cx="76148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http://www.infoq.com/articles/ddd-contextmapping</a:t>
            </a: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Solution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97" y="766815"/>
            <a:ext cx="4442806" cy="3836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70" y="4658946"/>
            <a:ext cx="563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38A7E"/>
                </a:solidFill>
              </a:rPr>
              <a:t>Figure 2.7  from Implementing Domain Driven Design</a:t>
            </a:r>
            <a:endParaRPr lang="en-US" dirty="0">
              <a:solidFill>
                <a:srgbClr val="138A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Example Bounded Context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6216482" y="713320"/>
            <a:ext cx="2694168" cy="3848609"/>
          </a:xfrm>
        </p:spPr>
        <p:txBody>
          <a:bodyPr/>
          <a:lstStyle/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Arial"/>
              </a:rPr>
              <a:t>Entities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Arial"/>
              </a:rPr>
              <a:t>Domain Event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Arial"/>
              </a:rPr>
              <a:t>Value Objects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Arial"/>
              </a:rPr>
              <a:t>Aggregates</a:t>
            </a:r>
            <a:endParaRPr lang="en-US" sz="2400" dirty="0" smtClea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81" y="914686"/>
            <a:ext cx="5398771" cy="34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Context Maps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8551408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sz="2000" dirty="0" smtClean="0">
                <a:solidFill>
                  <a:srgbClr val="FFFFFF"/>
                </a:solidFill>
                <a:sym typeface="Arial"/>
              </a:rPr>
              <a:t>A map of the existing organization &amp; integration relationship between different bounded </a:t>
            </a:r>
            <a:r>
              <a:rPr lang="en-US" sz="2000" dirty="0" smtClean="0">
                <a:solidFill>
                  <a:srgbClr val="FFFFFF"/>
                </a:solidFill>
                <a:sym typeface="Arial"/>
              </a:rPr>
              <a:t>contexts</a:t>
            </a:r>
            <a:endParaRPr lang="en-US" sz="2000" dirty="0" smtClea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84" y="1441873"/>
            <a:ext cx="3852101" cy="3264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6" y="1868679"/>
            <a:ext cx="4204775" cy="28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8551408" cy="3848609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8774"/>
              </a:buClr>
            </a:pPr>
            <a:endParaRPr lang="en-US" sz="2800" dirty="0" smtClean="0">
              <a:solidFill>
                <a:srgbClr val="FFFFFF"/>
              </a:solidFill>
              <a:sym typeface="Arial"/>
            </a:endParaRPr>
          </a:p>
          <a:p>
            <a:pPr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Domain Driven Design</a:t>
            </a:r>
            <a:endParaRPr lang="en-US" sz="2800" dirty="0">
              <a:solidFill>
                <a:srgbClr val="FFFFFF"/>
              </a:solidFill>
              <a:sym typeface="Arial"/>
            </a:endParaRP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00"/>
                </a:solidFill>
                <a:sym typeface="Arial"/>
              </a:rPr>
              <a:t>	Cloud Native Design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		</a:t>
            </a: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75" y="787400"/>
            <a:ext cx="2286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32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Cloud Native Design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39126"/>
            <a:ext cx="8551408" cy="4237674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Evaluate components for 12-factor compliance</a:t>
            </a:r>
          </a:p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Evaluate components and architecture for Cloud Native Design</a:t>
            </a: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224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Evaluate for 12-Factor Compliance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113722" y="847882"/>
            <a:ext cx="4343400" cy="3734278"/>
          </a:xfrm>
        </p:spPr>
        <p:txBody>
          <a:bodyPr/>
          <a:lstStyle/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no file based access to resources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run code on demand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coordinate cross service configurations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route public requests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read and write persistent data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add and remove resources</a:t>
            </a:r>
            <a:endParaRPr lang="en-US" sz="230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" name="Shape 196"/>
          <p:cNvSpPr txBox="1">
            <a:spLocks/>
          </p:cNvSpPr>
          <p:nvPr/>
        </p:nvSpPr>
        <p:spPr>
          <a:xfrm>
            <a:off x="4714240" y="852484"/>
            <a:ext cx="4343400" cy="372967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record internal and external events</a:t>
            </a:r>
          </a:p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isolate resources and failures</a:t>
            </a:r>
          </a:p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measure performance and health</a:t>
            </a:r>
          </a:p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sym typeface="Arial"/>
              </a:rPr>
              <a:t>d</a:t>
            </a:r>
            <a:r>
              <a:rPr lang="en-US" sz="2300" dirty="0" smtClean="0">
                <a:solidFill>
                  <a:srgbClr val="FFFFFF"/>
                </a:solidFill>
                <a:sym typeface="Arial"/>
              </a:rPr>
              <a:t>etect, determine and recover from failure</a:t>
            </a:r>
            <a:endParaRPr lang="en-US" sz="2300" dirty="0" smtClea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Evaluate for the Cloud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088936"/>
              </p:ext>
            </p:extLst>
          </p:nvPr>
        </p:nvGraphicFramePr>
        <p:xfrm>
          <a:off x="500075" y="1105218"/>
          <a:ext cx="8410575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34956"/>
            <a:ext cx="8551408" cy="3638016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The Monolith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Domain Driven Design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Cloud Native</a:t>
            </a:r>
          </a:p>
        </p:txBody>
      </p:sp>
    </p:spTree>
    <p:extLst>
      <p:ext uri="{BB962C8B-B14F-4D97-AF65-F5344CB8AC3E}">
        <p14:creationId xmlns:p14="http://schemas.microsoft.com/office/powerpoint/2010/main" val="1962094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51"/>
          <p:cNvSpPr txBox="1">
            <a:spLocks/>
          </p:cNvSpPr>
          <p:nvPr/>
        </p:nvSpPr>
        <p:spPr>
          <a:xfrm>
            <a:off x="108371" y="169550"/>
            <a:ext cx="9035699" cy="5421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ym typeface="Arial"/>
              </a:rPr>
              <a:t>How to start?</a:t>
            </a:r>
            <a:endParaRPr lang="en" dirty="0"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043" y="711650"/>
            <a:ext cx="785493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Defining your domain, entities that comprise the domain and the necessary domain logic.</a:t>
            </a:r>
          </a:p>
          <a:p>
            <a:pPr marL="285750" indent="-285750">
              <a:spcAft>
                <a:spcPts val="24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Service layer and only add services where the logic doesn't belong in any domain entity or value object.</a:t>
            </a:r>
          </a:p>
          <a:p>
            <a:pPr marL="285750" indent="-285750">
              <a:spcAft>
                <a:spcPts val="24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Use </a:t>
            </a:r>
            <a:r>
              <a:rPr lang="en-US" sz="2400" dirty="0">
                <a:solidFill>
                  <a:srgbClr val="FFFFFF"/>
                </a:solidFill>
              </a:rPr>
              <a:t>Ubiquitous Language, Design by Contract (</a:t>
            </a:r>
            <a:r>
              <a:rPr lang="en-US" sz="2400" dirty="0" err="1">
                <a:solidFill>
                  <a:srgbClr val="FFFFFF"/>
                </a:solidFill>
              </a:rPr>
              <a:t>DbC</a:t>
            </a:r>
            <a:r>
              <a:rPr lang="en-US" sz="2400" dirty="0">
                <a:solidFill>
                  <a:srgbClr val="FFFFFF"/>
                </a:solidFill>
              </a:rPr>
              <a:t>), Automated Tests, </a:t>
            </a:r>
            <a:r>
              <a:rPr lang="en-US" sz="2400" dirty="0" smtClean="0">
                <a:solidFill>
                  <a:srgbClr val="FFFFFF"/>
                </a:solidFill>
              </a:rPr>
              <a:t>Continuous Integration / Continuous Delivery and Refactoring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51"/>
          <p:cNvSpPr txBox="1">
            <a:spLocks/>
          </p:cNvSpPr>
          <p:nvPr/>
        </p:nvSpPr>
        <p:spPr>
          <a:xfrm>
            <a:off x="108371" y="169550"/>
            <a:ext cx="9035699" cy="5421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dirty="0" smtClean="0">
                <a:sym typeface="Arial"/>
              </a:rPr>
              <a:t>Recommended Reading</a:t>
            </a:r>
            <a:endParaRPr lang="en" dirty="0">
              <a:sym typeface="Arial"/>
            </a:endParaRPr>
          </a:p>
        </p:txBody>
      </p:sp>
      <p:pic>
        <p:nvPicPr>
          <p:cNvPr id="7" name="Shape 7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6251" y="1022961"/>
            <a:ext cx="2760285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Shape 75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278" y="1022961"/>
            <a:ext cx="2638748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Shape 669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3339" y="1022961"/>
            <a:ext cx="2763357" cy="3657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Additional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DDD: Strategic Design explained with Spring Boot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DDD and Spring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Bridging the Worlds of DDD and REST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The Twelve-Factor 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The Monolith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3801397" cy="3848609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Forces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Solution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Resulting Context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50" y="149918"/>
            <a:ext cx="3013260" cy="47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8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5"/>
          <p:cNvSpPr txBox="1">
            <a:spLocks/>
          </p:cNvSpPr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0" marR="0" indent="762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1651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2540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3302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indent="4191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indent="5080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indent="5969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indent="6731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“</a:t>
            </a:r>
            <a:r>
              <a:rPr lang="en-US" sz="3200" dirty="0">
                <a:solidFill>
                  <a:schemeClr val="accent1"/>
                </a:solidFill>
                <a:sym typeface="Arial"/>
              </a:rPr>
              <a:t>Anyone who has never made a mistake has never tried anything new.</a:t>
            </a:r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”</a:t>
            </a:r>
          </a:p>
          <a:p>
            <a:pPr algn="r"/>
            <a:endParaRPr lang="en-US" sz="3200" dirty="0" smtClean="0">
              <a:solidFill>
                <a:schemeClr val="accent1"/>
              </a:solidFill>
              <a:sym typeface="Arial"/>
            </a:endParaRPr>
          </a:p>
          <a:p>
            <a:pPr algn="r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- </a:t>
            </a:r>
            <a:r>
              <a:rPr lang="en-US" sz="3200" dirty="0">
                <a:solidFill>
                  <a:schemeClr val="accent1"/>
                </a:solidFill>
                <a:sym typeface="Arial"/>
              </a:rPr>
              <a:t>Albert </a:t>
            </a:r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Einstein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987834"/>
            <a:ext cx="8551408" cy="370865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8774"/>
              </a:buClr>
            </a:pPr>
            <a:endParaRPr lang="en-US" sz="2800" dirty="0" smtClean="0">
              <a:solidFill>
                <a:srgbClr val="FFFF00"/>
              </a:solidFill>
              <a:sym typeface="Arial"/>
            </a:endParaRPr>
          </a:p>
          <a:p>
            <a:pPr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00"/>
                </a:solidFill>
                <a:sym typeface="Arial"/>
              </a:rPr>
              <a:t>Domain Driven Design</a:t>
            </a:r>
            <a:endParaRPr lang="en-US" sz="2800" dirty="0">
              <a:solidFill>
                <a:srgbClr val="FFFF00"/>
              </a:solidFill>
              <a:sym typeface="Arial"/>
            </a:endParaRP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	Cloud Native Design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75" y="787400"/>
            <a:ext cx="2286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Domain Driven Design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5593080" cy="3848609"/>
          </a:xfrm>
        </p:spPr>
        <p:txBody>
          <a:bodyPr/>
          <a:lstStyle/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An approach for designing software system that model the complexity of the real world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Kicked off in 2004 by Eric Evans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A practical microservice design methodology</a:t>
            </a: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4" name="Shape 669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045" y="1107440"/>
            <a:ext cx="2528605" cy="33468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Strategic Domain Driven Design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4434840" cy="2927056"/>
          </a:xfrm>
        </p:spPr>
        <p:txBody>
          <a:bodyPr/>
          <a:lstStyle/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sym typeface="Arial"/>
              </a:rPr>
              <a:t>Domain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Sub-Domain</a:t>
            </a:r>
            <a:endParaRPr lang="en-US" sz="2800" dirty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Bounded Context</a:t>
            </a:r>
          </a:p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sym typeface="Arial"/>
              </a:rPr>
              <a:t>Ubiquitous Language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Context Map</a:t>
            </a: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4" name="Shape 677"/>
          <p:cNvPicPr preferRelativeResize="0"/>
          <p:nvPr/>
        </p:nvPicPr>
        <p:blipFill rotWithShape="1">
          <a:blip r:embed="rId3">
            <a:alphaModFix/>
          </a:blip>
          <a:srcRect b="1711"/>
          <a:stretch/>
        </p:blipFill>
        <p:spPr>
          <a:xfrm>
            <a:off x="4633290" y="1330960"/>
            <a:ext cx="4277360" cy="2919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Domain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8551408" cy="3848609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Domain is always organization specific</a:t>
            </a:r>
          </a:p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Captures unique know how and way that an organization does business</a:t>
            </a:r>
          </a:p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Composed of sub-domains &amp; bounded contexts</a:t>
            </a: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Sub-Domains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95451" y="1214084"/>
            <a:ext cx="2743200" cy="1697071"/>
          </a:xfrm>
          <a:prstGeom prst="rect">
            <a:avLst/>
          </a:prstGeom>
          <a:solidFill>
            <a:srgbClr val="00888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</a:p>
          <a:p>
            <a:pPr algn="ctr"/>
            <a:r>
              <a:rPr lang="en-US" dirty="0" smtClean="0"/>
              <a:t>Subdomain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6048283" y="1214084"/>
            <a:ext cx="2743200" cy="169707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</a:t>
            </a:r>
          </a:p>
          <a:p>
            <a:pPr algn="ctr"/>
            <a:r>
              <a:rPr lang="en-US" dirty="0" smtClean="0"/>
              <a:t>Subdomain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95451" y="2994309"/>
            <a:ext cx="2743200" cy="1697071"/>
          </a:xfrm>
          <a:prstGeom prst="rect">
            <a:avLst/>
          </a:prstGeom>
          <a:solidFill>
            <a:srgbClr val="00888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It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Perfectly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6048283" y="2994309"/>
            <a:ext cx="2743200" cy="169707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It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222375" y="2994309"/>
            <a:ext cx="2743200" cy="169707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It</a:t>
            </a:r>
          </a:p>
          <a:p>
            <a:pPr algn="ctr"/>
            <a:r>
              <a:rPr lang="en-US" dirty="0" smtClean="0"/>
              <a:t>Just enough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222375" y="1214084"/>
            <a:ext cx="2743200" cy="169707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Supporting</a:t>
            </a:r>
          </a:p>
          <a:p>
            <a:pPr algn="ctr"/>
            <a:r>
              <a:rPr lang="en-US" dirty="0" smtClean="0"/>
              <a:t>Subdomain</a:t>
            </a: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30636</TotalTime>
  <Words>1262</Words>
  <Application>Microsoft Macintosh PowerPoint</Application>
  <PresentationFormat>On-screen Show (16:9)</PresentationFormat>
  <Paragraphs>211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Helvetica Neue</vt:lpstr>
      <vt:lpstr>Mangal</vt:lpstr>
      <vt:lpstr>Noto Symbol</vt:lpstr>
      <vt:lpstr>Verdana</vt:lpstr>
      <vt:lpstr>Arial</vt:lpstr>
      <vt:lpstr>Office Theme</vt:lpstr>
      <vt:lpstr>3_Office Theme</vt:lpstr>
      <vt:lpstr>Pivotal Main</vt:lpstr>
      <vt:lpstr>1_Pivotal Main</vt:lpstr>
      <vt:lpstr>PowerPoint Presentation</vt:lpstr>
      <vt:lpstr>Agenda</vt:lpstr>
      <vt:lpstr>The Monolith</vt:lpstr>
      <vt:lpstr>PowerPoint Presentation</vt:lpstr>
      <vt:lpstr>PowerPoint Presentation</vt:lpstr>
      <vt:lpstr>Domain Driven Design</vt:lpstr>
      <vt:lpstr>Strategic Domain Driven Design</vt:lpstr>
      <vt:lpstr>Domain</vt:lpstr>
      <vt:lpstr>Sub-Domains</vt:lpstr>
      <vt:lpstr>Bounded Contexts</vt:lpstr>
      <vt:lpstr>Ubiquitous Language</vt:lpstr>
      <vt:lpstr>PowerPoint Presentation</vt:lpstr>
      <vt:lpstr>Solution</vt:lpstr>
      <vt:lpstr>Example Bounded Context</vt:lpstr>
      <vt:lpstr>Context Maps</vt:lpstr>
      <vt:lpstr>PowerPoint Presentation</vt:lpstr>
      <vt:lpstr>Cloud Native Design</vt:lpstr>
      <vt:lpstr>Evaluate for 12-Factor Compliance</vt:lpstr>
      <vt:lpstr>Evaluate for the Cloud</vt:lpstr>
      <vt:lpstr>PowerPoint Presentation</vt:lpstr>
      <vt:lpstr>PowerPoint Presentation</vt:lpstr>
      <vt:lpstr>Additional Resources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296</cp:revision>
  <dcterms:created xsi:type="dcterms:W3CDTF">2015-10-05T21:15:00Z</dcterms:created>
  <dcterms:modified xsi:type="dcterms:W3CDTF">2017-09-07T12:45:24Z</dcterms:modified>
  <cp:category/>
</cp:coreProperties>
</file>