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83090" autoAdjust="0"/>
  </p:normalViewPr>
  <p:slideViewPr>
    <p:cSldViewPr snapToGrid="0" snapToObjects="1">
      <p:cViewPr varScale="1">
        <p:scale>
          <a:sx n="138" d="100"/>
          <a:sy n="138" d="100"/>
        </p:scale>
        <p:origin x="176" y="496"/>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10/22/18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10/22/18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slide</a:t>
            </a:r>
            <a:r>
              <a:rPr lang="en-US" baseline="0" dirty="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Actuators</a:t>
            </a:r>
            <a:r>
              <a:rPr lang="en-US" baseline="0" dirty="0"/>
              <a:t> enable production-ready features to a Spring Boot application – without having to actually implement them yourself</a:t>
            </a:r>
          </a:p>
          <a:p>
            <a:endParaRPr lang="en-US" baseline="0" dirty="0"/>
          </a:p>
          <a:p>
            <a:r>
              <a:rPr lang="en-US" baseline="0" dirty="0"/>
              <a:t>They’re mainly used to expose different types of information about the running application – health, metrics, info, dump, </a:t>
            </a:r>
            <a:r>
              <a:rPr lang="en-US" baseline="0" dirty="0" err="1"/>
              <a:t>env</a:t>
            </a:r>
            <a:r>
              <a:rPr lang="en-US" baseline="0" dirty="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a:p>
          <a:p>
            <a:pPr marL="171450" indent="-171450">
              <a:buFont typeface="Arial"/>
              <a:buChar char="•"/>
            </a:pPr>
            <a:r>
              <a:rPr lang="en-US" dirty="0"/>
              <a:t>The way that endpoints are exposed will depend on the type of technology that you choose. Most applications choose HTTP monitoring, where the ID of the endpoint is mapped to a URL. For example, by default, the health endpoint will be mapped to /actuator/health</a:t>
            </a:r>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provide the example of the “/actuator/health” endpoint as noted in the URL location bar</a:t>
            </a:r>
          </a:p>
          <a:p>
            <a:endParaRPr lang="en-US" baseline="0" dirty="0"/>
          </a:p>
          <a:p>
            <a:r>
              <a:rPr lang="en-US" baseline="0" dirty="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a:t>
            </a:r>
            <a:r>
              <a:rPr lang="en-US" baseline="0" dirty="0"/>
              <a:t> these health indicators, some for backing services, are auto-configured by Spring Boot when appropriate</a:t>
            </a:r>
          </a:p>
          <a:p>
            <a:endParaRPr lang="en-US" baseline="0" dirty="0"/>
          </a:p>
          <a:p>
            <a:r>
              <a:rPr lang="en-US" baseline="0" dirty="0"/>
              <a:t>Information returned by </a:t>
            </a:r>
            <a:r>
              <a:rPr lang="en-US" baseline="0" dirty="0" err="1"/>
              <a:t>HealthIndicators</a:t>
            </a:r>
            <a:r>
              <a:rPr lang="en-US" baseline="0" dirty="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a:t>endpoints.health.sensitive</a:t>
            </a:r>
            <a:r>
              <a:rPr lang="en-US" baseline="0" dirty="0"/>
              <a:t> to false.</a:t>
            </a:r>
          </a:p>
          <a:p>
            <a:endParaRPr lang="en-US" baseline="0" dirty="0"/>
          </a:p>
          <a:p>
            <a:r>
              <a:rPr lang="en-US" baseline="0" dirty="0"/>
              <a:t>Health responses are also cached to prevent “denial of service” attacks. Use the </a:t>
            </a:r>
            <a:r>
              <a:rPr lang="en-US" baseline="0" dirty="0" err="1"/>
              <a:t>endpoints.health.time</a:t>
            </a:r>
            <a:r>
              <a:rPr lang="en-US" baseline="0" dirty="0"/>
              <a:t>-to-live property if you want to change the default cache period of 1000 milliseconds.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management endpoints are not exposed by default save for info, health </a:t>
            </a:r>
          </a:p>
          <a:p>
            <a:pPr marL="171450" indent="-171450">
              <a:buFont typeface="Arial"/>
              <a:buChar char="•"/>
            </a:pPr>
            <a:r>
              <a:rPr lang="en-US" dirty="0"/>
              <a:t>If security-starter on </a:t>
            </a:r>
            <a:r>
              <a:rPr lang="en-US" dirty="0" err="1"/>
              <a:t>classpath</a:t>
            </a:r>
            <a:r>
              <a:rPr lang="en-US" dirty="0"/>
              <a:t>, you may specify role that is authorized to execute request(s)</a:t>
            </a:r>
          </a:p>
          <a:p>
            <a:pPr marL="171450" indent="-171450">
              <a:buFont typeface="Arial"/>
              <a:buChar char="•"/>
            </a:pPr>
            <a:r>
              <a:rPr lang="en-US" dirty="0"/>
              <a:t>Security events are transformed into </a:t>
            </a:r>
            <a:r>
              <a:rPr lang="en-US" dirty="0" err="1"/>
              <a:t>AuditEvents</a:t>
            </a:r>
            <a:r>
              <a:rPr lang="en-US" dirty="0"/>
              <a:t> and published to the </a:t>
            </a:r>
            <a:r>
              <a:rPr lang="en-US" dirty="0" err="1"/>
              <a:t>AuditService</a:t>
            </a:r>
            <a:r>
              <a:rPr lang="en-US" dirty="0"/>
              <a:t>.</a:t>
            </a:r>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i="0" u="none" strike="noStrike" kern="1200" dirty="0">
                <a:solidFill>
                  <a:schemeClr val="tx1"/>
                </a:solidFill>
                <a:effectLst/>
                <a:latin typeface="+mn-lt"/>
                <a:ea typeface="+mn-ea"/>
                <a:cs typeface="+mn-cs"/>
              </a:rPr>
              <a:t>Micrometer packs with a </a:t>
            </a:r>
            <a:r>
              <a:rPr lang="en-US" dirty="0" err="1"/>
              <a:t>SimpleMeterRegistry</a:t>
            </a:r>
            <a:r>
              <a:rPr lang="en-US" sz="1200" b="0" i="0" u="none" strike="noStrike" kern="1200" dirty="0">
                <a:solidFill>
                  <a:schemeClr val="tx1"/>
                </a:solidFill>
                <a:effectLst/>
                <a:latin typeface="+mn-lt"/>
                <a:ea typeface="+mn-ea"/>
                <a:cs typeface="+mn-cs"/>
              </a:rPr>
              <a:t> that holds the latest value of each meter in memory and doesn’t export the data anywhere. If you don’t yet have a preferred monitoring system, you can get started playing with metrics by using the simple registry</a:t>
            </a:r>
          </a:p>
          <a:p>
            <a:pPr marL="171450" indent="-171450">
              <a:buFont typeface="Arial"/>
              <a:buChar char="•"/>
            </a:pPr>
            <a:endParaRPr lang="en-US" sz="1200" b="0" i="0" u="none" strike="noStrike" kern="120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wants to set the active Spring</a:t>
            </a:r>
            <a:r>
              <a:rPr lang="en-US" baseline="0" dirty="0"/>
              <a:t> profiles</a:t>
            </a:r>
          </a:p>
          <a:p>
            <a:endParaRPr lang="en-US" baseline="0" dirty="0"/>
          </a:p>
          <a:p>
            <a:r>
              <a:rPr lang="en-US" baseline="0" dirty="0"/>
              <a:t>The Spring Environment has an API for this, but normally one would set either a </a:t>
            </a:r>
            <a:r>
              <a:rPr lang="en-US" baseline="0" dirty="0" err="1"/>
              <a:t>System.property</a:t>
            </a:r>
            <a:r>
              <a:rPr lang="en-US" baseline="0" dirty="0"/>
              <a:t>, or an OS environment variable or it can be set in the </a:t>
            </a:r>
            <a:r>
              <a:rPr lang="en-US" baseline="0" dirty="0" err="1"/>
              <a:t>application.properties</a:t>
            </a:r>
            <a:r>
              <a:rPr lang="en-US" baseline="0" dirty="0"/>
              <a:t> (or </a:t>
            </a:r>
            <a:r>
              <a:rPr lang="en-US" baseline="0" dirty="0" err="1"/>
              <a:t>application.yml</a:t>
            </a:r>
            <a:r>
              <a:rPr lang="en-US" baseline="0" dirty="0"/>
              <a:t>) file</a:t>
            </a:r>
          </a:p>
          <a:p>
            <a:endParaRPr lang="en-US" baseline="0" dirty="0"/>
          </a:p>
          <a:p>
            <a:r>
              <a:rPr lang="en-US" baseline="0" dirty="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a:solidFill>
                  <a:schemeClr val="bg1">
                    <a:lumMod val="50000"/>
                  </a:schemeClr>
                </a:solidFill>
                <a:latin typeface="Arial"/>
                <a:cs typeface="Arial"/>
              </a:rPr>
              <a:t>© Copyright 2015 Pivotal.</a:t>
            </a:r>
            <a:r>
              <a:rPr lang="en-US" sz="600" baseline="0" dirty="0">
                <a:solidFill>
                  <a:schemeClr val="bg1">
                    <a:lumMod val="50000"/>
                  </a:schemeClr>
                </a:solidFill>
                <a:latin typeface="Arial"/>
                <a:cs typeface="Arial"/>
              </a:rPr>
              <a:t> </a:t>
            </a:r>
            <a:r>
              <a:rPr lang="en-US" sz="600" dirty="0">
                <a:solidFill>
                  <a:schemeClr val="bg1">
                    <a:lumMod val="50000"/>
                  </a:schemeClr>
                </a:solidFill>
                <a:latin typeface="Arial"/>
                <a:cs typeface="Arial"/>
              </a:rPr>
              <a:t>All rights reserved.</a:t>
            </a: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3895322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Tree>
    <p:extLst>
      <p:ext uri="{BB962C8B-B14F-4D97-AF65-F5344CB8AC3E}">
        <p14:creationId xmlns:p14="http://schemas.microsoft.com/office/powerpoint/2010/main" val="311695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8081044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ocs.spring.io/spring-boot/docs/current/reference/html/production-ready-endpoints.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boot/docs/current/reference/html/production-ready-endpoints.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micrometer.io/"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a:solidFill>
                  <a:schemeClr val="bg1"/>
                </a:solidFill>
                <a:effectLst>
                  <a:outerShdw blurRad="50800" dist="38100" dir="5400000" algn="t" rotWithShape="0">
                    <a:prstClr val="black">
                      <a:alpha val="40000"/>
                    </a:prstClr>
                  </a:outerShdw>
                </a:effectLst>
                <a:cs typeface="Arial"/>
              </a:rPr>
              <a:t>Advancing Spring Boot with Actuator and Profiles</a:t>
            </a:r>
          </a:p>
        </p:txBody>
      </p:sp>
    </p:spTree>
    <p:extLst>
      <p:ext uri="{BB962C8B-B14F-4D97-AF65-F5344CB8AC3E}">
        <p14:creationId xmlns:p14="http://schemas.microsoft.com/office/powerpoint/2010/main" val="37047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a:t>Actuator</a:t>
            </a:r>
          </a:p>
          <a:p>
            <a:r>
              <a:rPr lang="en-US" sz="1400" dirty="0">
                <a:solidFill>
                  <a:srgbClr val="FFFFFF"/>
                </a:solidFill>
              </a:rPr>
              <a:t>Production grade features exposed as endpoints</a:t>
            </a:r>
          </a:p>
          <a:p>
            <a:pPr lvl="1"/>
            <a:r>
              <a:rPr lang="en-US" sz="1200" dirty="0">
                <a:solidFill>
                  <a:srgbClr val="FFFFFF"/>
                </a:solidFill>
              </a:rPr>
              <a:t>Metrics</a:t>
            </a:r>
          </a:p>
          <a:p>
            <a:pPr lvl="1"/>
            <a:r>
              <a:rPr lang="en-US" sz="1200" dirty="0">
                <a:solidFill>
                  <a:srgbClr val="FFFFFF"/>
                </a:solidFill>
              </a:rPr>
              <a:t>Health</a:t>
            </a:r>
          </a:p>
          <a:p>
            <a:pPr lvl="1"/>
            <a:r>
              <a:rPr lang="en-US" sz="1200" dirty="0">
                <a:solidFill>
                  <a:srgbClr val="FFFFFF"/>
                </a:solidFill>
              </a:rPr>
              <a:t>Configuration</a:t>
            </a:r>
          </a:p>
          <a:p>
            <a:pPr lvl="1"/>
            <a:r>
              <a:rPr lang="en-US" sz="1200" dirty="0">
                <a:solidFill>
                  <a:srgbClr val="FFFFFF"/>
                </a:solidFill>
              </a:rPr>
              <a:t>Errors</a:t>
            </a:r>
          </a:p>
          <a:p>
            <a:pPr lvl="1"/>
            <a:r>
              <a:rPr lang="en-US" sz="1200" dirty="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6" name="Picture 5">
            <a:hlinkClick r:id="rId3"/>
            <a:extLst>
              <a:ext uri="{FF2B5EF4-FFF2-40B4-BE49-F238E27FC236}">
                <a16:creationId xmlns:a16="http://schemas.microsoft.com/office/drawing/2014/main" id="{B4E700FD-D851-B148-B15A-11EC11AC1984}"/>
              </a:ext>
            </a:extLst>
          </p:cNvPr>
          <p:cNvPicPr>
            <a:picLocks noChangeAspect="1"/>
          </p:cNvPicPr>
          <p:nvPr/>
        </p:nvPicPr>
        <p:blipFill>
          <a:blip r:embed="rId4"/>
          <a:stretch>
            <a:fillRect/>
          </a:stretch>
        </p:blipFill>
        <p:spPr>
          <a:xfrm>
            <a:off x="3047603" y="903375"/>
            <a:ext cx="3048792" cy="3721177"/>
          </a:xfrm>
          <a:prstGeom prst="rect">
            <a:avLst/>
          </a:prstGeom>
        </p:spPr>
      </p:pic>
    </p:spTree>
    <p:extLst>
      <p:ext uri="{BB962C8B-B14F-4D97-AF65-F5344CB8AC3E}">
        <p14:creationId xmlns:p14="http://schemas.microsoft.com/office/powerpoint/2010/main" val="2507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5" name="Picture 4">
            <a:extLst>
              <a:ext uri="{FF2B5EF4-FFF2-40B4-BE49-F238E27FC236}">
                <a16:creationId xmlns:a16="http://schemas.microsoft.com/office/drawing/2014/main" id="{E796DBC0-FFDE-4E49-8C8B-16FB44D430F5}"/>
              </a:ext>
            </a:extLst>
          </p:cNvPr>
          <p:cNvPicPr>
            <a:picLocks noChangeAspect="1"/>
          </p:cNvPicPr>
          <p:nvPr/>
        </p:nvPicPr>
        <p:blipFill>
          <a:blip r:embed="rId3"/>
          <a:stretch>
            <a:fillRect/>
          </a:stretch>
        </p:blipFill>
        <p:spPr>
          <a:xfrm>
            <a:off x="1650550" y="1043680"/>
            <a:ext cx="5842897" cy="3467359"/>
          </a:xfrm>
          <a:prstGeom prst="rect">
            <a:avLst/>
          </a:prstGeom>
        </p:spPr>
      </p:pic>
    </p:spTree>
    <p:extLst>
      <p:ext uri="{BB962C8B-B14F-4D97-AF65-F5344CB8AC3E}">
        <p14:creationId xmlns:p14="http://schemas.microsoft.com/office/powerpoint/2010/main" val="22566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extLst>
                    <a:ext uri="{9D8B030D-6E8A-4147-A177-3AD203B41FA5}">
                      <a16:colId xmlns:a16="http://schemas.microsoft.com/office/drawing/2014/main" val="20000"/>
                    </a:ext>
                  </a:extLst>
                </a:gridCol>
                <a:gridCol w="4399280">
                  <a:extLst>
                    <a:ext uri="{9D8B030D-6E8A-4147-A177-3AD203B41FA5}">
                      <a16:colId xmlns:a16="http://schemas.microsoft.com/office/drawing/2014/main" val="20001"/>
                    </a:ext>
                  </a:extLst>
                </a:gridCol>
              </a:tblGrid>
              <a:tr h="347122">
                <a:tc>
                  <a:txBody>
                    <a:bodyPr/>
                    <a:lstStyle/>
                    <a:p>
                      <a:r>
                        <a:rPr lang="en-US" b="1" dirty="0">
                          <a:solidFill>
                            <a:schemeClr val="bg2"/>
                          </a:solidFill>
                        </a:rPr>
                        <a:t>Health Indicator	</a:t>
                      </a:r>
                    </a:p>
                  </a:txBody>
                  <a:tcPr/>
                </a:tc>
                <a:tc>
                  <a:txBody>
                    <a:bodyPr/>
                    <a:lstStyle/>
                    <a:p>
                      <a:r>
                        <a:rPr lang="en-US" dirty="0">
                          <a:solidFill>
                            <a:schemeClr val="bg2"/>
                          </a:solidFill>
                        </a:rPr>
                        <a:t>Performed Checks</a:t>
                      </a:r>
                    </a:p>
                  </a:txBody>
                  <a:tcPr/>
                </a:tc>
                <a:extLst>
                  <a:ext uri="{0D108BD9-81ED-4DB2-BD59-A6C34878D82A}">
                    <a16:rowId xmlns:a16="http://schemas.microsoft.com/office/drawing/2014/main" val="10000"/>
                  </a:ext>
                </a:extLst>
              </a:tr>
              <a:tr h="347122">
                <a:tc>
                  <a:txBody>
                    <a:bodyPr/>
                    <a:lstStyle/>
                    <a:p>
                      <a:r>
                        <a:rPr lang="en-US" dirty="0" err="1">
                          <a:solidFill>
                            <a:schemeClr val="bg2"/>
                          </a:solidFill>
                        </a:rPr>
                        <a:t>DiskSpaceHealthIndicator</a:t>
                      </a:r>
                      <a:endParaRPr lang="en-US" dirty="0">
                        <a:solidFill>
                          <a:schemeClr val="bg2"/>
                        </a:solidFill>
                      </a:endParaRPr>
                    </a:p>
                  </a:txBody>
                  <a:tcPr/>
                </a:tc>
                <a:tc>
                  <a:txBody>
                    <a:bodyPr/>
                    <a:lstStyle/>
                    <a:p>
                      <a:r>
                        <a:rPr lang="en-US" dirty="0">
                          <a:solidFill>
                            <a:schemeClr val="bg2"/>
                          </a:solidFill>
                        </a:rPr>
                        <a:t>Checks for low </a:t>
                      </a:r>
                      <a:r>
                        <a:rPr lang="en-US" dirty="0">
                          <a:solidFill>
                            <a:schemeClr val="accent6"/>
                          </a:solidFill>
                        </a:rPr>
                        <a:t>Disk</a:t>
                      </a:r>
                      <a:r>
                        <a:rPr lang="en-US" dirty="0">
                          <a:solidFill>
                            <a:schemeClr val="bg2"/>
                          </a:solidFill>
                        </a:rPr>
                        <a:t> space</a:t>
                      </a:r>
                    </a:p>
                  </a:txBody>
                  <a:tcPr/>
                </a:tc>
                <a:extLst>
                  <a:ext uri="{0D108BD9-81ED-4DB2-BD59-A6C34878D82A}">
                    <a16:rowId xmlns:a16="http://schemas.microsoft.com/office/drawing/2014/main" val="10001"/>
                  </a:ext>
                </a:extLst>
              </a:tr>
              <a:tr h="359578">
                <a:tc>
                  <a:txBody>
                    <a:bodyPr/>
                    <a:lstStyle/>
                    <a:p>
                      <a:r>
                        <a:rPr lang="en-US" dirty="0" err="1">
                          <a:solidFill>
                            <a:schemeClr val="bg2"/>
                          </a:solidFill>
                        </a:rPr>
                        <a:t>DataSourceHealthIndicator</a:t>
                      </a:r>
                      <a:endParaRPr lang="en-US" dirty="0">
                        <a:solidFill>
                          <a:schemeClr val="bg2"/>
                        </a:solidFill>
                      </a:endParaRPr>
                    </a:p>
                  </a:txBody>
                  <a:tcPr/>
                </a:tc>
                <a:tc>
                  <a:txBody>
                    <a:bodyPr/>
                    <a:lstStyle/>
                    <a:p>
                      <a:r>
                        <a:rPr lang="en-US" dirty="0">
                          <a:solidFill>
                            <a:schemeClr val="bg2"/>
                          </a:solidFill>
                        </a:rPr>
                        <a:t>Check </a:t>
                      </a:r>
                      <a:r>
                        <a:rPr lang="en-US" dirty="0" err="1">
                          <a:solidFill>
                            <a:srgbClr val="F79646"/>
                          </a:solidFill>
                        </a:rPr>
                        <a:t>DataSource</a:t>
                      </a:r>
                      <a:r>
                        <a:rPr lang="en-US" dirty="0">
                          <a:solidFill>
                            <a:srgbClr val="F79646"/>
                          </a:solidFill>
                        </a:rPr>
                        <a:t> </a:t>
                      </a:r>
                      <a:r>
                        <a:rPr lang="en-US" dirty="0">
                          <a:solidFill>
                            <a:schemeClr val="bg2"/>
                          </a:solidFill>
                        </a:rPr>
                        <a:t>connection</a:t>
                      </a:r>
                    </a:p>
                  </a:txBody>
                  <a:tcPr/>
                </a:tc>
                <a:extLst>
                  <a:ext uri="{0D108BD9-81ED-4DB2-BD59-A6C34878D82A}">
                    <a16:rowId xmlns:a16="http://schemas.microsoft.com/office/drawing/2014/main" val="10002"/>
                  </a:ext>
                </a:extLst>
              </a:tr>
              <a:tr h="359578">
                <a:tc>
                  <a:txBody>
                    <a:bodyPr/>
                    <a:lstStyle/>
                    <a:p>
                      <a:r>
                        <a:rPr lang="en-US" dirty="0" err="1">
                          <a:solidFill>
                            <a:schemeClr val="bg2"/>
                          </a:solidFill>
                        </a:rPr>
                        <a:t>ElasticsearchHealthIndicator</a:t>
                      </a:r>
                      <a:endParaRPr lang="en-US" dirty="0">
                        <a:solidFill>
                          <a:schemeClr val="bg2"/>
                        </a:solidFill>
                      </a:endParaRPr>
                    </a:p>
                  </a:txBody>
                  <a:tcPr/>
                </a:tc>
                <a:tc>
                  <a:txBody>
                    <a:bodyPr/>
                    <a:lstStyle/>
                    <a:p>
                      <a:r>
                        <a:rPr lang="en-US" dirty="0">
                          <a:solidFill>
                            <a:schemeClr val="bg2"/>
                          </a:solidFill>
                        </a:rPr>
                        <a:t>Checks </a:t>
                      </a:r>
                      <a:r>
                        <a:rPr lang="en-US" dirty="0" err="1">
                          <a:solidFill>
                            <a:srgbClr val="F79646"/>
                          </a:solidFill>
                        </a:rPr>
                        <a:t>ElasticSearch</a:t>
                      </a:r>
                      <a:r>
                        <a:rPr lang="en-US" dirty="0">
                          <a:solidFill>
                            <a:srgbClr val="F79646"/>
                          </a:solidFill>
                        </a:rPr>
                        <a:t> </a:t>
                      </a:r>
                      <a:r>
                        <a:rPr lang="en-US" dirty="0">
                          <a:solidFill>
                            <a:schemeClr val="bg2"/>
                          </a:solidFill>
                        </a:rPr>
                        <a:t>cluster is up</a:t>
                      </a:r>
                    </a:p>
                  </a:txBody>
                  <a:tcPr/>
                </a:tc>
                <a:extLst>
                  <a:ext uri="{0D108BD9-81ED-4DB2-BD59-A6C34878D82A}">
                    <a16:rowId xmlns:a16="http://schemas.microsoft.com/office/drawing/2014/main" val="10003"/>
                  </a:ext>
                </a:extLst>
              </a:tr>
              <a:tr h="359578">
                <a:tc>
                  <a:txBody>
                    <a:bodyPr/>
                    <a:lstStyle/>
                    <a:p>
                      <a:r>
                        <a:rPr lang="en-US" dirty="0" err="1">
                          <a:solidFill>
                            <a:schemeClr val="bg2"/>
                          </a:solidFill>
                        </a:rPr>
                        <a:t>JmsHealthIndicator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JMS</a:t>
                      </a:r>
                      <a:r>
                        <a:rPr lang="en-US" dirty="0">
                          <a:solidFill>
                            <a:schemeClr val="bg2"/>
                          </a:solidFill>
                        </a:rPr>
                        <a:t> broker is up</a:t>
                      </a:r>
                    </a:p>
                  </a:txBody>
                  <a:tcPr/>
                </a:tc>
                <a:extLst>
                  <a:ext uri="{0D108BD9-81ED-4DB2-BD59-A6C34878D82A}">
                    <a16:rowId xmlns:a16="http://schemas.microsoft.com/office/drawing/2014/main" val="10004"/>
                  </a:ext>
                </a:extLst>
              </a:tr>
              <a:tr h="359578">
                <a:tc>
                  <a:txBody>
                    <a:bodyPr/>
                    <a:lstStyle/>
                    <a:p>
                      <a:r>
                        <a:rPr lang="en-US" dirty="0" err="1">
                          <a:solidFill>
                            <a:schemeClr val="bg2"/>
                          </a:solidFill>
                        </a:rPr>
                        <a:t>MailHealthIndicator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mail</a:t>
                      </a:r>
                      <a:r>
                        <a:rPr lang="en-US" dirty="0">
                          <a:solidFill>
                            <a:schemeClr val="bg2"/>
                          </a:solidFill>
                        </a:rPr>
                        <a:t> server is up</a:t>
                      </a:r>
                    </a:p>
                  </a:txBody>
                  <a:tcPr/>
                </a:tc>
                <a:extLst>
                  <a:ext uri="{0D108BD9-81ED-4DB2-BD59-A6C34878D82A}">
                    <a16:rowId xmlns:a16="http://schemas.microsoft.com/office/drawing/2014/main" val="10005"/>
                  </a:ext>
                </a:extLst>
              </a:tr>
              <a:tr h="359578">
                <a:tc>
                  <a:txBody>
                    <a:bodyPr/>
                    <a:lstStyle/>
                    <a:p>
                      <a:r>
                        <a:rPr lang="en-US" dirty="0" err="1">
                          <a:solidFill>
                            <a:schemeClr val="bg2"/>
                          </a:solidFill>
                        </a:rPr>
                        <a:t>MongoHealthIndicator</a:t>
                      </a:r>
                      <a:endParaRPr lang="en-US" dirty="0">
                        <a:solidFill>
                          <a:schemeClr val="bg2"/>
                        </a:solidFill>
                      </a:endParaRPr>
                    </a:p>
                  </a:txBody>
                  <a:tcPr/>
                </a:tc>
                <a:tc>
                  <a:txBody>
                    <a:bodyPr/>
                    <a:lstStyle/>
                    <a:p>
                      <a:r>
                        <a:rPr lang="en-US" dirty="0" err="1">
                          <a:solidFill>
                            <a:schemeClr val="bg2"/>
                          </a:solidFill>
                        </a:rPr>
                        <a:t>Cheks</a:t>
                      </a:r>
                      <a:r>
                        <a:rPr lang="en-US" dirty="0">
                          <a:solidFill>
                            <a:schemeClr val="bg2"/>
                          </a:solidFill>
                        </a:rPr>
                        <a:t> that a </a:t>
                      </a:r>
                      <a:r>
                        <a:rPr lang="en-US" dirty="0">
                          <a:solidFill>
                            <a:srgbClr val="F79646"/>
                          </a:solidFill>
                        </a:rPr>
                        <a:t>Mongo</a:t>
                      </a:r>
                      <a:r>
                        <a:rPr lang="en-US" dirty="0">
                          <a:solidFill>
                            <a:schemeClr val="bg2"/>
                          </a:solidFill>
                        </a:rPr>
                        <a:t> database is up</a:t>
                      </a:r>
                    </a:p>
                  </a:txBody>
                  <a:tcPr/>
                </a:tc>
                <a:extLst>
                  <a:ext uri="{0D108BD9-81ED-4DB2-BD59-A6C34878D82A}">
                    <a16:rowId xmlns:a16="http://schemas.microsoft.com/office/drawing/2014/main" val="10006"/>
                  </a:ext>
                </a:extLst>
              </a:tr>
              <a:tr h="359578">
                <a:tc>
                  <a:txBody>
                    <a:bodyPr/>
                    <a:lstStyle/>
                    <a:p>
                      <a:r>
                        <a:rPr lang="en-US" dirty="0" err="1">
                          <a:solidFill>
                            <a:schemeClr val="bg2"/>
                          </a:solidFill>
                        </a:rPr>
                        <a:t>RabbitHealthIndicator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Rabbit</a:t>
                      </a:r>
                      <a:r>
                        <a:rPr lang="en-US" dirty="0">
                          <a:solidFill>
                            <a:schemeClr val="bg2"/>
                          </a:solidFill>
                        </a:rPr>
                        <a:t> server is up</a:t>
                      </a:r>
                    </a:p>
                  </a:txBody>
                  <a:tcPr/>
                </a:tc>
                <a:extLst>
                  <a:ext uri="{0D108BD9-81ED-4DB2-BD59-A6C34878D82A}">
                    <a16:rowId xmlns:a16="http://schemas.microsoft.com/office/drawing/2014/main" val="10007"/>
                  </a:ext>
                </a:extLst>
              </a:tr>
              <a:tr h="359578">
                <a:tc>
                  <a:txBody>
                    <a:bodyPr/>
                    <a:lstStyle/>
                    <a:p>
                      <a:r>
                        <a:rPr lang="en-US" dirty="0" err="1">
                          <a:solidFill>
                            <a:schemeClr val="bg2"/>
                          </a:solidFill>
                        </a:rPr>
                        <a:t>RedisHealthIndicator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Redis</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8"/>
                  </a:ext>
                </a:extLst>
              </a:tr>
              <a:tr h="359578">
                <a:tc>
                  <a:txBody>
                    <a:bodyPr/>
                    <a:lstStyle/>
                    <a:p>
                      <a:r>
                        <a:rPr lang="en-US" dirty="0" err="1">
                          <a:solidFill>
                            <a:schemeClr val="bg2"/>
                          </a:solidFill>
                        </a:rPr>
                        <a:t>SolrHealthIndicator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Solr</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5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HTTP 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11" name="Content Placeholder 10">
            <a:hlinkClick r:id="rId3"/>
            <a:extLst>
              <a:ext uri="{FF2B5EF4-FFF2-40B4-BE49-F238E27FC236}">
                <a16:creationId xmlns:a16="http://schemas.microsoft.com/office/drawing/2014/main" id="{7EAE231C-A8F9-B347-997D-8D3D0FCC9DCB}"/>
              </a:ext>
            </a:extLst>
          </p:cNvPr>
          <p:cNvPicPr>
            <a:picLocks noGrp="1" noChangeAspect="1"/>
          </p:cNvPicPr>
          <p:nvPr>
            <p:ph sz="quarter" idx="10"/>
          </p:nvPr>
        </p:nvPicPr>
        <p:blipFill>
          <a:blip r:embed="rId4"/>
          <a:stretch>
            <a:fillRect/>
          </a:stretch>
        </p:blipFill>
        <p:spPr>
          <a:xfrm>
            <a:off x="4738385" y="1010840"/>
            <a:ext cx="4303523" cy="3500199"/>
          </a:xfrm>
        </p:spPr>
      </p:pic>
      <p:pic>
        <p:nvPicPr>
          <p:cNvPr id="13" name="Picture 12">
            <a:extLst>
              <a:ext uri="{FF2B5EF4-FFF2-40B4-BE49-F238E27FC236}">
                <a16:creationId xmlns:a16="http://schemas.microsoft.com/office/drawing/2014/main" id="{5A4893D5-5038-404E-BF1C-64DB64C7CDEB}"/>
              </a:ext>
            </a:extLst>
          </p:cNvPr>
          <p:cNvPicPr>
            <a:picLocks noChangeAspect="1"/>
          </p:cNvPicPr>
          <p:nvPr/>
        </p:nvPicPr>
        <p:blipFill>
          <a:blip r:embed="rId5"/>
          <a:stretch>
            <a:fillRect/>
          </a:stretch>
        </p:blipFill>
        <p:spPr>
          <a:xfrm>
            <a:off x="79902" y="1373979"/>
            <a:ext cx="4548523" cy="1182790"/>
          </a:xfrm>
          <a:prstGeom prst="rect">
            <a:avLst/>
          </a:prstGeom>
        </p:spPr>
      </p:pic>
    </p:spTree>
    <p:extLst>
      <p:ext uri="{BB962C8B-B14F-4D97-AF65-F5344CB8AC3E}">
        <p14:creationId xmlns:p14="http://schemas.microsoft.com/office/powerpoint/2010/main" val="403830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endParaRPr lang="en-US" dirty="0">
              <a:solidFill>
                <a:srgbClr val="138A7E"/>
              </a:solidFill>
            </a:endParaRPr>
          </a:p>
        </p:txBody>
      </p:sp>
      <p:sp>
        <p:nvSpPr>
          <p:cNvPr id="3" name="Content Placeholder 2"/>
          <p:cNvSpPr>
            <a:spLocks noGrp="1"/>
          </p:cNvSpPr>
          <p:nvPr>
            <p:ph sz="quarter" idx="10"/>
          </p:nvPr>
        </p:nvSpPr>
        <p:spPr>
          <a:xfrm>
            <a:off x="27503" y="1023014"/>
            <a:ext cx="4919499" cy="3402964"/>
          </a:xfrm>
        </p:spPr>
        <p:txBody>
          <a:bodyPr>
            <a:normAutofit/>
          </a:bodyPr>
          <a:lstStyle/>
          <a:p>
            <a:pPr marL="0" indent="0">
              <a:buNone/>
            </a:pPr>
            <a:r>
              <a:rPr lang="en-US" sz="1400" dirty="0"/>
              <a:t>Spring Boot Actuator includes </a:t>
            </a:r>
            <a:r>
              <a:rPr lang="en-US" sz="1400" dirty="0">
                <a:hlinkClick r:id="rId3"/>
              </a:rPr>
              <a:t>Micrometer</a:t>
            </a:r>
            <a:endParaRPr lang="en-US" sz="1400" dirty="0"/>
          </a:p>
          <a:p>
            <a:pPr marL="0" indent="0">
              <a:buNone/>
            </a:pPr>
            <a:endParaRPr lang="en-US" sz="1400" dirty="0"/>
          </a:p>
          <a:p>
            <a:pPr marL="0" indent="0">
              <a:buNone/>
            </a:pPr>
            <a:r>
              <a:rPr lang="en-US" sz="1400" dirty="0"/>
              <a:t>Micrometer packs with a supported set of </a:t>
            </a:r>
            <a:r>
              <a:rPr lang="en-US" sz="1400" b="1" dirty="0"/>
              <a:t>Meter</a:t>
            </a:r>
            <a:r>
              <a:rPr lang="en-US" sz="1400" dirty="0"/>
              <a:t> primitives,</a:t>
            </a:r>
          </a:p>
          <a:p>
            <a:pPr marL="0" indent="0">
              <a:buNone/>
            </a:pPr>
            <a:r>
              <a:rPr lang="en-US" sz="1400" dirty="0"/>
              <a:t>including: </a:t>
            </a:r>
            <a:r>
              <a:rPr lang="en-US" sz="1400" b="1" dirty="0"/>
              <a:t>Timer</a:t>
            </a:r>
            <a:r>
              <a:rPr lang="en-US" sz="1400" dirty="0"/>
              <a:t>, </a:t>
            </a:r>
            <a:r>
              <a:rPr lang="en-US" sz="1400" b="1" dirty="0"/>
              <a:t>Counter</a:t>
            </a:r>
            <a:r>
              <a:rPr lang="en-US" sz="1400" dirty="0"/>
              <a:t>, </a:t>
            </a:r>
            <a:r>
              <a:rPr lang="en-US" sz="1400" b="1" dirty="0"/>
              <a:t>Gauge</a:t>
            </a:r>
            <a:r>
              <a:rPr lang="en-US" sz="1400" dirty="0"/>
              <a:t>, </a:t>
            </a:r>
            <a:r>
              <a:rPr lang="en-US" sz="1400" b="1" dirty="0" err="1"/>
              <a:t>DistributionSummary</a:t>
            </a:r>
            <a:r>
              <a:rPr lang="en-US" sz="1400" dirty="0"/>
              <a:t>, </a:t>
            </a:r>
            <a:r>
              <a:rPr lang="en-US" sz="1400" b="1" dirty="0" err="1"/>
              <a:t>LongTaskTimer</a:t>
            </a:r>
            <a:r>
              <a:rPr lang="en-US" sz="1400" dirty="0"/>
              <a:t>, </a:t>
            </a:r>
            <a:r>
              <a:rPr lang="en-US" sz="1400" b="1" dirty="0" err="1"/>
              <a:t>FunctionCounter</a:t>
            </a:r>
            <a:r>
              <a:rPr lang="en-US" sz="1400" dirty="0"/>
              <a:t>, </a:t>
            </a:r>
            <a:r>
              <a:rPr lang="en-US" sz="1400" b="1" dirty="0" err="1"/>
              <a:t>FunctionTimer</a:t>
            </a:r>
            <a:r>
              <a:rPr lang="en-US" sz="1400" dirty="0"/>
              <a:t>, and </a:t>
            </a:r>
            <a:r>
              <a:rPr lang="en-US" sz="1400" b="1" dirty="0" err="1"/>
              <a:t>TimeGauge</a:t>
            </a:r>
            <a:r>
              <a:rPr lang="en-US" sz="1400" dirty="0"/>
              <a:t>. </a:t>
            </a:r>
            <a:br>
              <a:rPr lang="en-US" sz="1400" dirty="0"/>
            </a:br>
            <a:br>
              <a:rPr lang="en-US" sz="1400" dirty="0"/>
            </a:br>
            <a:endParaRPr lang="en-US" sz="1100" dirty="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a:extLst>
              <a:ext uri="{FF2B5EF4-FFF2-40B4-BE49-F238E27FC236}">
                <a16:creationId xmlns:a16="http://schemas.microsoft.com/office/drawing/2014/main" id="{84B8CF42-FC66-7446-B6C2-4A10EEC64E7D}"/>
              </a:ext>
            </a:extLst>
          </p:cNvPr>
          <p:cNvPicPr>
            <a:picLocks noChangeAspect="1"/>
          </p:cNvPicPr>
          <p:nvPr/>
        </p:nvPicPr>
        <p:blipFill>
          <a:blip r:embed="rId4"/>
          <a:stretch>
            <a:fillRect/>
          </a:stretch>
        </p:blipFill>
        <p:spPr>
          <a:xfrm>
            <a:off x="5498503" y="131019"/>
            <a:ext cx="3511980" cy="4380020"/>
          </a:xfrm>
          <a:prstGeom prst="rect">
            <a:avLst/>
          </a:prstGeom>
        </p:spPr>
      </p:pic>
      <p:pic>
        <p:nvPicPr>
          <p:cNvPr id="11" name="Picture 10">
            <a:extLst>
              <a:ext uri="{FF2B5EF4-FFF2-40B4-BE49-F238E27FC236}">
                <a16:creationId xmlns:a16="http://schemas.microsoft.com/office/drawing/2014/main" id="{FE6B308F-149D-DA43-833A-A5116A1CB8A5}"/>
              </a:ext>
            </a:extLst>
          </p:cNvPr>
          <p:cNvPicPr>
            <a:picLocks noChangeAspect="1"/>
          </p:cNvPicPr>
          <p:nvPr/>
        </p:nvPicPr>
        <p:blipFill>
          <a:blip r:embed="rId5"/>
          <a:stretch>
            <a:fillRect/>
          </a:stretch>
        </p:blipFill>
        <p:spPr>
          <a:xfrm>
            <a:off x="4852042" y="3284739"/>
            <a:ext cx="4158442" cy="1239458"/>
          </a:xfrm>
          <a:prstGeom prst="rect">
            <a:avLst/>
          </a:prstGeom>
        </p:spPr>
      </p:pic>
      <p:sp>
        <p:nvSpPr>
          <p:cNvPr id="12" name="TextBox 11">
            <a:extLst>
              <a:ext uri="{FF2B5EF4-FFF2-40B4-BE49-F238E27FC236}">
                <a16:creationId xmlns:a16="http://schemas.microsoft.com/office/drawing/2014/main" id="{02681A45-BD1B-9744-B4D2-40C1F3D76280}"/>
              </a:ext>
            </a:extLst>
          </p:cNvPr>
          <p:cNvSpPr txBox="1"/>
          <p:nvPr/>
        </p:nvSpPr>
        <p:spPr>
          <a:xfrm>
            <a:off x="8194089" y="6649375"/>
            <a:ext cx="184731"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0A43D3B8-DB9A-B645-88B1-59F11A789629}"/>
              </a:ext>
            </a:extLst>
          </p:cNvPr>
          <p:cNvPicPr>
            <a:picLocks noChangeAspect="1"/>
          </p:cNvPicPr>
          <p:nvPr/>
        </p:nvPicPr>
        <p:blipFill>
          <a:blip r:embed="rId6"/>
          <a:stretch>
            <a:fillRect/>
          </a:stretch>
        </p:blipFill>
        <p:spPr>
          <a:xfrm>
            <a:off x="1016547" y="2765234"/>
            <a:ext cx="3226106" cy="1660743"/>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Set the active profile</a:t>
            </a:r>
          </a:p>
          <a:p>
            <a:pPr marL="0" indent="0">
              <a:buClr>
                <a:srgbClr val="008774"/>
              </a:buClr>
              <a:buNone/>
            </a:pPr>
            <a:endParaRPr lang="en-US" sz="1050" dirty="0">
              <a:solidFill>
                <a:srgbClr val="EEECE1"/>
              </a:solidFill>
              <a:sym typeface="Arial"/>
            </a:endParaRPr>
          </a:p>
          <a:p>
            <a:pPr marL="0" indent="0">
              <a:buClr>
                <a:srgbClr val="008774"/>
              </a:buClr>
              <a:buNone/>
            </a:pPr>
            <a:r>
              <a:rPr lang="en-US" sz="1200" dirty="0">
                <a:solidFill>
                  <a:srgbClr val="EEECE1"/>
                </a:solidFill>
                <a:sym typeface="Arial"/>
              </a:rPr>
              <a:t>SPRING_PROFILES_ACTIVE=production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or</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27616</TotalTime>
  <Words>621</Words>
  <Application>Microsoft Macintosh PowerPoint</Application>
  <PresentationFormat>On-screen Show (16:9)</PresentationFormat>
  <Paragraphs>87</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Helvetica Neue</vt:lpstr>
      <vt:lpstr>Noto Symbol</vt:lpstr>
      <vt:lpstr>Verdana</vt:lpstr>
      <vt:lpstr>3_Office Theme</vt:lpstr>
      <vt:lpstr>Pivotal Main</vt:lpstr>
      <vt:lpstr>1_Pivotal Main</vt:lpstr>
      <vt:lpstr>PowerPoint Presentation</vt:lpstr>
      <vt:lpstr>Getting Started</vt:lpstr>
      <vt:lpstr>Endpoints</vt:lpstr>
      <vt:lpstr>Health Endpoint</vt:lpstr>
      <vt:lpstr>Health Indicators</vt:lpstr>
      <vt:lpstr>Securing HTTP Endpoints</vt:lpstr>
      <vt:lpstr>Metrics</vt:lpstr>
      <vt:lpstr>Profiles</vt:lpstr>
      <vt:lpstr>PowerPoint Presentation</vt:lpstr>
    </vt:vector>
  </TitlesOfParts>
  <Manager/>
  <Company>BCom</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Christopher A Phillipson</cp:lastModifiedBy>
  <cp:revision>271</cp:revision>
  <dcterms:created xsi:type="dcterms:W3CDTF">2015-10-05T21:15:00Z</dcterms:created>
  <dcterms:modified xsi:type="dcterms:W3CDTF">2018-10-22T23:02:20Z</dcterms:modified>
  <cp:category/>
</cp:coreProperties>
</file>