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88016" autoAdjust="0"/>
  </p:normalViewPr>
  <p:slideViewPr>
    <p:cSldViewPr snapToGrid="0" snapToObjects="1">
      <p:cViewPr varScale="1">
        <p:scale>
          <a:sx n="153" d="100"/>
          <a:sy n="153" d="100"/>
        </p:scale>
        <p:origin x="93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bu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actuator-servic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bu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bu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Resting slide</a:t>
            </a:r>
            <a:r>
              <a:rPr lang="en-US" baseline="0" dirty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/>
              <a:t>Requires the </a:t>
            </a:r>
            <a:r>
              <a:rPr lang="en-US" sz="1200" b="1" dirty="0">
                <a:hlinkClick r:id="rId3"/>
              </a:rPr>
              <a:t>Cloud Bus AMQP</a:t>
            </a:r>
            <a:r>
              <a:rPr lang="en-US" sz="1200" b="1" dirty="0"/>
              <a:t> dependency on the </a:t>
            </a:r>
            <a:r>
              <a:rPr lang="en-US" sz="1200" b="1" dirty="0" err="1"/>
              <a:t>classpath</a:t>
            </a:r>
            <a:r>
              <a:rPr lang="en-US" sz="1200" b="1" dirty="0"/>
              <a:t> (</a:t>
            </a:r>
            <a:r>
              <a:rPr lang="en-US" sz="1200" b="1" dirty="0" err="1"/>
              <a:t>pom.xml</a:t>
            </a:r>
            <a:r>
              <a:rPr lang="en-US" sz="1200" b="1" dirty="0"/>
              <a:t>).</a:t>
            </a:r>
            <a:endParaRPr lang="en-US" sz="1200" dirty="0"/>
          </a:p>
          <a:p>
            <a:pPr fontAlgn="base"/>
            <a:r>
              <a:rPr lang="en-US" sz="1200" dirty="0"/>
              <a:t>&lt;dependency&gt;     </a:t>
            </a:r>
          </a:p>
          <a:p>
            <a:pPr fontAlgn="base"/>
            <a:r>
              <a:rPr lang="en-US" sz="1200" dirty="0"/>
              <a:t>     &lt;groupId&gt;</a:t>
            </a:r>
            <a:r>
              <a:rPr lang="en-US" sz="1200" dirty="0" err="1"/>
              <a:t>org.springframework.cloud</a:t>
            </a:r>
            <a:r>
              <a:rPr lang="en-US" sz="1200" dirty="0"/>
              <a:t>&lt;/groupId&gt;</a:t>
            </a:r>
          </a:p>
          <a:p>
            <a:pPr fontAlgn="base"/>
            <a:r>
              <a:rPr lang="en-US" sz="1200" dirty="0"/>
              <a:t>     &lt;artifactId&gt;spring-cloud-starter-bus-amqp&lt;/artifactId&gt;</a:t>
            </a:r>
          </a:p>
          <a:p>
            <a:pPr fontAlgn="base"/>
            <a:r>
              <a:rPr lang="en-US" sz="1200" dirty="0"/>
              <a:t> &lt;/dependency&gt;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the @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EnableConfigServer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 server exposes config on the following endpoints: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/{application}/{profile}/[{label}] /{application}-{profile}.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/{label}/{application}-{profile}.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/{application}-{profile}.properties /{label}/{application}-{profile}.properties </a:t>
            </a: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{application} maps to 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side;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{profile} maps to 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spring.active.profiles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(comma separated list); and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{label} which is a server side feature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"versioned" set of config files.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the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Actuator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dependency on the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/>
              <a:t>Requires the </a:t>
            </a:r>
            <a:r>
              <a:rPr lang="en-US" sz="1200" b="1" dirty="0">
                <a:hlinkClick r:id="rId3"/>
              </a:rPr>
              <a:t>Cloud Bus AMQP</a:t>
            </a:r>
            <a:r>
              <a:rPr lang="en-US" sz="1200" b="1" dirty="0"/>
              <a:t> dependency on the </a:t>
            </a:r>
            <a:r>
              <a:rPr lang="en-US" sz="1200" b="1" dirty="0" err="1"/>
              <a:t>classpath</a:t>
            </a:r>
            <a:r>
              <a:rPr lang="en-US" sz="1200" b="1" dirty="0"/>
              <a:t> (</a:t>
            </a:r>
            <a:r>
              <a:rPr lang="en-US" sz="1200" b="1" dirty="0" err="1"/>
              <a:t>pom.xml</a:t>
            </a:r>
            <a:r>
              <a:rPr lang="en-US" sz="1200" b="1" dirty="0"/>
              <a:t>).</a:t>
            </a:r>
            <a:endParaRPr lang="en-US" sz="1200" dirty="0"/>
          </a:p>
          <a:p>
            <a:pPr fontAlgn="base"/>
            <a:r>
              <a:rPr lang="en-US" sz="1200" dirty="0"/>
              <a:t>&lt;dependency&gt;     </a:t>
            </a:r>
          </a:p>
          <a:p>
            <a:pPr fontAlgn="base"/>
            <a:r>
              <a:rPr lang="en-US" sz="1200" dirty="0"/>
              <a:t>     &lt;groupId&gt;</a:t>
            </a:r>
            <a:r>
              <a:rPr lang="en-US" sz="1200" dirty="0" err="1"/>
              <a:t>org.springframework.cloud</a:t>
            </a:r>
            <a:r>
              <a:rPr lang="en-US" sz="1200" dirty="0"/>
              <a:t>&lt;/groupId&gt;</a:t>
            </a:r>
          </a:p>
          <a:p>
            <a:pPr fontAlgn="base"/>
            <a:r>
              <a:rPr lang="en-US" sz="1200" dirty="0"/>
              <a:t>     &lt;artifactId&gt;spring-cloud-starter-bus-amqp&lt;/artifactId&gt;</a:t>
            </a:r>
          </a:p>
          <a:p>
            <a:pPr fontAlgn="base"/>
            <a:r>
              <a:rPr lang="en-US" sz="1200" dirty="0"/>
              <a:t> &lt;/dependency&gt;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/>
              <a:t>Requires the </a:t>
            </a:r>
            <a:r>
              <a:rPr lang="en-US" sz="1200" b="1" dirty="0">
                <a:hlinkClick r:id="rId3"/>
              </a:rPr>
              <a:t>Cloud Bus AMQP</a:t>
            </a:r>
            <a:r>
              <a:rPr lang="en-US" sz="1200" b="1" dirty="0"/>
              <a:t> dependency on the </a:t>
            </a:r>
            <a:r>
              <a:rPr lang="en-US" sz="1200" b="1" dirty="0" err="1"/>
              <a:t>classpath</a:t>
            </a:r>
            <a:r>
              <a:rPr lang="en-US" sz="1200" b="1" dirty="0"/>
              <a:t> (</a:t>
            </a:r>
            <a:r>
              <a:rPr lang="en-US" sz="1200" b="1" dirty="0" err="1"/>
              <a:t>pom.xml</a:t>
            </a:r>
            <a:r>
              <a:rPr lang="en-US" sz="1200" b="1" dirty="0"/>
              <a:t>).</a:t>
            </a:r>
            <a:endParaRPr lang="en-US" sz="1200" dirty="0"/>
          </a:p>
          <a:p>
            <a:pPr fontAlgn="base"/>
            <a:r>
              <a:rPr lang="en-US" sz="1200" dirty="0"/>
              <a:t>&lt;dependency&gt;     </a:t>
            </a:r>
          </a:p>
          <a:p>
            <a:pPr fontAlgn="base"/>
            <a:r>
              <a:rPr lang="en-US" sz="1200" dirty="0"/>
              <a:t>     &lt;groupId&gt;</a:t>
            </a:r>
            <a:r>
              <a:rPr lang="en-US" sz="1200" dirty="0" err="1"/>
              <a:t>org.springframework.cloud</a:t>
            </a:r>
            <a:r>
              <a:rPr lang="en-US" sz="1200" dirty="0"/>
              <a:t>&lt;/groupId&gt;</a:t>
            </a:r>
          </a:p>
          <a:p>
            <a:pPr fontAlgn="base"/>
            <a:r>
              <a:rPr lang="en-US" sz="1200" dirty="0"/>
              <a:t>     &lt;artifactId&gt;spring-cloud-starter-bus-amqp&lt;/artifactId&gt;</a:t>
            </a:r>
          </a:p>
          <a:p>
            <a:pPr fontAlgn="base"/>
            <a:r>
              <a:rPr lang="en-US" sz="1200" dirty="0"/>
              <a:t> &lt;/dependency&gt;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8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2" r:id="rId8"/>
    <p:sldLayoutId id="2147483733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Config</a:t>
            </a: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Spring Cloud Services: 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Automated deployment of server component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Simply specify Git URL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Bind into CF application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i="1" dirty="0">
                <a:solidFill>
                  <a:srgbClr val="FFFFFF"/>
                </a:solidFill>
              </a:rPr>
              <a:t>Optionally</a:t>
            </a:r>
            <a:r>
              <a:rPr lang="en-US" dirty="0">
                <a:solidFill>
                  <a:srgbClr val="FFFFFF"/>
                </a:solidFill>
              </a:rPr>
              <a:t> Bind in RabbitMQ service for the Cloud Bus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41F58-9D7D-374D-A957-D30B2C1A6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94" y="939338"/>
            <a:ext cx="4401877" cy="36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0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in a Spring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800" b="1" i="1" u="sng" dirty="0"/>
              <a:t>Configuration</a:t>
            </a:r>
            <a:r>
              <a:rPr lang="en-US" sz="1800" b="1" dirty="0"/>
              <a:t> in a Spring context can </a:t>
            </a:r>
            <a:r>
              <a:rPr lang="en-US" sz="1800" b="1" i="1" u="sng" dirty="0"/>
              <a:t>usually</a:t>
            </a:r>
            <a:r>
              <a:rPr lang="en-US" sz="1800" b="1" dirty="0"/>
              <a:t> be described as values that wire up Spring beans.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/>
          </a:p>
          <a:p>
            <a:pPr marL="0" indent="0" fontAlgn="base">
              <a:buNone/>
            </a:pPr>
            <a:r>
              <a:rPr lang="en-US" sz="1800" b="1" dirty="0"/>
              <a:t>Spring has provided several approaches to setting config, including externalizing (via Command Line arguments, </a:t>
            </a:r>
            <a:r>
              <a:rPr lang="en-US" sz="1800" b="1" dirty="0" err="1"/>
              <a:t>Env</a:t>
            </a:r>
            <a:r>
              <a:rPr lang="en-US" sz="1800" b="1" dirty="0"/>
              <a:t> Variables, etc.)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/>
          </a:p>
          <a:p>
            <a:pPr marL="0" indent="0" fontAlgn="base">
              <a:buNone/>
            </a:pPr>
            <a:r>
              <a:rPr lang="en-US" sz="1800" b="1" dirty="0"/>
              <a:t>Still, gaps exist:</a:t>
            </a:r>
            <a:endParaRPr lang="en-US" sz="1800" dirty="0"/>
          </a:p>
          <a:p>
            <a:pPr lvl="0" fontAlgn="base"/>
            <a:r>
              <a:rPr lang="en-US" sz="1800" dirty="0"/>
              <a:t>Changes to config require restarts</a:t>
            </a:r>
          </a:p>
          <a:p>
            <a:pPr lvl="0" fontAlgn="base"/>
            <a:r>
              <a:rPr lang="en-US" sz="1800" dirty="0"/>
              <a:t>No audit trail</a:t>
            </a:r>
          </a:p>
          <a:p>
            <a:pPr lvl="0" fontAlgn="base"/>
            <a:r>
              <a:rPr lang="en-US" sz="1800" dirty="0"/>
              <a:t>Config is de-centralized</a:t>
            </a:r>
          </a:p>
          <a:p>
            <a:pPr lvl="0" fontAlgn="base"/>
            <a:r>
              <a:rPr lang="en-US" sz="1800" dirty="0"/>
              <a:t>No support for sensitive information (no encryption capabilities)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51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Config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2139" b="2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/>
          </a:bodyPr>
          <a:lstStyle/>
          <a:p>
            <a:pPr lvl="0" fontAlgn="base"/>
            <a:r>
              <a:rPr lang="en-US" sz="1800" b="1" dirty="0"/>
              <a:t>The Server provides an HTTP, resource-based API for external configuration (name-value pairs, or equivalent YAML content).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Bind to the Config Server and initialize Spring Environment with remote property sources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@EnableConfigServer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Encrypt and decrypt property values (symmetric or asymmetric)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@SpringBootApplication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@EnableConfigServer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public 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ConfigServer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r>
              <a:rPr lang="en-US" sz="1200" dirty="0">
                <a:latin typeface="Courier New"/>
                <a:cs typeface="Courier New"/>
              </a:rPr>
              <a:t>   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200" dirty="0">
                <a:latin typeface="Courier New"/>
                <a:cs typeface="Courier New"/>
              </a:rPr>
              <a:t>     SpringApplication.run(ConfigServer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>
                <a:latin typeface="Courier New"/>
                <a:cs typeface="Courier New"/>
              </a:rPr>
              <a:t>, args);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   config:</a:t>
            </a:r>
          </a:p>
          <a:p>
            <a:r>
              <a:rPr lang="en-US" sz="1200" dirty="0">
                <a:latin typeface="Courier New"/>
                <a:cs typeface="Courier New"/>
              </a:rPr>
              <a:t>      server:</a:t>
            </a:r>
          </a:p>
          <a:p>
            <a:r>
              <a:rPr lang="en-US" sz="1200" dirty="0">
                <a:latin typeface="Courier New"/>
                <a:cs typeface="Courier New"/>
              </a:rPr>
              <a:t>        git:</a:t>
            </a:r>
          </a:p>
          <a:p>
            <a:r>
              <a:rPr lang="en-US" sz="1200" dirty="0">
                <a:latin typeface="Courier New"/>
                <a:cs typeface="Courier New"/>
              </a:rPr>
              <a:t> 	     uri: http://github.com/adamz/config-repo.git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286512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application.yml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4240" y="3294183"/>
            <a:ext cx="28854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greeting: Bonjour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2240" y="2772787"/>
            <a:ext cx="392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http://</a:t>
            </a:r>
            <a:r>
              <a:rPr lang="en-US" sz="1200" b="1" dirty="0" err="1">
                <a:solidFill>
                  <a:srgbClr val="008774"/>
                </a:solidFill>
                <a:latin typeface="Courier New"/>
                <a:cs typeface="Courier New"/>
              </a:rPr>
              <a:t>github.com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/</a:t>
            </a:r>
            <a:r>
              <a:rPr lang="en-US" sz="1200" b="1" dirty="0" err="1">
                <a:solidFill>
                  <a:srgbClr val="008774"/>
                </a:solidFill>
                <a:latin typeface="Courier New"/>
                <a:cs typeface="Courier New"/>
              </a:rPr>
              <a:t>pacphi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/</a:t>
            </a:r>
            <a:r>
              <a:rPr lang="en-US" sz="1200" b="1" dirty="0" err="1">
                <a:solidFill>
                  <a:srgbClr val="008774"/>
                </a:solidFill>
                <a:latin typeface="Courier New"/>
                <a:cs typeface="Courier New"/>
              </a:rPr>
              <a:t>config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-repo/blob/master/cloud-native-</a:t>
            </a:r>
            <a:r>
              <a:rPr lang="en-US" sz="1200" b="1" dirty="0" err="1">
                <a:solidFill>
                  <a:srgbClr val="008774"/>
                </a:solidFill>
                <a:latin typeface="Courier New"/>
                <a:cs typeface="Courier New"/>
              </a:rPr>
              <a:t>spring.yml</a:t>
            </a:r>
            <a:endParaRPr lang="en-US" sz="1200" b="1" dirty="0">
              <a:solidFill>
                <a:srgbClr val="00877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922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Consuming Application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@Configuration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@EnableAutoConfiguration 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@RestController 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public class GreetingService {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@AutoWired</a:t>
            </a:r>
            <a:r>
              <a:rPr lang="en-US" sz="1100" dirty="0">
                <a:latin typeface="Courier New"/>
                <a:cs typeface="Courier New"/>
              </a:rPr>
              <a:t> Greeter greeter;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   @RequestMapping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"/"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String home() {</a:t>
            </a:r>
          </a:p>
          <a:p>
            <a:r>
              <a:rPr lang="en-US" sz="1100" dirty="0">
                <a:latin typeface="Courier New"/>
                <a:cs typeface="Courier New"/>
              </a:rPr>
              <a:t>     return String.format("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%s World</a:t>
            </a:r>
            <a:r>
              <a:rPr lang="en-US" sz="1100" dirty="0">
                <a:latin typeface="Courier New"/>
                <a:cs typeface="Courier New"/>
              </a:rPr>
              <a:t>", greeter.greeting);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}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</a:t>
            </a:r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  @RefreshScope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      @Value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"${greeting}"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   String name = "World";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}      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 application</a:t>
            </a:r>
          </a:p>
          <a:p>
            <a:r>
              <a:rPr lang="en-US" sz="1200" dirty="0">
                <a:latin typeface="Courier New"/>
                <a:cs typeface="Courier New"/>
              </a:rPr>
              <a:t>    name: demo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   config:</a:t>
            </a:r>
          </a:p>
          <a:p>
            <a:r>
              <a:rPr lang="en-US" sz="1200" dirty="0">
                <a:latin typeface="Courier New"/>
                <a:cs typeface="Courier New"/>
              </a:rPr>
              <a:t>      uri: </a:t>
            </a:r>
            <a:r>
              <a:rPr lang="en-US" sz="1100" dirty="0">
                <a:latin typeface="Courier New"/>
                <a:cs typeface="Courier New"/>
              </a:rPr>
              <a:t>http://my-config-server.com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bootstrap.yml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  @RefreshScope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4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      @Value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"${greeting}"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   String name = "World";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}    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2621280"/>
            <a:ext cx="8097520" cy="1759801"/>
          </a:xfrm>
        </p:spPr>
        <p:txBody>
          <a:bodyPr>
            <a:normAutofit/>
          </a:bodyPr>
          <a:lstStyle/>
          <a:p>
            <a:pPr lvl="0" fontAlgn="base">
              <a:buFont typeface="+mj-lt"/>
              <a:buAutoNum type="arabicPeriod"/>
            </a:pPr>
            <a:r>
              <a:rPr lang="en-US" sz="1800" b="1" dirty="0"/>
              <a:t>Update Git Repository</a:t>
            </a:r>
          </a:p>
          <a:p>
            <a:pPr lvl="0" fontAlgn="base">
              <a:buFont typeface="+mj-lt"/>
              <a:buAutoNum type="arabicPeriod"/>
            </a:pPr>
            <a:r>
              <a:rPr lang="en-US" sz="1800" dirty="0"/>
              <a:t>Send a POST </a:t>
            </a:r>
            <a:r>
              <a:rPr lang="en-US" sz="1800" b="1" i="1" u="sng" dirty="0"/>
              <a:t>refresh</a:t>
            </a:r>
            <a:r>
              <a:rPr lang="en-US" sz="1800" dirty="0"/>
              <a:t> request to the application(s) to refresh</a:t>
            </a:r>
          </a:p>
          <a:p>
            <a:pPr marL="0" lvl="0" indent="0" fontAlgn="base">
              <a:buNone/>
            </a:pPr>
            <a:endParaRPr lang="en-US" sz="1800" dirty="0"/>
          </a:p>
          <a:p>
            <a:pPr marL="0" lvl="0" indent="0" fontAlgn="base">
              <a:buNone/>
            </a:pPr>
            <a:r>
              <a:rPr lang="en-US" sz="1800" dirty="0"/>
              <a:t>Curl –X POST http://my-awesome-app.com/refresh</a:t>
            </a:r>
          </a:p>
        </p:txBody>
      </p:sp>
    </p:spTree>
    <p:extLst>
      <p:ext uri="{BB962C8B-B14F-4D97-AF65-F5344CB8AC3E}">
        <p14:creationId xmlns:p14="http://schemas.microsoft.com/office/powerpoint/2010/main" val="176173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6116320" cy="328380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400" b="1" dirty="0"/>
              <a:t>When running many applications, refreshing each one can be cumbersome.</a:t>
            </a:r>
          </a:p>
          <a:p>
            <a:pPr marL="0" indent="0" fontAlgn="base">
              <a:buNone/>
            </a:pPr>
            <a:endParaRPr lang="en-US" sz="1400" dirty="0"/>
          </a:p>
          <a:p>
            <a:pPr marL="0" indent="0" fontAlgn="base">
              <a:buNone/>
            </a:pPr>
            <a:r>
              <a:rPr lang="en-US" sz="1400" b="1" dirty="0"/>
              <a:t>Instead, leverage Spring Cloud Bus pub/sub notification with RabbitMQ.</a:t>
            </a:r>
            <a:endParaRPr lang="en-US" sz="1400" dirty="0"/>
          </a:p>
          <a:p>
            <a:pPr marL="0" indent="0" fontAlgn="base">
              <a:buNone/>
            </a:pPr>
            <a:endParaRPr lang="en-US" sz="1400" b="1" dirty="0"/>
          </a:p>
          <a:p>
            <a:pPr marL="0" indent="0" fontAlgn="base">
              <a:buNone/>
            </a:pPr>
            <a:r>
              <a:rPr lang="en-US" sz="1400" b="1" dirty="0"/>
              <a:t>Send a POST request to the refresh endpoint to fetch updated config values:</a:t>
            </a:r>
          </a:p>
          <a:p>
            <a:pPr marL="0" indent="0" fontAlgn="base">
              <a:buNone/>
            </a:pPr>
            <a:r>
              <a:rPr lang="en-US" sz="1400" b="1" dirty="0">
                <a:hlinkClick r:id="rId3"/>
              </a:rPr>
              <a:t>http://</a:t>
            </a:r>
            <a:r>
              <a:rPr lang="en-US" sz="1400" dirty="0">
                <a:hlinkClick r:id="rId3"/>
              </a:rPr>
              <a:t>my-awesome-app.com</a:t>
            </a:r>
            <a:r>
              <a:rPr lang="en-US" sz="1400" b="1" dirty="0">
                <a:hlinkClick r:id="rId3"/>
              </a:rPr>
              <a:t>/bus/refresh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1257300"/>
            <a:ext cx="1996440" cy="1996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5864"/>
            <a:ext cx="5295900" cy="6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1019802"/>
            <a:ext cx="6278880" cy="34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721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26186</TotalTime>
  <Words>508</Words>
  <Application>Microsoft Macintosh PowerPoint</Application>
  <PresentationFormat>On-screen Show (16:9)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Helvetica Neue</vt:lpstr>
      <vt:lpstr>Noto Symbol</vt:lpstr>
      <vt:lpstr>Verdana</vt:lpstr>
      <vt:lpstr>Wingdings</vt:lpstr>
      <vt:lpstr>3_Office Theme</vt:lpstr>
      <vt:lpstr>Pivotal Main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Christopher A Phillipson</cp:lastModifiedBy>
  <cp:revision>261</cp:revision>
  <dcterms:created xsi:type="dcterms:W3CDTF">2015-10-05T21:15:00Z</dcterms:created>
  <dcterms:modified xsi:type="dcterms:W3CDTF">2018-10-22T23:09:46Z</dcterms:modified>
  <cp:category/>
</cp:coreProperties>
</file>