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57" r:id="rId1"/>
  </p:sldMasterIdLst>
  <p:notesMasterIdLst>
    <p:notesMasterId r:id="rId27"/>
  </p:notesMasterIdLst>
  <p:handoutMasterIdLst>
    <p:handoutMasterId r:id="rId28"/>
  </p:handoutMasterIdLst>
  <p:sldIdLst>
    <p:sldId id="734" r:id="rId2"/>
    <p:sldId id="662" r:id="rId3"/>
    <p:sldId id="725" r:id="rId4"/>
    <p:sldId id="726" r:id="rId5"/>
    <p:sldId id="727" r:id="rId6"/>
    <p:sldId id="728" r:id="rId7"/>
    <p:sldId id="729" r:id="rId8"/>
    <p:sldId id="730" r:id="rId9"/>
    <p:sldId id="731" r:id="rId10"/>
    <p:sldId id="741" r:id="rId11"/>
    <p:sldId id="732" r:id="rId12"/>
    <p:sldId id="735" r:id="rId13"/>
    <p:sldId id="736" r:id="rId14"/>
    <p:sldId id="737" r:id="rId15"/>
    <p:sldId id="738" r:id="rId16"/>
    <p:sldId id="739" r:id="rId17"/>
    <p:sldId id="740" r:id="rId18"/>
    <p:sldId id="723" r:id="rId19"/>
    <p:sldId id="717" r:id="rId20"/>
    <p:sldId id="718" r:id="rId21"/>
    <p:sldId id="721" r:id="rId22"/>
    <p:sldId id="719" r:id="rId23"/>
    <p:sldId id="720" r:id="rId24"/>
    <p:sldId id="722" r:id="rId25"/>
    <p:sldId id="724"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mala Dasika" initials="" lastIdx="3" clrIdx="0"/>
  <p:cmAuthor id="1" name="Alex Luttschyn" initials="" lastIdx="1" clrIdx="1"/>
  <p:cmAuthor id="2" name="Danielle Burrow" initial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hiddenSlides="1" frameSlides="1"/>
  <p:clrMru>
    <a:srgbClr val="E56464"/>
    <a:srgbClr val="E568A9"/>
    <a:srgbClr val="E4E6D1"/>
    <a:srgbClr val="FFFFD1"/>
    <a:srgbClr val="FFFFF8"/>
    <a:srgbClr val="FFFDEC"/>
    <a:srgbClr val="FFFDC8"/>
    <a:srgbClr val="D0D0D0"/>
    <a:srgbClr val="A0A0A0"/>
    <a:srgbClr val="70707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31" autoAdjust="0"/>
    <p:restoredTop sz="75952" autoAdjust="0"/>
  </p:normalViewPr>
  <p:slideViewPr>
    <p:cSldViewPr snapToGrid="0">
      <p:cViewPr>
        <p:scale>
          <a:sx n="125" d="100"/>
          <a:sy n="125" d="100"/>
        </p:scale>
        <p:origin x="-592" y="-520"/>
      </p:cViewPr>
      <p:guideLst>
        <p:guide orient="horz"/>
        <p:guide/>
      </p:guideLst>
    </p:cSldViewPr>
  </p:slideViewPr>
  <p:outlineViewPr>
    <p:cViewPr>
      <p:scale>
        <a:sx n="33" d="100"/>
        <a:sy n="33" d="100"/>
      </p:scale>
      <p:origin x="0" y="0"/>
    </p:cViewPr>
  </p:outlineViewPr>
  <p:notesTextViewPr>
    <p:cViewPr>
      <p:scale>
        <a:sx n="95" d="100"/>
        <a:sy n="95" d="100"/>
      </p:scale>
      <p:origin x="0" y="0"/>
    </p:cViewPr>
  </p:notesTextViewPr>
  <p:sorterViewPr>
    <p:cViewPr>
      <p:scale>
        <a:sx n="115" d="100"/>
        <a:sy n="115" d="100"/>
      </p:scale>
      <p:origin x="0" y="0"/>
    </p:cViewPr>
  </p:sorterViewPr>
  <p:notesViewPr>
    <p:cSldViewPr snapToGrid="0" snapToObjects="1">
      <p:cViewPr varScale="1">
        <p:scale>
          <a:sx n="96" d="100"/>
          <a:sy n="96" d="100"/>
        </p:scale>
        <p:origin x="-444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commentAuthors" Target="commentAuthors.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8A6F38-38DF-DE40-AB66-462ED217F8DB}" type="datetimeFigureOut">
              <a:rPr lang="en-US" smtClean="0"/>
              <a:t>9/6/17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FB6B83-2671-7D4F-84D0-2C2B1277B73F}" type="slidenum">
              <a:rPr lang="en-US" smtClean="0"/>
              <a:t>‹#›</a:t>
            </a:fld>
            <a:endParaRPr lang="en-US"/>
          </a:p>
        </p:txBody>
      </p:sp>
    </p:spTree>
    <p:extLst>
      <p:ext uri="{BB962C8B-B14F-4D97-AF65-F5344CB8AC3E}">
        <p14:creationId xmlns:p14="http://schemas.microsoft.com/office/powerpoint/2010/main" val="35598050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2AF78E-2479-8240-A539-D96ACB7BCA91}" type="datetimeFigureOut">
              <a:rPr lang="en-US" smtClean="0"/>
              <a:t>9/6/17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EDBE90-FDBE-A44D-9062-5A5D1585D5B8}" type="slidenum">
              <a:rPr lang="en-US" smtClean="0"/>
              <a:t>‹#›</a:t>
            </a:fld>
            <a:endParaRPr lang="en-US"/>
          </a:p>
        </p:txBody>
      </p:sp>
    </p:spTree>
    <p:extLst>
      <p:ext uri="{BB962C8B-B14F-4D97-AF65-F5344CB8AC3E}">
        <p14:creationId xmlns:p14="http://schemas.microsoft.com/office/powerpoint/2010/main" val="426909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s://youtu.be/NYv0kwlkwAY"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Resting slide</a:t>
            </a:r>
            <a:r>
              <a:rPr lang="en-US" baseline="0" dirty="0" smtClean="0"/>
              <a:t> on screen before you begin presenting.</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a:t>
            </a:fld>
            <a:endParaRPr lang="en-US"/>
          </a:p>
        </p:txBody>
      </p:sp>
    </p:spTree>
    <p:extLst>
      <p:ext uri="{BB962C8B-B14F-4D97-AF65-F5344CB8AC3E}">
        <p14:creationId xmlns:p14="http://schemas.microsoft.com/office/powerpoint/2010/main" val="4023181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5" name="Shape 4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US" dirty="0"/>
              <a:t>Anger Optimized UI - You shouldn’t get angry at your CI because you can’t find the broken build in your pipeline, or click through a lot of menus to get to the logs.  Concourse provides an intuitive view of your pipeline to let you know the current state at a glance.</a:t>
            </a:r>
          </a:p>
        </p:txBody>
      </p:sp>
      <p:sp>
        <p:nvSpPr>
          <p:cNvPr id="456" name="Shape 456"/>
          <p:cNvSpPr txBox="1">
            <a:spLocks noGrp="1"/>
          </p:cNvSpPr>
          <p:nvPr>
            <p:ph type="sldNum" idx="12"/>
          </p:nvPr>
        </p:nvSpPr>
        <p:spPr>
          <a:xfrm>
            <a:off x="3884612" y="8685213"/>
            <a:ext cx="2971800" cy="457200"/>
          </a:xfrm>
          <a:prstGeom prst="rect">
            <a:avLst/>
          </a:prstGeom>
        </p:spPr>
        <p:txBody>
          <a:bodyPr wrap="square"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cap="none" dirty="0" smtClean="0">
                <a:solidFill>
                  <a:schemeClr val="dk1"/>
                </a:solidFill>
                <a:latin typeface="+mn-lt"/>
                <a:ea typeface="Calibri"/>
                <a:cs typeface="Calibri"/>
                <a:sym typeface="Calibri"/>
              </a:rPr>
              <a:t>http://</a:t>
            </a:r>
            <a:r>
              <a:rPr lang="en-US" sz="1200" b="0" i="0" u="none" strike="noStrike" cap="none" dirty="0" err="1" smtClean="0">
                <a:solidFill>
                  <a:schemeClr val="dk1"/>
                </a:solidFill>
                <a:latin typeface="+mn-lt"/>
                <a:ea typeface="Calibri"/>
                <a:cs typeface="Calibri"/>
                <a:sym typeface="Calibri"/>
              </a:rPr>
              <a:t>concourse.ci</a:t>
            </a:r>
            <a:r>
              <a:rPr lang="en-US" sz="1200" b="0" i="0" u="none" strike="noStrike" cap="none" dirty="0" smtClean="0">
                <a:solidFill>
                  <a:schemeClr val="dk1"/>
                </a:solidFill>
                <a:latin typeface="+mn-lt"/>
                <a:ea typeface="Calibri"/>
                <a:cs typeface="Calibri"/>
                <a:sym typeface="Calibri"/>
              </a:rPr>
              <a:t>/concourse-</a:t>
            </a:r>
            <a:r>
              <a:rPr lang="en-US" sz="1200" b="0" i="0" u="none" strike="noStrike" cap="none" dirty="0" err="1" smtClean="0">
                <a:solidFill>
                  <a:schemeClr val="dk1"/>
                </a:solidFill>
                <a:latin typeface="+mn-lt"/>
                <a:ea typeface="Calibri"/>
                <a:cs typeface="Calibri"/>
                <a:sym typeface="Calibri"/>
              </a:rPr>
              <a:t>vs.html</a:t>
            </a:r>
            <a:endParaRPr lang="en-US" sz="1200" b="0" i="0" u="none" strike="noStrike" cap="none" dirty="0" smtClean="0">
              <a:solidFill>
                <a:schemeClr val="dk1"/>
              </a:solidFill>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11</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opinionated template of a deployment pipeline</a:t>
            </a:r>
          </a:p>
          <a:p>
            <a:r>
              <a:rPr lang="en-US" sz="1200" kern="1200" dirty="0" smtClean="0">
                <a:solidFill>
                  <a:schemeClr val="tx1"/>
                </a:solidFill>
                <a:effectLst/>
                <a:latin typeface="+mn-lt"/>
                <a:ea typeface="+mn-ea"/>
                <a:cs typeface="+mn-cs"/>
              </a:rPr>
              <a:t>based on good practices from different projects </a:t>
            </a:r>
          </a:p>
          <a:p>
            <a:r>
              <a:rPr lang="en-US" sz="1200" kern="1200" dirty="0" smtClean="0">
                <a:solidFill>
                  <a:schemeClr val="tx1"/>
                </a:solidFill>
                <a:effectLst/>
                <a:latin typeface="+mn-lt"/>
                <a:ea typeface="+mn-ea"/>
                <a:cs typeface="+mn-cs"/>
              </a:rPr>
              <a:t>we believe in the “Infrastructure as Code” approach </a:t>
            </a:r>
          </a:p>
          <a:p>
            <a:pPr lvl="1"/>
            <a:r>
              <a:rPr lang="en-US" sz="1200" kern="1200" dirty="0" smtClean="0">
                <a:solidFill>
                  <a:schemeClr val="tx1"/>
                </a:solidFill>
                <a:effectLst/>
                <a:latin typeface="+mn-lt"/>
                <a:ea typeface="+mn-ea"/>
                <a:cs typeface="+mn-cs"/>
              </a:rPr>
              <a:t>live documentation of the infrastructure </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case of automation server going down you can recover everything in no </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time </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automation server setup should be automated too! </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you can even write tests for your pipelines </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 more clicking of jobs manually!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BEDBE90-FDBE-A44D-9062-5A5D1585D5B8}" type="slidenum">
              <a:rPr lang="en-US" smtClean="0"/>
              <a:t>12</a:t>
            </a:fld>
            <a:endParaRPr lang="en-US"/>
          </a:p>
        </p:txBody>
      </p:sp>
    </p:spTree>
    <p:extLst>
      <p:ext uri="{BB962C8B-B14F-4D97-AF65-F5344CB8AC3E}">
        <p14:creationId xmlns:p14="http://schemas.microsoft.com/office/powerpoint/2010/main" val="1285192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support following automation servers out of the box </a:t>
            </a:r>
          </a:p>
          <a:p>
            <a:r>
              <a:rPr lang="en-US" sz="1200" kern="1200" dirty="0" smtClean="0">
                <a:solidFill>
                  <a:schemeClr val="tx1"/>
                </a:solidFill>
                <a:effectLst/>
                <a:latin typeface="+mn-lt"/>
                <a:ea typeface="+mn-ea"/>
                <a:cs typeface="+mn-cs"/>
              </a:rPr>
              <a:t>	Concourse </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Jenkins using Jenkins Job DSL plugin </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Jenkins using </a:t>
            </a:r>
            <a:r>
              <a:rPr lang="en-US" sz="1200" kern="1200" dirty="0" err="1" smtClean="0">
                <a:solidFill>
                  <a:schemeClr val="tx1"/>
                </a:solidFill>
                <a:effectLst/>
                <a:latin typeface="+mn-lt"/>
                <a:ea typeface="+mn-ea"/>
                <a:cs typeface="+mn-cs"/>
              </a:rPr>
              <a:t>Jenkinsfile</a:t>
            </a:r>
            <a:r>
              <a:rPr lang="en-US" sz="1200" kern="1200" dirty="0" smtClean="0">
                <a:solidFill>
                  <a:schemeClr val="tx1"/>
                </a:solidFill>
                <a:effectLst/>
                <a:latin typeface="+mn-lt"/>
                <a:ea typeface="+mn-ea"/>
                <a:cs typeface="+mn-cs"/>
              </a:rPr>
              <a:t> with Blue Ocean </a:t>
            </a:r>
            <a:endParaRPr lang="en-US" sz="105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Logic </a:t>
            </a:r>
            <a:r>
              <a:rPr lang="en-US" sz="1200" kern="1200" baseline="0" dirty="0" smtClean="0">
                <a:solidFill>
                  <a:schemeClr val="tx1"/>
                </a:solidFill>
                <a:effectLst/>
                <a:latin typeface="+mn-lt"/>
                <a:ea typeface="+mn-ea"/>
                <a:cs typeface="+mn-cs"/>
              </a:rPr>
              <a:t>implemented </a:t>
            </a:r>
            <a:r>
              <a:rPr lang="en-US" sz="1200" kern="1200" dirty="0" smtClean="0">
                <a:solidFill>
                  <a:schemeClr val="tx1"/>
                </a:solidFill>
                <a:effectLst/>
                <a:latin typeface="+mn-lt"/>
                <a:ea typeface="+mn-ea"/>
                <a:cs typeface="+mn-cs"/>
              </a:rPr>
              <a:t>in Bash scripts:</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Convert the internals to suit your needs </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you can use whatever automation server you want </a:t>
            </a:r>
            <a:endParaRPr lang="en-US" sz="105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supports Maven &amp; </a:t>
            </a:r>
            <a:r>
              <a:rPr lang="en-US" sz="1200" kern="1200" dirty="0" err="1" smtClean="0">
                <a:solidFill>
                  <a:schemeClr val="tx1"/>
                </a:solidFill>
                <a:effectLst/>
                <a:latin typeface="+mn-lt"/>
                <a:ea typeface="+mn-ea"/>
                <a:cs typeface="+mn-cs"/>
              </a:rPr>
              <a:t>Gradle</a:t>
            </a:r>
            <a:endParaRPr lang="en-US" sz="105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BEDBE90-FDBE-A44D-9062-5A5D1585D5B8}" type="slidenum">
              <a:rPr lang="en-US" smtClean="0"/>
              <a:t>13</a:t>
            </a:fld>
            <a:endParaRPr lang="en-US"/>
          </a:p>
        </p:txBody>
      </p:sp>
    </p:spTree>
    <p:extLst>
      <p:ext uri="{BB962C8B-B14F-4D97-AF65-F5344CB8AC3E}">
        <p14:creationId xmlns:p14="http://schemas.microsoft.com/office/powerpoint/2010/main" val="1285192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BEDBE90-FDBE-A44D-9062-5A5D1585D5B8}" type="slidenum">
              <a:rPr lang="en-US" smtClean="0"/>
              <a:t>14</a:t>
            </a:fld>
            <a:endParaRPr lang="en-US"/>
          </a:p>
        </p:txBody>
      </p:sp>
    </p:spTree>
    <p:extLst>
      <p:ext uri="{BB962C8B-B14F-4D97-AF65-F5344CB8AC3E}">
        <p14:creationId xmlns:p14="http://schemas.microsoft.com/office/powerpoint/2010/main" val="1285192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BEDBE90-FDBE-A44D-9062-5A5D1585D5B8}" type="slidenum">
              <a:rPr lang="en-US" smtClean="0"/>
              <a:t>15</a:t>
            </a:fld>
            <a:endParaRPr lang="en-US"/>
          </a:p>
        </p:txBody>
      </p:sp>
    </p:spTree>
    <p:extLst>
      <p:ext uri="{BB962C8B-B14F-4D97-AF65-F5344CB8AC3E}">
        <p14:creationId xmlns:p14="http://schemas.microsoft.com/office/powerpoint/2010/main" val="1285192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mentioned a few 3</a:t>
            </a:r>
            <a:r>
              <a:rPr lang="en-US" baseline="30000" dirty="0" smtClean="0"/>
              <a:t>rd</a:t>
            </a:r>
            <a:r>
              <a:rPr lang="en-US" baseline="0" dirty="0" smtClean="0"/>
              <a:t> parties, here’s more information on each if needed.</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18</a:t>
            </a:fld>
            <a:endParaRPr lang="en-US"/>
          </a:p>
        </p:txBody>
      </p:sp>
    </p:spTree>
    <p:extLst>
      <p:ext uri="{BB962C8B-B14F-4D97-AF65-F5344CB8AC3E}">
        <p14:creationId xmlns:p14="http://schemas.microsoft.com/office/powerpoint/2010/main" val="3178387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25</a:t>
            </a:fld>
            <a:endParaRPr lang="en-US"/>
          </a:p>
        </p:txBody>
      </p:sp>
    </p:spTree>
    <p:extLst>
      <p:ext uri="{BB962C8B-B14F-4D97-AF65-F5344CB8AC3E}">
        <p14:creationId xmlns:p14="http://schemas.microsoft.com/office/powerpoint/2010/main" val="370629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buNone/>
            </a:pPr>
            <a:r>
              <a:rPr lang="en-US" dirty="0" smtClean="0"/>
              <a:t>If you want to be a digital business, these are the 3 things you must have. Continuous delivery gives your developers a frictionless path production, which means they can deploy new code faster - several times a day even.</a:t>
            </a:r>
          </a:p>
          <a:p>
            <a:pPr lvl="0">
              <a:spcBef>
                <a:spcPts val="0"/>
              </a:spcBef>
              <a:buNone/>
            </a:pPr>
            <a:endParaRPr lang="en-US" dirty="0" smtClean="0"/>
          </a:p>
          <a:p>
            <a:pPr lvl="0">
              <a:spcBef>
                <a:spcPts val="0"/>
              </a:spcBef>
              <a:buNone/>
            </a:pPr>
            <a:r>
              <a:rPr lang="en-US" u="sng" dirty="0" smtClean="0">
                <a:solidFill>
                  <a:schemeClr val="hlink"/>
                </a:solidFill>
                <a:hlinkClick r:id="rId3"/>
              </a:rPr>
              <a:t>https://youtu.be/NYv0kwlkwAY</a:t>
            </a:r>
            <a:r>
              <a:rPr lang="en-US" dirty="0" smtClean="0"/>
              <a:t> </a:t>
            </a:r>
          </a:p>
          <a:p>
            <a:pPr lvl="0">
              <a:spcBef>
                <a:spcPts val="0"/>
              </a:spcBef>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2</a:t>
            </a:fld>
            <a:endParaRPr lang="en-US"/>
          </a:p>
        </p:txBody>
      </p:sp>
    </p:spTree>
    <p:extLst>
      <p:ext uri="{BB962C8B-B14F-4D97-AF65-F5344CB8AC3E}">
        <p14:creationId xmlns:p14="http://schemas.microsoft.com/office/powerpoint/2010/main" val="3491653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Arial"/>
              <a:buNone/>
            </a:pPr>
            <a:r>
              <a:rPr lang="en-US" dirty="0" smtClean="0"/>
              <a:t>What is continuous delivery?</a:t>
            </a:r>
          </a:p>
          <a:p>
            <a:pPr lvl="0" rtl="0">
              <a:spcBef>
                <a:spcPts val="0"/>
              </a:spcBef>
              <a:buClr>
                <a:schemeClr val="dk1"/>
              </a:buClr>
              <a:buSzPct val="25000"/>
              <a:buFont typeface="Arial"/>
              <a:buNone/>
            </a:pPr>
            <a:endParaRPr lang="en-US" dirty="0" smtClean="0"/>
          </a:p>
          <a:p>
            <a:pPr lvl="0" rtl="0">
              <a:spcBef>
                <a:spcPts val="0"/>
              </a:spcBef>
              <a:buClr>
                <a:schemeClr val="dk1"/>
              </a:buClr>
              <a:buSzPct val="25000"/>
              <a:buFont typeface="Arial"/>
              <a:buNone/>
            </a:pPr>
            <a:r>
              <a:rPr lang="en-US" dirty="0" smtClean="0"/>
              <a:t>Reducing the release cycle for software projects down to a week, if not daily. This requires a difference cadence of cycles – smaller batches of code – but enables faster thru-put on features, better quality (you can fix bugs easier and faster), and improved product features (because you get a faster feedback loop on which features work well and how they can be improved). Being able to release “at any time” requires changes to tooling and process from the traditional 6-12 month cycle.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3</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Arial"/>
              <a:buNone/>
            </a:pPr>
            <a:r>
              <a:rPr lang="en-US" dirty="0" smtClean="0"/>
              <a:t>Why does it matter to customers?</a:t>
            </a:r>
          </a:p>
          <a:p>
            <a:pPr lvl="0" rtl="0">
              <a:spcBef>
                <a:spcPts val="1189"/>
              </a:spcBef>
              <a:buClr>
                <a:schemeClr val="dk1"/>
              </a:buClr>
              <a:buSzPct val="25000"/>
              <a:buFont typeface="Arial"/>
              <a:buNone/>
            </a:pPr>
            <a:r>
              <a:rPr lang="en-US" dirty="0" smtClean="0"/>
              <a:t>Tighter loops are good for innovation. It gives you more feedback and lets you explore, learn, and try out more things while controlling risk. These smaller loops can also just increase quality (finding defects in smaller batches of code is easier than larger batches of code, reducing risk), but that’s only part of the story Full value requires using the opportunity given by smaller loops to incrementally improve the product in week (or whatever the release period is) cycles instead of the traditionally long cycles of 6 to 12 months.</a:t>
            </a:r>
          </a:p>
          <a:p>
            <a:pPr lvl="0" rtl="0">
              <a:spcBef>
                <a:spcPts val="0"/>
              </a:spcBef>
              <a:buClr>
                <a:schemeClr val="dk1"/>
              </a:buClr>
              <a:buSzPct val="25000"/>
              <a:buFont typeface="Arial"/>
              <a:buNone/>
            </a:pPr>
            <a:endParaRPr lang="en-US" dirty="0" smtClean="0"/>
          </a:p>
          <a:p>
            <a:pPr marL="0" indent="0">
              <a:spcBef>
                <a:spcPts val="0"/>
              </a:spcBef>
              <a:buClr>
                <a:schemeClr val="tx1"/>
              </a:buClr>
              <a:buSzPct val="100000"/>
              <a:buNone/>
            </a:pPr>
            <a:r>
              <a:rPr lang="en-US" sz="1200" dirty="0" smtClean="0">
                <a:solidFill>
                  <a:srgbClr val="FFFFFF"/>
                </a:solidFill>
                <a:latin typeface="Proxima Nova"/>
                <a:ea typeface="Arial"/>
                <a:cs typeface="Proxima Nova"/>
                <a:sym typeface="Arial"/>
              </a:rPr>
              <a:t>Good for innovation-driven projects that must continually improve</a:t>
            </a:r>
          </a:p>
          <a:p>
            <a:pPr marL="0" indent="0">
              <a:spcBef>
                <a:spcPts val="1200"/>
              </a:spcBef>
              <a:buClr>
                <a:schemeClr val="tx1"/>
              </a:buClr>
              <a:buSzPct val="100000"/>
              <a:buNone/>
            </a:pPr>
            <a:r>
              <a:rPr lang="en-US" sz="1200" dirty="0" smtClean="0">
                <a:solidFill>
                  <a:srgbClr val="FFFFFF"/>
                </a:solidFill>
                <a:latin typeface="Proxima Nova"/>
                <a:ea typeface="Arial"/>
                <a:cs typeface="Proxima Nova"/>
                <a:sym typeface="Arial"/>
              </a:rPr>
              <a:t>Increases speed &amp; quality by shifting to smaller batches, while reducing risk</a:t>
            </a:r>
          </a:p>
          <a:p>
            <a:pPr marL="0" indent="0">
              <a:spcBef>
                <a:spcPts val="1200"/>
              </a:spcBef>
              <a:buClr>
                <a:schemeClr val="tx1"/>
              </a:buClr>
              <a:buSzPct val="100000"/>
              <a:buNone/>
            </a:pPr>
            <a:r>
              <a:rPr lang="en-US" sz="1200" dirty="0" smtClean="0">
                <a:solidFill>
                  <a:srgbClr val="FFFFFF"/>
                </a:solidFill>
                <a:latin typeface="Proxima Nova"/>
                <a:ea typeface="Arial"/>
                <a:cs typeface="Proxima Nova"/>
                <a:sym typeface="Arial"/>
              </a:rPr>
              <a:t>Frequent releases increases the amount of feedback used for product management</a:t>
            </a:r>
          </a:p>
          <a:p>
            <a:pPr marL="0" marR="0" lvl="0" indent="0" algn="l" rtl="0">
              <a:spcBef>
                <a:spcPts val="0"/>
              </a:spcBef>
              <a:buClr>
                <a:schemeClr val="dk1"/>
              </a:buClr>
              <a:buSzPct val="25000"/>
              <a:buFont typeface="Calibri"/>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4</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DevOps culture</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Commitment to shared goals for </a:t>
            </a:r>
            <a:r>
              <a:rPr lang="en-US" sz="1200" dirty="0" err="1" smtClean="0">
                <a:solidFill>
                  <a:srgbClr val="FFFFFF"/>
                </a:solidFill>
                <a:latin typeface="Proxima Nova"/>
                <a:ea typeface="Arial"/>
                <a:cs typeface="Proxima Nova"/>
                <a:sym typeface="Arial"/>
              </a:rPr>
              <a:t>Dev</a:t>
            </a:r>
            <a:r>
              <a:rPr lang="en-US" sz="1200" dirty="0" smtClean="0">
                <a:solidFill>
                  <a:srgbClr val="FFFFFF"/>
                </a:solidFill>
                <a:latin typeface="Proxima Nova"/>
                <a:ea typeface="Arial"/>
                <a:cs typeface="Proxima Nova"/>
                <a:sym typeface="Arial"/>
              </a:rPr>
              <a:t>, Ops, QA</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Continuous Integration</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Source control management, automated builds &amp; unit tests, continuous builds of the software</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Automate and version tasks</a:t>
            </a:r>
            <a:r>
              <a:rPr lang="en-US" sz="1400" b="1" dirty="0" smtClean="0">
                <a:solidFill>
                  <a:srgbClr val="FFFFFF"/>
                </a:solidFill>
                <a:latin typeface="Proxima Nova"/>
                <a:cs typeface="Proxima Nova"/>
              </a:rPr>
              <a:t>, for auditing &amp; reproduction</a:t>
            </a:r>
          </a:p>
          <a:p>
            <a:pPr marL="584200" lvl="1" indent="0">
              <a:lnSpc>
                <a:spcPct val="115000"/>
              </a:lnSpc>
              <a:spcBef>
                <a:spcPts val="0"/>
              </a:spcBef>
              <a:buClr>
                <a:schemeClr val="tx1"/>
              </a:buClr>
              <a:buSzPct val="100000"/>
              <a:buNone/>
            </a:pPr>
            <a:r>
              <a:rPr lang="en-US" sz="1200" dirty="0" smtClean="0">
                <a:solidFill>
                  <a:srgbClr val="FFFFFF"/>
                </a:solidFill>
                <a:latin typeface="Proxima Nova"/>
                <a:cs typeface="Proxima Nova"/>
              </a:rPr>
              <a:t>B</a:t>
            </a:r>
            <a:r>
              <a:rPr lang="en-US" sz="1200" dirty="0" smtClean="0">
                <a:solidFill>
                  <a:srgbClr val="FFFFFF"/>
                </a:solidFill>
                <a:latin typeface="Proxima Nova"/>
                <a:ea typeface="Arial"/>
                <a:cs typeface="Proxima Nova"/>
                <a:sym typeface="Arial"/>
              </a:rPr>
              <a:t>uilding apps/packages, deploying config, resetting environments</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Shared tools &amp; procedures</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Across teams and environments (</a:t>
            </a:r>
            <a:r>
              <a:rPr lang="en-US" sz="1200" dirty="0" err="1" smtClean="0">
                <a:solidFill>
                  <a:srgbClr val="FFFFFF"/>
                </a:solidFill>
                <a:latin typeface="Proxima Nova"/>
                <a:ea typeface="Arial"/>
                <a:cs typeface="Proxima Nova"/>
                <a:sym typeface="Arial"/>
              </a:rPr>
              <a:t>dev</a:t>
            </a:r>
            <a:r>
              <a:rPr lang="en-US" sz="1200" dirty="0" smtClean="0">
                <a:solidFill>
                  <a:srgbClr val="FFFFFF"/>
                </a:solidFill>
                <a:latin typeface="Proxima Nova"/>
                <a:ea typeface="Arial"/>
                <a:cs typeface="Proxima Nova"/>
                <a:sym typeface="Arial"/>
              </a:rPr>
              <a:t>/test/prod)</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Apps must be easy to deploy to prod &amp; easy to rollback</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Deployments must be non-events</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App must be deployed to programmable target</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Like public cloud or cloud-native platform</a:t>
            </a:r>
          </a:p>
          <a:p>
            <a:pPr marL="127000" indent="0">
              <a:lnSpc>
                <a:spcPct val="115000"/>
              </a:lnSpc>
              <a:spcBef>
                <a:spcPts val="0"/>
              </a:spcBef>
              <a:buClr>
                <a:schemeClr val="tx1"/>
              </a:buClr>
              <a:buSzPct val="100000"/>
              <a:buNone/>
            </a:pPr>
            <a:r>
              <a:rPr lang="en-US" sz="1400" b="1" dirty="0" smtClean="0">
                <a:solidFill>
                  <a:srgbClr val="FFFFFF"/>
                </a:solidFill>
                <a:latin typeface="Proxima Nova"/>
                <a:ea typeface="Arial"/>
                <a:cs typeface="Proxima Nova"/>
                <a:sym typeface="Arial"/>
              </a:rPr>
              <a:t>Application versions must be ready to be shipped into production</a:t>
            </a:r>
          </a:p>
          <a:p>
            <a:pPr marL="584200" lvl="1" indent="0">
              <a:lnSpc>
                <a:spcPct val="115000"/>
              </a:lnSpc>
              <a:spcBef>
                <a:spcPts val="0"/>
              </a:spcBef>
              <a:buClr>
                <a:schemeClr val="tx1"/>
              </a:buClr>
              <a:buSzPct val="100000"/>
              <a:buNone/>
            </a:pPr>
            <a:r>
              <a:rPr lang="en-US" sz="1200" dirty="0" smtClean="0">
                <a:solidFill>
                  <a:srgbClr val="FFFFFF"/>
                </a:solidFill>
                <a:latin typeface="Proxima Nova"/>
                <a:ea typeface="Arial"/>
                <a:cs typeface="Proxima Nova"/>
                <a:sym typeface="Arial"/>
              </a:rPr>
              <a:t>Deploy any version that passes through the CD pipeline, not just a specific version number</a:t>
            </a:r>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5</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15000"/>
              </a:lnSpc>
              <a:spcBef>
                <a:spcPts val="0"/>
              </a:spcBef>
              <a:spcAft>
                <a:spcPts val="0"/>
              </a:spcAft>
              <a:buClr>
                <a:srgbClr val="000000"/>
              </a:buClr>
              <a:buSzPct val="25000"/>
              <a:buFont typeface="Arial"/>
              <a:buNone/>
            </a:pPr>
            <a:r>
              <a:rPr lang="en-US" sz="1000" b="0" i="0" u="none" strike="noStrike" cap="none" dirty="0" smtClean="0">
                <a:solidFill>
                  <a:srgbClr val="000000"/>
                </a:solidFill>
                <a:latin typeface="Arial"/>
                <a:ea typeface="Arial"/>
                <a:cs typeface="Arial"/>
                <a:sym typeface="Arial"/>
              </a:rPr>
              <a:t>Cloud Foundry as a Platform offers services &amp; features that inherently complement &amp; facilitate CI/CD.</a:t>
            </a:r>
            <a:r>
              <a:rPr lang="en-US" sz="1000" b="0" i="0" u="none" strike="noStrike" cap="none" baseline="0" dirty="0" smtClean="0">
                <a:solidFill>
                  <a:srgbClr val="000000"/>
                </a:solidFill>
                <a:latin typeface="Arial"/>
                <a:ea typeface="Arial"/>
                <a:cs typeface="Arial"/>
                <a:sym typeface="Arial"/>
              </a:rPr>
              <a:t> </a:t>
            </a:r>
            <a:r>
              <a:rPr lang="en-US" sz="1000" b="0" i="0" u="none" strike="noStrike" cap="none" dirty="0" smtClean="0">
                <a:solidFill>
                  <a:srgbClr val="000000"/>
                </a:solidFill>
                <a:latin typeface="Arial"/>
                <a:ea typeface="Arial"/>
                <a:cs typeface="Arial"/>
                <a:sym typeface="Arial"/>
              </a:rPr>
              <a:t>You can contrast this to using VMs as the target environment for CI/CD.  </a:t>
            </a:r>
          </a:p>
          <a:p>
            <a:pPr marL="0" marR="0" lvl="0" indent="0" algn="l" rtl="0">
              <a:lnSpc>
                <a:spcPct val="115000"/>
              </a:lnSpc>
              <a:spcBef>
                <a:spcPts val="500"/>
              </a:spcBef>
              <a:spcAft>
                <a:spcPts val="0"/>
              </a:spcAft>
              <a:buClr>
                <a:schemeClr val="dk1"/>
              </a:buClr>
              <a:buSzPct val="25000"/>
              <a:buFont typeface="Calibri"/>
              <a:buNone/>
            </a:pPr>
            <a:endParaRPr lang="en-US" sz="1400" b="0" i="0" u="none" strike="noStrike" cap="none" dirty="0" smtClean="0">
              <a:solidFill>
                <a:srgbClr val="00685D"/>
              </a:solidFill>
              <a:latin typeface="Arial"/>
              <a:ea typeface="Arial"/>
              <a:cs typeface="Arial"/>
              <a:sym typeface="Arial"/>
            </a:endParaRPr>
          </a:p>
          <a:p>
            <a:pPr marL="0" marR="0" lvl="0" indent="0" algn="l" rtl="0">
              <a:lnSpc>
                <a:spcPct val="115000"/>
              </a:lnSpc>
              <a:spcBef>
                <a:spcPts val="500"/>
              </a:spcBef>
              <a:spcAft>
                <a:spcPts val="0"/>
              </a:spcAft>
              <a:buClr>
                <a:srgbClr val="00685D"/>
              </a:buClr>
              <a:buSzPct val="25000"/>
              <a:buFont typeface="Arial"/>
              <a:buNone/>
            </a:pPr>
            <a:r>
              <a:rPr lang="en-US" sz="1400" b="0" i="0" u="none" strike="noStrike" cap="none" dirty="0" smtClean="0">
                <a:solidFill>
                  <a:srgbClr val="00685D"/>
                </a:solidFill>
                <a:latin typeface="Arial"/>
                <a:ea typeface="Arial"/>
                <a:cs typeface="Arial"/>
                <a:sym typeface="Arial"/>
              </a:rPr>
              <a:t>App Developers + Agile Infrastructure = More Successful Outcomes</a:t>
            </a:r>
          </a:p>
          <a:p>
            <a:pPr marL="0" marR="0" lvl="0" indent="0" algn="l" rtl="0">
              <a:lnSpc>
                <a:spcPct val="115000"/>
              </a:lnSpc>
              <a:spcBef>
                <a:spcPts val="500"/>
              </a:spcBef>
              <a:spcAft>
                <a:spcPts val="0"/>
              </a:spcAft>
              <a:buClr>
                <a:schemeClr val="dk1"/>
              </a:buClr>
              <a:buSzPct val="25000"/>
              <a:buFont typeface="Calibri"/>
              <a:buNone/>
            </a:pPr>
            <a:endParaRPr lang="en-US" sz="1000" b="0" i="0" u="none" strike="noStrike" cap="none" dirty="0" smtClean="0">
              <a:solidFill>
                <a:srgbClr val="000000"/>
              </a:solidFill>
              <a:latin typeface="Arial"/>
              <a:ea typeface="Arial"/>
              <a:cs typeface="Arial"/>
              <a:sym typeface="Arial"/>
            </a:endParaRPr>
          </a:p>
          <a:p>
            <a:pPr marL="0" marR="0" lvl="0" indent="0" algn="l" rtl="0">
              <a:lnSpc>
                <a:spcPct val="115000"/>
              </a:lnSpc>
              <a:spcBef>
                <a:spcPts val="500"/>
              </a:spcBef>
              <a:spcAft>
                <a:spcPts val="0"/>
              </a:spcAft>
              <a:buClr>
                <a:srgbClr val="000000"/>
              </a:buClr>
              <a:buSzPct val="25000"/>
              <a:buFont typeface="Arial"/>
              <a:buNone/>
            </a:pPr>
            <a:r>
              <a:rPr lang="en-US" sz="1000" b="0" i="0" u="none" strike="noStrike" cap="none" dirty="0" smtClean="0">
                <a:solidFill>
                  <a:srgbClr val="000000"/>
                </a:solidFill>
                <a:latin typeface="Arial"/>
                <a:ea typeface="Arial"/>
                <a:cs typeface="Arial"/>
                <a:sym typeface="Arial"/>
              </a:rPr>
              <a:t>Platform helps CI/CD in the following ways: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Get A New App Environment In Seconds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Have Complete Consistency Between Environments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Have A Consistent API To Automate Deployments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Inject Environment Specific Configuration</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Inject External Dependencies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Promote Apps Through Environments With The Same Process</a:t>
            </a:r>
          </a:p>
          <a:p>
            <a:pPr marL="228600" marR="0" lvl="0" indent="-203200" algn="l" rtl="0">
              <a:lnSpc>
                <a:spcPct val="115000"/>
              </a:lnSpc>
              <a:spcBef>
                <a:spcPts val="500"/>
              </a:spcBef>
              <a:spcAft>
                <a:spcPts val="0"/>
              </a:spcAft>
              <a:buClr>
                <a:srgbClr val="0096D6"/>
              </a:buClr>
              <a:buSzPct val="97893"/>
              <a:buFont typeface="Noto Sans Symbols"/>
              <a:buChar char="▪"/>
            </a:pPr>
            <a:r>
              <a:rPr lang="en-US" sz="1400" b="0" i="0" u="none" strike="noStrike" cap="none" dirty="0" smtClean="0">
                <a:solidFill>
                  <a:srgbClr val="00685D"/>
                </a:solidFill>
                <a:latin typeface="Arial"/>
                <a:ea typeface="Arial"/>
                <a:cs typeface="Arial"/>
                <a:sym typeface="Arial"/>
              </a:rPr>
              <a:t>By Providing New Options:</a:t>
            </a:r>
          </a:p>
          <a:p>
            <a:pPr marL="0" marR="0" lvl="0" indent="0" algn="l" rtl="0">
              <a:lnSpc>
                <a:spcPct val="115000"/>
              </a:lnSpc>
              <a:spcBef>
                <a:spcPts val="400"/>
              </a:spcBef>
              <a:spcAft>
                <a:spcPts val="0"/>
              </a:spcAft>
              <a:buClr>
                <a:srgbClr val="0096D6"/>
              </a:buClr>
              <a:buSzPct val="25000"/>
              <a:buFont typeface="Arial"/>
              <a:buNone/>
            </a:pPr>
            <a:r>
              <a:rPr lang="en-US" sz="1200" b="0" i="0" u="none" strike="noStrike" cap="none" dirty="0" smtClean="0">
                <a:solidFill>
                  <a:srgbClr val="0096D6"/>
                </a:solidFill>
                <a:latin typeface="Arial"/>
                <a:ea typeface="Arial"/>
                <a:cs typeface="Arial"/>
                <a:sym typeface="Arial"/>
              </a:rPr>
              <a:t>•</a:t>
            </a:r>
            <a:r>
              <a:rPr lang="en-US" sz="1200" b="0" i="0" u="none" strike="noStrike" cap="none" dirty="0" smtClean="0">
                <a:solidFill>
                  <a:srgbClr val="00685D"/>
                </a:solidFill>
                <a:latin typeface="Arial"/>
                <a:ea typeface="Arial"/>
                <a:cs typeface="Arial"/>
                <a:sym typeface="Arial"/>
              </a:rPr>
              <a:t>Canary Deployment</a:t>
            </a:r>
          </a:p>
          <a:p>
            <a:pPr marL="0" marR="0" lvl="0" indent="0" algn="l" rtl="0">
              <a:lnSpc>
                <a:spcPct val="115000"/>
              </a:lnSpc>
              <a:spcBef>
                <a:spcPts val="400"/>
              </a:spcBef>
              <a:spcAft>
                <a:spcPts val="0"/>
              </a:spcAft>
              <a:buClr>
                <a:srgbClr val="0096D6"/>
              </a:buClr>
              <a:buSzPct val="25000"/>
              <a:buFont typeface="Arial"/>
              <a:buNone/>
            </a:pPr>
            <a:r>
              <a:rPr lang="en-US" sz="1200" b="0" i="0" u="none" strike="noStrike" cap="none" dirty="0" smtClean="0">
                <a:solidFill>
                  <a:srgbClr val="0096D6"/>
                </a:solidFill>
                <a:latin typeface="Arial"/>
                <a:ea typeface="Arial"/>
                <a:cs typeface="Arial"/>
                <a:sym typeface="Arial"/>
              </a:rPr>
              <a:t>•</a:t>
            </a:r>
            <a:r>
              <a:rPr lang="en-US" sz="1200" b="0" i="0" u="none" strike="noStrike" cap="none" dirty="0" smtClean="0">
                <a:solidFill>
                  <a:srgbClr val="00685D"/>
                </a:solidFill>
                <a:latin typeface="Arial"/>
                <a:ea typeface="Arial"/>
                <a:cs typeface="Arial"/>
                <a:sym typeface="Arial"/>
              </a:rPr>
              <a:t>Zero Downtime Deployment</a:t>
            </a:r>
          </a:p>
          <a:p>
            <a:pPr marL="0" marR="0" lvl="0" indent="0" algn="l" rtl="0">
              <a:lnSpc>
                <a:spcPct val="115000"/>
              </a:lnSpc>
              <a:spcBef>
                <a:spcPts val="400"/>
              </a:spcBef>
              <a:spcAft>
                <a:spcPts val="0"/>
              </a:spcAft>
              <a:buClr>
                <a:srgbClr val="0096D6"/>
              </a:buClr>
              <a:buSzPct val="25000"/>
              <a:buFont typeface="Arial"/>
              <a:buNone/>
            </a:pPr>
            <a:r>
              <a:rPr lang="en-US" sz="1200" b="0" i="0" u="none" strike="noStrike" cap="none" dirty="0" smtClean="0">
                <a:solidFill>
                  <a:srgbClr val="0096D6"/>
                </a:solidFill>
                <a:latin typeface="Arial"/>
                <a:ea typeface="Arial"/>
                <a:cs typeface="Arial"/>
                <a:sym typeface="Arial"/>
              </a:rPr>
              <a:t>•</a:t>
            </a:r>
            <a:r>
              <a:rPr lang="en-US" sz="1200" b="0" i="0" u="none" strike="noStrike" cap="none" dirty="0" smtClean="0">
                <a:solidFill>
                  <a:srgbClr val="00685D"/>
                </a:solidFill>
                <a:latin typeface="Arial"/>
                <a:ea typeface="Arial"/>
                <a:cs typeface="Arial"/>
                <a:sym typeface="Arial"/>
              </a:rPr>
              <a:t>A/B Testing</a:t>
            </a:r>
          </a:p>
          <a:p>
            <a:pPr marL="0" marR="0" lvl="0" indent="0" algn="l" rtl="0">
              <a:lnSpc>
                <a:spcPct val="115000"/>
              </a:lnSpc>
              <a:spcBef>
                <a:spcPts val="400"/>
              </a:spcBef>
              <a:spcAft>
                <a:spcPts val="0"/>
              </a:spcAft>
              <a:buClr>
                <a:srgbClr val="0096D6"/>
              </a:buClr>
              <a:buSzPct val="25000"/>
              <a:buFont typeface="Arial"/>
              <a:buNone/>
            </a:pPr>
            <a:r>
              <a:rPr lang="en-US" sz="1200" b="0" i="0" u="none" strike="noStrike" cap="none" dirty="0" smtClean="0">
                <a:solidFill>
                  <a:srgbClr val="0096D6"/>
                </a:solidFill>
                <a:latin typeface="Arial"/>
                <a:ea typeface="Arial"/>
                <a:cs typeface="Arial"/>
                <a:sym typeface="Arial"/>
              </a:rPr>
              <a:t>•</a:t>
            </a:r>
            <a:r>
              <a:rPr lang="en-US" sz="1200" b="0" i="0" u="none" strike="noStrike" cap="none" dirty="0" smtClean="0">
                <a:solidFill>
                  <a:srgbClr val="00685D"/>
                </a:solidFill>
                <a:latin typeface="Arial"/>
                <a:ea typeface="Arial"/>
                <a:cs typeface="Arial"/>
                <a:sym typeface="Arial"/>
              </a:rPr>
              <a:t>Scale Apps On-Demand</a:t>
            </a:r>
          </a:p>
        </p:txBody>
      </p:sp>
      <p:sp>
        <p:nvSpPr>
          <p:cNvPr id="4" name="Slide Number Placeholder 3"/>
          <p:cNvSpPr>
            <a:spLocks noGrp="1"/>
          </p:cNvSpPr>
          <p:nvPr>
            <p:ph type="sldNum" sz="quarter" idx="10"/>
          </p:nvPr>
        </p:nvSpPr>
        <p:spPr/>
        <p:txBody>
          <a:bodyPr/>
          <a:lstStyle/>
          <a:p>
            <a:fld id="{9BEDBE90-FDBE-A44D-9062-5A5D1585D5B8}" type="slidenum">
              <a:rPr lang="en-US" smtClean="0"/>
              <a:t>6</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spcBef>
                <a:spcPts val="0"/>
              </a:spcBef>
              <a:spcAft>
                <a:spcPts val="0"/>
              </a:spcAft>
              <a:buSzPct val="25000"/>
              <a:buNone/>
            </a:pPr>
            <a:r>
              <a:rPr lang="en-US" sz="1200" b="1" i="0" u="none" strike="noStrike" cap="none" dirty="0" smtClean="0">
                <a:solidFill>
                  <a:schemeClr val="dk1"/>
                </a:solidFill>
                <a:latin typeface="+mn-lt"/>
                <a:ea typeface="Calibri"/>
                <a:cs typeface="Calibri"/>
                <a:sym typeface="Calibri"/>
              </a:rPr>
              <a:t>Continuous delivery is key to iterative development process</a:t>
            </a:r>
            <a:r>
              <a:rPr lang="en-US" sz="1200" b="0" i="0" u="none" strike="noStrike" cap="none" dirty="0" smtClean="0">
                <a:solidFill>
                  <a:schemeClr val="dk1"/>
                </a:solidFill>
                <a:latin typeface="+mn-lt"/>
                <a:ea typeface="Calibri"/>
                <a:cs typeface="Calibri"/>
                <a:sym typeface="Calibri"/>
              </a:rPr>
              <a:t> and CI/CD tools provide the </a:t>
            </a:r>
            <a:r>
              <a:rPr lang="en-US" sz="1200" b="1" i="0" u="none" strike="noStrike" cap="none" dirty="0" smtClean="0">
                <a:solidFill>
                  <a:schemeClr val="dk1"/>
                </a:solidFill>
                <a:latin typeface="+mn-lt"/>
                <a:ea typeface="Calibri"/>
                <a:cs typeface="Calibri"/>
                <a:sym typeface="Calibri"/>
              </a:rPr>
              <a:t>framework for delivery process with transparency between </a:t>
            </a:r>
            <a:r>
              <a:rPr lang="en-US" sz="1200" b="1" i="0" u="none" strike="noStrike" cap="none" dirty="0" err="1" smtClean="0">
                <a:solidFill>
                  <a:schemeClr val="dk1"/>
                </a:solidFill>
                <a:latin typeface="+mn-lt"/>
                <a:ea typeface="Calibri"/>
                <a:cs typeface="Calibri"/>
                <a:sym typeface="Calibri"/>
              </a:rPr>
              <a:t>Dev</a:t>
            </a:r>
            <a:r>
              <a:rPr lang="en-US" sz="1200" b="1" i="0" u="none" strike="noStrike" cap="none" dirty="0" smtClean="0">
                <a:solidFill>
                  <a:schemeClr val="dk1"/>
                </a:solidFill>
                <a:latin typeface="+mn-lt"/>
                <a:ea typeface="Calibri"/>
                <a:cs typeface="Calibri"/>
                <a:sym typeface="Calibri"/>
              </a:rPr>
              <a:t> and Ops. </a:t>
            </a:r>
          </a:p>
          <a:p>
            <a:pPr marL="0" marR="0" lvl="0" indent="0" algn="l" rtl="0">
              <a:lnSpc>
                <a:spcPct val="100000"/>
              </a:lnSpc>
              <a:spcBef>
                <a:spcPts val="0"/>
              </a:spcBef>
              <a:spcAft>
                <a:spcPts val="0"/>
              </a:spcAft>
              <a:buClr>
                <a:schemeClr val="dk1"/>
              </a:buClr>
              <a:buSzPct val="25000"/>
              <a:buFont typeface="Calibri"/>
              <a:buNone/>
            </a:pPr>
            <a:r>
              <a:rPr lang="en-US" sz="1200" b="1" i="0" u="none" strike="noStrike" cap="none" dirty="0" smtClean="0">
                <a:solidFill>
                  <a:schemeClr val="dk1"/>
                </a:solidFill>
                <a:latin typeface="+mn-lt"/>
                <a:ea typeface="Calibri"/>
                <a:cs typeface="Calibri"/>
                <a:sym typeface="Calibri"/>
              </a:rPr>
              <a:t>First platform built assuming CD as the prime directive. The platform</a:t>
            </a:r>
            <a:r>
              <a:rPr lang="en-US" sz="1800" b="1" i="0" u="none" strike="noStrike" cap="none" dirty="0" smtClean="0">
                <a:solidFill>
                  <a:schemeClr val="dk1"/>
                </a:solidFill>
                <a:latin typeface="+mn-lt"/>
                <a:ea typeface="Calibri"/>
                <a:cs typeface="Calibri"/>
                <a:sym typeface="Calibri"/>
              </a:rPr>
              <a:t> </a:t>
            </a:r>
            <a:r>
              <a:rPr lang="en-US" sz="1200" b="1" i="0" u="none" strike="noStrike" cap="none" dirty="0" smtClean="0">
                <a:solidFill>
                  <a:schemeClr val="dk1"/>
                </a:solidFill>
                <a:latin typeface="+mn-lt"/>
                <a:ea typeface="Calibri"/>
                <a:cs typeface="Calibri"/>
                <a:sym typeface="Calibri"/>
              </a:rPr>
              <a:t>integrates tools and automates processes</a:t>
            </a:r>
            <a:r>
              <a:rPr lang="en-US" sz="1200" b="0" i="0" u="none" strike="noStrike" cap="none" dirty="0" smtClean="0">
                <a:solidFill>
                  <a:schemeClr val="dk1"/>
                </a:solidFill>
                <a:latin typeface="+mn-lt"/>
                <a:ea typeface="Calibri"/>
                <a:cs typeface="Calibri"/>
                <a:sym typeface="Calibri"/>
              </a:rPr>
              <a:t> for full app lifecycle from testing to builds and deployment </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dirty="0" smtClean="0">
                <a:solidFill>
                  <a:schemeClr val="dk1"/>
                </a:solidFill>
                <a:latin typeface="+mn-lt"/>
                <a:ea typeface="Calibri"/>
                <a:cs typeface="Calibri"/>
                <a:sym typeface="Calibri"/>
              </a:rPr>
              <a:t>It provides a </a:t>
            </a:r>
          </a:p>
          <a:p>
            <a:pPr marL="457200" marR="0" lvl="1" indent="0" algn="l" rtl="0">
              <a:spcBef>
                <a:spcPts val="0"/>
              </a:spcBef>
              <a:buSzPct val="25000"/>
              <a:buNone/>
            </a:pPr>
            <a:r>
              <a:rPr lang="en-US" sz="1200" b="1" i="0" u="none" strike="noStrike" cap="none" dirty="0" smtClean="0">
                <a:solidFill>
                  <a:schemeClr val="dk1"/>
                </a:solidFill>
                <a:latin typeface="+mn-lt"/>
                <a:ea typeface="Calibri"/>
                <a:cs typeface="Calibri"/>
                <a:sym typeface="Calibri"/>
              </a:rPr>
              <a:t>consistent API to automate deployments</a:t>
            </a:r>
            <a:r>
              <a:rPr lang="en-US" sz="1200" b="0" i="0" u="none" strike="noStrike" cap="none" dirty="0" smtClean="0">
                <a:solidFill>
                  <a:schemeClr val="dk1"/>
                </a:solidFill>
                <a:latin typeface="+mn-lt"/>
                <a:ea typeface="Calibri"/>
                <a:cs typeface="Calibri"/>
                <a:sym typeface="Calibri"/>
              </a:rPr>
              <a:t>, </a:t>
            </a:r>
            <a:r>
              <a:rPr lang="en-US" sz="1200" b="1" i="0" u="none" strike="noStrike" cap="none" dirty="0" smtClean="0">
                <a:solidFill>
                  <a:schemeClr val="dk1"/>
                </a:solidFill>
                <a:latin typeface="+mn-lt"/>
                <a:ea typeface="Calibri"/>
                <a:cs typeface="Calibri"/>
                <a:sym typeface="Calibri"/>
              </a:rPr>
              <a:t> </a:t>
            </a:r>
          </a:p>
          <a:p>
            <a:pPr marL="457200" marR="0" lvl="1" indent="0" algn="l" rtl="0">
              <a:spcBef>
                <a:spcPts val="0"/>
              </a:spcBef>
              <a:buSzPct val="25000"/>
              <a:buNone/>
            </a:pPr>
            <a:r>
              <a:rPr lang="en-US" sz="1200" b="1" i="0" u="none" strike="noStrike" cap="none" dirty="0" smtClean="0">
                <a:solidFill>
                  <a:schemeClr val="dk1"/>
                </a:solidFill>
                <a:latin typeface="+mn-lt"/>
                <a:ea typeface="Calibri"/>
                <a:cs typeface="Calibri"/>
                <a:sym typeface="Calibri"/>
              </a:rPr>
              <a:t>standard tooling for all apps</a:t>
            </a:r>
            <a:r>
              <a:rPr lang="en-US" sz="1200" b="0" i="0" u="none" strike="noStrike" cap="none" dirty="0" smtClean="0">
                <a:solidFill>
                  <a:schemeClr val="dk1"/>
                </a:solidFill>
                <a:latin typeface="+mn-lt"/>
                <a:ea typeface="Calibri"/>
                <a:cs typeface="Calibri"/>
                <a:sym typeface="Calibri"/>
              </a:rPr>
              <a:t> with </a:t>
            </a:r>
          </a:p>
          <a:p>
            <a:pPr marL="457200" marR="0" lvl="1" indent="0" algn="l" rtl="0">
              <a:spcBef>
                <a:spcPts val="0"/>
              </a:spcBef>
              <a:buSzPct val="25000"/>
              <a:buNone/>
            </a:pPr>
            <a:r>
              <a:rPr lang="en-US" sz="1200" b="0" i="0" u="none" strike="noStrike" cap="none" dirty="0" smtClean="0">
                <a:solidFill>
                  <a:schemeClr val="dk1"/>
                </a:solidFill>
                <a:latin typeface="+mn-lt"/>
                <a:ea typeface="Calibri"/>
                <a:cs typeface="Calibri"/>
                <a:sym typeface="Calibri"/>
              </a:rPr>
              <a:t>C</a:t>
            </a:r>
            <a:r>
              <a:rPr lang="en-US" sz="1200" b="1" i="0" u="none" strike="noStrike" cap="none" dirty="0" smtClean="0">
                <a:solidFill>
                  <a:schemeClr val="dk1"/>
                </a:solidFill>
                <a:latin typeface="+mn-lt"/>
                <a:ea typeface="Calibri"/>
                <a:cs typeface="Calibri"/>
                <a:sym typeface="Calibri"/>
              </a:rPr>
              <a:t>ommits from many teams rolling into production </a:t>
            </a:r>
            <a:r>
              <a:rPr lang="en-US" sz="1200" b="0" i="0" u="none" strike="noStrike" cap="none" dirty="0" smtClean="0">
                <a:solidFill>
                  <a:schemeClr val="dk1"/>
                </a:solidFill>
                <a:latin typeface="+mn-lt"/>
                <a:ea typeface="Calibri"/>
                <a:cs typeface="Calibri"/>
                <a:sym typeface="Calibri"/>
              </a:rPr>
              <a:t>hosted </a:t>
            </a:r>
            <a:r>
              <a:rPr lang="en-US" sz="1200" b="0" i="0" u="none" strike="noStrike" cap="none" dirty="0" err="1" smtClean="0">
                <a:solidFill>
                  <a:schemeClr val="dk1"/>
                </a:solidFill>
                <a:latin typeface="+mn-lt"/>
                <a:ea typeface="Calibri"/>
                <a:cs typeface="Calibri"/>
                <a:sym typeface="Calibri"/>
              </a:rPr>
              <a:t>env</a:t>
            </a:r>
            <a:r>
              <a:rPr lang="en-US" sz="1200" b="0" i="0" u="none" strike="noStrike" cap="none" dirty="0" smtClean="0">
                <a:solidFill>
                  <a:schemeClr val="dk1"/>
                </a:solidFill>
                <a:latin typeface="+mn-lt"/>
                <a:ea typeface="Calibri"/>
                <a:cs typeface="Calibri"/>
                <a:sym typeface="Calibri"/>
              </a:rPr>
              <a:t> as </a:t>
            </a:r>
            <a:r>
              <a:rPr lang="en-US" sz="1200" b="1" i="0" u="none" strike="noStrike" cap="none" dirty="0" smtClean="0">
                <a:solidFill>
                  <a:schemeClr val="dk1"/>
                </a:solidFill>
                <a:latin typeface="+mn-lt"/>
                <a:ea typeface="Calibri"/>
                <a:cs typeface="Calibri"/>
                <a:sym typeface="Calibri"/>
              </a:rPr>
              <a:t>fast as possible with safety</a:t>
            </a:r>
          </a:p>
          <a:p>
            <a:pPr marL="0" marR="0" lvl="0" indent="0" algn="l" rtl="0">
              <a:spcBef>
                <a:spcPts val="0"/>
              </a:spcBef>
              <a:buSzPct val="25000"/>
              <a:buNone/>
            </a:pPr>
            <a:r>
              <a:rPr lang="en-US" sz="1200" b="0" i="0" u="none" strike="noStrike" cap="none" dirty="0" err="1" smtClean="0">
                <a:solidFill>
                  <a:schemeClr val="dk1"/>
                </a:solidFill>
                <a:latin typeface="+mn-lt"/>
                <a:ea typeface="Calibri"/>
                <a:cs typeface="Calibri"/>
                <a:sym typeface="Calibri"/>
              </a:rPr>
              <a:t>GitLab</a:t>
            </a:r>
            <a:r>
              <a:rPr lang="en-US" sz="1200" b="0" i="0" u="none" strike="noStrike" cap="none" dirty="0" smtClean="0">
                <a:solidFill>
                  <a:schemeClr val="dk1"/>
                </a:solidFill>
                <a:latin typeface="+mn-lt"/>
                <a:ea typeface="Calibri"/>
                <a:cs typeface="Calibri"/>
                <a:sym typeface="Calibri"/>
              </a:rPr>
              <a:t>, Concourse/Jenkins and </a:t>
            </a:r>
            <a:r>
              <a:rPr lang="en-US" sz="1200" b="0" i="0" u="none" strike="noStrike" cap="none" dirty="0" err="1" smtClean="0">
                <a:solidFill>
                  <a:schemeClr val="dk1"/>
                </a:solidFill>
                <a:latin typeface="+mn-lt"/>
                <a:ea typeface="Calibri"/>
                <a:cs typeface="Calibri"/>
                <a:sym typeface="Calibri"/>
              </a:rPr>
              <a:t>Artifactory</a:t>
            </a:r>
            <a:r>
              <a:rPr lang="en-US" sz="1200" b="0" i="0" u="none" strike="noStrike" cap="none" dirty="0" smtClean="0">
                <a:solidFill>
                  <a:schemeClr val="dk1"/>
                </a:solidFill>
                <a:latin typeface="+mn-lt"/>
                <a:ea typeface="Calibri"/>
                <a:cs typeface="Calibri"/>
                <a:sym typeface="Calibri"/>
              </a:rPr>
              <a:t> can also be installed on and managed by Pivotal Cloud Foundry, which makes it even quicker and easier to get these platforms up and running.</a:t>
            </a:r>
          </a:p>
          <a:p>
            <a:pPr marL="457200" marR="0" lvl="1" indent="0" algn="l" rtl="0">
              <a:spcBef>
                <a:spcPts val="0"/>
              </a:spcBef>
              <a:spcAft>
                <a:spcPts val="0"/>
              </a:spcAft>
              <a:buSzPct val="25000"/>
              <a:buNone/>
            </a:pPr>
            <a:endParaRPr lang="en-US" sz="1200" b="1" i="0" u="none" strike="noStrike" cap="none" dirty="0" smtClean="0">
              <a:solidFill>
                <a:schemeClr val="dk1"/>
              </a:solidFill>
              <a:latin typeface="+mn-lt"/>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r>
              <a:rPr lang="en-US" sz="1200" b="1" i="0" u="none" strike="noStrike" cap="none" dirty="0" smtClean="0">
                <a:solidFill>
                  <a:schemeClr val="dk1"/>
                </a:solidFill>
                <a:latin typeface="+mn-lt"/>
                <a:ea typeface="Calibri"/>
                <a:cs typeface="Calibri"/>
                <a:sym typeface="Calibri"/>
              </a:rPr>
              <a:t>-------------------Notes on the partner and SCS  products for in case of further discussion-------------------</a:t>
            </a:r>
          </a:p>
          <a:p>
            <a:pPr marL="0" marR="0" lvl="0" indent="0" algn="l" rtl="0">
              <a:spcBef>
                <a:spcPts val="0"/>
              </a:spcBef>
              <a:buSzPct val="25000"/>
              <a:buNone/>
            </a:pPr>
            <a:endParaRPr lang="en-US" sz="1200" b="1" i="0" u="none" strike="noStrike" cap="none" dirty="0" smtClean="0">
              <a:solidFill>
                <a:schemeClr val="dk1"/>
              </a:solidFill>
              <a:latin typeface="+mn-lt"/>
              <a:ea typeface="Calibri"/>
              <a:cs typeface="Calibri"/>
              <a:sym typeface="Calibri"/>
            </a:endParaRPr>
          </a:p>
          <a:p>
            <a:pPr marL="0" marR="0" lvl="0" indent="0" algn="l" rtl="0">
              <a:spcBef>
                <a:spcPts val="0"/>
              </a:spcBef>
              <a:buSzPct val="25000"/>
              <a:buNone/>
            </a:pPr>
            <a:r>
              <a:rPr lang="en-US" sz="1200" b="1" i="0" u="none" strike="noStrike" cap="none" dirty="0" err="1" smtClean="0">
                <a:solidFill>
                  <a:schemeClr val="dk1"/>
                </a:solidFill>
                <a:latin typeface="+mn-lt"/>
                <a:ea typeface="Calibri"/>
                <a:cs typeface="Calibri"/>
                <a:sym typeface="Calibri"/>
              </a:rPr>
              <a:t>Gitab</a:t>
            </a:r>
            <a:r>
              <a:rPr lang="en-US" sz="1200" b="0" i="0" u="none" strike="noStrike" cap="none" dirty="0" smtClean="0">
                <a:solidFill>
                  <a:schemeClr val="dk1"/>
                </a:solidFill>
                <a:latin typeface="+mn-lt"/>
                <a:ea typeface="Calibri"/>
                <a:cs typeface="Calibri"/>
                <a:sym typeface="Calibri"/>
              </a:rPr>
              <a:t> - Source control product using GIT that includes </a:t>
            </a:r>
            <a:r>
              <a:rPr lang="en-US" sz="1200" b="0" i="0" u="none" strike="noStrike" cap="none" dirty="0" err="1" smtClean="0">
                <a:solidFill>
                  <a:schemeClr val="dk1"/>
                </a:solidFill>
                <a:latin typeface="+mn-lt"/>
                <a:ea typeface="Calibri"/>
                <a:cs typeface="Calibri"/>
                <a:sym typeface="Calibri"/>
              </a:rPr>
              <a:t>git</a:t>
            </a:r>
            <a:r>
              <a:rPr lang="en-US" sz="1200" b="0" i="0" u="none" strike="noStrike" cap="none" dirty="0" smtClean="0">
                <a:solidFill>
                  <a:schemeClr val="dk1"/>
                </a:solidFill>
                <a:latin typeface="+mn-lt"/>
                <a:ea typeface="Calibri"/>
                <a:cs typeface="Calibri"/>
                <a:sym typeface="Calibri"/>
              </a:rPr>
              <a:t> repository management, code reviews, issue tracking, wikis , etc. We provide a managed solution, including automated deployment, configuration, scaling &amp; upgrade (via Ops Manager)  with persisted data and configuration. Not required to be an expert in </a:t>
            </a:r>
            <a:r>
              <a:rPr lang="en-US" sz="1200" b="0" i="0" u="none" strike="noStrike" cap="none" dirty="0" err="1" smtClean="0">
                <a:solidFill>
                  <a:schemeClr val="dk1"/>
                </a:solidFill>
                <a:latin typeface="+mn-lt"/>
                <a:ea typeface="Calibri"/>
                <a:cs typeface="Calibri"/>
                <a:sym typeface="Calibri"/>
              </a:rPr>
              <a:t>Git</a:t>
            </a:r>
            <a:r>
              <a:rPr lang="en-US" sz="1200" b="0" i="0" u="none" strike="noStrike" cap="none" dirty="0" smtClean="0">
                <a:solidFill>
                  <a:schemeClr val="dk1"/>
                </a:solidFill>
                <a:latin typeface="+mn-lt"/>
                <a:ea typeface="Calibri"/>
                <a:cs typeface="Calibri"/>
                <a:sym typeface="Calibri"/>
              </a:rPr>
              <a:t>. </a:t>
            </a:r>
          </a:p>
          <a:p>
            <a:pPr marL="0" marR="0" lvl="0" indent="0" algn="l" rtl="0">
              <a:spcBef>
                <a:spcPts val="0"/>
              </a:spcBef>
              <a:buSzPct val="25000"/>
              <a:buNone/>
            </a:pPr>
            <a:endParaRPr lang="en-US" sz="1200" b="1" i="0" u="none" strike="noStrike" cap="none" dirty="0" smtClean="0">
              <a:solidFill>
                <a:schemeClr val="dk1"/>
              </a:solidFill>
              <a:latin typeface="+mn-lt"/>
              <a:ea typeface="Calibri"/>
              <a:cs typeface="Calibri"/>
              <a:sym typeface="Calibri"/>
            </a:endParaRPr>
          </a:p>
          <a:p>
            <a:pPr marL="0" marR="0" lvl="0" indent="0" algn="l" rtl="0">
              <a:spcBef>
                <a:spcPts val="0"/>
              </a:spcBef>
              <a:buSzPct val="25000"/>
              <a:buNone/>
            </a:pPr>
            <a:endParaRPr lang="en-US" sz="1200" b="1" i="0" u="none" strike="noStrike" cap="none" dirty="0" smtClean="0">
              <a:solidFill>
                <a:schemeClr val="dk1"/>
              </a:solidFill>
              <a:latin typeface="+mn-lt"/>
              <a:ea typeface="Calibri"/>
              <a:cs typeface="Calibri"/>
              <a:sym typeface="Calibri"/>
            </a:endParaRPr>
          </a:p>
          <a:p>
            <a:pPr marL="0" marR="0" lvl="0" indent="0" algn="l" rtl="0">
              <a:spcBef>
                <a:spcPts val="0"/>
              </a:spcBef>
              <a:buSzPct val="25000"/>
              <a:buNone/>
            </a:pPr>
            <a:endParaRPr lang="en-US" sz="1200" b="1" i="0" u="none" strike="noStrike" cap="none" dirty="0" smtClean="0">
              <a:solidFill>
                <a:schemeClr val="dk1"/>
              </a:solidFill>
              <a:latin typeface="+mn-lt"/>
              <a:ea typeface="Calibri"/>
              <a:cs typeface="Calibri"/>
              <a:sym typeface="Calibri"/>
            </a:endParaRPr>
          </a:p>
          <a:p>
            <a:pPr marL="0" marR="0" lvl="0" indent="0" algn="l" rtl="0">
              <a:spcBef>
                <a:spcPts val="0"/>
              </a:spcBef>
              <a:buSzPct val="25000"/>
              <a:buNone/>
            </a:pPr>
            <a:r>
              <a:rPr lang="en-US" sz="1200" b="1" i="0" u="none" strike="noStrike" cap="none" dirty="0" smtClean="0">
                <a:solidFill>
                  <a:schemeClr val="dk1"/>
                </a:solidFill>
                <a:latin typeface="+mn-lt"/>
                <a:ea typeface="Calibri"/>
                <a:cs typeface="Calibri"/>
                <a:sym typeface="Calibri"/>
              </a:rPr>
              <a:t>Jenkins</a:t>
            </a:r>
            <a:r>
              <a:rPr lang="en-US" sz="1200" b="0" i="0" u="none" strike="noStrike" cap="none" dirty="0" smtClean="0">
                <a:solidFill>
                  <a:schemeClr val="dk1"/>
                </a:solidFill>
                <a:latin typeface="+mn-lt"/>
                <a:ea typeface="Calibri"/>
                <a:cs typeface="Calibri"/>
                <a:sym typeface="Calibri"/>
              </a:rPr>
              <a:t> - #1 CI tool, 8 years old. Includes the core open source Jenkins technology with advanced enterprise features developed by </a:t>
            </a:r>
            <a:r>
              <a:rPr lang="en-US" sz="1200" b="0" i="0" u="none" strike="noStrike" cap="none" dirty="0" err="1" smtClean="0">
                <a:solidFill>
                  <a:schemeClr val="dk1"/>
                </a:solidFill>
                <a:latin typeface="+mn-lt"/>
                <a:ea typeface="Calibri"/>
                <a:cs typeface="Calibri"/>
                <a:sym typeface="Calibri"/>
              </a:rPr>
              <a:t>CloudBees</a:t>
            </a:r>
            <a:r>
              <a:rPr lang="en-US" sz="1200" b="0" i="0" u="none" strike="noStrike" cap="none" dirty="0" smtClean="0">
                <a:solidFill>
                  <a:schemeClr val="dk1"/>
                </a:solidFill>
                <a:latin typeface="+mn-lt"/>
                <a:ea typeface="Calibri"/>
                <a:cs typeface="Calibri"/>
                <a:sym typeface="Calibri"/>
              </a:rPr>
              <a:t>. CB provides professional technical support for Jenkins and 1000+ open source community Jenkins plugins.  One click install and scale w/ PCF Ops manager, integrated authentication with PCF UAA to provide single sign-on and support for role-based authentication and authorization </a:t>
            </a:r>
          </a:p>
          <a:p>
            <a:pPr marL="0" marR="0" lvl="0" indent="0" algn="l" rtl="0">
              <a:spcBef>
                <a:spcPts val="0"/>
              </a:spcBef>
              <a:buSzPct val="25000"/>
              <a:buNone/>
            </a:pPr>
            <a:r>
              <a:rPr lang="en-US" sz="1200" b="1" i="0" u="none" strike="noStrike" cap="none" dirty="0" err="1" smtClean="0">
                <a:solidFill>
                  <a:schemeClr val="dk1"/>
                </a:solidFill>
                <a:latin typeface="+mn-lt"/>
                <a:ea typeface="Calibri"/>
                <a:cs typeface="Calibri"/>
                <a:sym typeface="Calibri"/>
              </a:rPr>
              <a:t>JFrog</a:t>
            </a:r>
            <a:r>
              <a:rPr lang="en-US" sz="1200" b="1" i="0" u="none" strike="noStrike" cap="none" dirty="0" smtClean="0">
                <a:solidFill>
                  <a:schemeClr val="dk1"/>
                </a:solidFill>
                <a:latin typeface="+mn-lt"/>
                <a:ea typeface="Calibri"/>
                <a:cs typeface="Calibri"/>
                <a:sym typeface="Calibri"/>
              </a:rPr>
              <a:t> </a:t>
            </a:r>
            <a:r>
              <a:rPr lang="en-US" sz="1200" b="1" i="0" u="none" strike="noStrike" cap="none" dirty="0" err="1" smtClean="0">
                <a:solidFill>
                  <a:schemeClr val="dk1"/>
                </a:solidFill>
                <a:latin typeface="+mn-lt"/>
                <a:ea typeface="Calibri"/>
                <a:cs typeface="Calibri"/>
                <a:sym typeface="Calibri"/>
              </a:rPr>
              <a:t>artifactory</a:t>
            </a:r>
            <a:r>
              <a:rPr lang="en-US" sz="1200" b="0" i="0" u="none" strike="noStrike" cap="none" dirty="0" smtClean="0">
                <a:solidFill>
                  <a:schemeClr val="dk1"/>
                </a:solidFill>
                <a:latin typeface="+mn-lt"/>
                <a:ea typeface="Calibri"/>
                <a:cs typeface="Calibri"/>
                <a:sym typeface="Calibri"/>
              </a:rPr>
              <a:t> -  Automate all aspects of artifact management using REST API. Powerful enterprise features and fine grained permissions. Advanced security and reliability features control access to artifacts, where they’re deployed and supports large load bursts with extremely high </a:t>
            </a:r>
            <a:r>
              <a:rPr lang="en-US" sz="1200" b="0" i="0" u="none" strike="noStrike" cap="none" dirty="0" err="1" smtClean="0">
                <a:solidFill>
                  <a:schemeClr val="dk1"/>
                </a:solidFill>
                <a:latin typeface="+mn-lt"/>
                <a:ea typeface="Calibri"/>
                <a:cs typeface="Calibri"/>
                <a:sym typeface="Calibri"/>
              </a:rPr>
              <a:t>concurrency+data</a:t>
            </a:r>
            <a:r>
              <a:rPr lang="en-US" sz="1200" b="0" i="0" u="none" strike="noStrike" cap="none" dirty="0" smtClean="0">
                <a:solidFill>
                  <a:schemeClr val="dk1"/>
                </a:solidFill>
                <a:latin typeface="+mn-lt"/>
                <a:ea typeface="Calibri"/>
                <a:cs typeface="Calibri"/>
                <a:sym typeface="Calibri"/>
              </a:rPr>
              <a:t> integrity. Can serve as internal &amp; private </a:t>
            </a:r>
            <a:r>
              <a:rPr lang="en-US" sz="1200" b="0" i="0" u="none" strike="noStrike" cap="none" dirty="0" err="1" smtClean="0">
                <a:solidFill>
                  <a:schemeClr val="dk1"/>
                </a:solidFill>
                <a:latin typeface="+mn-lt"/>
                <a:ea typeface="Calibri"/>
                <a:cs typeface="Calibri"/>
                <a:sym typeface="Calibri"/>
              </a:rPr>
              <a:t>docker</a:t>
            </a:r>
            <a:r>
              <a:rPr lang="en-US" sz="1200" b="0" i="0" u="none" strike="noStrike" cap="none" dirty="0" smtClean="0">
                <a:solidFill>
                  <a:schemeClr val="dk1"/>
                </a:solidFill>
                <a:latin typeface="+mn-lt"/>
                <a:ea typeface="Calibri"/>
                <a:cs typeface="Calibri"/>
                <a:sym typeface="Calibri"/>
              </a:rPr>
              <a:t> registry access. Push button deployment , automated upgrades via PCF Ops Manager, with persisted data and configuration. Not required to be an expert in </a:t>
            </a:r>
            <a:r>
              <a:rPr lang="en-US" sz="1200" b="0" i="0" u="none" strike="noStrike" cap="none" dirty="0" err="1" smtClean="0">
                <a:solidFill>
                  <a:schemeClr val="dk1"/>
                </a:solidFill>
                <a:latin typeface="+mn-lt"/>
                <a:ea typeface="Calibri"/>
                <a:cs typeface="Calibri"/>
                <a:sym typeface="Calibri"/>
              </a:rPr>
              <a:t>JFrog</a:t>
            </a:r>
            <a:r>
              <a:rPr lang="en-US" sz="1200" b="0" i="0" u="none" strike="noStrike" cap="none" dirty="0" smtClean="0">
                <a:solidFill>
                  <a:schemeClr val="dk1"/>
                </a:solidFill>
                <a:latin typeface="+mn-lt"/>
                <a:ea typeface="Calibri"/>
                <a:cs typeface="Calibri"/>
                <a:sym typeface="Calibri"/>
              </a:rPr>
              <a:t> </a:t>
            </a:r>
            <a:r>
              <a:rPr lang="en-US" sz="1200" b="0" i="0" u="none" strike="noStrike" cap="none" dirty="0" err="1" smtClean="0">
                <a:solidFill>
                  <a:schemeClr val="dk1"/>
                </a:solidFill>
                <a:latin typeface="+mn-lt"/>
                <a:ea typeface="Calibri"/>
                <a:cs typeface="Calibri"/>
                <a:sym typeface="Calibri"/>
              </a:rPr>
              <a:t>Artifactory</a:t>
            </a:r>
            <a:r>
              <a:rPr lang="en-US" sz="1200" b="0" i="0" u="none" strike="noStrike" cap="none" dirty="0" smtClean="0">
                <a:solidFill>
                  <a:schemeClr val="dk1"/>
                </a:solidFill>
                <a:latin typeface="+mn-lt"/>
                <a:ea typeface="Calibri"/>
                <a:cs typeface="Calibri"/>
                <a:sym typeface="Calibri"/>
              </a:rPr>
              <a:t>.</a:t>
            </a:r>
          </a:p>
          <a:p>
            <a:pPr marL="0" marR="0" lvl="0" indent="0" algn="l" rtl="0">
              <a:spcBef>
                <a:spcPts val="0"/>
              </a:spcBef>
              <a:buSzPct val="25000"/>
              <a:buNone/>
            </a:pPr>
            <a:endParaRPr lang="en-US" sz="1200" b="0" i="0" u="none" strike="noStrike" cap="none" dirty="0" smtClean="0">
              <a:solidFill>
                <a:schemeClr val="dk1"/>
              </a:solidFill>
              <a:latin typeface="+mn-lt"/>
              <a:ea typeface="Calibri"/>
              <a:cs typeface="Calibri"/>
              <a:sym typeface="Calibri"/>
            </a:endParaRPr>
          </a:p>
          <a:p>
            <a:endParaRPr lang="en-US" dirty="0" smtClean="0"/>
          </a:p>
          <a:p>
            <a:pPr marL="0" marR="0" lvl="0" indent="0" algn="l" rtl="0">
              <a:lnSpc>
                <a:spcPct val="115000"/>
              </a:lnSpc>
              <a:spcBef>
                <a:spcPts val="0"/>
              </a:spcBef>
              <a:spcAft>
                <a:spcPts val="0"/>
              </a:spcAft>
              <a:buClr>
                <a:srgbClr val="000000"/>
              </a:buClr>
              <a:buSzPct val="25000"/>
              <a:buFont typeface="Arial"/>
              <a:buNone/>
            </a:pPr>
            <a:endParaRPr lang="en-US" sz="1200" b="0" i="0" u="none" strike="noStrike" cap="none" dirty="0" smtClean="0">
              <a:solidFill>
                <a:srgbClr val="00685D"/>
              </a:solidFill>
              <a:latin typeface="Arial"/>
              <a:ea typeface="Arial"/>
              <a:cs typeface="Arial"/>
              <a:sym typeface="Arial"/>
            </a:endParaRPr>
          </a:p>
        </p:txBody>
      </p:sp>
      <p:sp>
        <p:nvSpPr>
          <p:cNvPr id="4" name="Slide Number Placeholder 3"/>
          <p:cNvSpPr>
            <a:spLocks noGrp="1"/>
          </p:cNvSpPr>
          <p:nvPr>
            <p:ph type="sldNum" sz="quarter" idx="10"/>
          </p:nvPr>
        </p:nvSpPr>
        <p:spPr/>
        <p:txBody>
          <a:bodyPr/>
          <a:lstStyle/>
          <a:p>
            <a:fld id="{9BEDBE90-FDBE-A44D-9062-5A5D1585D5B8}" type="slidenum">
              <a:rPr lang="en-US" smtClean="0"/>
              <a:t>7</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spcBef>
                <a:spcPts val="0"/>
              </a:spcBef>
              <a:spcAft>
                <a:spcPts val="0"/>
              </a:spcAft>
              <a:buClr>
                <a:schemeClr val="dk1"/>
              </a:buClr>
              <a:buSzPct val="25000"/>
              <a:buFont typeface="Calibri"/>
              <a:buNone/>
            </a:pPr>
            <a:r>
              <a:rPr lang="en-US" sz="1200" b="0" i="0" u="none" strike="noStrike" cap="none" dirty="0" smtClean="0">
                <a:solidFill>
                  <a:schemeClr val="dk1"/>
                </a:solidFill>
                <a:latin typeface="+mn-lt"/>
                <a:ea typeface="Calibri"/>
                <a:cs typeface="Calibri"/>
                <a:sym typeface="Calibri"/>
              </a:rPr>
              <a:t>Continuous Integration (CI) is a development practice that requires developers to integrate code into a shared repository several times a day. Each check-in is then verified by an automated build, allowing teams to detect problems early.</a:t>
            </a:r>
          </a:p>
          <a:p>
            <a:pPr marL="0" marR="0" lvl="0" indent="0" algn="l" rtl="0">
              <a:spcBef>
                <a:spcPts val="0"/>
              </a:spcBef>
              <a:spcAft>
                <a:spcPts val="0"/>
              </a:spcAft>
              <a:buClr>
                <a:schemeClr val="dk1"/>
              </a:buClr>
              <a:buSzPct val="25000"/>
              <a:buFont typeface="Calibri"/>
              <a:buNone/>
            </a:pPr>
            <a:endParaRPr lang="en-US" sz="1200" b="0" i="0" u="none" strike="noStrike" cap="none" dirty="0" smtClean="0">
              <a:solidFill>
                <a:schemeClr val="dk1"/>
              </a:solidFill>
              <a:latin typeface="+mn-lt"/>
              <a:ea typeface="Calibri"/>
              <a:cs typeface="Calibri"/>
              <a:sym typeface="Calibri"/>
            </a:endParaRPr>
          </a:p>
          <a:p>
            <a:pPr marL="0" marR="0" lvl="0" indent="0" algn="l" rtl="0">
              <a:spcBef>
                <a:spcPts val="0"/>
              </a:spcBef>
              <a:spcAft>
                <a:spcPts val="0"/>
              </a:spcAft>
              <a:buClr>
                <a:schemeClr val="dk1"/>
              </a:buClr>
              <a:buSzPct val="25000"/>
              <a:buFont typeface="Calibri"/>
              <a:buNone/>
            </a:pPr>
            <a:r>
              <a:rPr lang="en-US" sz="1200" b="0" i="0" u="none" strike="noStrike" cap="none" dirty="0" smtClean="0">
                <a:solidFill>
                  <a:schemeClr val="dk1"/>
                </a:solidFill>
                <a:latin typeface="+mn-lt"/>
                <a:ea typeface="Calibri"/>
                <a:cs typeface="Calibri"/>
                <a:sym typeface="Calibri"/>
              </a:rPr>
              <a:t>Continuous Delivery is the natural extension of Continuous Integration: an approach in which teams ensure that every change to the system is releasable, and that we can release any version at the push of a button. Continuous Delivery aims to make releases boring, so we can deliver frequently and get fast feedback on what users care about.</a:t>
            </a:r>
          </a:p>
          <a:p>
            <a:pPr marL="0" marR="0" lvl="0" indent="0" algn="l" rtl="0">
              <a:spcBef>
                <a:spcPts val="0"/>
              </a:spcBef>
              <a:spcAft>
                <a:spcPts val="0"/>
              </a:spcAft>
              <a:buClr>
                <a:schemeClr val="dk1"/>
              </a:buClr>
              <a:buSzPct val="25000"/>
              <a:buFont typeface="Calibri"/>
              <a:buNone/>
            </a:pPr>
            <a:endParaRPr lang="en-US" sz="1200" b="0" i="0" u="none" strike="noStrike" cap="none" dirty="0" smtClean="0">
              <a:solidFill>
                <a:schemeClr val="dk1"/>
              </a:solidFill>
              <a:latin typeface="+mn-lt"/>
              <a:ea typeface="Calibri"/>
              <a:cs typeface="Calibri"/>
              <a:sym typeface="Calibri"/>
            </a:endParaRPr>
          </a:p>
          <a:p>
            <a:pPr marL="0" marR="0" lvl="0" indent="0" algn="l" rtl="0">
              <a:spcBef>
                <a:spcPts val="0"/>
              </a:spcBef>
              <a:buClr>
                <a:schemeClr val="dk1"/>
              </a:buClr>
              <a:buSzPct val="25000"/>
              <a:buFont typeface="Calibri"/>
              <a:buNone/>
            </a:pPr>
            <a:r>
              <a:rPr lang="en-US" sz="1200" b="0" i="0" u="none" strike="noStrike" cap="none" dirty="0" smtClean="0">
                <a:solidFill>
                  <a:schemeClr val="dk1"/>
                </a:solidFill>
                <a:latin typeface="+mn-lt"/>
                <a:ea typeface="Calibri"/>
                <a:cs typeface="Calibri"/>
                <a:sym typeface="Calibri"/>
              </a:rPr>
              <a:t>Concourse enables CI/CD by realizing the conceptual delivery model in visual pipelines.</a:t>
            </a:r>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8</a:t>
            </a:fld>
            <a:endParaRPr lang="en-US"/>
          </a:p>
        </p:txBody>
      </p:sp>
    </p:spTree>
    <p:extLst>
      <p:ext uri="{BB962C8B-B14F-4D97-AF65-F5344CB8AC3E}">
        <p14:creationId xmlns:p14="http://schemas.microsoft.com/office/powerpoint/2010/main" val="534104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cap="none" dirty="0" smtClean="0">
                <a:solidFill>
                  <a:schemeClr val="dk1"/>
                </a:solidFill>
                <a:latin typeface="+mn-lt"/>
                <a:ea typeface="Calibri"/>
                <a:cs typeface="Calibri"/>
                <a:sym typeface="Calibri"/>
              </a:rPr>
              <a:t>http://</a:t>
            </a:r>
            <a:r>
              <a:rPr lang="en-US" sz="1200" b="0" i="0" u="none" strike="noStrike" cap="none" dirty="0" err="1" smtClean="0">
                <a:solidFill>
                  <a:schemeClr val="dk1"/>
                </a:solidFill>
                <a:latin typeface="+mn-lt"/>
                <a:ea typeface="Calibri"/>
                <a:cs typeface="Calibri"/>
                <a:sym typeface="Calibri"/>
              </a:rPr>
              <a:t>concourse.ci</a:t>
            </a:r>
            <a:r>
              <a:rPr lang="en-US" sz="1200" b="0" i="0" u="none" strike="noStrike" cap="none" dirty="0" smtClean="0">
                <a:solidFill>
                  <a:schemeClr val="dk1"/>
                </a:solidFill>
                <a:latin typeface="+mn-lt"/>
                <a:ea typeface="Calibri"/>
                <a:cs typeface="Calibri"/>
                <a:sym typeface="Calibri"/>
              </a:rPr>
              <a:t>/concourse-</a:t>
            </a:r>
            <a:r>
              <a:rPr lang="en-US" sz="1200" b="0" i="0" u="none" strike="noStrike" cap="none" dirty="0" err="1" smtClean="0">
                <a:solidFill>
                  <a:schemeClr val="dk1"/>
                </a:solidFill>
                <a:latin typeface="+mn-lt"/>
                <a:ea typeface="Calibri"/>
                <a:cs typeface="Calibri"/>
                <a:sym typeface="Calibri"/>
              </a:rPr>
              <a:t>vs.html</a:t>
            </a:r>
            <a:endParaRPr lang="en-US" sz="1200" b="0" i="0" u="none" strike="noStrike" cap="none" dirty="0" smtClean="0">
              <a:solidFill>
                <a:schemeClr val="dk1"/>
              </a:solidFill>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9</a:t>
            </a:fld>
            <a:endParaRPr lang="en-US"/>
          </a:p>
        </p:txBody>
      </p:sp>
    </p:spTree>
    <p:extLst>
      <p:ext uri="{BB962C8B-B14F-4D97-AF65-F5344CB8AC3E}">
        <p14:creationId xmlns:p14="http://schemas.microsoft.com/office/powerpoint/2010/main" val="534104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dirty="0">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smtClean="0"/>
              <a:t>Click to edit Master text styles</a:t>
            </a:r>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latin typeface="Arial"/>
            </a:endParaRPr>
          </a:p>
        </p:txBody>
      </p:sp>
    </p:spTree>
    <p:extLst>
      <p:ext uri="{BB962C8B-B14F-4D97-AF65-F5344CB8AC3E}">
        <p14:creationId xmlns:p14="http://schemas.microsoft.com/office/powerpoint/2010/main" val="4193658052"/>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emp Basic without Rule">
    <p:bg>
      <p:bgPr>
        <a:solidFill>
          <a:srgbClr val="17232A"/>
        </a:solidFill>
        <a:effectLst/>
      </p:bgPr>
    </p:bg>
    <p:spTree>
      <p:nvGrpSpPr>
        <p:cNvPr id="1" name="Shape 250"/>
        <p:cNvGrpSpPr/>
        <p:nvPr/>
      </p:nvGrpSpPr>
      <p:grpSpPr>
        <a:xfrm>
          <a:off x="0" y="0"/>
          <a:ext cx="0" cy="0"/>
          <a:chOff x="0" y="0"/>
          <a:chExt cx="0" cy="0"/>
        </a:xfrm>
      </p:grpSpPr>
      <p:sp>
        <p:nvSpPr>
          <p:cNvPr id="251" name="Shape 251"/>
          <p:cNvSpPr/>
          <p:nvPr/>
        </p:nvSpPr>
        <p:spPr>
          <a:xfrm>
            <a:off x="0" y="4629150"/>
            <a:ext cx="9144000" cy="385800"/>
          </a:xfrm>
          <a:prstGeom prst="rect">
            <a:avLst/>
          </a:prstGeom>
          <a:solidFill>
            <a:srgbClr val="00786E"/>
          </a:solidFill>
          <a:ln>
            <a:noFill/>
          </a:ln>
        </p:spPr>
        <p:txBody>
          <a:bodyPr wrap="square"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252" name="Shape 252"/>
          <p:cNvSpPr txBox="1"/>
          <p:nvPr/>
        </p:nvSpPr>
        <p:spPr>
          <a:xfrm>
            <a:off x="366712" y="5018448"/>
            <a:ext cx="2274900" cy="92400"/>
          </a:xfrm>
          <a:prstGeom prst="rect">
            <a:avLst/>
          </a:prstGeom>
          <a:noFill/>
          <a:ln>
            <a:noFill/>
          </a:ln>
        </p:spPr>
        <p:txBody>
          <a:bodyPr wrap="square" lIns="0" tIns="0" rIns="0" bIns="0" anchor="t" anchorCtr="0">
            <a:noAutofit/>
          </a:bodyPr>
          <a:lstStyle/>
          <a:p>
            <a:pPr marL="0" marR="0" lvl="0" indent="0" algn="l" rtl="0">
              <a:spcBef>
                <a:spcPts val="0"/>
              </a:spcBef>
              <a:buSzPct val="25000"/>
              <a:buNone/>
            </a:pPr>
            <a:r>
              <a:rPr lang="en-US" sz="600" b="0" i="0" u="none" strike="noStrike" cap="none">
                <a:solidFill>
                  <a:srgbClr val="7F7F7F"/>
                </a:solidFill>
                <a:latin typeface="Arial"/>
                <a:ea typeface="Arial"/>
                <a:cs typeface="Arial"/>
                <a:sym typeface="Arial"/>
              </a:rPr>
              <a:t>© Copyright 201</a:t>
            </a:r>
            <a:r>
              <a:rPr lang="en-US" sz="600">
                <a:solidFill>
                  <a:srgbClr val="7F7F7F"/>
                </a:solidFill>
              </a:rPr>
              <a:t>6</a:t>
            </a:r>
            <a:r>
              <a:rPr lang="en-US" sz="600" b="0" i="0" u="none" strike="noStrike" cap="none">
                <a:solidFill>
                  <a:srgbClr val="7F7F7F"/>
                </a:solidFill>
                <a:latin typeface="Arial"/>
                <a:ea typeface="Arial"/>
                <a:cs typeface="Arial"/>
                <a:sym typeface="Arial"/>
              </a:rPr>
              <a:t> Pivotal. All rights reserved.</a:t>
            </a:r>
          </a:p>
        </p:txBody>
      </p:sp>
      <p:pic>
        <p:nvPicPr>
          <p:cNvPr id="253" name="Shape 253" descr="Pivotal_Logo_white.png"/>
          <p:cNvPicPr preferRelativeResize="0"/>
          <p:nvPr/>
        </p:nvPicPr>
        <p:blipFill rotWithShape="1">
          <a:blip r:embed="rId2">
            <a:alphaModFix/>
          </a:blip>
          <a:srcRect/>
          <a:stretch/>
        </p:blipFill>
        <p:spPr>
          <a:xfrm>
            <a:off x="7941732" y="4713966"/>
            <a:ext cx="957300" cy="219600"/>
          </a:xfrm>
          <a:prstGeom prst="rect">
            <a:avLst/>
          </a:prstGeom>
          <a:noFill/>
          <a:ln>
            <a:noFill/>
          </a:ln>
        </p:spPr>
      </p:pic>
      <p:sp>
        <p:nvSpPr>
          <p:cNvPr id="254" name="Shape 254"/>
          <p:cNvSpPr txBox="1">
            <a:spLocks noGrp="1"/>
          </p:cNvSpPr>
          <p:nvPr>
            <p:ph type="title"/>
          </p:nvPr>
        </p:nvSpPr>
        <p:spPr>
          <a:xfrm>
            <a:off x="457199" y="320039"/>
            <a:ext cx="8229600" cy="363600"/>
          </a:xfrm>
          <a:prstGeom prst="rect">
            <a:avLst/>
          </a:prstGeom>
          <a:noFill/>
          <a:ln>
            <a:noFill/>
          </a:ln>
        </p:spPr>
        <p:txBody>
          <a:bodyPr wrap="square" lIns="91425" tIns="91425" rIns="91425" bIns="91425" anchor="ctr" anchorCtr="0"/>
          <a:lstStyle>
            <a:lvl1pPr marL="0" marR="0" lvl="0" indent="0" algn="l" rtl="0">
              <a:spcBef>
                <a:spcPts val="0"/>
              </a:spcBef>
              <a:buClr>
                <a:schemeClr val="lt1"/>
              </a:buClr>
              <a:buFont typeface="Arial"/>
              <a:buNone/>
              <a:defRPr sz="3200" b="0" i="0" u="none" strike="noStrike" cap="none">
                <a:solidFill>
                  <a:schemeClr val="lt1"/>
                </a:solidFill>
                <a:latin typeface="Arial"/>
                <a:ea typeface="Arial"/>
                <a:cs typeface="Arial"/>
                <a:sym typeface="Arial"/>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55" name="Shape 255"/>
          <p:cNvSpPr txBox="1">
            <a:spLocks noGrp="1"/>
          </p:cNvSpPr>
          <p:nvPr>
            <p:ph type="body" idx="1"/>
          </p:nvPr>
        </p:nvSpPr>
        <p:spPr>
          <a:xfrm>
            <a:off x="457200" y="1108074"/>
            <a:ext cx="8229600" cy="3082800"/>
          </a:xfrm>
          <a:prstGeom prst="rect">
            <a:avLst/>
          </a:prstGeom>
          <a:noFill/>
          <a:ln>
            <a:noFill/>
          </a:ln>
        </p:spPr>
        <p:txBody>
          <a:bodyPr wrap="square" lIns="91425" tIns="91425" rIns="91425" bIns="91425" anchor="t" anchorCtr="0"/>
          <a:lstStyle>
            <a:lvl1pPr marL="342900" marR="0" lvl="0" indent="-165100" algn="l" rtl="0">
              <a:spcBef>
                <a:spcPts val="560"/>
              </a:spcBef>
              <a:buClr>
                <a:schemeClr val="lt1"/>
              </a:buClr>
              <a:buSzPct val="100000"/>
              <a:buFont typeface="Arial"/>
              <a:buChar char="•"/>
              <a:defRPr sz="2800" b="0" i="0" u="none" strike="noStrike" cap="none">
                <a:solidFill>
                  <a:schemeClr val="lt1"/>
                </a:solidFill>
                <a:latin typeface="Arial"/>
                <a:ea typeface="Arial"/>
                <a:cs typeface="Arial"/>
                <a:sym typeface="Arial"/>
              </a:defRPr>
            </a:lvl1pPr>
            <a:lvl2pPr marL="742950" marR="0" lvl="1" indent="-13335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3pPr>
            <a:lvl4pPr marL="1600200" marR="0" lvl="3"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4pPr>
            <a:lvl5pPr marL="2057400" marR="0" lvl="4"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256" name="Shape 256"/>
          <p:cNvSpPr txBox="1"/>
          <p:nvPr/>
        </p:nvSpPr>
        <p:spPr>
          <a:xfrm>
            <a:off x="543446" y="4615300"/>
            <a:ext cx="1094400" cy="413400"/>
          </a:xfrm>
          <a:prstGeom prst="rect">
            <a:avLst/>
          </a:prstGeom>
          <a:noFill/>
          <a:ln>
            <a:noFill/>
          </a:ln>
        </p:spPr>
        <p:txBody>
          <a:bodyPr wrap="square" lIns="91425" tIns="91425" rIns="91425" bIns="91425" anchor="t" anchorCtr="0">
            <a:noAutofit/>
          </a:bodyPr>
          <a:lstStyle/>
          <a:p>
            <a:pPr lvl="0" rtl="0">
              <a:spcBef>
                <a:spcPts val="0"/>
              </a:spcBef>
              <a:buNone/>
            </a:pPr>
            <a:r>
              <a:rPr lang="en-US">
                <a:solidFill>
                  <a:srgbClr val="FFFFFF"/>
                </a:solidFill>
                <a:latin typeface="Roboto"/>
                <a:ea typeface="Roboto"/>
                <a:cs typeface="Roboto"/>
                <a:sym typeface="Roboto"/>
              </a:rPr>
              <a:t>Concourse</a:t>
            </a:r>
          </a:p>
        </p:txBody>
      </p:sp>
      <p:pic>
        <p:nvPicPr>
          <p:cNvPr id="257" name="Shape 257" descr="concourse-logo-white.png"/>
          <p:cNvPicPr preferRelativeResize="0"/>
          <p:nvPr/>
        </p:nvPicPr>
        <p:blipFill>
          <a:blip r:embed="rId3">
            <a:alphaModFix/>
          </a:blip>
          <a:stretch>
            <a:fillRect/>
          </a:stretch>
        </p:blipFill>
        <p:spPr>
          <a:xfrm>
            <a:off x="61232" y="4589962"/>
            <a:ext cx="457199" cy="451576"/>
          </a:xfrm>
          <a:prstGeom prst="rect">
            <a:avLst/>
          </a:prstGeom>
          <a:noFill/>
          <a:ln>
            <a:noFill/>
          </a:ln>
        </p:spPr>
      </p:pic>
    </p:spTree>
    <p:extLst>
      <p:ext uri="{BB962C8B-B14F-4D97-AF65-F5344CB8AC3E}">
        <p14:creationId xmlns:p14="http://schemas.microsoft.com/office/powerpoint/2010/main" val="2141458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dirty="0">
              <a:solidFill>
                <a:srgbClr val="FFFFFF">
                  <a:lumMod val="65000"/>
                </a:srgbClr>
              </a:solidFill>
              <a:latin typeface="Arial"/>
            </a:endParaRPr>
          </a:p>
        </p:txBody>
      </p:sp>
    </p:spTree>
    <p:extLst>
      <p:ext uri="{BB962C8B-B14F-4D97-AF65-F5344CB8AC3E}">
        <p14:creationId xmlns:p14="http://schemas.microsoft.com/office/powerpoint/2010/main" val="374596502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dirty="0">
              <a:solidFill>
                <a:srgbClr val="FFFFFF">
                  <a:lumMod val="65000"/>
                </a:srgbClr>
              </a:solidFill>
              <a:latin typeface="Arial"/>
            </a:endParaRPr>
          </a:p>
        </p:txBody>
      </p:sp>
    </p:spTree>
    <p:extLst>
      <p:ext uri="{BB962C8B-B14F-4D97-AF65-F5344CB8AC3E}">
        <p14:creationId xmlns:p14="http://schemas.microsoft.com/office/powerpoint/2010/main" val="2193922739"/>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895322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dirty="0">
              <a:solidFill>
                <a:srgbClr val="000000">
                  <a:tint val="75000"/>
                </a:srgbClr>
              </a:solidFill>
              <a:latin typeface="Arial"/>
            </a:endParaRPr>
          </a:p>
        </p:txBody>
      </p:sp>
    </p:spTree>
    <p:extLst>
      <p:ext uri="{BB962C8B-B14F-4D97-AF65-F5344CB8AC3E}">
        <p14:creationId xmlns:p14="http://schemas.microsoft.com/office/powerpoint/2010/main" val="36652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lang="en-US" sz="4200" smtClean="0"/>
              <a:t>Click to edit Master title style</a:t>
            </a:r>
            <a:endParaRPr sz="4200"/>
          </a:p>
        </p:txBody>
      </p:sp>
    </p:spTree>
    <p:extLst>
      <p:ext uri="{BB962C8B-B14F-4D97-AF65-F5344CB8AC3E}">
        <p14:creationId xmlns:p14="http://schemas.microsoft.com/office/powerpoint/2010/main" val="1999414805"/>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dirty="0">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2924811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6_Blank">
    <p:bg>
      <p:bgPr>
        <a:solidFill>
          <a:schemeClr val="lt1"/>
        </a:solidFill>
        <a:effectLst/>
      </p:bgPr>
    </p:bg>
    <p:spTree>
      <p:nvGrpSpPr>
        <p:cNvPr id="1" name="Shape 11"/>
        <p:cNvGrpSpPr/>
        <p:nvPr/>
      </p:nvGrpSpPr>
      <p:grpSpPr>
        <a:xfrm>
          <a:off x="0" y="0"/>
          <a:ext cx="0" cy="0"/>
          <a:chOff x="0" y="0"/>
          <a:chExt cx="0" cy="0"/>
        </a:xfrm>
      </p:grpSpPr>
    </p:spTree>
    <p:extLst>
      <p:ext uri="{BB962C8B-B14F-4D97-AF65-F5344CB8AC3E}">
        <p14:creationId xmlns:p14="http://schemas.microsoft.com/office/powerpoint/2010/main" val="262732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a:prstGeom prst="rect">
            <a:avLst/>
          </a:prstGeo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1223967"/>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939583378"/>
      </p:ext>
    </p:extLst>
  </p:cSld>
  <p:clrMap bg1="lt1" tx1="dk1" bg2="lt2" tx2="dk2" accent1="accent1" accent2="accent2" accent3="accent3" accent4="accent4" accent5="accent5" accent6="accent6" hlink="hlink" folHlink="folHlink"/>
  <p:sldLayoutIdLst>
    <p:sldLayoutId id="2147484158" r:id="rId1"/>
    <p:sldLayoutId id="2147484159" r:id="rId2"/>
    <p:sldLayoutId id="2147484160" r:id="rId3"/>
    <p:sldLayoutId id="2147484161" r:id="rId4"/>
    <p:sldLayoutId id="2147484162" r:id="rId5"/>
    <p:sldLayoutId id="2147484163" r:id="rId6"/>
    <p:sldLayoutId id="2147484164" r:id="rId7"/>
    <p:sldLayoutId id="2147484169" r:id="rId8"/>
    <p:sldLayoutId id="2147484170" r:id="rId9"/>
    <p:sldLayoutId id="2147484171" r:id="rId10"/>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5" Type="http://schemas.openxmlformats.org/officeDocument/2006/relationships/image" Target="../media/image8.tiff"/><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hyperlink" Target="https://content.pivotal.io/white-papers/speed-thrills-how-to-harness-the-power-of-ci-cd-for-your-development-team" TargetMode="External"/><Relationship Id="rId4" Type="http://schemas.openxmlformats.org/officeDocument/2006/relationships/hyperlink" Target="https://content.pivotal.io/blog/continuous-deployment-from-github-to-pws-via-concourse" TargetMode="External"/><Relationship Id="rId5" Type="http://schemas.openxmlformats.org/officeDocument/2006/relationships/hyperlink" Target="https://docs.pivotal.io/tiledev/concourse.html" TargetMode="External"/><Relationship Id="rId6" Type="http://schemas.openxmlformats.org/officeDocument/2006/relationships/hyperlink" Target="https://blog.pivotal.io/pivotal-cloud-foundry/p-o-v/continuous-delivery-among-the-donkeys" TargetMode="External"/><Relationship Id="rId7" Type="http://schemas.openxmlformats.org/officeDocument/2006/relationships/hyperlink" Target="https://www.youtube.com/watch?v=NYv0kwlkwAY&amp;t=2s" TargetMode="External"/><Relationship Id="rId8" Type="http://schemas.openxmlformats.org/officeDocument/2006/relationships/hyperlink" Target="https://www.youtube.com/watch?v=GTnRl_BIkzc" TargetMode="External"/><Relationship Id="rId9" Type="http://schemas.openxmlformats.org/officeDocument/2006/relationships/hyperlink" Target="https://seroter.wordpress.com/2016/11/28/using-concourse-to-continuously-deliver-a-service-bus-powered-java-app-to-pivotal-cloud-foundry-on-azure/" TargetMode="External"/><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3" Type="http://schemas.openxmlformats.org/officeDocument/2006/relationships/hyperlink" Target="https://www.atlassian.com/agile/harvard-business-review-agile-report" TargetMode="External"/><Relationship Id="rId4"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betanews.com/2015/01/13/pre-requisites-for-a-successful-enterprise-continuous-delivery-implement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F_Bridge-01.jpeg"/>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4" name="Shape 251"/>
          <p:cNvSpPr/>
          <p:nvPr/>
        </p:nvSpPr>
        <p:spPr>
          <a:xfrm>
            <a:off x="0" y="0"/>
            <a:ext cx="9144000" cy="5143500"/>
          </a:xfrm>
          <a:prstGeom prst="rect">
            <a:avLst/>
          </a:prstGeom>
          <a:solidFill>
            <a:srgbClr val="182730">
              <a:alpha val="7700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8" name="Picture 7" descr="pivotal_whit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3110" y="978442"/>
            <a:ext cx="1368554" cy="336279"/>
          </a:xfrm>
          <a:prstGeom prst="rect">
            <a:avLst/>
          </a:prstGeom>
        </p:spPr>
      </p:pic>
      <p:sp>
        <p:nvSpPr>
          <p:cNvPr id="10" name="TextBox 9"/>
          <p:cNvSpPr txBox="1"/>
          <p:nvPr/>
        </p:nvSpPr>
        <p:spPr>
          <a:xfrm>
            <a:off x="623455" y="1898424"/>
            <a:ext cx="7897090" cy="738664"/>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smtClean="0">
                <a:solidFill>
                  <a:srgbClr val="00AE9E"/>
                </a:solidFill>
                <a:effectLst>
                  <a:outerShdw blurRad="50800" dist="38100" dir="5400000" algn="t" rotWithShape="0">
                    <a:prstClr val="black">
                      <a:alpha val="40000"/>
                    </a:prstClr>
                  </a:outerShdw>
                </a:effectLst>
                <a:latin typeface="Arial"/>
                <a:cs typeface="Arial"/>
              </a:rPr>
              <a:t>Cloud Native Applications</a:t>
            </a:r>
          </a:p>
        </p:txBody>
      </p:sp>
      <p:sp>
        <p:nvSpPr>
          <p:cNvPr id="6" name="TextBox 5"/>
          <p:cNvSpPr txBox="1"/>
          <p:nvPr/>
        </p:nvSpPr>
        <p:spPr>
          <a:xfrm>
            <a:off x="626110" y="2511428"/>
            <a:ext cx="6871970" cy="487313"/>
          </a:xfrm>
          <a:prstGeom prst="rect">
            <a:avLst/>
          </a:prstGeom>
          <a:noFill/>
          <a:effectLst>
            <a:outerShdw blurRad="63500" sx="102000" sy="102000" algn="ctr" rotWithShape="0">
              <a:prstClr val="black">
                <a:alpha val="40000"/>
              </a:prstClr>
            </a:outerShdw>
          </a:effectLst>
        </p:spPr>
        <p:txBody>
          <a:bodyPr wrap="square" rtlCol="0">
            <a:spAutoFit/>
          </a:bodyPr>
          <a:lstStyle/>
          <a:p>
            <a:pPr>
              <a:lnSpc>
                <a:spcPct val="90000"/>
              </a:lnSpc>
              <a:spcAft>
                <a:spcPts val="1200"/>
              </a:spcAft>
            </a:pPr>
            <a:r>
              <a:rPr lang="en-US" sz="2800" spc="-100" dirty="0" smtClean="0">
                <a:solidFill>
                  <a:schemeClr val="bg1"/>
                </a:solidFill>
                <a:effectLst>
                  <a:outerShdw blurRad="50800" dist="38100" dir="5400000" algn="t" rotWithShape="0">
                    <a:prstClr val="black">
                      <a:alpha val="40000"/>
                    </a:prstClr>
                  </a:outerShdw>
                </a:effectLst>
                <a:cs typeface="Arial"/>
              </a:rPr>
              <a:t>Introducing CI/CD</a:t>
            </a:r>
          </a:p>
        </p:txBody>
      </p:sp>
      <p:pic>
        <p:nvPicPr>
          <p:cNvPr id="9" name="Picture 8"/>
          <p:cNvPicPr>
            <a:picLocks noChangeAspect="1"/>
          </p:cNvPicPr>
          <p:nvPr/>
        </p:nvPicPr>
        <p:blipFill>
          <a:blip r:embed="rId5"/>
          <a:stretch>
            <a:fillRect/>
          </a:stretch>
        </p:blipFill>
        <p:spPr>
          <a:xfrm>
            <a:off x="7159812" y="318603"/>
            <a:ext cx="1652494" cy="435864"/>
          </a:xfrm>
          <a:prstGeom prst="rect">
            <a:avLst/>
          </a:prstGeom>
        </p:spPr>
      </p:pic>
    </p:spTree>
    <p:extLst>
      <p:ext uri="{BB962C8B-B14F-4D97-AF65-F5344CB8AC3E}">
        <p14:creationId xmlns:p14="http://schemas.microsoft.com/office/powerpoint/2010/main" val="31942451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pic>
        <p:nvPicPr>
          <p:cNvPr id="458" name="Shape 458" descr="Screen Shot 2016-01-15 at 5.11.57 PM.png"/>
          <p:cNvPicPr preferRelativeResize="0"/>
          <p:nvPr/>
        </p:nvPicPr>
        <p:blipFill>
          <a:blip r:embed="rId3">
            <a:alphaModFix/>
          </a:blip>
          <a:stretch>
            <a:fillRect/>
          </a:stretch>
        </p:blipFill>
        <p:spPr>
          <a:xfrm>
            <a:off x="0" y="0"/>
            <a:ext cx="9144001" cy="5143500"/>
          </a:xfrm>
          <a:prstGeom prst="rect">
            <a:avLst/>
          </a:prstGeom>
          <a:noFill/>
          <a:ln>
            <a:noFill/>
          </a:ln>
        </p:spPr>
      </p:pic>
    </p:spTree>
    <p:extLst>
      <p:ext uri="{BB962C8B-B14F-4D97-AF65-F5344CB8AC3E}">
        <p14:creationId xmlns:p14="http://schemas.microsoft.com/office/powerpoint/2010/main" val="42904678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8"/>
          <p:cNvSpPr/>
          <p:nvPr/>
        </p:nvSpPr>
        <p:spPr>
          <a:xfrm>
            <a:off x="365760" y="1107440"/>
            <a:ext cx="8575040" cy="3493002"/>
          </a:xfrm>
          <a:prstGeom prst="rect">
            <a:avLst/>
          </a:prstGeom>
          <a:noFill/>
          <a:ln>
            <a:noFill/>
          </a:ln>
        </p:spPr>
        <p:txBody>
          <a:bodyPr lIns="0" tIns="0" rIns="0" bIns="0" anchor="ctr" anchorCtr="0">
            <a:noAutofit/>
          </a:bodyPr>
          <a:lstStyle/>
          <a:p>
            <a:pPr lvl="0">
              <a:spcBef>
                <a:spcPts val="1300"/>
              </a:spcBef>
              <a:buClr>
                <a:schemeClr val="dk1"/>
              </a:buClr>
              <a:buSzPct val="25000"/>
            </a:pPr>
            <a:r>
              <a:rPr lang="en-US" b="1" u="sng" dirty="0">
                <a:solidFill>
                  <a:srgbClr val="FFFFFF"/>
                </a:solidFill>
                <a:latin typeface="Proxima Nova"/>
                <a:cs typeface="Proxima Nova"/>
                <a:hlinkClick r:id="rId3"/>
              </a:rPr>
              <a:t>Speed Thrills: How to Harness the Power of CI/CD for Your Development </a:t>
            </a:r>
            <a:r>
              <a:rPr lang="en-US" b="1" u="sng" dirty="0" smtClean="0">
                <a:solidFill>
                  <a:srgbClr val="FFFFFF"/>
                </a:solidFill>
                <a:latin typeface="Proxima Nova"/>
                <a:cs typeface="Proxima Nova"/>
                <a:hlinkClick r:id="rId3"/>
              </a:rPr>
              <a:t>Team</a:t>
            </a:r>
            <a:endParaRPr lang="en-US" b="1" u="sng" dirty="0">
              <a:solidFill>
                <a:srgbClr val="FFFFFF"/>
              </a:solidFill>
              <a:latin typeface="Proxima Nova"/>
              <a:cs typeface="Proxima Nova"/>
              <a:hlinkClick r:id="rId4"/>
            </a:endParaRPr>
          </a:p>
          <a:p>
            <a:pPr lvl="0">
              <a:spcBef>
                <a:spcPts val="1300"/>
              </a:spcBef>
              <a:buClr>
                <a:schemeClr val="dk1"/>
              </a:buClr>
              <a:buSzPct val="25000"/>
            </a:pPr>
            <a:r>
              <a:rPr lang="en-US" b="1" u="sng" dirty="0" smtClean="0">
                <a:solidFill>
                  <a:srgbClr val="FFFFFF"/>
                </a:solidFill>
                <a:latin typeface="Proxima Nova"/>
                <a:cs typeface="Proxima Nova"/>
                <a:hlinkClick r:id="rId4"/>
              </a:rPr>
              <a:t>Continuous </a:t>
            </a:r>
            <a:r>
              <a:rPr lang="en-US" b="1" u="sng" dirty="0">
                <a:solidFill>
                  <a:srgbClr val="FFFFFF"/>
                </a:solidFill>
                <a:latin typeface="Proxima Nova"/>
                <a:cs typeface="Proxima Nova"/>
                <a:hlinkClick r:id="rId4"/>
              </a:rPr>
              <a:t>Deployment From GitHub To PWS Via </a:t>
            </a:r>
            <a:r>
              <a:rPr lang="en-US" b="1" u="sng" dirty="0" smtClean="0">
                <a:solidFill>
                  <a:srgbClr val="FFFFFF"/>
                </a:solidFill>
                <a:latin typeface="Proxima Nova"/>
                <a:cs typeface="Proxima Nova"/>
                <a:hlinkClick r:id="rId4"/>
              </a:rPr>
              <a:t>Concourse</a:t>
            </a:r>
            <a:endParaRPr lang="en-US" sz="1800" b="1" u="sng" dirty="0" smtClean="0">
              <a:solidFill>
                <a:srgbClr val="FFFFFF"/>
              </a:solidFill>
              <a:latin typeface="Proxima Nova"/>
              <a:cs typeface="Proxima Nova"/>
              <a:hlinkClick r:id="rId5"/>
            </a:endParaRPr>
          </a:p>
          <a:p>
            <a:pPr lvl="0" rtl="0">
              <a:spcBef>
                <a:spcPts val="1300"/>
              </a:spcBef>
              <a:buClr>
                <a:schemeClr val="dk1"/>
              </a:buClr>
              <a:buSzPct val="25000"/>
              <a:buFont typeface="Arial"/>
              <a:buNone/>
            </a:pPr>
            <a:r>
              <a:rPr lang="en-US" sz="1800" b="1" u="sng" dirty="0" smtClean="0">
                <a:solidFill>
                  <a:srgbClr val="FFFFFF"/>
                </a:solidFill>
                <a:latin typeface="Proxima Nova"/>
                <a:cs typeface="Proxima Nova"/>
                <a:hlinkClick r:id="rId5"/>
              </a:rPr>
              <a:t>Concourse </a:t>
            </a:r>
            <a:r>
              <a:rPr lang="en-US" sz="1800" b="1" u="sng" dirty="0">
                <a:solidFill>
                  <a:srgbClr val="FFFFFF"/>
                </a:solidFill>
                <a:latin typeface="Proxima Nova"/>
                <a:cs typeface="Proxima Nova"/>
                <a:hlinkClick r:id="rId5"/>
              </a:rPr>
              <a:t>Documentation</a:t>
            </a:r>
          </a:p>
          <a:p>
            <a:pPr lvl="0" rtl="0">
              <a:spcBef>
                <a:spcPts val="1300"/>
              </a:spcBef>
              <a:buClr>
                <a:schemeClr val="dk1"/>
              </a:buClr>
              <a:buSzPct val="25000"/>
              <a:buFont typeface="Arial"/>
              <a:buNone/>
            </a:pPr>
            <a:r>
              <a:rPr lang="en-US" sz="1800" b="1" u="sng" dirty="0">
                <a:solidFill>
                  <a:srgbClr val="FFFFFF"/>
                </a:solidFill>
                <a:latin typeface="Proxima Nova"/>
                <a:cs typeface="Proxima Nova"/>
                <a:hlinkClick r:id="rId6"/>
              </a:rPr>
              <a:t>Continuous Delivery Among the Donkeys</a:t>
            </a:r>
          </a:p>
          <a:p>
            <a:pPr lvl="0" rtl="0">
              <a:spcBef>
                <a:spcPts val="1300"/>
              </a:spcBef>
              <a:buClr>
                <a:schemeClr val="dk1"/>
              </a:buClr>
              <a:buSzPct val="25000"/>
              <a:buFont typeface="Arial"/>
              <a:buNone/>
            </a:pPr>
            <a:r>
              <a:rPr lang="en-US" sz="1800" b="1" u="sng" dirty="0">
                <a:solidFill>
                  <a:srgbClr val="FFFFFF"/>
                </a:solidFill>
                <a:latin typeface="Proxima Nova"/>
                <a:cs typeface="Proxima Nova"/>
                <a:hlinkClick r:id="rId7"/>
              </a:rPr>
              <a:t>Five Stages of Cloud Native [Video]</a:t>
            </a:r>
          </a:p>
          <a:p>
            <a:pPr lvl="0" rtl="0">
              <a:spcBef>
                <a:spcPts val="1300"/>
              </a:spcBef>
              <a:buClr>
                <a:schemeClr val="dk1"/>
              </a:buClr>
              <a:buSzPct val="25000"/>
              <a:buFont typeface="Arial"/>
              <a:buNone/>
            </a:pPr>
            <a:r>
              <a:rPr lang="en-US" sz="1800" b="1" u="sng" dirty="0">
                <a:solidFill>
                  <a:srgbClr val="FFFFFF"/>
                </a:solidFill>
                <a:latin typeface="Proxima Nova"/>
                <a:cs typeface="Proxima Nova"/>
                <a:hlinkClick r:id="rId8"/>
              </a:rPr>
              <a:t>How Cloud Foundry is CI’d</a:t>
            </a:r>
          </a:p>
          <a:p>
            <a:pPr lvl="0" rtl="0">
              <a:spcBef>
                <a:spcPts val="1300"/>
              </a:spcBef>
              <a:buClr>
                <a:schemeClr val="dk1"/>
              </a:buClr>
              <a:buSzPct val="25000"/>
              <a:buFont typeface="Arial"/>
              <a:buNone/>
            </a:pPr>
            <a:r>
              <a:rPr lang="en-US" sz="1800" b="1" u="sng" dirty="0">
                <a:solidFill>
                  <a:srgbClr val="FFFFFF"/>
                </a:solidFill>
                <a:latin typeface="Proxima Nova"/>
                <a:cs typeface="Proxima Nova"/>
                <a:hlinkClick r:id="rId9"/>
              </a:rPr>
              <a:t>Using Concourse to CD a Java app on PCF &amp; Azure</a:t>
            </a:r>
          </a:p>
        </p:txBody>
      </p:sp>
      <p:sp>
        <p:nvSpPr>
          <p:cNvPr id="3" name="Title 2"/>
          <p:cNvSpPr>
            <a:spLocks noGrp="1"/>
          </p:cNvSpPr>
          <p:nvPr>
            <p:ph type="title"/>
          </p:nvPr>
        </p:nvSpPr>
        <p:spPr/>
        <p:txBody>
          <a:bodyPr/>
          <a:lstStyle/>
          <a:p>
            <a:r>
              <a:rPr lang="en-US" b="1" dirty="0">
                <a:latin typeface="Proxima Nova" charset="0"/>
                <a:ea typeface="Proxima Nova" charset="0"/>
                <a:cs typeface="Proxima Nova" charset="0"/>
              </a:rPr>
              <a:t>Resources</a:t>
            </a:r>
            <a:br>
              <a:rPr lang="en-US" b="1" dirty="0">
                <a:latin typeface="Proxima Nova" charset="0"/>
                <a:ea typeface="Proxima Nova" charset="0"/>
                <a:cs typeface="Proxima Nova" charset="0"/>
              </a:rPr>
            </a:br>
            <a:endParaRPr lang="en-US" dirty="0"/>
          </a:p>
        </p:txBody>
      </p:sp>
    </p:spTree>
    <p:extLst>
      <p:ext uri="{BB962C8B-B14F-4D97-AF65-F5344CB8AC3E}">
        <p14:creationId xmlns:p14="http://schemas.microsoft.com/office/powerpoint/2010/main" val="67158200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Pipelines</a:t>
            </a:r>
            <a:endParaRPr lang="en-US" dirty="0"/>
          </a:p>
        </p:txBody>
      </p:sp>
      <p:sp>
        <p:nvSpPr>
          <p:cNvPr id="3" name="Content Placeholder 2"/>
          <p:cNvSpPr>
            <a:spLocks noGrp="1"/>
          </p:cNvSpPr>
          <p:nvPr>
            <p:ph sz="quarter" idx="10"/>
          </p:nvPr>
        </p:nvSpPr>
        <p:spPr>
          <a:xfrm>
            <a:off x="298834" y="1108074"/>
            <a:ext cx="8845165" cy="3082925"/>
          </a:xfrm>
        </p:spPr>
        <p:txBody>
          <a:bodyPr/>
          <a:lstStyle/>
          <a:p>
            <a:r>
              <a:rPr lang="en-US" sz="2000" dirty="0" smtClean="0"/>
              <a:t>Opinionated deployment pipeline template</a:t>
            </a:r>
          </a:p>
          <a:p>
            <a:r>
              <a:rPr lang="en-US" sz="2000" dirty="0" smtClean="0"/>
              <a:t>Based on good </a:t>
            </a:r>
            <a:r>
              <a:rPr lang="en-US" sz="2000" dirty="0"/>
              <a:t>practices from different projects</a:t>
            </a:r>
          </a:p>
          <a:p>
            <a:r>
              <a:rPr lang="en-US" sz="2000" dirty="0" smtClean="0"/>
              <a:t>“</a:t>
            </a:r>
            <a:r>
              <a:rPr lang="en-US" sz="2000" dirty="0"/>
              <a:t>Infrastructure as Code” approach</a:t>
            </a:r>
          </a:p>
          <a:p>
            <a:r>
              <a:rPr lang="en-US" sz="2000" dirty="0" smtClean="0"/>
              <a:t>No clicking around to create jobs</a:t>
            </a:r>
            <a:endParaRPr lang="en-US" sz="2000" dirty="0"/>
          </a:p>
        </p:txBody>
      </p:sp>
    </p:spTree>
    <p:extLst>
      <p:ext uri="{BB962C8B-B14F-4D97-AF65-F5344CB8AC3E}">
        <p14:creationId xmlns:p14="http://schemas.microsoft.com/office/powerpoint/2010/main" val="247978961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Pipelines</a:t>
            </a:r>
            <a:endParaRPr lang="en-US" dirty="0"/>
          </a:p>
        </p:txBody>
      </p:sp>
      <p:sp>
        <p:nvSpPr>
          <p:cNvPr id="3" name="Content Placeholder 2"/>
          <p:cNvSpPr>
            <a:spLocks noGrp="1"/>
          </p:cNvSpPr>
          <p:nvPr>
            <p:ph sz="quarter" idx="10"/>
          </p:nvPr>
        </p:nvSpPr>
        <p:spPr>
          <a:xfrm>
            <a:off x="298834" y="1108074"/>
            <a:ext cx="8845165" cy="3082925"/>
          </a:xfrm>
        </p:spPr>
        <p:txBody>
          <a:bodyPr/>
          <a:lstStyle/>
          <a:p>
            <a:r>
              <a:rPr lang="en-US" sz="2000" dirty="0" smtClean="0"/>
              <a:t>Automation server support:</a:t>
            </a:r>
          </a:p>
          <a:p>
            <a:pPr lvl="1"/>
            <a:r>
              <a:rPr lang="en-US" sz="1600" dirty="0" smtClean="0"/>
              <a:t>Concourse</a:t>
            </a:r>
          </a:p>
          <a:p>
            <a:pPr lvl="1"/>
            <a:r>
              <a:rPr lang="en-US" sz="1600" dirty="0" smtClean="0"/>
              <a:t>Jenkins</a:t>
            </a:r>
          </a:p>
          <a:p>
            <a:r>
              <a:rPr lang="en-US" sz="2000" dirty="0" smtClean="0"/>
              <a:t>Build system support:</a:t>
            </a:r>
          </a:p>
          <a:p>
            <a:pPr lvl="1"/>
            <a:r>
              <a:rPr lang="en-US" sz="1600" dirty="0" smtClean="0"/>
              <a:t>Maven</a:t>
            </a:r>
          </a:p>
          <a:p>
            <a:pPr lvl="1"/>
            <a:r>
              <a:rPr lang="en-US" sz="1600" dirty="0" err="1" smtClean="0"/>
              <a:t>Gradle</a:t>
            </a:r>
            <a:endParaRPr lang="en-US" sz="1600" dirty="0" smtClean="0"/>
          </a:p>
          <a:p>
            <a:r>
              <a:rPr lang="en-US" sz="2000" dirty="0" smtClean="0"/>
              <a:t>Steps implemented in bash scripts</a:t>
            </a:r>
          </a:p>
        </p:txBody>
      </p:sp>
    </p:spTree>
    <p:extLst>
      <p:ext uri="{BB962C8B-B14F-4D97-AF65-F5344CB8AC3E}">
        <p14:creationId xmlns:p14="http://schemas.microsoft.com/office/powerpoint/2010/main" val="329511639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Pipelines - Concourse</a:t>
            </a:r>
            <a:endParaRPr lang="en-US" dirty="0"/>
          </a:p>
        </p:txBody>
      </p:sp>
      <p:pic>
        <p:nvPicPr>
          <p:cNvPr id="5" name="Picture 4" descr="Screen Shot 2017-09-06 at 4.35.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20" y="1513978"/>
            <a:ext cx="9010515" cy="3098712"/>
          </a:xfrm>
          <a:prstGeom prst="rect">
            <a:avLst/>
          </a:prstGeom>
        </p:spPr>
      </p:pic>
    </p:spTree>
    <p:extLst>
      <p:ext uri="{BB962C8B-B14F-4D97-AF65-F5344CB8AC3E}">
        <p14:creationId xmlns:p14="http://schemas.microsoft.com/office/powerpoint/2010/main" val="1014031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Pipelines - Concourse</a:t>
            </a:r>
            <a:endParaRPr lang="en-US" dirty="0"/>
          </a:p>
        </p:txBody>
      </p:sp>
      <p:sp>
        <p:nvSpPr>
          <p:cNvPr id="3" name="Rectangle 2"/>
          <p:cNvSpPr/>
          <p:nvPr/>
        </p:nvSpPr>
        <p:spPr>
          <a:xfrm>
            <a:off x="4479667" y="2433251"/>
            <a:ext cx="184666" cy="276999"/>
          </a:xfrm>
          <a:prstGeom prst="rect">
            <a:avLst/>
          </a:prstGeom>
        </p:spPr>
        <p:txBody>
          <a:bodyPr wrap="none">
            <a:spAutoFit/>
          </a:bodyPr>
          <a:lstStyle/>
          <a:p>
            <a:r>
              <a:rPr lang="en-US" baseline="30000" dirty="0"/>
              <a:t> </a:t>
            </a:r>
            <a:endParaRPr lang="en-US" dirty="0"/>
          </a:p>
        </p:txBody>
      </p:sp>
      <p:pic>
        <p:nvPicPr>
          <p:cNvPr id="6" name="Picture 5" descr="Screen Shot 2017-09-06 at 4.42.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0142" y="1156973"/>
            <a:ext cx="3321479" cy="3307434"/>
          </a:xfrm>
          <a:prstGeom prst="rect">
            <a:avLst/>
          </a:prstGeom>
        </p:spPr>
      </p:pic>
    </p:spTree>
    <p:extLst>
      <p:ext uri="{BB962C8B-B14F-4D97-AF65-F5344CB8AC3E}">
        <p14:creationId xmlns:p14="http://schemas.microsoft.com/office/powerpoint/2010/main" val="177625645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Pipelines</a:t>
            </a:r>
            <a:endParaRPr lang="en-US" dirty="0"/>
          </a:p>
        </p:txBody>
      </p:sp>
      <p:sp>
        <p:nvSpPr>
          <p:cNvPr id="3" name="Content Placeholder 2"/>
          <p:cNvSpPr>
            <a:spLocks noGrp="1"/>
          </p:cNvSpPr>
          <p:nvPr>
            <p:ph sz="quarter" idx="10"/>
          </p:nvPr>
        </p:nvSpPr>
        <p:spPr/>
        <p:txBody>
          <a:bodyPr anchor="ctr"/>
          <a:lstStyle/>
          <a:p>
            <a:pPr marL="0" indent="0" algn="ctr">
              <a:buNone/>
            </a:pPr>
            <a:r>
              <a:rPr lang="en-US" dirty="0" smtClean="0"/>
              <a:t>Demo</a:t>
            </a:r>
            <a:endParaRPr lang="en-US" dirty="0"/>
          </a:p>
        </p:txBody>
      </p:sp>
    </p:spTree>
    <p:extLst>
      <p:ext uri="{BB962C8B-B14F-4D97-AF65-F5344CB8AC3E}">
        <p14:creationId xmlns:p14="http://schemas.microsoft.com/office/powerpoint/2010/main" val="3770463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Pipelines - Summary</a:t>
            </a:r>
            <a:endParaRPr lang="en-US" dirty="0"/>
          </a:p>
        </p:txBody>
      </p:sp>
      <p:sp>
        <p:nvSpPr>
          <p:cNvPr id="3" name="Content Placeholder 2"/>
          <p:cNvSpPr>
            <a:spLocks noGrp="1"/>
          </p:cNvSpPr>
          <p:nvPr>
            <p:ph sz="quarter" idx="10"/>
          </p:nvPr>
        </p:nvSpPr>
        <p:spPr>
          <a:xfrm>
            <a:off x="226321" y="1108074"/>
            <a:ext cx="8917679" cy="3082925"/>
          </a:xfrm>
        </p:spPr>
        <p:txBody>
          <a:bodyPr/>
          <a:lstStyle/>
          <a:p>
            <a:r>
              <a:rPr lang="en-US" sz="2000" dirty="0"/>
              <a:t>Continuous Deployment allows you to continuously deliver business </a:t>
            </a:r>
            <a:r>
              <a:rPr lang="en-US" sz="2000" dirty="0" smtClean="0"/>
              <a:t>value</a:t>
            </a:r>
          </a:p>
          <a:p>
            <a:r>
              <a:rPr lang="en-US" sz="2000" dirty="0" smtClean="0"/>
              <a:t>OOB </a:t>
            </a:r>
            <a:r>
              <a:rPr lang="en-US" sz="2000" dirty="0"/>
              <a:t>tooling to test your </a:t>
            </a:r>
            <a:r>
              <a:rPr lang="en-US" sz="2000" dirty="0" smtClean="0"/>
              <a:t>software:</a:t>
            </a:r>
          </a:p>
          <a:p>
            <a:pPr lvl="1"/>
            <a:r>
              <a:rPr lang="en-US" sz="2000" dirty="0" smtClean="0"/>
              <a:t>Unit </a:t>
            </a:r>
            <a:r>
              <a:rPr lang="en-US" sz="2000" dirty="0"/>
              <a:t>and integration </a:t>
            </a:r>
            <a:r>
              <a:rPr lang="en-US" sz="2000" dirty="0" smtClean="0"/>
              <a:t>testing</a:t>
            </a:r>
          </a:p>
          <a:p>
            <a:pPr lvl="1"/>
            <a:r>
              <a:rPr lang="en-US" sz="2000" dirty="0"/>
              <a:t>C</a:t>
            </a:r>
            <a:r>
              <a:rPr lang="en-US" sz="2000" dirty="0" smtClean="0"/>
              <a:t>ontract testing</a:t>
            </a:r>
          </a:p>
          <a:p>
            <a:pPr lvl="1"/>
            <a:r>
              <a:rPr lang="en-US" sz="2000" dirty="0" smtClean="0"/>
              <a:t>Rollback testing</a:t>
            </a:r>
          </a:p>
          <a:p>
            <a:r>
              <a:rPr lang="en-US" sz="2000" dirty="0" smtClean="0"/>
              <a:t>Easily </a:t>
            </a:r>
            <a:r>
              <a:rPr lang="en-US" sz="2000" dirty="0"/>
              <a:t>adjust the deployment pipeline to suit your </a:t>
            </a:r>
            <a:r>
              <a:rPr lang="en-US" sz="2000" dirty="0" smtClean="0"/>
              <a:t>needs</a:t>
            </a:r>
            <a:endParaRPr lang="en-US" sz="2000" dirty="0"/>
          </a:p>
          <a:p>
            <a:r>
              <a:rPr lang="en-US" sz="2000" dirty="0" smtClean="0"/>
              <a:t>In conjunction with PCF you </a:t>
            </a:r>
            <a:r>
              <a:rPr lang="en-US" sz="2000" dirty="0"/>
              <a:t>can </a:t>
            </a:r>
            <a:r>
              <a:rPr lang="en-US" sz="2000" dirty="0" smtClean="0"/>
              <a:t>do </a:t>
            </a:r>
            <a:r>
              <a:rPr lang="en-US" sz="2000" dirty="0"/>
              <a:t>A/B &amp; zero downtime deployment</a:t>
            </a:r>
          </a:p>
        </p:txBody>
      </p:sp>
    </p:spTree>
    <p:extLst>
      <p:ext uri="{BB962C8B-B14F-4D97-AF65-F5344CB8AC3E}">
        <p14:creationId xmlns:p14="http://schemas.microsoft.com/office/powerpoint/2010/main" val="1891209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367"/>
          <p:cNvSpPr txBox="1">
            <a:spLocks/>
          </p:cNvSpPr>
          <p:nvPr/>
        </p:nvSpPr>
        <p:spPr>
          <a:xfrm>
            <a:off x="1333500" y="2146075"/>
            <a:ext cx="4157400" cy="851400"/>
          </a:xfrm>
          <a:prstGeom prst="rect">
            <a:avLst/>
          </a:prstGeom>
          <a:noFill/>
          <a:ln>
            <a:noFill/>
          </a:ln>
        </p:spPr>
        <p:txBody>
          <a:bodyPr lIns="19050" tIns="19050" rIns="19050" bIns="19050" anchor="ctr" anchorCtr="0">
            <a:noAutofit/>
          </a:bodyPr>
          <a:lstStyle>
            <a:lvl1pPr algn="l" defTabSz="457200" rtl="0" eaLnBrk="1" latinLnBrk="0" hangingPunct="1">
              <a:spcBef>
                <a:spcPct val="0"/>
              </a:spcBef>
              <a:buNone/>
              <a:defRPr sz="2800" b="1" kern="1200">
                <a:solidFill>
                  <a:srgbClr val="008774"/>
                </a:solidFill>
                <a:latin typeface="Arial"/>
                <a:ea typeface="+mj-ea"/>
                <a:cs typeface="Arial"/>
              </a:defRPr>
            </a:lvl1pPr>
          </a:lstStyle>
          <a:p>
            <a:pPr>
              <a:spcBef>
                <a:spcPts val="0"/>
              </a:spcBef>
              <a:buClr>
                <a:schemeClr val="dk1"/>
              </a:buClr>
              <a:buSzPct val="25000"/>
              <a:buFont typeface="Arial"/>
              <a:buNone/>
            </a:pPr>
            <a:r>
              <a:rPr lang="en-US" sz="2700" dirty="0" smtClean="0">
                <a:solidFill>
                  <a:srgbClr val="FFFFFF"/>
                </a:solidFill>
                <a:ea typeface="Arial"/>
                <a:sym typeface="Arial"/>
              </a:rPr>
              <a:t>Appendix: </a:t>
            </a:r>
            <a:r>
              <a:rPr lang="en-US" sz="2700" dirty="0" err="1" smtClean="0">
                <a:solidFill>
                  <a:srgbClr val="FFFFFF"/>
                </a:solidFill>
                <a:ea typeface="Arial"/>
                <a:sym typeface="Arial"/>
              </a:rPr>
              <a:t>Gitlab</a:t>
            </a:r>
            <a:r>
              <a:rPr lang="en-US" sz="2700" dirty="0" smtClean="0">
                <a:solidFill>
                  <a:srgbClr val="FFFFFF"/>
                </a:solidFill>
                <a:ea typeface="Arial"/>
                <a:sym typeface="Arial"/>
              </a:rPr>
              <a:t> + </a:t>
            </a:r>
            <a:r>
              <a:rPr lang="en-US" sz="2700" dirty="0" err="1" smtClean="0">
                <a:solidFill>
                  <a:srgbClr val="FFFFFF"/>
                </a:solidFill>
                <a:ea typeface="Arial"/>
                <a:sym typeface="Arial"/>
              </a:rPr>
              <a:t>JFrog</a:t>
            </a:r>
            <a:r>
              <a:rPr lang="en-US" sz="2700" dirty="0" smtClean="0">
                <a:solidFill>
                  <a:srgbClr val="FFFFFF"/>
                </a:solidFill>
                <a:ea typeface="Arial"/>
                <a:sym typeface="Arial"/>
              </a:rPr>
              <a:t>  Overview</a:t>
            </a:r>
            <a:endParaRPr lang="en-US" sz="2700" dirty="0">
              <a:solidFill>
                <a:srgbClr val="FFFFFF"/>
              </a:solidFill>
              <a:ea typeface="Arial"/>
              <a:sym typeface="Arial"/>
            </a:endParaRPr>
          </a:p>
        </p:txBody>
      </p:sp>
      <p:cxnSp>
        <p:nvCxnSpPr>
          <p:cNvPr id="14" name="Shape 368"/>
          <p:cNvCxnSpPr/>
          <p:nvPr/>
        </p:nvCxnSpPr>
        <p:spPr>
          <a:xfrm rot="10800000">
            <a:off x="1152525" y="2119620"/>
            <a:ext cx="0" cy="904200"/>
          </a:xfrm>
          <a:prstGeom prst="straightConnector1">
            <a:avLst/>
          </a:prstGeom>
          <a:noFill/>
          <a:ln w="25400" cap="flat" cmpd="sng">
            <a:solidFill>
              <a:srgbClr val="FFFFFF">
                <a:alpha val="34510"/>
              </a:srgbClr>
            </a:solidFill>
            <a:prstDash val="solid"/>
            <a:miter/>
            <a:headEnd type="none" w="med" len="med"/>
            <a:tailEnd type="none" w="med" len="med"/>
          </a:ln>
        </p:spPr>
      </p:cxnSp>
    </p:spTree>
    <p:extLst>
      <p:ext uri="{BB962C8B-B14F-4D97-AF65-F5344CB8AC3E}">
        <p14:creationId xmlns:p14="http://schemas.microsoft.com/office/powerpoint/2010/main" val="270215339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76"/>
          <p:cNvSpPr txBox="1">
            <a:spLocks/>
          </p:cNvSpPr>
          <p:nvPr/>
        </p:nvSpPr>
        <p:spPr>
          <a:xfrm>
            <a:off x="1195325" y="1916326"/>
            <a:ext cx="6947700" cy="532198"/>
          </a:xfrm>
          <a:prstGeom prst="rect">
            <a:avLst/>
          </a:prstGeom>
          <a:noFill/>
          <a:ln>
            <a:noFill/>
          </a:ln>
        </p:spPr>
        <p:txBody>
          <a:bodyPr lIns="91425" tIns="91425" rIns="91425" bIns="91425" anchor="ctr" anchorCtr="0">
            <a:noAutofit/>
          </a:bodyPr>
          <a:lstStyle>
            <a:lvl1pPr algn="l" defTabSz="457200" rtl="0" eaLnBrk="1" latinLnBrk="0" hangingPunct="1">
              <a:spcBef>
                <a:spcPct val="0"/>
              </a:spcBef>
              <a:buNone/>
              <a:defRPr sz="2800" b="1" kern="1200">
                <a:solidFill>
                  <a:srgbClr val="008774"/>
                </a:solidFill>
                <a:latin typeface="Arial"/>
                <a:ea typeface="+mj-ea"/>
                <a:cs typeface="Arial"/>
              </a:defRPr>
            </a:lvl1pPr>
          </a:lstStyle>
          <a:p>
            <a:pPr>
              <a:spcBef>
                <a:spcPts val="0"/>
              </a:spcBef>
              <a:buClr>
                <a:schemeClr val="accent1"/>
              </a:buClr>
              <a:buSzPct val="25000"/>
              <a:buFont typeface="Source Sans Pro"/>
              <a:buNone/>
            </a:pPr>
            <a:r>
              <a:rPr lang="en-US" sz="3600" dirty="0" smtClean="0">
                <a:solidFill>
                  <a:srgbClr val="FFFFFF"/>
                </a:solidFill>
                <a:latin typeface="Source Sans Pro"/>
                <a:ea typeface="Source Sans Pro"/>
                <a:cs typeface="Source Sans Pro"/>
                <a:sym typeface="Source Sans Pro"/>
              </a:rPr>
              <a:t>Source Code Repository: </a:t>
            </a:r>
            <a:br>
              <a:rPr lang="en-US" sz="3600" dirty="0" smtClean="0">
                <a:solidFill>
                  <a:srgbClr val="FFFFFF"/>
                </a:solidFill>
                <a:latin typeface="Source Sans Pro"/>
                <a:ea typeface="Source Sans Pro"/>
                <a:cs typeface="Source Sans Pro"/>
                <a:sym typeface="Source Sans Pro"/>
              </a:rPr>
            </a:br>
            <a:r>
              <a:rPr lang="en-US" sz="3600" dirty="0" err="1" smtClean="0">
                <a:solidFill>
                  <a:srgbClr val="FFFFFF"/>
                </a:solidFill>
                <a:latin typeface="Source Sans Pro"/>
                <a:ea typeface="Source Sans Pro"/>
                <a:cs typeface="Source Sans Pro"/>
                <a:sym typeface="Source Sans Pro"/>
              </a:rPr>
              <a:t>Git</a:t>
            </a:r>
            <a:r>
              <a:rPr lang="en-US" sz="3600" dirty="0" smtClean="0">
                <a:solidFill>
                  <a:srgbClr val="FFFFFF"/>
                </a:solidFill>
                <a:latin typeface="Source Sans Pro"/>
                <a:ea typeface="Source Sans Pro"/>
                <a:cs typeface="Source Sans Pro"/>
                <a:sym typeface="Source Sans Pro"/>
              </a:rPr>
              <a:t> with </a:t>
            </a:r>
            <a:r>
              <a:rPr lang="en-US" sz="3600" dirty="0" err="1" smtClean="0">
                <a:solidFill>
                  <a:srgbClr val="FFFFFF"/>
                </a:solidFill>
                <a:latin typeface="Source Sans Pro"/>
                <a:ea typeface="Source Sans Pro"/>
                <a:cs typeface="Source Sans Pro"/>
                <a:sym typeface="Source Sans Pro"/>
              </a:rPr>
              <a:t>GitLab</a:t>
            </a:r>
            <a:endParaRPr lang="en-US" sz="3600" dirty="0">
              <a:solidFill>
                <a:srgbClr val="FFFFFF"/>
              </a:solidFill>
              <a:latin typeface="Source Sans Pro"/>
              <a:ea typeface="Source Sans Pro"/>
              <a:cs typeface="Source Sans Pro"/>
              <a:sym typeface="Source Sans Pro"/>
            </a:endParaRPr>
          </a:p>
        </p:txBody>
      </p:sp>
      <p:pic>
        <p:nvPicPr>
          <p:cNvPr id="6" name="Shape 377"/>
          <p:cNvPicPr preferRelativeResize="0"/>
          <p:nvPr/>
        </p:nvPicPr>
        <p:blipFill rotWithShape="1">
          <a:blip r:embed="rId2">
            <a:alphaModFix/>
          </a:blip>
          <a:srcRect/>
          <a:stretch/>
        </p:blipFill>
        <p:spPr>
          <a:xfrm>
            <a:off x="0" y="0"/>
            <a:ext cx="964399" cy="964399"/>
          </a:xfrm>
          <a:prstGeom prst="rect">
            <a:avLst/>
          </a:prstGeom>
          <a:noFill/>
          <a:ln>
            <a:noFill/>
          </a:ln>
        </p:spPr>
      </p:pic>
    </p:spTree>
    <p:extLst>
      <p:ext uri="{BB962C8B-B14F-4D97-AF65-F5344CB8AC3E}">
        <p14:creationId xmlns:p14="http://schemas.microsoft.com/office/powerpoint/2010/main" val="11909019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245" descr="Screen Shot 2017-01-17 at 12.17.21 PM.png"/>
          <p:cNvPicPr preferRelativeResize="0"/>
          <p:nvPr/>
        </p:nvPicPr>
        <p:blipFill rotWithShape="1">
          <a:blip r:embed="rId3">
            <a:alphaModFix/>
          </a:blip>
          <a:srcRect l="3398" t="925" r="1773" b="6720"/>
          <a:stretch/>
        </p:blipFill>
        <p:spPr>
          <a:xfrm>
            <a:off x="3716" y="1"/>
            <a:ext cx="9140283" cy="5143500"/>
          </a:xfrm>
          <a:prstGeom prst="rect">
            <a:avLst/>
          </a:prstGeom>
          <a:noFill/>
          <a:ln>
            <a:noFill/>
          </a:ln>
        </p:spPr>
      </p:pic>
    </p:spTree>
    <p:extLst>
      <p:ext uri="{BB962C8B-B14F-4D97-AF65-F5344CB8AC3E}">
        <p14:creationId xmlns:p14="http://schemas.microsoft.com/office/powerpoint/2010/main" val="181383995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prstGeom prst="rect">
            <a:avLst/>
          </a:prstGeom>
        </p:spPr>
        <p:txBody>
          <a:bodyPr/>
          <a:lstStyle/>
          <a:p>
            <a:r>
              <a:rPr lang="en-US" b="1" dirty="0" smtClean="0">
                <a:solidFill>
                  <a:srgbClr val="FFFFFF"/>
                </a:solidFill>
                <a:latin typeface="Proxima Nova"/>
                <a:cs typeface="Proxima Nova"/>
              </a:rPr>
              <a:t>What is </a:t>
            </a:r>
            <a:r>
              <a:rPr lang="en-US" b="1" dirty="0" err="1" smtClean="0">
                <a:solidFill>
                  <a:srgbClr val="FFFFFF"/>
                </a:solidFill>
                <a:latin typeface="Proxima Nova"/>
                <a:cs typeface="Proxima Nova"/>
              </a:rPr>
              <a:t>GitLab</a:t>
            </a:r>
            <a:r>
              <a:rPr lang="en-US" b="1" dirty="0" smtClean="0">
                <a:solidFill>
                  <a:srgbClr val="FFFFFF"/>
                </a:solidFill>
                <a:latin typeface="Proxima Nova"/>
                <a:cs typeface="Proxima Nova"/>
              </a:rPr>
              <a:t>?</a:t>
            </a:r>
            <a:endParaRPr lang="en-US" b="1" dirty="0">
              <a:solidFill>
                <a:srgbClr val="FFFFFF"/>
              </a:solidFill>
              <a:latin typeface="Proxima Nova"/>
              <a:cs typeface="Proxima Nova"/>
            </a:endParaRPr>
          </a:p>
        </p:txBody>
      </p:sp>
      <p:sp>
        <p:nvSpPr>
          <p:cNvPr id="11" name="Shape 384"/>
          <p:cNvSpPr txBox="1">
            <a:spLocks/>
          </p:cNvSpPr>
          <p:nvPr/>
        </p:nvSpPr>
        <p:spPr>
          <a:xfrm>
            <a:off x="457200" y="1237085"/>
            <a:ext cx="8229600" cy="3641998"/>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0">
              <a:spcBef>
                <a:spcPts val="0"/>
              </a:spcBef>
              <a:buClr>
                <a:schemeClr val="tx1"/>
              </a:buClr>
              <a:buSzPct val="100000"/>
              <a:buNone/>
            </a:pPr>
            <a:r>
              <a:rPr lang="en-US" sz="2000" dirty="0" smtClean="0">
                <a:solidFill>
                  <a:srgbClr val="FFFFFF"/>
                </a:solidFill>
                <a:latin typeface="Proxima Nova"/>
                <a:ea typeface="Source Sans Pro"/>
                <a:cs typeface="Proxima Nova"/>
                <a:sym typeface="Source Sans Pro"/>
              </a:rPr>
              <a:t>Source control product using </a:t>
            </a:r>
            <a:r>
              <a:rPr lang="en-US" sz="2000" dirty="0" err="1" smtClean="0">
                <a:solidFill>
                  <a:srgbClr val="FFFFFF"/>
                </a:solidFill>
                <a:latin typeface="Proxima Nova"/>
                <a:ea typeface="Source Sans Pro"/>
                <a:cs typeface="Proxima Nova"/>
                <a:sym typeface="Source Sans Pro"/>
              </a:rPr>
              <a:t>git</a:t>
            </a:r>
            <a:endParaRPr lang="en-US" sz="2000" dirty="0" smtClean="0">
              <a:solidFill>
                <a:srgbClr val="FFFFFF"/>
              </a:solidFill>
              <a:latin typeface="Proxima Nova"/>
              <a:ea typeface="Source Sans Pro"/>
              <a:cs typeface="Proxima Nova"/>
              <a:sym typeface="Source Sans Pro"/>
            </a:endParaRPr>
          </a:p>
          <a:p>
            <a:pPr marL="0" indent="0">
              <a:spcBef>
                <a:spcPts val="0"/>
              </a:spcBef>
              <a:buClr>
                <a:schemeClr val="tx1"/>
              </a:buClr>
              <a:buSzPct val="25000"/>
              <a:buNone/>
            </a:pPr>
            <a:endParaRPr lang="en-US" sz="2000" dirty="0" smtClean="0">
              <a:solidFill>
                <a:srgbClr val="FFFFFF"/>
              </a:solidFill>
              <a:latin typeface="Proxima Nova"/>
              <a:ea typeface="Source Sans Pro"/>
              <a:cs typeface="Proxima Nova"/>
              <a:sym typeface="Source Sans Pro"/>
            </a:endParaRPr>
          </a:p>
          <a:p>
            <a:pPr marL="228600" indent="0">
              <a:spcBef>
                <a:spcPts val="0"/>
              </a:spcBef>
              <a:buClr>
                <a:schemeClr val="tx1"/>
              </a:buClr>
              <a:buSzPct val="100000"/>
              <a:buNone/>
            </a:pPr>
            <a:r>
              <a:rPr lang="en-US" sz="2000" dirty="0" smtClean="0">
                <a:solidFill>
                  <a:srgbClr val="FFFFFF"/>
                </a:solidFill>
                <a:latin typeface="Proxima Nova"/>
                <a:ea typeface="Source Sans Pro"/>
                <a:cs typeface="Proxima Nova"/>
                <a:sym typeface="Source Sans Pro"/>
              </a:rPr>
              <a:t>Includes </a:t>
            </a:r>
            <a:r>
              <a:rPr lang="en-US" sz="2000" dirty="0" err="1" smtClean="0">
                <a:solidFill>
                  <a:srgbClr val="FFFFFF"/>
                </a:solidFill>
                <a:latin typeface="Proxima Nova"/>
                <a:ea typeface="Source Sans Pro"/>
                <a:cs typeface="Proxima Nova"/>
                <a:sym typeface="Source Sans Pro"/>
              </a:rPr>
              <a:t>git</a:t>
            </a:r>
            <a:r>
              <a:rPr lang="en-US" sz="2000" dirty="0" smtClean="0">
                <a:solidFill>
                  <a:srgbClr val="FFFFFF"/>
                </a:solidFill>
                <a:latin typeface="Proxima Nova"/>
                <a:ea typeface="Source Sans Pro"/>
                <a:cs typeface="Proxima Nova"/>
                <a:sym typeface="Source Sans Pro"/>
              </a:rPr>
              <a:t> repository management, code reviews, issue tracking, wikis and much more</a:t>
            </a:r>
          </a:p>
          <a:p>
            <a:pPr marL="0" indent="0">
              <a:spcBef>
                <a:spcPts val="0"/>
              </a:spcBef>
              <a:buClr>
                <a:schemeClr val="tx1"/>
              </a:buClr>
              <a:buSzPct val="25000"/>
              <a:buNone/>
            </a:pPr>
            <a:endParaRPr lang="en-US" sz="2000" dirty="0" smtClean="0">
              <a:solidFill>
                <a:srgbClr val="FFFFFF"/>
              </a:solidFill>
              <a:latin typeface="Proxima Nova"/>
              <a:ea typeface="Source Sans Pro"/>
              <a:cs typeface="Proxima Nova"/>
              <a:sym typeface="Source Sans Pro"/>
            </a:endParaRPr>
          </a:p>
          <a:p>
            <a:pPr marL="228600" indent="0">
              <a:spcBef>
                <a:spcPts val="0"/>
              </a:spcBef>
              <a:buClr>
                <a:schemeClr val="tx1"/>
              </a:buClr>
              <a:buSzPct val="100000"/>
              <a:buNone/>
            </a:pPr>
            <a:r>
              <a:rPr lang="en-US" sz="2000" dirty="0" smtClean="0">
                <a:solidFill>
                  <a:srgbClr val="FFFFFF"/>
                </a:solidFill>
                <a:latin typeface="Proxima Nova"/>
                <a:ea typeface="Source Sans Pro"/>
                <a:cs typeface="Proxima Nova"/>
                <a:sym typeface="Source Sans Pro"/>
              </a:rPr>
              <a:t>Provides a managed solution, including automated deployment, configuration, scaling and upgrade</a:t>
            </a:r>
            <a:endParaRPr lang="en-US" sz="2000" dirty="0">
              <a:solidFill>
                <a:srgbClr val="FFFFFF"/>
              </a:solidFill>
              <a:latin typeface="Proxima Nova"/>
              <a:ea typeface="Source Sans Pro"/>
              <a:cs typeface="Proxima Nova"/>
              <a:sym typeface="Source Sans Pro"/>
            </a:endParaRPr>
          </a:p>
        </p:txBody>
      </p:sp>
    </p:spTree>
    <p:extLst>
      <p:ext uri="{BB962C8B-B14F-4D97-AF65-F5344CB8AC3E}">
        <p14:creationId xmlns:p14="http://schemas.microsoft.com/office/powerpoint/2010/main" val="392813012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prstGeom prst="rect">
            <a:avLst/>
          </a:prstGeom>
        </p:spPr>
        <p:txBody>
          <a:bodyPr/>
          <a:lstStyle/>
          <a:p>
            <a:r>
              <a:rPr lang="en-US" b="1" dirty="0" smtClean="0">
                <a:solidFill>
                  <a:srgbClr val="FFFFFF"/>
                </a:solidFill>
                <a:latin typeface="Proxima Nova"/>
                <a:cs typeface="Proxima Nova"/>
              </a:rPr>
              <a:t>Benefits of </a:t>
            </a:r>
            <a:r>
              <a:rPr lang="en-US" b="1" dirty="0" err="1" smtClean="0">
                <a:solidFill>
                  <a:srgbClr val="FFFFFF"/>
                </a:solidFill>
                <a:latin typeface="Proxima Nova"/>
                <a:cs typeface="Proxima Nova"/>
              </a:rPr>
              <a:t>GitLab</a:t>
            </a:r>
            <a:r>
              <a:rPr lang="en-US" b="1" dirty="0" smtClean="0">
                <a:solidFill>
                  <a:srgbClr val="FFFFFF"/>
                </a:solidFill>
                <a:latin typeface="Proxima Nova"/>
                <a:cs typeface="Proxima Nova"/>
              </a:rPr>
              <a:t> for PCF</a:t>
            </a:r>
            <a:endParaRPr lang="en-US" b="1" dirty="0">
              <a:solidFill>
                <a:srgbClr val="FFFFFF"/>
              </a:solidFill>
              <a:latin typeface="Proxima Nova"/>
              <a:cs typeface="Proxima Nova"/>
            </a:endParaRPr>
          </a:p>
        </p:txBody>
      </p:sp>
      <p:sp>
        <p:nvSpPr>
          <p:cNvPr id="11" name="Shape 384"/>
          <p:cNvSpPr txBox="1">
            <a:spLocks/>
          </p:cNvSpPr>
          <p:nvPr/>
        </p:nvSpPr>
        <p:spPr>
          <a:xfrm>
            <a:off x="514068" y="997707"/>
            <a:ext cx="8229600" cy="3641998"/>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spcBef>
                <a:spcPts val="0"/>
              </a:spcBef>
              <a:buNone/>
            </a:pPr>
            <a:r>
              <a:rPr lang="en-US" sz="2400" b="1" dirty="0">
                <a:solidFill>
                  <a:srgbClr val="FFFFFF"/>
                </a:solidFill>
                <a:latin typeface="Proxima Nova"/>
                <a:cs typeface="Proxima Nova"/>
              </a:rPr>
              <a:t>For </a:t>
            </a:r>
            <a:r>
              <a:rPr lang="en-US" sz="2400" b="1" dirty="0" smtClean="0">
                <a:solidFill>
                  <a:srgbClr val="FFFFFF"/>
                </a:solidFill>
                <a:latin typeface="Proxima Nova"/>
                <a:cs typeface="Proxima Nova"/>
              </a:rPr>
              <a:t>developers</a:t>
            </a:r>
          </a:p>
          <a:p>
            <a:pPr marL="0" lvl="0" indent="0">
              <a:spcBef>
                <a:spcPts val="0"/>
              </a:spcBef>
              <a:buNone/>
            </a:pPr>
            <a:r>
              <a:rPr lang="en-US" sz="2000" dirty="0" smtClean="0">
                <a:solidFill>
                  <a:srgbClr val="FFFFFF"/>
                </a:solidFill>
                <a:latin typeface="Proxima Nova"/>
                <a:cs typeface="Proxima Nova"/>
              </a:rPr>
              <a:t>Access </a:t>
            </a:r>
            <a:r>
              <a:rPr lang="en-US" sz="2000" dirty="0">
                <a:solidFill>
                  <a:srgbClr val="FFFFFF"/>
                </a:solidFill>
                <a:latin typeface="Proxima Nova"/>
                <a:cs typeface="Proxima Nova"/>
              </a:rPr>
              <a:t>to a managed </a:t>
            </a:r>
            <a:r>
              <a:rPr lang="en-US" sz="2000" dirty="0" err="1">
                <a:solidFill>
                  <a:srgbClr val="FFFFFF"/>
                </a:solidFill>
                <a:latin typeface="Proxima Nova"/>
                <a:cs typeface="Proxima Nova"/>
              </a:rPr>
              <a:t>git</a:t>
            </a:r>
            <a:r>
              <a:rPr lang="en-US" sz="2000" dirty="0">
                <a:solidFill>
                  <a:srgbClr val="FFFFFF"/>
                </a:solidFill>
                <a:latin typeface="Proxima Nova"/>
                <a:cs typeface="Proxima Nova"/>
              </a:rPr>
              <a:t> </a:t>
            </a:r>
            <a:r>
              <a:rPr lang="en-US" sz="2000" dirty="0" smtClean="0">
                <a:solidFill>
                  <a:srgbClr val="FFFFFF"/>
                </a:solidFill>
                <a:latin typeface="Proxima Nova"/>
                <a:cs typeface="Proxima Nova"/>
              </a:rPr>
              <a:t>repository</a:t>
            </a:r>
          </a:p>
          <a:p>
            <a:pPr marL="0" lvl="0" indent="0">
              <a:spcBef>
                <a:spcPts val="0"/>
              </a:spcBef>
              <a:buNone/>
            </a:pPr>
            <a:r>
              <a:rPr lang="en-US" sz="2000" dirty="0" smtClean="0">
                <a:solidFill>
                  <a:srgbClr val="FFFFFF"/>
                </a:solidFill>
                <a:latin typeface="Proxima Nova"/>
                <a:cs typeface="Proxima Nova"/>
              </a:rPr>
              <a:t>Powerful </a:t>
            </a:r>
            <a:r>
              <a:rPr lang="en-US" sz="2000" dirty="0">
                <a:solidFill>
                  <a:srgbClr val="FFFFFF"/>
                </a:solidFill>
                <a:latin typeface="Proxima Nova"/>
                <a:cs typeface="Proxima Nova"/>
              </a:rPr>
              <a:t>web interface that supports the developer </a:t>
            </a:r>
            <a:r>
              <a:rPr lang="en-US" sz="2000" dirty="0" smtClean="0">
                <a:solidFill>
                  <a:srgbClr val="FFFFFF"/>
                </a:solidFill>
                <a:latin typeface="Proxima Nova"/>
                <a:cs typeface="Proxima Nova"/>
              </a:rPr>
              <a:t>workflow</a:t>
            </a:r>
          </a:p>
          <a:p>
            <a:pPr marL="0" lvl="0" indent="0">
              <a:spcBef>
                <a:spcPts val="0"/>
              </a:spcBef>
              <a:buNone/>
            </a:pPr>
            <a:r>
              <a:rPr lang="en-US" sz="2000" dirty="0" smtClean="0">
                <a:solidFill>
                  <a:srgbClr val="FFFFFF"/>
                </a:solidFill>
                <a:latin typeface="Proxima Nova"/>
                <a:cs typeface="Proxima Nova"/>
              </a:rPr>
              <a:t>Intuitive </a:t>
            </a:r>
            <a:r>
              <a:rPr lang="en-US" sz="2000" dirty="0">
                <a:solidFill>
                  <a:srgbClr val="FFFFFF"/>
                </a:solidFill>
                <a:latin typeface="Proxima Nova"/>
                <a:cs typeface="Proxima Nova"/>
              </a:rPr>
              <a:t>pull requests, code review and commenting </a:t>
            </a:r>
            <a:r>
              <a:rPr lang="en-US" sz="2000" dirty="0" smtClean="0">
                <a:solidFill>
                  <a:srgbClr val="FFFFFF"/>
                </a:solidFill>
                <a:latin typeface="Proxima Nova"/>
                <a:cs typeface="Proxima Nova"/>
              </a:rPr>
              <a:t>functionality</a:t>
            </a:r>
          </a:p>
          <a:p>
            <a:pPr marL="0" lvl="0" indent="0">
              <a:spcBef>
                <a:spcPts val="0"/>
              </a:spcBef>
              <a:buNone/>
            </a:pPr>
            <a:r>
              <a:rPr lang="en-US" sz="2000" dirty="0" smtClean="0">
                <a:solidFill>
                  <a:srgbClr val="FFFFFF"/>
                </a:solidFill>
                <a:latin typeface="Proxima Nova"/>
                <a:cs typeface="Proxima Nova"/>
              </a:rPr>
              <a:t>Supports </a:t>
            </a:r>
            <a:r>
              <a:rPr lang="en-US" sz="2000" dirty="0">
                <a:solidFill>
                  <a:srgbClr val="FFFFFF"/>
                </a:solidFill>
                <a:latin typeface="Proxima Nova"/>
                <a:cs typeface="Proxima Nova"/>
              </a:rPr>
              <a:t>inner sourcing</a:t>
            </a:r>
          </a:p>
          <a:p>
            <a:pPr marL="0" lvl="0" indent="0">
              <a:spcBef>
                <a:spcPts val="0"/>
              </a:spcBef>
              <a:buNone/>
            </a:pPr>
            <a:endParaRPr lang="en-US" sz="2000" b="1" dirty="0" smtClean="0">
              <a:solidFill>
                <a:srgbClr val="FFFFFF"/>
              </a:solidFill>
              <a:latin typeface="Proxima Nova"/>
              <a:cs typeface="Proxima Nova"/>
            </a:endParaRPr>
          </a:p>
          <a:p>
            <a:pPr marL="0" lvl="0" indent="0">
              <a:spcBef>
                <a:spcPts val="0"/>
              </a:spcBef>
              <a:buNone/>
            </a:pPr>
            <a:r>
              <a:rPr lang="en-US" sz="2400" b="1" dirty="0" smtClean="0">
                <a:solidFill>
                  <a:srgbClr val="FFFFFF"/>
                </a:solidFill>
                <a:latin typeface="Proxima Nova"/>
                <a:cs typeface="Proxima Nova"/>
              </a:rPr>
              <a:t>For operators</a:t>
            </a:r>
            <a:endParaRPr lang="en-US" sz="2400" b="1" dirty="0">
              <a:solidFill>
                <a:srgbClr val="FFFFFF"/>
              </a:solidFill>
              <a:latin typeface="Proxima Nova"/>
              <a:cs typeface="Proxima Nova"/>
            </a:endParaRPr>
          </a:p>
          <a:p>
            <a:pPr marL="0" lvl="0" indent="0">
              <a:spcBef>
                <a:spcPts val="0"/>
              </a:spcBef>
              <a:buNone/>
            </a:pPr>
            <a:r>
              <a:rPr lang="en-US" sz="2000" dirty="0" smtClean="0">
                <a:solidFill>
                  <a:srgbClr val="FFFFFF"/>
                </a:solidFill>
                <a:latin typeface="Proxima Nova"/>
                <a:cs typeface="Proxima Nova"/>
              </a:rPr>
              <a:t>Push </a:t>
            </a:r>
            <a:r>
              <a:rPr lang="en-US" sz="2000" dirty="0">
                <a:solidFill>
                  <a:srgbClr val="FFFFFF"/>
                </a:solidFill>
                <a:latin typeface="Proxima Nova"/>
                <a:cs typeface="Proxima Nova"/>
              </a:rPr>
              <a:t>button deployment of a managed </a:t>
            </a:r>
            <a:r>
              <a:rPr lang="en-US" sz="2000" dirty="0" err="1">
                <a:solidFill>
                  <a:srgbClr val="FFFFFF"/>
                </a:solidFill>
                <a:latin typeface="Proxima Nova"/>
                <a:cs typeface="Proxima Nova"/>
              </a:rPr>
              <a:t>git</a:t>
            </a:r>
            <a:r>
              <a:rPr lang="en-US" sz="2000" dirty="0">
                <a:solidFill>
                  <a:srgbClr val="FFFFFF"/>
                </a:solidFill>
                <a:latin typeface="Proxima Nova"/>
                <a:cs typeface="Proxima Nova"/>
              </a:rPr>
              <a:t> </a:t>
            </a:r>
            <a:r>
              <a:rPr lang="en-US" sz="2000" dirty="0" smtClean="0">
                <a:solidFill>
                  <a:srgbClr val="FFFFFF"/>
                </a:solidFill>
                <a:latin typeface="Proxima Nova"/>
                <a:cs typeface="Proxima Nova"/>
              </a:rPr>
              <a:t>solution</a:t>
            </a:r>
          </a:p>
          <a:p>
            <a:pPr marL="0" lvl="0" indent="0">
              <a:spcBef>
                <a:spcPts val="0"/>
              </a:spcBef>
              <a:buNone/>
            </a:pPr>
            <a:r>
              <a:rPr lang="en-US" sz="2000" dirty="0" smtClean="0">
                <a:solidFill>
                  <a:srgbClr val="FFFFFF"/>
                </a:solidFill>
                <a:latin typeface="Proxima Nova"/>
                <a:cs typeface="Proxima Nova"/>
              </a:rPr>
              <a:t>Automated </a:t>
            </a:r>
            <a:r>
              <a:rPr lang="en-US" sz="2000" dirty="0">
                <a:solidFill>
                  <a:srgbClr val="FFFFFF"/>
                </a:solidFill>
                <a:latin typeface="Proxima Nova"/>
                <a:cs typeface="Proxima Nova"/>
              </a:rPr>
              <a:t>upgrades of software components and </a:t>
            </a:r>
            <a:r>
              <a:rPr lang="en-US" sz="2000" dirty="0" err="1">
                <a:solidFill>
                  <a:srgbClr val="FFFFFF"/>
                </a:solidFill>
                <a:latin typeface="Proxima Nova"/>
                <a:cs typeface="Proxima Nova"/>
              </a:rPr>
              <a:t>GitLab</a:t>
            </a:r>
            <a:r>
              <a:rPr lang="en-US" sz="2000" dirty="0">
                <a:solidFill>
                  <a:srgbClr val="FFFFFF"/>
                </a:solidFill>
                <a:latin typeface="Proxima Nova"/>
                <a:cs typeface="Proxima Nova"/>
              </a:rPr>
              <a:t> through Ops Manager, with persisted data and </a:t>
            </a:r>
            <a:r>
              <a:rPr lang="en-US" sz="2000" dirty="0" smtClean="0">
                <a:solidFill>
                  <a:srgbClr val="FFFFFF"/>
                </a:solidFill>
                <a:latin typeface="Proxima Nova"/>
                <a:cs typeface="Proxima Nova"/>
              </a:rPr>
              <a:t>configuration</a:t>
            </a:r>
          </a:p>
          <a:p>
            <a:pPr marL="0" lvl="0" indent="0">
              <a:spcBef>
                <a:spcPts val="0"/>
              </a:spcBef>
              <a:buNone/>
            </a:pPr>
            <a:r>
              <a:rPr lang="en-US" sz="2000" dirty="0" smtClean="0">
                <a:solidFill>
                  <a:srgbClr val="FFFFFF"/>
                </a:solidFill>
                <a:latin typeface="Proxima Nova"/>
                <a:cs typeface="Proxima Nova"/>
              </a:rPr>
              <a:t>Not </a:t>
            </a:r>
            <a:r>
              <a:rPr lang="en-US" sz="2000" dirty="0">
                <a:solidFill>
                  <a:srgbClr val="FFFFFF"/>
                </a:solidFill>
                <a:latin typeface="Proxima Nova"/>
                <a:cs typeface="Proxima Nova"/>
              </a:rPr>
              <a:t>required to be an expert in </a:t>
            </a:r>
            <a:r>
              <a:rPr lang="en-US" sz="2000" dirty="0" err="1">
                <a:solidFill>
                  <a:srgbClr val="FFFFFF"/>
                </a:solidFill>
                <a:latin typeface="Proxima Nova"/>
                <a:cs typeface="Proxima Nova"/>
              </a:rPr>
              <a:t>Git</a:t>
            </a:r>
            <a:r>
              <a:rPr lang="en-US" sz="2000" dirty="0">
                <a:solidFill>
                  <a:srgbClr val="FFFFFF"/>
                </a:solidFill>
                <a:latin typeface="Proxima Nova"/>
                <a:cs typeface="Proxima Nova"/>
              </a:rPr>
              <a:t> to cater for Day 2 </a:t>
            </a:r>
            <a:r>
              <a:rPr lang="en-US" sz="2000" dirty="0" smtClean="0">
                <a:solidFill>
                  <a:srgbClr val="FFFFFF"/>
                </a:solidFill>
                <a:latin typeface="Proxima Nova"/>
                <a:cs typeface="Proxima Nova"/>
              </a:rPr>
              <a:t>operations</a:t>
            </a:r>
            <a:endParaRPr lang="en-US" sz="2000" dirty="0">
              <a:solidFill>
                <a:srgbClr val="FFFFFF"/>
              </a:solidFill>
              <a:latin typeface="Proxima Nova"/>
              <a:cs typeface="Proxima Nova"/>
            </a:endParaRPr>
          </a:p>
        </p:txBody>
      </p:sp>
    </p:spTree>
    <p:extLst>
      <p:ext uri="{BB962C8B-B14F-4D97-AF65-F5344CB8AC3E}">
        <p14:creationId xmlns:p14="http://schemas.microsoft.com/office/powerpoint/2010/main" val="134984243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76"/>
          <p:cNvSpPr txBox="1">
            <a:spLocks/>
          </p:cNvSpPr>
          <p:nvPr/>
        </p:nvSpPr>
        <p:spPr>
          <a:xfrm>
            <a:off x="1195325" y="1916326"/>
            <a:ext cx="6947700" cy="532198"/>
          </a:xfrm>
          <a:prstGeom prst="rect">
            <a:avLst/>
          </a:prstGeom>
          <a:noFill/>
          <a:ln>
            <a:noFill/>
          </a:ln>
        </p:spPr>
        <p:txBody>
          <a:bodyPr lIns="91425" tIns="91425" rIns="91425" bIns="91425" anchor="ctr" anchorCtr="0">
            <a:noAutofit/>
          </a:bodyPr>
          <a:lstStyle>
            <a:lvl1pPr algn="l" defTabSz="457200" rtl="0" eaLnBrk="1" latinLnBrk="0" hangingPunct="1">
              <a:spcBef>
                <a:spcPct val="0"/>
              </a:spcBef>
              <a:buNone/>
              <a:defRPr sz="2800" b="1" kern="1200">
                <a:solidFill>
                  <a:srgbClr val="008774"/>
                </a:solidFill>
                <a:latin typeface="Arial"/>
                <a:ea typeface="+mj-ea"/>
                <a:cs typeface="Arial"/>
              </a:defRPr>
            </a:lvl1pPr>
          </a:lstStyle>
          <a:p>
            <a:pPr>
              <a:spcBef>
                <a:spcPts val="0"/>
              </a:spcBef>
              <a:buClr>
                <a:schemeClr val="accent1"/>
              </a:buClr>
              <a:buSzPct val="25000"/>
            </a:pPr>
            <a:r>
              <a:rPr lang="en-US" sz="3600" dirty="0">
                <a:solidFill>
                  <a:srgbClr val="FFFFFF"/>
                </a:solidFill>
              </a:rPr>
              <a:t>Artifact Repository:</a:t>
            </a:r>
            <a:br>
              <a:rPr lang="en-US" sz="3600" dirty="0">
                <a:solidFill>
                  <a:srgbClr val="FFFFFF"/>
                </a:solidFill>
              </a:rPr>
            </a:br>
            <a:r>
              <a:rPr lang="en-US" sz="3600" dirty="0" err="1">
                <a:solidFill>
                  <a:srgbClr val="FFFFFF"/>
                </a:solidFill>
              </a:rPr>
              <a:t>Artifactory</a:t>
            </a:r>
            <a:r>
              <a:rPr lang="en-US" sz="3600" dirty="0">
                <a:solidFill>
                  <a:srgbClr val="FFFFFF"/>
                </a:solidFill>
              </a:rPr>
              <a:t> by </a:t>
            </a:r>
            <a:r>
              <a:rPr lang="en-US" sz="3600" dirty="0" err="1">
                <a:solidFill>
                  <a:srgbClr val="FFFFFF"/>
                </a:solidFill>
              </a:rPr>
              <a:t>JFrog</a:t>
            </a:r>
            <a:endParaRPr lang="en-US" sz="3600" dirty="0">
              <a:solidFill>
                <a:srgbClr val="FFFFFF"/>
              </a:solidFill>
              <a:latin typeface="Source Sans Pro"/>
              <a:ea typeface="Source Sans Pro"/>
              <a:cs typeface="Source Sans Pro"/>
              <a:sym typeface="Source Sans Pro"/>
            </a:endParaRPr>
          </a:p>
        </p:txBody>
      </p:sp>
      <p:pic>
        <p:nvPicPr>
          <p:cNvPr id="5" name="Shape 409"/>
          <p:cNvPicPr preferRelativeResize="0"/>
          <p:nvPr/>
        </p:nvPicPr>
        <p:blipFill>
          <a:blip r:embed="rId2">
            <a:alphaModFix/>
          </a:blip>
          <a:stretch>
            <a:fillRect/>
          </a:stretch>
        </p:blipFill>
        <p:spPr>
          <a:xfrm>
            <a:off x="113736" y="125882"/>
            <a:ext cx="997417" cy="952774"/>
          </a:xfrm>
          <a:prstGeom prst="rect">
            <a:avLst/>
          </a:prstGeom>
          <a:noFill/>
          <a:ln>
            <a:noFill/>
          </a:ln>
        </p:spPr>
      </p:pic>
    </p:spTree>
    <p:extLst>
      <p:ext uri="{BB962C8B-B14F-4D97-AF65-F5344CB8AC3E}">
        <p14:creationId xmlns:p14="http://schemas.microsoft.com/office/powerpoint/2010/main" val="244494546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prstGeom prst="rect">
            <a:avLst/>
          </a:prstGeom>
        </p:spPr>
        <p:txBody>
          <a:bodyPr/>
          <a:lstStyle/>
          <a:p>
            <a:r>
              <a:rPr lang="en-US" b="1" dirty="0" smtClean="0">
                <a:solidFill>
                  <a:srgbClr val="FFFFFF"/>
                </a:solidFill>
                <a:latin typeface="Proxima Nova"/>
                <a:cs typeface="Proxima Nova"/>
              </a:rPr>
              <a:t>What is JFrog Artifactory?</a:t>
            </a:r>
            <a:endParaRPr lang="en-US" b="1" dirty="0">
              <a:solidFill>
                <a:srgbClr val="FFFFFF"/>
              </a:solidFill>
              <a:latin typeface="Proxima Nova"/>
              <a:cs typeface="Proxima Nova"/>
            </a:endParaRPr>
          </a:p>
        </p:txBody>
      </p:sp>
      <p:sp>
        <p:nvSpPr>
          <p:cNvPr id="5" name="Shape 417"/>
          <p:cNvSpPr txBox="1">
            <a:spLocks noGrp="1"/>
          </p:cNvSpPr>
          <p:nvPr>
            <p:ph sz="quarter" idx="10"/>
          </p:nvPr>
        </p:nvSpPr>
        <p:spPr>
          <a:xfrm>
            <a:off x="414001" y="1719179"/>
            <a:ext cx="8229600" cy="2739631"/>
          </a:xfrm>
          <a:prstGeom prst="rect">
            <a:avLst/>
          </a:prstGeom>
        </p:spPr>
        <p:txBody>
          <a:bodyPr lIns="91425" tIns="91425" rIns="91425" bIns="91425" anchor="t" anchorCtr="0">
            <a:noAutofit/>
          </a:bodyPr>
          <a:lstStyle/>
          <a:p>
            <a:pPr marL="812800" lvl="1">
              <a:spcBef>
                <a:spcPts val="0"/>
              </a:spcBef>
              <a:buSzPct val="100000"/>
              <a:buFont typeface="Arial"/>
              <a:buChar char="•"/>
            </a:pPr>
            <a:r>
              <a:rPr lang="en-US" sz="1800" dirty="0" smtClean="0">
                <a:solidFill>
                  <a:srgbClr val="FFFFFF"/>
                </a:solidFill>
                <a:latin typeface="Proxima Nova"/>
                <a:cs typeface="Proxima Nova"/>
              </a:rPr>
              <a:t>Reliable. Artifactory </a:t>
            </a:r>
            <a:r>
              <a:rPr lang="en-US" sz="1800" dirty="0">
                <a:solidFill>
                  <a:srgbClr val="FFFFFF"/>
                </a:solidFill>
                <a:latin typeface="Proxima Nova"/>
                <a:cs typeface="Proxima Nova"/>
              </a:rPr>
              <a:t>guarantees consistent access to the components needed by your build </a:t>
            </a:r>
            <a:r>
              <a:rPr lang="en-US" sz="1800" dirty="0" smtClean="0">
                <a:solidFill>
                  <a:srgbClr val="FFFFFF"/>
                </a:solidFill>
                <a:latin typeface="Proxima Nova"/>
                <a:cs typeface="Proxima Nova"/>
              </a:rPr>
              <a:t>tools</a:t>
            </a:r>
            <a:endParaRPr lang="en-US" sz="1800" dirty="0">
              <a:solidFill>
                <a:srgbClr val="FFFFFF"/>
              </a:solidFill>
              <a:latin typeface="Proxima Nova"/>
              <a:cs typeface="Proxima Nova"/>
            </a:endParaRPr>
          </a:p>
          <a:p>
            <a:pPr marL="812800" lvl="1">
              <a:spcBef>
                <a:spcPts val="0"/>
              </a:spcBef>
              <a:buSzPct val="100000"/>
              <a:buFont typeface="Arial"/>
              <a:buChar char="•"/>
            </a:pPr>
            <a:r>
              <a:rPr lang="en-US" sz="1800" dirty="0" smtClean="0">
                <a:solidFill>
                  <a:srgbClr val="FFFFFF"/>
                </a:solidFill>
                <a:latin typeface="Proxima Nova"/>
                <a:cs typeface="Proxima Nova"/>
              </a:rPr>
              <a:t>Efficient. Remote </a:t>
            </a:r>
            <a:r>
              <a:rPr lang="en-US" sz="1800" dirty="0">
                <a:solidFill>
                  <a:srgbClr val="FFFFFF"/>
                </a:solidFill>
                <a:latin typeface="Proxima Nova"/>
                <a:cs typeface="Proxima Nova"/>
              </a:rPr>
              <a:t>artifacts are cached locally for </a:t>
            </a:r>
            <a:r>
              <a:rPr lang="en-US" sz="1800" dirty="0" smtClean="0">
                <a:solidFill>
                  <a:srgbClr val="FFFFFF"/>
                </a:solidFill>
                <a:latin typeface="Proxima Nova"/>
                <a:cs typeface="Proxima Nova"/>
              </a:rPr>
              <a:t>reuse; they do not need to be re-downloaded over </a:t>
            </a:r>
            <a:r>
              <a:rPr lang="en-US" sz="1800" dirty="0">
                <a:solidFill>
                  <a:srgbClr val="FFFFFF"/>
                </a:solidFill>
                <a:latin typeface="Proxima Nova"/>
                <a:cs typeface="Proxima Nova"/>
              </a:rPr>
              <a:t>and </a:t>
            </a:r>
            <a:r>
              <a:rPr lang="en-US" sz="1800" dirty="0" smtClean="0">
                <a:solidFill>
                  <a:srgbClr val="FFFFFF"/>
                </a:solidFill>
                <a:latin typeface="Proxima Nova"/>
                <a:cs typeface="Proxima Nova"/>
              </a:rPr>
              <a:t>over</a:t>
            </a:r>
            <a:endParaRPr lang="en-US" sz="1800" dirty="0">
              <a:solidFill>
                <a:srgbClr val="FFFFFF"/>
              </a:solidFill>
              <a:latin typeface="Proxima Nova"/>
              <a:cs typeface="Proxima Nova"/>
            </a:endParaRPr>
          </a:p>
          <a:p>
            <a:pPr marL="812800" lvl="1">
              <a:spcBef>
                <a:spcPts val="0"/>
              </a:spcBef>
              <a:buSzPct val="100000"/>
              <a:buFont typeface="Arial"/>
              <a:buChar char="•"/>
            </a:pPr>
            <a:r>
              <a:rPr lang="en-US" sz="1800" dirty="0" smtClean="0">
                <a:solidFill>
                  <a:srgbClr val="FFFFFF"/>
                </a:solidFill>
                <a:latin typeface="Proxima Nova"/>
                <a:cs typeface="Proxima Nova"/>
              </a:rPr>
              <a:t>Secure. Fine-grained permissions and roles govern who can deploy what, and where</a:t>
            </a:r>
          </a:p>
          <a:p>
            <a:pPr marL="812800" lvl="1">
              <a:spcBef>
                <a:spcPts val="0"/>
              </a:spcBef>
              <a:buSzPct val="100000"/>
              <a:buFont typeface="Arial"/>
              <a:buChar char="•"/>
            </a:pPr>
            <a:r>
              <a:rPr lang="en-US" sz="1800" dirty="0" smtClean="0">
                <a:solidFill>
                  <a:srgbClr val="FFFFFF"/>
                </a:solidFill>
                <a:latin typeface="Proxima Nova"/>
                <a:cs typeface="Proxima Nova"/>
              </a:rPr>
              <a:t>Scalable. Handles large </a:t>
            </a:r>
            <a:r>
              <a:rPr lang="en-US" sz="1800" dirty="0">
                <a:solidFill>
                  <a:srgbClr val="FFFFFF"/>
                </a:solidFill>
                <a:latin typeface="Proxima Nova"/>
                <a:cs typeface="Proxima Nova"/>
              </a:rPr>
              <a:t>load bursts with extremely high concurrency and </a:t>
            </a:r>
            <a:r>
              <a:rPr lang="en-US" sz="1800" dirty="0" smtClean="0">
                <a:solidFill>
                  <a:srgbClr val="FFFFFF"/>
                </a:solidFill>
                <a:latin typeface="Proxima Nova"/>
                <a:cs typeface="Proxima Nova"/>
              </a:rPr>
              <a:t>data integrity</a:t>
            </a:r>
            <a:endParaRPr lang="en-US" sz="1800" dirty="0">
              <a:solidFill>
                <a:srgbClr val="FFFFFF"/>
              </a:solidFill>
              <a:latin typeface="Proxima Nova"/>
              <a:cs typeface="Proxima Nova"/>
            </a:endParaRPr>
          </a:p>
          <a:p>
            <a:pPr marL="812800" lvl="1">
              <a:spcBef>
                <a:spcPts val="0"/>
              </a:spcBef>
              <a:buSzPct val="100000"/>
              <a:buFont typeface="Arial"/>
              <a:buChar char="•"/>
            </a:pPr>
            <a:r>
              <a:rPr lang="en-US" sz="1800" dirty="0" smtClean="0">
                <a:solidFill>
                  <a:srgbClr val="FFFFFF"/>
                </a:solidFill>
                <a:latin typeface="Proxima Nova"/>
                <a:cs typeface="Proxima Nova"/>
              </a:rPr>
              <a:t>Programmable. Automate with REST APIs</a:t>
            </a:r>
          </a:p>
        </p:txBody>
      </p:sp>
      <p:sp>
        <p:nvSpPr>
          <p:cNvPr id="2" name="TextBox 1"/>
          <p:cNvSpPr txBox="1"/>
          <p:nvPr/>
        </p:nvSpPr>
        <p:spPr>
          <a:xfrm>
            <a:off x="354226" y="1019413"/>
            <a:ext cx="8665579" cy="923330"/>
          </a:xfrm>
          <a:prstGeom prst="rect">
            <a:avLst/>
          </a:prstGeom>
          <a:noFill/>
        </p:spPr>
        <p:txBody>
          <a:bodyPr wrap="square" rtlCol="0">
            <a:spAutoFit/>
          </a:bodyPr>
          <a:lstStyle/>
          <a:p>
            <a:pPr marL="127000" lvl="0">
              <a:buSzPct val="100000"/>
            </a:pPr>
            <a:r>
              <a:rPr lang="en-US" b="1" dirty="0">
                <a:solidFill>
                  <a:srgbClr val="FFFFFF"/>
                </a:solidFill>
                <a:latin typeface="Proxima Nova"/>
                <a:cs typeface="Proxima Nova"/>
              </a:rPr>
              <a:t>An advanced repository </a:t>
            </a:r>
            <a:r>
              <a:rPr lang="en-US" b="1" dirty="0" smtClean="0">
                <a:solidFill>
                  <a:srgbClr val="FFFFFF"/>
                </a:solidFill>
                <a:latin typeface="Proxima Nova"/>
                <a:cs typeface="Proxima Nova"/>
              </a:rPr>
              <a:t>manager and a </a:t>
            </a:r>
            <a:r>
              <a:rPr lang="en-US" b="1" dirty="0">
                <a:solidFill>
                  <a:srgbClr val="FFFFFF"/>
                </a:solidFill>
                <a:latin typeface="Proxima Nova"/>
                <a:cs typeface="Proxima Nova"/>
              </a:rPr>
              <a:t>complete platform for automated software package management from </a:t>
            </a:r>
            <a:r>
              <a:rPr lang="en-US" b="1" dirty="0" smtClean="0">
                <a:solidFill>
                  <a:srgbClr val="FFFFFF"/>
                </a:solidFill>
                <a:latin typeface="Proxima Nova"/>
                <a:cs typeface="Proxima Nova"/>
              </a:rPr>
              <a:t>development </a:t>
            </a:r>
            <a:r>
              <a:rPr lang="en-US" b="1" dirty="0">
                <a:solidFill>
                  <a:srgbClr val="FFFFFF"/>
                </a:solidFill>
                <a:latin typeface="Proxima Nova"/>
                <a:cs typeface="Proxima Nova"/>
              </a:rPr>
              <a:t>to distribution</a:t>
            </a:r>
          </a:p>
          <a:p>
            <a:endParaRPr lang="en-US" dirty="0"/>
          </a:p>
        </p:txBody>
      </p:sp>
    </p:spTree>
    <p:extLst>
      <p:ext uri="{BB962C8B-B14F-4D97-AF65-F5344CB8AC3E}">
        <p14:creationId xmlns:p14="http://schemas.microsoft.com/office/powerpoint/2010/main" val="26302344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prstGeom prst="rect">
            <a:avLst/>
          </a:prstGeom>
        </p:spPr>
        <p:txBody>
          <a:bodyPr/>
          <a:lstStyle/>
          <a:p>
            <a:r>
              <a:rPr lang="en-US" b="1" dirty="0" smtClean="0">
                <a:solidFill>
                  <a:srgbClr val="FFFFFF"/>
                </a:solidFill>
                <a:latin typeface="Proxima Nova"/>
                <a:cs typeface="Proxima Nova"/>
              </a:rPr>
              <a:t>Benefits </a:t>
            </a:r>
            <a:r>
              <a:rPr lang="en-US" b="1" dirty="0">
                <a:solidFill>
                  <a:srgbClr val="FFFFFF"/>
                </a:solidFill>
                <a:latin typeface="Proxima Nova"/>
                <a:cs typeface="Proxima Nova"/>
              </a:rPr>
              <a:t>of </a:t>
            </a:r>
            <a:r>
              <a:rPr lang="en-US" b="1" dirty="0" err="1">
                <a:solidFill>
                  <a:srgbClr val="FFFFFF"/>
                </a:solidFill>
                <a:latin typeface="Proxima Nova"/>
                <a:cs typeface="Proxima Nova"/>
              </a:rPr>
              <a:t>JFrog</a:t>
            </a:r>
            <a:r>
              <a:rPr lang="en-US" b="1" dirty="0">
                <a:solidFill>
                  <a:srgbClr val="FFFFFF"/>
                </a:solidFill>
                <a:latin typeface="Proxima Nova"/>
                <a:cs typeface="Proxima Nova"/>
              </a:rPr>
              <a:t> </a:t>
            </a:r>
            <a:r>
              <a:rPr lang="en-US" b="1" dirty="0" err="1">
                <a:solidFill>
                  <a:srgbClr val="FFFFFF"/>
                </a:solidFill>
                <a:latin typeface="Proxima Nova"/>
                <a:cs typeface="Proxima Nova"/>
              </a:rPr>
              <a:t>Artifactory</a:t>
            </a:r>
            <a:r>
              <a:rPr lang="en-US" b="1" dirty="0">
                <a:solidFill>
                  <a:srgbClr val="FFFFFF"/>
                </a:solidFill>
                <a:latin typeface="Proxima Nova"/>
                <a:cs typeface="Proxima Nova"/>
              </a:rPr>
              <a:t> </a:t>
            </a:r>
            <a:r>
              <a:rPr lang="en-US" b="1" dirty="0" smtClean="0">
                <a:solidFill>
                  <a:srgbClr val="FFFFFF"/>
                </a:solidFill>
                <a:latin typeface="Proxima Nova"/>
                <a:cs typeface="Proxima Nova"/>
              </a:rPr>
              <a:t>for PCF</a:t>
            </a:r>
            <a:endParaRPr lang="en-US" b="1" dirty="0">
              <a:solidFill>
                <a:srgbClr val="FFFFFF"/>
              </a:solidFill>
              <a:latin typeface="Proxima Nova"/>
              <a:cs typeface="Proxima Nova"/>
            </a:endParaRPr>
          </a:p>
        </p:txBody>
      </p:sp>
      <p:sp>
        <p:nvSpPr>
          <p:cNvPr id="11" name="Shape 384"/>
          <p:cNvSpPr txBox="1">
            <a:spLocks/>
          </p:cNvSpPr>
          <p:nvPr/>
        </p:nvSpPr>
        <p:spPr>
          <a:xfrm>
            <a:off x="523546" y="985157"/>
            <a:ext cx="8229600" cy="3641998"/>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spcBef>
                <a:spcPts val="0"/>
              </a:spcBef>
              <a:buNone/>
            </a:pPr>
            <a:r>
              <a:rPr lang="en-US" sz="2400" b="1" dirty="0">
                <a:solidFill>
                  <a:srgbClr val="FFFFFF"/>
                </a:solidFill>
                <a:latin typeface="Proxima Nova"/>
                <a:cs typeface="Proxima Nova"/>
              </a:rPr>
              <a:t>For </a:t>
            </a:r>
            <a:r>
              <a:rPr lang="en-US" sz="2400" b="1" dirty="0" smtClean="0">
                <a:solidFill>
                  <a:srgbClr val="FFFFFF"/>
                </a:solidFill>
                <a:latin typeface="Proxima Nova"/>
                <a:cs typeface="Proxima Nova"/>
              </a:rPr>
              <a:t>developers</a:t>
            </a:r>
          </a:p>
          <a:p>
            <a:pPr marL="0" lvl="0" indent="0">
              <a:spcBef>
                <a:spcPts val="0"/>
              </a:spcBef>
              <a:buNone/>
            </a:pPr>
            <a:r>
              <a:rPr lang="en-US" sz="2000" dirty="0" smtClean="0">
                <a:solidFill>
                  <a:srgbClr val="FFFFFF"/>
                </a:solidFill>
                <a:latin typeface="Proxima Nova"/>
                <a:cs typeface="Proxima Nova"/>
              </a:rPr>
              <a:t>Access </a:t>
            </a:r>
            <a:r>
              <a:rPr lang="en-US" sz="2000" dirty="0">
                <a:solidFill>
                  <a:srgbClr val="FFFFFF"/>
                </a:solidFill>
                <a:latin typeface="Proxima Nova"/>
                <a:cs typeface="Proxima Nova"/>
              </a:rPr>
              <a:t>to a powerful </a:t>
            </a:r>
            <a:r>
              <a:rPr lang="en-US" sz="2000" dirty="0" smtClean="0">
                <a:solidFill>
                  <a:srgbClr val="FFFFFF"/>
                </a:solidFill>
                <a:latin typeface="Proxima Nova"/>
                <a:cs typeface="Proxima Nova"/>
              </a:rPr>
              <a:t>artifact repository</a:t>
            </a:r>
          </a:p>
          <a:p>
            <a:pPr marL="0" lvl="0" indent="0">
              <a:spcBef>
                <a:spcPts val="0"/>
              </a:spcBef>
              <a:buNone/>
            </a:pPr>
            <a:r>
              <a:rPr lang="en-US" sz="2000" dirty="0" smtClean="0">
                <a:solidFill>
                  <a:srgbClr val="FFFFFF"/>
                </a:solidFill>
                <a:latin typeface="Proxima Nova"/>
                <a:cs typeface="Proxima Nova"/>
              </a:rPr>
              <a:t>Internal </a:t>
            </a:r>
            <a:r>
              <a:rPr lang="en-US" sz="2000" dirty="0">
                <a:solidFill>
                  <a:srgbClr val="FFFFFF"/>
                </a:solidFill>
                <a:latin typeface="Proxima Nova"/>
                <a:cs typeface="Proxima Nova"/>
              </a:rPr>
              <a:t>&amp; Private </a:t>
            </a:r>
            <a:r>
              <a:rPr lang="en-US" sz="2000" dirty="0" err="1">
                <a:solidFill>
                  <a:srgbClr val="FFFFFF"/>
                </a:solidFill>
                <a:latin typeface="Proxima Nova"/>
                <a:cs typeface="Proxima Nova"/>
              </a:rPr>
              <a:t>Docker</a:t>
            </a:r>
            <a:r>
              <a:rPr lang="en-US" sz="2000" dirty="0">
                <a:solidFill>
                  <a:srgbClr val="FFFFFF"/>
                </a:solidFill>
                <a:latin typeface="Proxima Nova"/>
                <a:cs typeface="Proxima Nova"/>
              </a:rPr>
              <a:t> Registry </a:t>
            </a:r>
            <a:r>
              <a:rPr lang="en-US" sz="2000" dirty="0" smtClean="0">
                <a:solidFill>
                  <a:srgbClr val="FFFFFF"/>
                </a:solidFill>
                <a:latin typeface="Proxima Nova"/>
                <a:cs typeface="Proxima Nova"/>
              </a:rPr>
              <a:t>access</a:t>
            </a:r>
          </a:p>
          <a:p>
            <a:pPr marL="0" lvl="0" indent="0">
              <a:spcBef>
                <a:spcPts val="0"/>
              </a:spcBef>
              <a:buNone/>
            </a:pPr>
            <a:r>
              <a:rPr lang="en-US" sz="2000" dirty="0" smtClean="0">
                <a:solidFill>
                  <a:srgbClr val="FFFFFF"/>
                </a:solidFill>
                <a:latin typeface="Proxima Nova"/>
                <a:cs typeface="Proxima Nova"/>
              </a:rPr>
              <a:t>Powerful </a:t>
            </a:r>
            <a:r>
              <a:rPr lang="en-US" sz="2000" dirty="0">
                <a:solidFill>
                  <a:srgbClr val="FFFFFF"/>
                </a:solidFill>
                <a:latin typeface="Proxima Nova"/>
                <a:cs typeface="Proxima Nova"/>
              </a:rPr>
              <a:t>web interface that supports the developer workflow</a:t>
            </a:r>
          </a:p>
          <a:p>
            <a:pPr marL="0" lvl="0" indent="0">
              <a:spcBef>
                <a:spcPts val="0"/>
              </a:spcBef>
              <a:buNone/>
            </a:pPr>
            <a:endParaRPr lang="en-US" sz="2000" b="1" dirty="0" smtClean="0">
              <a:solidFill>
                <a:srgbClr val="FFFFFF"/>
              </a:solidFill>
              <a:latin typeface="Proxima Nova"/>
              <a:cs typeface="Proxima Nova"/>
            </a:endParaRPr>
          </a:p>
          <a:p>
            <a:pPr marL="0" lvl="0" indent="0">
              <a:spcBef>
                <a:spcPts val="0"/>
              </a:spcBef>
              <a:buNone/>
            </a:pPr>
            <a:r>
              <a:rPr lang="en-US" sz="2400" b="1" dirty="0" smtClean="0">
                <a:solidFill>
                  <a:srgbClr val="FFFFFF"/>
                </a:solidFill>
                <a:latin typeface="Proxima Nova"/>
                <a:cs typeface="Proxima Nova"/>
              </a:rPr>
              <a:t>For operators</a:t>
            </a:r>
            <a:endParaRPr lang="en-US" sz="2400" b="1" dirty="0">
              <a:solidFill>
                <a:srgbClr val="FFFFFF"/>
              </a:solidFill>
              <a:latin typeface="Proxima Nova"/>
              <a:cs typeface="Proxima Nova"/>
            </a:endParaRPr>
          </a:p>
          <a:p>
            <a:pPr marL="0" lvl="0" indent="0">
              <a:spcBef>
                <a:spcPts val="0"/>
              </a:spcBef>
              <a:buNone/>
            </a:pPr>
            <a:r>
              <a:rPr lang="en-US" sz="2000" dirty="0" smtClean="0">
                <a:solidFill>
                  <a:srgbClr val="FFFFFF"/>
                </a:solidFill>
                <a:latin typeface="Proxima Nova"/>
                <a:cs typeface="Proxima Nova"/>
              </a:rPr>
              <a:t>Push </a:t>
            </a:r>
            <a:r>
              <a:rPr lang="en-US" sz="2000" dirty="0">
                <a:solidFill>
                  <a:srgbClr val="FFFFFF"/>
                </a:solidFill>
                <a:latin typeface="Proxima Nova"/>
                <a:cs typeface="Proxima Nova"/>
              </a:rPr>
              <a:t>button deployment of a managed artifact repository </a:t>
            </a:r>
            <a:r>
              <a:rPr lang="en-US" sz="2000" dirty="0" smtClean="0">
                <a:solidFill>
                  <a:srgbClr val="FFFFFF"/>
                </a:solidFill>
                <a:latin typeface="Proxima Nova"/>
                <a:cs typeface="Proxima Nova"/>
              </a:rPr>
              <a:t>solution</a:t>
            </a:r>
          </a:p>
          <a:p>
            <a:pPr marL="0" lvl="0" indent="0">
              <a:spcBef>
                <a:spcPts val="0"/>
              </a:spcBef>
              <a:buNone/>
            </a:pPr>
            <a:r>
              <a:rPr lang="en-US" sz="2000" dirty="0" smtClean="0">
                <a:solidFill>
                  <a:srgbClr val="FFFFFF"/>
                </a:solidFill>
                <a:latin typeface="Proxima Nova"/>
                <a:cs typeface="Proxima Nova"/>
              </a:rPr>
              <a:t>Automated </a:t>
            </a:r>
            <a:r>
              <a:rPr lang="en-US" sz="2000" dirty="0">
                <a:solidFill>
                  <a:srgbClr val="FFFFFF"/>
                </a:solidFill>
                <a:latin typeface="Proxima Nova"/>
                <a:cs typeface="Proxima Nova"/>
              </a:rPr>
              <a:t>upgrades of software components and </a:t>
            </a:r>
            <a:r>
              <a:rPr lang="en-US" sz="2000" dirty="0" err="1">
                <a:solidFill>
                  <a:srgbClr val="FFFFFF"/>
                </a:solidFill>
                <a:latin typeface="Proxima Nova"/>
                <a:cs typeface="Proxima Nova"/>
              </a:rPr>
              <a:t>JFrog</a:t>
            </a:r>
            <a:r>
              <a:rPr lang="en-US" sz="2000" dirty="0">
                <a:solidFill>
                  <a:srgbClr val="FFFFFF"/>
                </a:solidFill>
                <a:latin typeface="Proxima Nova"/>
                <a:cs typeface="Proxima Nova"/>
              </a:rPr>
              <a:t> </a:t>
            </a:r>
            <a:r>
              <a:rPr lang="en-US" sz="2000" dirty="0" err="1">
                <a:solidFill>
                  <a:srgbClr val="FFFFFF"/>
                </a:solidFill>
                <a:latin typeface="Proxima Nova"/>
                <a:cs typeface="Proxima Nova"/>
              </a:rPr>
              <a:t>Artifactory</a:t>
            </a:r>
            <a:r>
              <a:rPr lang="en-US" sz="2000" dirty="0">
                <a:solidFill>
                  <a:srgbClr val="FFFFFF"/>
                </a:solidFill>
                <a:latin typeface="Proxima Nova"/>
                <a:cs typeface="Proxima Nova"/>
              </a:rPr>
              <a:t> through Ops Manager, with persisted data and </a:t>
            </a:r>
            <a:r>
              <a:rPr lang="en-US" sz="2000" dirty="0" smtClean="0">
                <a:solidFill>
                  <a:srgbClr val="FFFFFF"/>
                </a:solidFill>
                <a:latin typeface="Proxima Nova"/>
                <a:cs typeface="Proxima Nova"/>
              </a:rPr>
              <a:t>configuration</a:t>
            </a:r>
          </a:p>
          <a:p>
            <a:pPr marL="0" lvl="0" indent="0">
              <a:spcBef>
                <a:spcPts val="0"/>
              </a:spcBef>
              <a:buNone/>
            </a:pPr>
            <a:r>
              <a:rPr lang="en-US" sz="2000" dirty="0" smtClean="0">
                <a:solidFill>
                  <a:srgbClr val="FFFFFF"/>
                </a:solidFill>
                <a:latin typeface="Proxima Nova"/>
                <a:cs typeface="Proxima Nova"/>
              </a:rPr>
              <a:t>Not </a:t>
            </a:r>
            <a:r>
              <a:rPr lang="en-US" sz="2000" dirty="0">
                <a:solidFill>
                  <a:srgbClr val="FFFFFF"/>
                </a:solidFill>
                <a:latin typeface="Proxima Nova"/>
                <a:cs typeface="Proxima Nova"/>
              </a:rPr>
              <a:t>required to be an expert in </a:t>
            </a:r>
            <a:r>
              <a:rPr lang="en-US" sz="2000" dirty="0" err="1">
                <a:solidFill>
                  <a:srgbClr val="FFFFFF"/>
                </a:solidFill>
                <a:latin typeface="Proxima Nova"/>
                <a:cs typeface="Proxima Nova"/>
              </a:rPr>
              <a:t>JFrog</a:t>
            </a:r>
            <a:r>
              <a:rPr lang="en-US" sz="2000" dirty="0">
                <a:solidFill>
                  <a:srgbClr val="FFFFFF"/>
                </a:solidFill>
                <a:latin typeface="Proxima Nova"/>
                <a:cs typeface="Proxima Nova"/>
              </a:rPr>
              <a:t> </a:t>
            </a:r>
            <a:r>
              <a:rPr lang="en-US" sz="2000" dirty="0" err="1">
                <a:solidFill>
                  <a:srgbClr val="FFFFFF"/>
                </a:solidFill>
                <a:latin typeface="Proxima Nova"/>
                <a:cs typeface="Proxima Nova"/>
              </a:rPr>
              <a:t>Artifactory</a:t>
            </a:r>
            <a:r>
              <a:rPr lang="en-US" sz="2000" dirty="0">
                <a:solidFill>
                  <a:srgbClr val="FFFFFF"/>
                </a:solidFill>
                <a:latin typeface="Proxima Nova"/>
                <a:cs typeface="Proxima Nova"/>
              </a:rPr>
              <a:t> to cater for Day 2 operations</a:t>
            </a:r>
          </a:p>
        </p:txBody>
      </p:sp>
    </p:spTree>
    <p:extLst>
      <p:ext uri="{BB962C8B-B14F-4D97-AF65-F5344CB8AC3E}">
        <p14:creationId xmlns:p14="http://schemas.microsoft.com/office/powerpoint/2010/main" val="98196499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3896" y="2064774"/>
            <a:ext cx="7256207" cy="646331"/>
          </a:xfrm>
          <a:prstGeom prst="rect">
            <a:avLst/>
          </a:prstGeom>
          <a:noFill/>
        </p:spPr>
        <p:txBody>
          <a:bodyPr wrap="square" rtlCol="0">
            <a:spAutoFit/>
          </a:bodyPr>
          <a:lstStyle/>
          <a:p>
            <a:r>
              <a:rPr lang="en-US" sz="3600" b="1" smtClean="0">
                <a:solidFill>
                  <a:schemeClr val="bg1"/>
                </a:solidFill>
                <a:latin typeface="Proxima Nova" charset="0"/>
                <a:ea typeface="Proxima Nova" charset="0"/>
                <a:cs typeface="Proxima Nova" charset="0"/>
              </a:rPr>
              <a:t>Questions?</a:t>
            </a:r>
            <a:endParaRPr lang="en-US" sz="3600" b="1">
              <a:solidFill>
                <a:schemeClr val="bg1"/>
              </a:solidFill>
              <a:latin typeface="Proxima Nova" charset="0"/>
              <a:ea typeface="Proxima Nova" charset="0"/>
              <a:cs typeface="Proxima Nova" charset="0"/>
            </a:endParaRPr>
          </a:p>
        </p:txBody>
      </p:sp>
    </p:spTree>
    <p:extLst>
      <p:ext uri="{BB962C8B-B14F-4D97-AF65-F5344CB8AC3E}">
        <p14:creationId xmlns:p14="http://schemas.microsoft.com/office/powerpoint/2010/main" val="41033907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2806" y="757987"/>
            <a:ext cx="7208875" cy="477054"/>
          </a:xfrm>
          <a:prstGeom prst="rect">
            <a:avLst/>
          </a:prstGeom>
          <a:noFill/>
        </p:spPr>
        <p:txBody>
          <a:bodyPr wrap="square" rtlCol="0">
            <a:spAutoFit/>
          </a:bodyPr>
          <a:lstStyle/>
          <a:p>
            <a:pPr>
              <a:lnSpc>
                <a:spcPct val="130000"/>
              </a:lnSpc>
            </a:pPr>
            <a:r>
              <a:rPr lang="en-US" sz="2000" dirty="0" smtClean="0">
                <a:solidFill>
                  <a:schemeClr val="bg1"/>
                </a:solidFill>
                <a:latin typeface="Proxima Nova"/>
                <a:ea typeface="Proxima Nova Light" charset="0"/>
                <a:cs typeface="Proxima Nova"/>
              </a:rPr>
              <a:t>Increasing Throughput with Small Batches</a:t>
            </a:r>
          </a:p>
        </p:txBody>
      </p:sp>
      <p:sp>
        <p:nvSpPr>
          <p:cNvPr id="4" name="Shape 254"/>
          <p:cNvSpPr txBox="1">
            <a:spLocks/>
          </p:cNvSpPr>
          <p:nvPr/>
        </p:nvSpPr>
        <p:spPr>
          <a:xfrm>
            <a:off x="4245929" y="1172478"/>
            <a:ext cx="4909193" cy="3383100"/>
          </a:xfrm>
          <a:prstGeom prst="rect">
            <a:avLst/>
          </a:prstGeom>
          <a:noFill/>
          <a:ln>
            <a:noFill/>
          </a:ln>
        </p:spPr>
        <p:txBody>
          <a:bodyPr lIns="0" tIns="0" rIns="0" bIns="0" anchor="ctr"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SzPct val="100000"/>
              <a:buNone/>
            </a:pPr>
            <a:r>
              <a:rPr lang="en-US" sz="2000" dirty="0" smtClean="0">
                <a:solidFill>
                  <a:schemeClr val="bg1"/>
                </a:solidFill>
                <a:latin typeface="Proxima Nova"/>
                <a:ea typeface="Arial"/>
                <a:cs typeface="Proxima Nova"/>
                <a:sym typeface="Arial"/>
              </a:rPr>
              <a:t>Reduce releases from every 12 months to one week or less</a:t>
            </a:r>
          </a:p>
          <a:p>
            <a:pPr marL="0" indent="0">
              <a:spcBef>
                <a:spcPts val="1200"/>
              </a:spcBef>
              <a:buSzPct val="100000"/>
              <a:buNone/>
            </a:pPr>
            <a:r>
              <a:rPr lang="en-US" sz="2000" dirty="0" smtClean="0">
                <a:solidFill>
                  <a:schemeClr val="bg1"/>
                </a:solidFill>
                <a:latin typeface="Proxima Nova"/>
                <a:ea typeface="Arial"/>
                <a:cs typeface="Proxima Nova"/>
                <a:sym typeface="Arial"/>
              </a:rPr>
              <a:t>Requires automation in building, testing, and deploying</a:t>
            </a:r>
          </a:p>
          <a:p>
            <a:pPr marL="0" indent="0">
              <a:spcBef>
                <a:spcPts val="1200"/>
              </a:spcBef>
              <a:buSzPct val="100000"/>
              <a:buNone/>
            </a:pPr>
            <a:r>
              <a:rPr lang="en-US" sz="2000" dirty="0" smtClean="0">
                <a:solidFill>
                  <a:schemeClr val="bg1"/>
                </a:solidFill>
                <a:latin typeface="Proxima Nova"/>
                <a:ea typeface="Arial"/>
                <a:cs typeface="Proxima Nova"/>
                <a:sym typeface="Arial"/>
              </a:rPr>
              <a:t>New tooling and processes needed in </a:t>
            </a:r>
            <a:r>
              <a:rPr lang="en-US" sz="2000" dirty="0" err="1" smtClean="0">
                <a:solidFill>
                  <a:schemeClr val="bg1"/>
                </a:solidFill>
                <a:latin typeface="Proxima Nova"/>
                <a:ea typeface="Arial"/>
                <a:cs typeface="Proxima Nova"/>
                <a:sym typeface="Arial"/>
              </a:rPr>
              <a:t>dev</a:t>
            </a:r>
            <a:r>
              <a:rPr lang="en-US" sz="2000" dirty="0" smtClean="0">
                <a:solidFill>
                  <a:schemeClr val="bg1"/>
                </a:solidFill>
                <a:latin typeface="Proxima Nova"/>
                <a:ea typeface="Arial"/>
                <a:cs typeface="Proxima Nova"/>
                <a:sym typeface="Arial"/>
              </a:rPr>
              <a:t> and production</a:t>
            </a:r>
            <a:endParaRPr lang="en-US" sz="2000" dirty="0">
              <a:solidFill>
                <a:schemeClr val="bg1"/>
              </a:solidFill>
              <a:latin typeface="Proxima Nova"/>
              <a:ea typeface="Arial"/>
              <a:cs typeface="Proxima Nova"/>
              <a:sym typeface="Arial"/>
            </a:endParaRPr>
          </a:p>
        </p:txBody>
      </p:sp>
      <p:sp>
        <p:nvSpPr>
          <p:cNvPr id="5" name="Shape 252"/>
          <p:cNvSpPr txBox="1"/>
          <p:nvPr/>
        </p:nvSpPr>
        <p:spPr>
          <a:xfrm>
            <a:off x="123214" y="4797398"/>
            <a:ext cx="6009000" cy="246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0" i="0" u="none" strike="noStrike" cap="none" dirty="0">
                <a:solidFill>
                  <a:schemeClr val="lt1"/>
                </a:solidFill>
                <a:latin typeface="Proxima Nova"/>
                <a:ea typeface="Arial"/>
                <a:cs typeface="Proxima Nova"/>
                <a:sym typeface="Arial"/>
              </a:rPr>
              <a:t>Source: </a:t>
            </a:r>
            <a:r>
              <a:rPr lang="en-US" sz="1000" b="0" i="0" u="sng" strike="noStrike" cap="none" dirty="0" smtClean="0">
                <a:solidFill>
                  <a:schemeClr val="hlink"/>
                </a:solidFill>
                <a:latin typeface="Proxima Nova"/>
                <a:ea typeface="Arial"/>
                <a:cs typeface="Proxima Nova"/>
                <a:sym typeface="Arial"/>
                <a:hlinkClick r:id="rId3"/>
              </a:rPr>
              <a:t>Agile </a:t>
            </a:r>
            <a:r>
              <a:rPr lang="en-US" sz="1000" b="0" i="0" u="sng" strike="noStrike" cap="none" dirty="0">
                <a:solidFill>
                  <a:schemeClr val="hlink"/>
                </a:solidFill>
                <a:latin typeface="Proxima Nova"/>
                <a:ea typeface="Arial"/>
                <a:cs typeface="Proxima Nova"/>
                <a:sym typeface="Arial"/>
                <a:hlinkClick r:id="rId3"/>
              </a:rPr>
              <a:t>Practice: the Competitive Advantage for A Digital </a:t>
            </a:r>
            <a:r>
              <a:rPr lang="en-US" sz="1000" b="0" i="0" u="sng" strike="noStrike" cap="none" dirty="0" smtClean="0">
                <a:solidFill>
                  <a:schemeClr val="hlink"/>
                </a:solidFill>
                <a:latin typeface="Proxima Nova"/>
                <a:ea typeface="Arial"/>
                <a:cs typeface="Proxima Nova"/>
                <a:sym typeface="Arial"/>
                <a:hlinkClick r:id="rId3"/>
              </a:rPr>
              <a:t>Age</a:t>
            </a:r>
            <a:endParaRPr lang="en-US" sz="1000" b="0" i="0" u="none" strike="noStrike" cap="none" dirty="0">
              <a:solidFill>
                <a:schemeClr val="lt1"/>
              </a:solidFill>
              <a:latin typeface="Proxima Nova"/>
              <a:ea typeface="Arial"/>
              <a:cs typeface="Proxima Nova"/>
              <a:sym typeface="Arial"/>
            </a:endParaRPr>
          </a:p>
        </p:txBody>
      </p:sp>
      <p:pic>
        <p:nvPicPr>
          <p:cNvPr id="6" name="Shape 253"/>
          <p:cNvPicPr preferRelativeResize="0">
            <a:picLocks noChangeAspect="1"/>
          </p:cNvPicPr>
          <p:nvPr/>
        </p:nvPicPr>
        <p:blipFill rotWithShape="1">
          <a:blip r:embed="rId4">
            <a:alphaModFix/>
          </a:blip>
          <a:srcRect/>
          <a:stretch/>
        </p:blipFill>
        <p:spPr>
          <a:xfrm>
            <a:off x="993499" y="1278515"/>
            <a:ext cx="2796332" cy="3263577"/>
          </a:xfrm>
          <a:prstGeom prst="rect">
            <a:avLst/>
          </a:prstGeom>
          <a:noFill/>
          <a:ln>
            <a:solidFill>
              <a:schemeClr val="accent2"/>
            </a:solidFill>
          </a:ln>
        </p:spPr>
      </p:pic>
      <p:sp>
        <p:nvSpPr>
          <p:cNvPr id="11" name="Title 10"/>
          <p:cNvSpPr txBox="1">
            <a:spLocks noGrp="1"/>
          </p:cNvSpPr>
          <p:nvPr>
            <p:ph type="title"/>
          </p:nvPr>
        </p:nvSpPr>
        <p:spPr>
          <a:xfrm>
            <a:off x="457199" y="320040"/>
            <a:ext cx="8229601" cy="492443"/>
          </a:xfrm>
          <a:prstGeom prst="rect">
            <a:avLst/>
          </a:prstGeom>
          <a:noFill/>
        </p:spPr>
        <p:txBody>
          <a:bodyPr wrap="square" rtlCol="0">
            <a:spAutoFit/>
          </a:bodyPr>
          <a:lstStyle/>
          <a:p>
            <a:r>
              <a:rPr lang="en-US" sz="3200" b="1" dirty="0" smtClean="0">
                <a:solidFill>
                  <a:schemeClr val="bg1"/>
                </a:solidFill>
                <a:latin typeface="Proxima Nova" charset="0"/>
                <a:ea typeface="Proxima Nova" charset="0"/>
                <a:cs typeface="Proxima Nova" charset="0"/>
              </a:rPr>
              <a:t>Continuous Delivery</a:t>
            </a:r>
            <a:endParaRPr lang="en-US" sz="3200" b="1" dirty="0">
              <a:solidFill>
                <a:schemeClr val="bg1"/>
              </a:solidFill>
              <a:latin typeface="Proxima Nova" charset="0"/>
              <a:ea typeface="Proxima Nova" charset="0"/>
              <a:cs typeface="Proxima Nova" charset="0"/>
            </a:endParaRPr>
          </a:p>
        </p:txBody>
      </p:sp>
    </p:spTree>
    <p:extLst>
      <p:ext uri="{BB962C8B-B14F-4D97-AF65-F5344CB8AC3E}">
        <p14:creationId xmlns:p14="http://schemas.microsoft.com/office/powerpoint/2010/main" val="31685991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2806" y="795895"/>
            <a:ext cx="7208875" cy="477054"/>
          </a:xfrm>
          <a:prstGeom prst="rect">
            <a:avLst/>
          </a:prstGeom>
          <a:noFill/>
        </p:spPr>
        <p:txBody>
          <a:bodyPr wrap="square" rtlCol="0">
            <a:spAutoFit/>
          </a:bodyPr>
          <a:lstStyle/>
          <a:p>
            <a:pPr>
              <a:lnSpc>
                <a:spcPct val="130000"/>
              </a:lnSpc>
            </a:pPr>
            <a:r>
              <a:rPr lang="en-US" sz="2000" dirty="0" smtClean="0">
                <a:solidFill>
                  <a:schemeClr val="bg1"/>
                </a:solidFill>
                <a:latin typeface="Proxima Nova"/>
                <a:ea typeface="Proxima Nova Light" charset="0"/>
                <a:cs typeface="Proxima Nova"/>
              </a:rPr>
              <a:t>Increasing Throughput with Small Batches</a:t>
            </a:r>
          </a:p>
        </p:txBody>
      </p:sp>
      <p:sp>
        <p:nvSpPr>
          <p:cNvPr id="7" name="Shape 261"/>
          <p:cNvSpPr txBox="1">
            <a:spLocks/>
          </p:cNvSpPr>
          <p:nvPr/>
        </p:nvSpPr>
        <p:spPr>
          <a:xfrm>
            <a:off x="4594740" y="1658432"/>
            <a:ext cx="4305900" cy="2710347"/>
          </a:xfrm>
          <a:prstGeom prst="rect">
            <a:avLst/>
          </a:prstGeom>
          <a:noFill/>
          <a:ln>
            <a:noFill/>
          </a:ln>
        </p:spPr>
        <p:txBody>
          <a:bodyPr lIns="0" tIns="0" rIns="0" bIns="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Clr>
                <a:schemeClr val="tx1"/>
              </a:buClr>
              <a:buSzPct val="100000"/>
              <a:buNone/>
            </a:pPr>
            <a:endParaRPr lang="en-US" sz="2000" dirty="0">
              <a:solidFill>
                <a:srgbClr val="FFFFFF"/>
              </a:solidFill>
              <a:latin typeface="Proxima Nova"/>
              <a:ea typeface="Arial"/>
              <a:cs typeface="Proxima Nova"/>
              <a:sym typeface="Arial"/>
            </a:endParaRPr>
          </a:p>
        </p:txBody>
      </p:sp>
      <p:sp>
        <p:nvSpPr>
          <p:cNvPr id="22" name="Title 21"/>
          <p:cNvSpPr txBox="1">
            <a:spLocks noGrp="1"/>
          </p:cNvSpPr>
          <p:nvPr>
            <p:ph type="title"/>
          </p:nvPr>
        </p:nvSpPr>
        <p:spPr>
          <a:xfrm>
            <a:off x="457199" y="320040"/>
            <a:ext cx="8229601" cy="492443"/>
          </a:xfrm>
          <a:prstGeom prst="rect">
            <a:avLst/>
          </a:prstGeom>
          <a:noFill/>
        </p:spPr>
        <p:txBody>
          <a:bodyPr wrap="square" rtlCol="0">
            <a:spAutoFit/>
          </a:bodyPr>
          <a:lstStyle/>
          <a:p>
            <a:r>
              <a:rPr lang="en-US" b="1" dirty="0" smtClean="0">
                <a:solidFill>
                  <a:schemeClr val="bg1"/>
                </a:solidFill>
                <a:latin typeface="Proxima Nova" charset="0"/>
                <a:ea typeface="Proxima Nova" charset="0"/>
                <a:cs typeface="Proxima Nova" charset="0"/>
              </a:rPr>
              <a:t>Use Speed as a Competitive Weapon</a:t>
            </a:r>
            <a:endParaRPr lang="en-US" b="1" dirty="0">
              <a:solidFill>
                <a:schemeClr val="bg1"/>
              </a:solidFill>
              <a:latin typeface="Proxima Nova" charset="0"/>
              <a:ea typeface="Proxima Nova" charset="0"/>
              <a:cs typeface="Proxima Nova" charset="0"/>
            </a:endParaRPr>
          </a:p>
        </p:txBody>
      </p:sp>
      <p:grpSp>
        <p:nvGrpSpPr>
          <p:cNvPr id="5" name="Group 4"/>
          <p:cNvGrpSpPr/>
          <p:nvPr/>
        </p:nvGrpSpPr>
        <p:grpSpPr>
          <a:xfrm>
            <a:off x="1229360" y="1469390"/>
            <a:ext cx="6685280" cy="2712720"/>
            <a:chOff x="924560" y="1310640"/>
            <a:chExt cx="6685280" cy="2712720"/>
          </a:xfrm>
        </p:grpSpPr>
        <p:sp>
          <p:nvSpPr>
            <p:cNvPr id="4" name="Rectangle 3"/>
            <p:cNvSpPr/>
            <p:nvPr/>
          </p:nvSpPr>
          <p:spPr>
            <a:xfrm>
              <a:off x="924560" y="1310640"/>
              <a:ext cx="6685280" cy="271272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cic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400" y="1637030"/>
              <a:ext cx="6045200" cy="2171700"/>
            </a:xfrm>
            <a:prstGeom prst="rect">
              <a:avLst/>
            </a:prstGeom>
            <a:solidFill>
              <a:schemeClr val="bg1"/>
            </a:solidFill>
          </p:spPr>
        </p:pic>
      </p:grpSp>
    </p:spTree>
    <p:extLst>
      <p:ext uri="{BB962C8B-B14F-4D97-AF65-F5344CB8AC3E}">
        <p14:creationId xmlns:p14="http://schemas.microsoft.com/office/powerpoint/2010/main" val="31225271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271"/>
          <p:cNvSpPr txBox="1">
            <a:spLocks/>
          </p:cNvSpPr>
          <p:nvPr/>
        </p:nvSpPr>
        <p:spPr>
          <a:xfrm>
            <a:off x="627804" y="1237085"/>
            <a:ext cx="8399464" cy="3642000"/>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41350" indent="-514350">
              <a:lnSpc>
                <a:spcPct val="130000"/>
              </a:lnSpc>
              <a:spcBef>
                <a:spcPts val="0"/>
              </a:spcBef>
              <a:buClr>
                <a:schemeClr val="bg1"/>
              </a:buClr>
              <a:buSzPct val="100000"/>
              <a:buFont typeface="Wingdings" charset="2"/>
              <a:buAutoNum type="arabicPlain"/>
            </a:pPr>
            <a:r>
              <a:rPr lang="en-US" sz="2000" dirty="0" smtClean="0">
                <a:solidFill>
                  <a:srgbClr val="FFFFFF"/>
                </a:solidFill>
                <a:latin typeface="Proxima Nova"/>
                <a:ea typeface="Arial"/>
                <a:cs typeface="Proxima Nova"/>
                <a:sym typeface="Arial"/>
              </a:rPr>
              <a:t>DevOps culture</a:t>
            </a:r>
          </a:p>
          <a:p>
            <a:pPr marL="641350" indent="-514350">
              <a:lnSpc>
                <a:spcPct val="130000"/>
              </a:lnSpc>
              <a:spcBef>
                <a:spcPts val="0"/>
              </a:spcBef>
              <a:buClr>
                <a:schemeClr val="bg1"/>
              </a:buClr>
              <a:buSzPct val="100000"/>
              <a:buFont typeface="Wingdings" charset="2"/>
              <a:buAutoNum type="arabicPlain"/>
            </a:pPr>
            <a:r>
              <a:rPr lang="en-US" sz="2000" dirty="0" smtClean="0">
                <a:solidFill>
                  <a:srgbClr val="FFFFFF"/>
                </a:solidFill>
                <a:latin typeface="Proxima Nova"/>
                <a:ea typeface="Arial"/>
                <a:cs typeface="Proxima Nova"/>
                <a:sym typeface="Arial"/>
              </a:rPr>
              <a:t>Continuous Integration</a:t>
            </a:r>
          </a:p>
          <a:p>
            <a:pPr marL="641350" indent="-514350">
              <a:lnSpc>
                <a:spcPct val="130000"/>
              </a:lnSpc>
              <a:spcBef>
                <a:spcPts val="0"/>
              </a:spcBef>
              <a:buClr>
                <a:schemeClr val="bg1"/>
              </a:buClr>
              <a:buSzPct val="100000"/>
              <a:buFont typeface="Wingdings" charset="2"/>
              <a:buAutoNum type="arabicPlain"/>
            </a:pPr>
            <a:r>
              <a:rPr lang="en-US" sz="2000" dirty="0" smtClean="0">
                <a:solidFill>
                  <a:srgbClr val="FFFFFF"/>
                </a:solidFill>
                <a:latin typeface="Proxima Nova"/>
                <a:ea typeface="Arial"/>
                <a:cs typeface="Proxima Nova"/>
                <a:sym typeface="Arial"/>
              </a:rPr>
              <a:t>Automate and version tasks</a:t>
            </a:r>
            <a:r>
              <a:rPr lang="en-US" sz="2000" dirty="0" smtClean="0">
                <a:solidFill>
                  <a:srgbClr val="FFFFFF"/>
                </a:solidFill>
                <a:latin typeface="Proxima Nova"/>
                <a:cs typeface="Proxima Nova"/>
              </a:rPr>
              <a:t>, for auditing &amp; reproduction</a:t>
            </a:r>
          </a:p>
          <a:p>
            <a:pPr marL="641350" indent="-514350">
              <a:lnSpc>
                <a:spcPct val="130000"/>
              </a:lnSpc>
              <a:spcBef>
                <a:spcPts val="0"/>
              </a:spcBef>
              <a:buClr>
                <a:schemeClr val="bg1"/>
              </a:buClr>
              <a:buSzPct val="100000"/>
              <a:buFont typeface="Wingdings" charset="2"/>
              <a:buAutoNum type="arabicPlain"/>
            </a:pPr>
            <a:r>
              <a:rPr lang="en-US" sz="2000" dirty="0" smtClean="0">
                <a:solidFill>
                  <a:srgbClr val="FFFFFF"/>
                </a:solidFill>
                <a:latin typeface="Proxima Nova"/>
                <a:ea typeface="Arial"/>
                <a:cs typeface="Proxima Nova"/>
                <a:sym typeface="Arial"/>
              </a:rPr>
              <a:t>Shared tools &amp; procedures</a:t>
            </a:r>
          </a:p>
          <a:p>
            <a:pPr marL="641350" indent="-514350">
              <a:lnSpc>
                <a:spcPct val="130000"/>
              </a:lnSpc>
              <a:spcBef>
                <a:spcPts val="0"/>
              </a:spcBef>
              <a:buClr>
                <a:schemeClr val="bg1"/>
              </a:buClr>
              <a:buSzPct val="100000"/>
              <a:buFont typeface="Wingdings" charset="2"/>
              <a:buAutoNum type="arabicPlain"/>
            </a:pPr>
            <a:r>
              <a:rPr lang="en-US" sz="2000" dirty="0" smtClean="0">
                <a:solidFill>
                  <a:srgbClr val="FFFFFF"/>
                </a:solidFill>
                <a:latin typeface="Proxima Nova"/>
                <a:ea typeface="Arial"/>
                <a:cs typeface="Proxima Nova"/>
                <a:sym typeface="Arial"/>
              </a:rPr>
              <a:t>Apps must be easy to deploy to prod &amp; easy to rollback</a:t>
            </a:r>
          </a:p>
          <a:p>
            <a:pPr marL="641350" indent="-514350">
              <a:lnSpc>
                <a:spcPct val="130000"/>
              </a:lnSpc>
              <a:spcBef>
                <a:spcPts val="0"/>
              </a:spcBef>
              <a:buClr>
                <a:schemeClr val="bg1"/>
              </a:buClr>
              <a:buSzPct val="100000"/>
              <a:buFont typeface="Wingdings" charset="2"/>
              <a:buAutoNum type="arabicPlain"/>
            </a:pPr>
            <a:r>
              <a:rPr lang="en-US" sz="2000" dirty="0" smtClean="0">
                <a:solidFill>
                  <a:srgbClr val="FFFFFF"/>
                </a:solidFill>
                <a:latin typeface="Proxima Nova"/>
                <a:ea typeface="Arial"/>
                <a:cs typeface="Proxima Nova"/>
                <a:sym typeface="Arial"/>
              </a:rPr>
              <a:t>App must be deployed to programmable target</a:t>
            </a:r>
          </a:p>
          <a:p>
            <a:pPr marL="641350" indent="-514350">
              <a:lnSpc>
                <a:spcPct val="130000"/>
              </a:lnSpc>
              <a:spcBef>
                <a:spcPts val="0"/>
              </a:spcBef>
              <a:buClr>
                <a:schemeClr val="bg1"/>
              </a:buClr>
              <a:buSzPct val="100000"/>
              <a:buFont typeface="Wingdings" charset="2"/>
              <a:buAutoNum type="arabicPlain"/>
            </a:pPr>
            <a:r>
              <a:rPr lang="en-US" sz="2000" dirty="0" smtClean="0">
                <a:solidFill>
                  <a:srgbClr val="FFFFFF"/>
                </a:solidFill>
                <a:latin typeface="Proxima Nova"/>
                <a:ea typeface="Arial"/>
                <a:cs typeface="Proxima Nova"/>
                <a:sym typeface="Arial"/>
              </a:rPr>
              <a:t>Application versions must be ready to be shipped into production</a:t>
            </a:r>
          </a:p>
        </p:txBody>
      </p:sp>
      <p:sp>
        <p:nvSpPr>
          <p:cNvPr id="5" name="Shape 272"/>
          <p:cNvSpPr txBox="1"/>
          <p:nvPr/>
        </p:nvSpPr>
        <p:spPr>
          <a:xfrm>
            <a:off x="132692" y="4740536"/>
            <a:ext cx="6008914"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b="1" dirty="0">
                <a:solidFill>
                  <a:schemeClr val="lt1"/>
                </a:solidFill>
                <a:latin typeface="Arial"/>
                <a:ea typeface="Arial"/>
                <a:cs typeface="Arial"/>
                <a:sym typeface="Arial"/>
              </a:rPr>
              <a:t>Source: </a:t>
            </a:r>
            <a:r>
              <a:rPr lang="en-US" sz="1000" u="sng" dirty="0">
                <a:solidFill>
                  <a:schemeClr val="hlink"/>
                </a:solidFill>
                <a:latin typeface="Helvetica Neue"/>
                <a:ea typeface="Helvetica Neue"/>
                <a:cs typeface="Helvetica Neue"/>
                <a:sym typeface="Helvetica Neue"/>
                <a:hlinkClick r:id="rId3"/>
              </a:rPr>
              <a:t>Pre-requisites for a successful enterprise Continuous Delivery implementation</a:t>
            </a:r>
          </a:p>
        </p:txBody>
      </p:sp>
      <p:sp>
        <p:nvSpPr>
          <p:cNvPr id="3" name="Title 2"/>
          <p:cNvSpPr>
            <a:spLocks noGrp="1"/>
          </p:cNvSpPr>
          <p:nvPr>
            <p:ph type="title"/>
          </p:nvPr>
        </p:nvSpPr>
        <p:spPr/>
        <p:txBody>
          <a:bodyPr/>
          <a:lstStyle/>
          <a:p>
            <a:r>
              <a:rPr lang="en-US" b="1" dirty="0">
                <a:latin typeface="Proxima Nova" charset="0"/>
                <a:ea typeface="Proxima Nova" charset="0"/>
                <a:cs typeface="Proxima Nova" charset="0"/>
              </a:rPr>
              <a:t>7 Prerequisites for Continuous Delivery</a:t>
            </a:r>
          </a:p>
        </p:txBody>
      </p:sp>
    </p:spTree>
    <p:extLst>
      <p:ext uri="{BB962C8B-B14F-4D97-AF65-F5344CB8AC3E}">
        <p14:creationId xmlns:p14="http://schemas.microsoft.com/office/powerpoint/2010/main" val="41162329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279"/>
          <p:cNvSpPr txBox="1">
            <a:spLocks/>
          </p:cNvSpPr>
          <p:nvPr/>
        </p:nvSpPr>
        <p:spPr>
          <a:xfrm>
            <a:off x="457200" y="1388717"/>
            <a:ext cx="3493498" cy="3065362"/>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27000" indent="0">
              <a:spcBef>
                <a:spcPts val="0"/>
              </a:spcBef>
              <a:buClr>
                <a:schemeClr val="tx1"/>
              </a:buClr>
              <a:buSzPct val="100000"/>
              <a:buNone/>
            </a:pPr>
            <a:r>
              <a:rPr lang="en-US" sz="1600" dirty="0" smtClean="0">
                <a:solidFill>
                  <a:srgbClr val="FFFFFF"/>
                </a:solidFill>
                <a:latin typeface="Proxima Nova"/>
                <a:ea typeface="Arial"/>
                <a:cs typeface="Proxima Nova"/>
                <a:sym typeface="Arial"/>
              </a:rPr>
              <a:t>Baseline environments consistent</a:t>
            </a:r>
          </a:p>
          <a:p>
            <a:pPr marL="0" indent="0">
              <a:spcBef>
                <a:spcPts val="0"/>
              </a:spcBef>
              <a:buClr>
                <a:schemeClr val="tx1"/>
              </a:buClr>
              <a:buSzPct val="25000"/>
              <a:buNone/>
            </a:pPr>
            <a:r>
              <a:rPr lang="en-US" sz="1600" dirty="0" smtClean="0">
                <a:solidFill>
                  <a:srgbClr val="FFFFFF"/>
                </a:solidFill>
                <a:latin typeface="Proxima Nova"/>
                <a:ea typeface="Arial"/>
                <a:cs typeface="Proxima Nova"/>
                <a:sym typeface="Arial"/>
              </a:rPr>
              <a:t> </a:t>
            </a:r>
          </a:p>
          <a:p>
            <a:pPr marL="127000" indent="0">
              <a:spcBef>
                <a:spcPts val="0"/>
              </a:spcBef>
              <a:buClr>
                <a:schemeClr val="tx1"/>
              </a:buClr>
              <a:buSzPct val="100000"/>
              <a:buNone/>
            </a:pPr>
            <a:r>
              <a:rPr lang="en-US" sz="1600" dirty="0" smtClean="0">
                <a:solidFill>
                  <a:srgbClr val="FFFFFF"/>
                </a:solidFill>
                <a:latin typeface="Proxima Nova"/>
                <a:ea typeface="Arial"/>
                <a:cs typeface="Proxima Nova"/>
                <a:sym typeface="Arial"/>
              </a:rPr>
              <a:t>Inject environment-specific config and external dependencies</a:t>
            </a:r>
          </a:p>
          <a:p>
            <a:pPr marL="0" indent="0">
              <a:spcBef>
                <a:spcPts val="0"/>
              </a:spcBef>
              <a:buClr>
                <a:schemeClr val="tx1"/>
              </a:buClr>
              <a:buSzPct val="25000"/>
              <a:buNone/>
            </a:pPr>
            <a:endParaRPr lang="en-US" sz="1600" dirty="0" smtClean="0">
              <a:solidFill>
                <a:srgbClr val="FFFFFF"/>
              </a:solidFill>
              <a:latin typeface="Proxima Nova"/>
              <a:ea typeface="Arial"/>
              <a:cs typeface="Proxima Nova"/>
              <a:sym typeface="Arial"/>
            </a:endParaRPr>
          </a:p>
          <a:p>
            <a:pPr marL="127000" indent="0">
              <a:spcBef>
                <a:spcPts val="0"/>
              </a:spcBef>
              <a:buClr>
                <a:schemeClr val="tx1"/>
              </a:buClr>
              <a:buSzPct val="100000"/>
              <a:buNone/>
            </a:pPr>
            <a:r>
              <a:rPr lang="en-US" sz="1600" dirty="0" smtClean="0">
                <a:solidFill>
                  <a:srgbClr val="FFFFFF"/>
                </a:solidFill>
                <a:latin typeface="Proxima Nova"/>
                <a:ea typeface="Arial"/>
                <a:cs typeface="Proxima Nova"/>
                <a:sym typeface="Arial"/>
              </a:rPr>
              <a:t>Consistent API across environments and operations</a:t>
            </a:r>
          </a:p>
          <a:p>
            <a:pPr marL="0" indent="0">
              <a:spcBef>
                <a:spcPts val="0"/>
              </a:spcBef>
              <a:buClr>
                <a:schemeClr val="tx1"/>
              </a:buClr>
              <a:buSzPct val="25000"/>
              <a:buNone/>
            </a:pPr>
            <a:endParaRPr lang="en-US" sz="1600" dirty="0" smtClean="0">
              <a:solidFill>
                <a:srgbClr val="FFFFFF"/>
              </a:solidFill>
              <a:latin typeface="Proxima Nova"/>
              <a:ea typeface="Arial"/>
              <a:cs typeface="Proxima Nova"/>
              <a:sym typeface="Arial"/>
            </a:endParaRPr>
          </a:p>
          <a:p>
            <a:pPr marL="127000" indent="0">
              <a:spcBef>
                <a:spcPts val="0"/>
              </a:spcBef>
              <a:buClr>
                <a:schemeClr val="tx1"/>
              </a:buClr>
              <a:buSzPct val="100000"/>
              <a:buNone/>
            </a:pPr>
            <a:r>
              <a:rPr lang="en-US" sz="1600" dirty="0" smtClean="0">
                <a:solidFill>
                  <a:srgbClr val="FFFFFF"/>
                </a:solidFill>
                <a:latin typeface="Proxima Nova"/>
                <a:ea typeface="Arial"/>
                <a:cs typeface="Proxima Nova"/>
                <a:sym typeface="Arial"/>
              </a:rPr>
              <a:t>Promote apps with same process</a:t>
            </a:r>
          </a:p>
          <a:p>
            <a:pPr marL="0" indent="0">
              <a:spcBef>
                <a:spcPts val="0"/>
              </a:spcBef>
              <a:buClr>
                <a:schemeClr val="tx1"/>
              </a:buClr>
              <a:buSzPct val="25000"/>
              <a:buNone/>
            </a:pPr>
            <a:endParaRPr lang="en-US" sz="1600" dirty="0" smtClean="0">
              <a:solidFill>
                <a:srgbClr val="FFFFFF"/>
              </a:solidFill>
              <a:latin typeface="Proxima Nova"/>
              <a:ea typeface="Arial"/>
              <a:cs typeface="Proxima Nova"/>
              <a:sym typeface="Arial"/>
            </a:endParaRPr>
          </a:p>
          <a:p>
            <a:pPr marL="127000" indent="0">
              <a:spcBef>
                <a:spcPts val="0"/>
              </a:spcBef>
              <a:buClr>
                <a:schemeClr val="tx1"/>
              </a:buClr>
              <a:buSzPct val="100000"/>
              <a:buNone/>
            </a:pPr>
            <a:r>
              <a:rPr lang="en-US" sz="1600" dirty="0" smtClean="0">
                <a:solidFill>
                  <a:srgbClr val="FFFFFF"/>
                </a:solidFill>
                <a:latin typeface="Proxima Nova"/>
                <a:ea typeface="Arial"/>
                <a:cs typeface="Proxima Nova"/>
                <a:sym typeface="Arial"/>
              </a:rPr>
              <a:t>Support for advanced operations</a:t>
            </a:r>
            <a:endParaRPr lang="en-US" sz="1600" dirty="0">
              <a:solidFill>
                <a:srgbClr val="FFFFFF"/>
              </a:solidFill>
              <a:latin typeface="Proxima Nova"/>
              <a:ea typeface="Arial"/>
              <a:cs typeface="Proxima Nova"/>
              <a:sym typeface="Arial"/>
            </a:endParaRPr>
          </a:p>
        </p:txBody>
      </p:sp>
      <p:sp>
        <p:nvSpPr>
          <p:cNvPr id="15" name="Shape 282"/>
          <p:cNvSpPr/>
          <p:nvPr/>
        </p:nvSpPr>
        <p:spPr>
          <a:xfrm>
            <a:off x="4032875" y="1490802"/>
            <a:ext cx="4852570" cy="461867"/>
          </a:xfrm>
          <a:prstGeom prst="roundRect">
            <a:avLst>
              <a:gd name="adj" fmla="val 16667"/>
            </a:avLst>
          </a:prstGeom>
          <a:solidFill>
            <a:schemeClr val="accent2"/>
          </a:solidFill>
          <a:ln w="9525" cap="flat" cmpd="sng">
            <a:solidFill>
              <a:schemeClr val="accent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800" dirty="0">
                <a:solidFill>
                  <a:srgbClr val="FFFFFF"/>
                </a:solidFill>
                <a:latin typeface="Proxima Nova"/>
                <a:ea typeface="Arial"/>
                <a:cs typeface="Proxima Nova"/>
                <a:sym typeface="Arial"/>
              </a:rPr>
              <a:t>Production</a:t>
            </a:r>
          </a:p>
        </p:txBody>
      </p:sp>
      <p:sp>
        <p:nvSpPr>
          <p:cNvPr id="16" name="Shape 283"/>
          <p:cNvSpPr/>
          <p:nvPr/>
        </p:nvSpPr>
        <p:spPr>
          <a:xfrm>
            <a:off x="4032875" y="2561189"/>
            <a:ext cx="4852570" cy="461867"/>
          </a:xfrm>
          <a:prstGeom prst="roundRect">
            <a:avLst>
              <a:gd name="adj" fmla="val 16667"/>
            </a:avLst>
          </a:prstGeom>
          <a:solidFill>
            <a:schemeClr val="accent2"/>
          </a:solidFill>
          <a:ln w="9525" cap="flat" cmpd="sng">
            <a:solidFill>
              <a:schemeClr val="accent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800">
                <a:solidFill>
                  <a:srgbClr val="FFFFFF"/>
                </a:solidFill>
                <a:latin typeface="Proxima Nova"/>
                <a:ea typeface="Arial"/>
                <a:cs typeface="Proxima Nova"/>
                <a:sym typeface="Arial"/>
              </a:rPr>
              <a:t>Integration</a:t>
            </a:r>
          </a:p>
        </p:txBody>
      </p:sp>
      <p:sp>
        <p:nvSpPr>
          <p:cNvPr id="17" name="Shape 284"/>
          <p:cNvSpPr/>
          <p:nvPr/>
        </p:nvSpPr>
        <p:spPr>
          <a:xfrm>
            <a:off x="4032875" y="2025994"/>
            <a:ext cx="4852570" cy="461867"/>
          </a:xfrm>
          <a:prstGeom prst="roundRect">
            <a:avLst>
              <a:gd name="adj" fmla="val 16667"/>
            </a:avLst>
          </a:prstGeom>
          <a:solidFill>
            <a:schemeClr val="accent2"/>
          </a:solidFill>
          <a:ln w="9525" cap="flat" cmpd="sng">
            <a:solidFill>
              <a:schemeClr val="accent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800">
                <a:solidFill>
                  <a:srgbClr val="FFFFFF"/>
                </a:solidFill>
                <a:latin typeface="Proxima Nova"/>
                <a:ea typeface="Arial"/>
                <a:cs typeface="Proxima Nova"/>
                <a:sym typeface="Arial"/>
              </a:rPr>
              <a:t>Staging</a:t>
            </a:r>
          </a:p>
        </p:txBody>
      </p:sp>
      <p:sp>
        <p:nvSpPr>
          <p:cNvPr id="18" name="Shape 285"/>
          <p:cNvSpPr/>
          <p:nvPr/>
        </p:nvSpPr>
        <p:spPr>
          <a:xfrm>
            <a:off x="4032875" y="3096383"/>
            <a:ext cx="4852570" cy="461867"/>
          </a:xfrm>
          <a:prstGeom prst="roundRect">
            <a:avLst>
              <a:gd name="adj" fmla="val 16667"/>
            </a:avLst>
          </a:prstGeom>
          <a:solidFill>
            <a:schemeClr val="accent2"/>
          </a:solidFill>
          <a:ln w="9525" cap="flat" cmpd="sng">
            <a:solidFill>
              <a:schemeClr val="accent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800">
                <a:solidFill>
                  <a:srgbClr val="FFFFFF"/>
                </a:solidFill>
                <a:latin typeface="Proxima Nova"/>
                <a:ea typeface="Arial"/>
                <a:cs typeface="Proxima Nova"/>
                <a:sym typeface="Arial"/>
              </a:rPr>
              <a:t>Development</a:t>
            </a:r>
          </a:p>
        </p:txBody>
      </p:sp>
      <p:sp>
        <p:nvSpPr>
          <p:cNvPr id="10" name="Shape 286"/>
          <p:cNvSpPr/>
          <p:nvPr/>
        </p:nvSpPr>
        <p:spPr>
          <a:xfrm>
            <a:off x="4032744" y="3654236"/>
            <a:ext cx="917674" cy="719442"/>
          </a:xfrm>
          <a:prstGeom prst="flowChartOffpageConnector">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000">
                <a:solidFill>
                  <a:srgbClr val="FFFFFF"/>
                </a:solidFill>
                <a:latin typeface="Proxima Nova"/>
                <a:ea typeface="Arial"/>
                <a:cs typeface="Proxima Nova"/>
                <a:sym typeface="Arial"/>
              </a:rPr>
              <a:t>Instant App Environment</a:t>
            </a:r>
          </a:p>
        </p:txBody>
      </p:sp>
      <p:sp>
        <p:nvSpPr>
          <p:cNvPr id="11" name="Shape 287"/>
          <p:cNvSpPr/>
          <p:nvPr/>
        </p:nvSpPr>
        <p:spPr>
          <a:xfrm>
            <a:off x="5018444" y="3654236"/>
            <a:ext cx="917674" cy="719442"/>
          </a:xfrm>
          <a:prstGeom prst="flowChartOffpageConnector">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000">
                <a:solidFill>
                  <a:srgbClr val="FFFFFF"/>
                </a:solidFill>
                <a:latin typeface="Proxima Nova"/>
                <a:ea typeface="Arial"/>
                <a:cs typeface="Proxima Nova"/>
                <a:sym typeface="Arial"/>
              </a:rPr>
              <a:t>Automated Deployment</a:t>
            </a:r>
          </a:p>
        </p:txBody>
      </p:sp>
      <p:sp>
        <p:nvSpPr>
          <p:cNvPr id="12" name="Shape 288"/>
          <p:cNvSpPr/>
          <p:nvPr/>
        </p:nvSpPr>
        <p:spPr>
          <a:xfrm>
            <a:off x="6004144" y="3654236"/>
            <a:ext cx="917674" cy="719442"/>
          </a:xfrm>
          <a:prstGeom prst="flowChartOffpageConnector">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Arial"/>
              <a:buNone/>
            </a:pPr>
            <a:r>
              <a:rPr lang="en-US" sz="1000">
                <a:solidFill>
                  <a:srgbClr val="FFFFFF"/>
                </a:solidFill>
                <a:latin typeface="Proxima Nova"/>
                <a:ea typeface="Arial"/>
                <a:cs typeface="Proxima Nova"/>
                <a:sym typeface="Arial"/>
              </a:rPr>
              <a:t>Autoscaling</a:t>
            </a:r>
          </a:p>
        </p:txBody>
      </p:sp>
      <p:sp>
        <p:nvSpPr>
          <p:cNvPr id="13" name="Shape 289"/>
          <p:cNvSpPr/>
          <p:nvPr/>
        </p:nvSpPr>
        <p:spPr>
          <a:xfrm>
            <a:off x="6989845" y="3654236"/>
            <a:ext cx="917674" cy="719442"/>
          </a:xfrm>
          <a:prstGeom prst="flowChartOffpageConnector">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2"/>
              </a:buClr>
              <a:buSzPct val="25000"/>
              <a:buFont typeface="Arial"/>
              <a:buNone/>
            </a:pPr>
            <a:r>
              <a:rPr lang="en-US" sz="1000">
                <a:solidFill>
                  <a:srgbClr val="FFFFFF"/>
                </a:solidFill>
                <a:latin typeface="Proxima Nova"/>
                <a:ea typeface="Arial"/>
                <a:cs typeface="Proxima Nova"/>
                <a:sym typeface="Arial"/>
              </a:rPr>
              <a:t>A/B Testing</a:t>
            </a:r>
          </a:p>
        </p:txBody>
      </p:sp>
      <p:sp>
        <p:nvSpPr>
          <p:cNvPr id="14" name="Shape 290"/>
          <p:cNvSpPr/>
          <p:nvPr/>
        </p:nvSpPr>
        <p:spPr>
          <a:xfrm>
            <a:off x="7975545" y="3654236"/>
            <a:ext cx="917674" cy="719442"/>
          </a:xfrm>
          <a:prstGeom prst="flowChartOffpageConnector">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2"/>
              </a:buClr>
              <a:buSzPct val="25000"/>
              <a:buFont typeface="Arial"/>
              <a:buNone/>
            </a:pPr>
            <a:r>
              <a:rPr lang="en-US" sz="1000">
                <a:solidFill>
                  <a:srgbClr val="FFFFFF"/>
                </a:solidFill>
                <a:latin typeface="Proxima Nova"/>
                <a:ea typeface="Arial"/>
                <a:cs typeface="Proxima Nova"/>
                <a:sym typeface="Arial"/>
              </a:rPr>
              <a:t>Canary / Zero Downtime Deployment</a:t>
            </a:r>
          </a:p>
        </p:txBody>
      </p:sp>
      <p:sp>
        <p:nvSpPr>
          <p:cNvPr id="3" name="Title 2"/>
          <p:cNvSpPr>
            <a:spLocks noGrp="1"/>
          </p:cNvSpPr>
          <p:nvPr>
            <p:ph type="title"/>
          </p:nvPr>
        </p:nvSpPr>
        <p:spPr/>
        <p:txBody>
          <a:bodyPr/>
          <a:lstStyle/>
          <a:p>
            <a:r>
              <a:rPr lang="en-US" b="1" dirty="0">
                <a:latin typeface="Proxima Nova" charset="0"/>
                <a:ea typeface="Proxima Nova" charset="0"/>
                <a:cs typeface="Proxima Nova" charset="0"/>
              </a:rPr>
              <a:t>Platform Support for CD Processes</a:t>
            </a:r>
            <a:br>
              <a:rPr lang="en-US" b="1" dirty="0">
                <a:latin typeface="Proxima Nova" charset="0"/>
                <a:ea typeface="Proxima Nova" charset="0"/>
                <a:cs typeface="Proxima Nova" charset="0"/>
              </a:rPr>
            </a:br>
            <a:endParaRPr lang="en-US" dirty="0"/>
          </a:p>
        </p:txBody>
      </p:sp>
    </p:spTree>
    <p:extLst>
      <p:ext uri="{BB962C8B-B14F-4D97-AF65-F5344CB8AC3E}">
        <p14:creationId xmlns:p14="http://schemas.microsoft.com/office/powerpoint/2010/main" val="14623763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4"/>
          <p:cNvSpPr txBox="1">
            <a:spLocks/>
          </p:cNvSpPr>
          <p:nvPr/>
        </p:nvSpPr>
        <p:spPr>
          <a:xfrm>
            <a:off x="75824" y="908663"/>
            <a:ext cx="9345839" cy="62656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smtClean="0">
                <a:solidFill>
                  <a:srgbClr val="FFFFFF"/>
                </a:solidFill>
                <a:latin typeface="Proxima Nova"/>
                <a:cs typeface="Proxima Nova"/>
              </a:rPr>
              <a:t>Deliver High Quality Software Faster &amp; Continuously, from Idea to Production</a:t>
            </a:r>
            <a:endParaRPr lang="en-US" sz="2000" dirty="0">
              <a:solidFill>
                <a:srgbClr val="FFFFFF"/>
              </a:solidFill>
              <a:latin typeface="Proxima Nova"/>
              <a:cs typeface="Proxima Nova"/>
            </a:endParaRPr>
          </a:p>
        </p:txBody>
      </p:sp>
      <p:sp>
        <p:nvSpPr>
          <p:cNvPr id="20" name="Shape 297"/>
          <p:cNvSpPr/>
          <p:nvPr/>
        </p:nvSpPr>
        <p:spPr>
          <a:xfrm>
            <a:off x="597647" y="3793627"/>
            <a:ext cx="1187700" cy="896398"/>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800">
                <a:solidFill>
                  <a:srgbClr val="FFFFFF"/>
                </a:solidFill>
                <a:latin typeface="Proxima Nova"/>
                <a:ea typeface="Arial"/>
                <a:cs typeface="Proxima Nova"/>
                <a:sym typeface="Arial"/>
              </a:rPr>
              <a:t>Distributed revision control and source code management. Collaborative software development</a:t>
            </a:r>
          </a:p>
        </p:txBody>
      </p:sp>
      <p:sp>
        <p:nvSpPr>
          <p:cNvPr id="21" name="Shape 298"/>
          <p:cNvSpPr/>
          <p:nvPr/>
        </p:nvSpPr>
        <p:spPr>
          <a:xfrm>
            <a:off x="1990164" y="3793627"/>
            <a:ext cx="1187700" cy="896398"/>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800">
                <a:solidFill>
                  <a:srgbClr val="FFFFFF"/>
                </a:solidFill>
                <a:latin typeface="Proxima Nova"/>
                <a:ea typeface="Arial"/>
                <a:cs typeface="Proxima Nova"/>
                <a:sym typeface="Arial"/>
              </a:rPr>
              <a:t>Build and test software projects continuously and incrementally. Hundreds of compatible plugins</a:t>
            </a:r>
          </a:p>
        </p:txBody>
      </p:sp>
      <p:sp>
        <p:nvSpPr>
          <p:cNvPr id="22" name="Shape 299"/>
          <p:cNvSpPr/>
          <p:nvPr/>
        </p:nvSpPr>
        <p:spPr>
          <a:xfrm>
            <a:off x="3418410" y="3793627"/>
            <a:ext cx="1187700" cy="732600"/>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800">
                <a:solidFill>
                  <a:srgbClr val="FFFFFF"/>
                </a:solidFill>
                <a:latin typeface="Proxima Nova"/>
                <a:ea typeface="Arial"/>
                <a:cs typeface="Proxima Nova"/>
                <a:sym typeface="Arial"/>
              </a:rPr>
              <a:t>Share binaries and manage distributions. Manage artifact lifecycle. Avoid license violations</a:t>
            </a:r>
          </a:p>
        </p:txBody>
      </p:sp>
      <p:sp>
        <p:nvSpPr>
          <p:cNvPr id="23" name="Shape 300"/>
          <p:cNvSpPr/>
          <p:nvPr/>
        </p:nvSpPr>
        <p:spPr>
          <a:xfrm>
            <a:off x="4833469" y="3793627"/>
            <a:ext cx="3929400" cy="6552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chemeClr val="dk2"/>
              </a:buClr>
              <a:buSzPct val="25000"/>
              <a:buFont typeface="Arial"/>
              <a:buNone/>
            </a:pPr>
            <a:r>
              <a:rPr lang="en-US" sz="800">
                <a:solidFill>
                  <a:srgbClr val="FFFFFF"/>
                </a:solidFill>
                <a:latin typeface="Proxima Nova"/>
                <a:ea typeface="Arial"/>
                <a:cs typeface="Proxima Nova"/>
                <a:sym typeface="Arial"/>
              </a:rPr>
              <a:t>Develop, test, QA and production on the same platform. Simple, developer friendly commands and APIs. Operational benefits for every app. Built-in ecosystem services. Deploy, operate and scale on any IAAS</a:t>
            </a:r>
          </a:p>
          <a:p>
            <a:pPr marL="0" marR="0" lvl="0" indent="0" algn="ctr" rtl="0">
              <a:spcBef>
                <a:spcPts val="0"/>
              </a:spcBef>
              <a:spcAft>
                <a:spcPts val="0"/>
              </a:spcAft>
              <a:buClr>
                <a:schemeClr val="dk1"/>
              </a:buClr>
              <a:buFont typeface="Arial"/>
              <a:buNone/>
            </a:pPr>
            <a:endParaRPr sz="800">
              <a:solidFill>
                <a:srgbClr val="FFFFFF"/>
              </a:solidFill>
              <a:latin typeface="Proxima Nova"/>
              <a:ea typeface="Arial"/>
              <a:cs typeface="Proxima Nova"/>
              <a:sym typeface="Arial"/>
            </a:endParaRPr>
          </a:p>
          <a:p>
            <a:pPr marL="0" marR="0" lvl="0" indent="0" algn="ctr" rtl="0">
              <a:spcBef>
                <a:spcPts val="0"/>
              </a:spcBef>
              <a:buClr>
                <a:schemeClr val="dk1"/>
              </a:buClr>
              <a:buFont typeface="Arial"/>
              <a:buNone/>
            </a:pPr>
            <a:endParaRPr sz="800">
              <a:solidFill>
                <a:srgbClr val="FFFFFF"/>
              </a:solidFill>
              <a:latin typeface="Proxima Nova"/>
              <a:ea typeface="Arial"/>
              <a:cs typeface="Proxima Nova"/>
              <a:sym typeface="Arial"/>
            </a:endParaRPr>
          </a:p>
        </p:txBody>
      </p:sp>
      <p:sp>
        <p:nvSpPr>
          <p:cNvPr id="24" name="Shape 301"/>
          <p:cNvSpPr/>
          <p:nvPr/>
        </p:nvSpPr>
        <p:spPr>
          <a:xfrm>
            <a:off x="567764" y="1664504"/>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SzPct val="25000"/>
              <a:buFont typeface="Arial"/>
              <a:buNone/>
            </a:pPr>
            <a:r>
              <a:rPr lang="en-US" sz="800" b="1">
                <a:solidFill>
                  <a:schemeClr val="dk2"/>
                </a:solidFill>
                <a:latin typeface="Arial"/>
                <a:ea typeface="Arial"/>
                <a:cs typeface="Arial"/>
                <a:sym typeface="Arial"/>
              </a:rPr>
              <a:t>AUTOMATION.</a:t>
            </a:r>
          </a:p>
          <a:p>
            <a:pPr marL="0" marR="0" lvl="0" indent="0" algn="l" rtl="0">
              <a:spcBef>
                <a:spcPts val="0"/>
              </a:spcBef>
              <a:buClr>
                <a:schemeClr val="dk2"/>
              </a:buClr>
              <a:buSzPct val="25000"/>
              <a:buFont typeface="Arial"/>
              <a:buNone/>
            </a:pPr>
            <a:r>
              <a:rPr lang="en-US" sz="800">
                <a:solidFill>
                  <a:schemeClr val="dk2"/>
                </a:solidFill>
                <a:latin typeface="Arial"/>
                <a:ea typeface="Arial"/>
                <a:cs typeface="Arial"/>
                <a:sym typeface="Arial"/>
              </a:rPr>
              <a:t>Integrate tools and automate processes from testing to builds and deployment</a:t>
            </a:r>
          </a:p>
        </p:txBody>
      </p:sp>
      <p:sp>
        <p:nvSpPr>
          <p:cNvPr id="25" name="Shape 302"/>
          <p:cNvSpPr/>
          <p:nvPr/>
        </p:nvSpPr>
        <p:spPr>
          <a:xfrm>
            <a:off x="2633133" y="1667490"/>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SzPct val="25000"/>
              <a:buFont typeface="Arial"/>
              <a:buNone/>
            </a:pPr>
            <a:r>
              <a:rPr lang="en-US" sz="800" b="1">
                <a:solidFill>
                  <a:schemeClr val="dk2"/>
                </a:solidFill>
                <a:latin typeface="Arial"/>
                <a:ea typeface="Arial"/>
                <a:cs typeface="Arial"/>
                <a:sym typeface="Arial"/>
              </a:rPr>
              <a:t>SPEED.</a:t>
            </a:r>
          </a:p>
          <a:p>
            <a:pPr marL="0" marR="0" lvl="0" indent="0" algn="l" rtl="0">
              <a:spcBef>
                <a:spcPts val="0"/>
              </a:spcBef>
              <a:buClr>
                <a:schemeClr val="dk2"/>
              </a:buClr>
              <a:buSzPct val="25000"/>
              <a:buFont typeface="Arial"/>
              <a:buNone/>
            </a:pPr>
            <a:r>
              <a:rPr lang="en-US" sz="800">
                <a:solidFill>
                  <a:schemeClr val="dk2"/>
                </a:solidFill>
                <a:latin typeface="Arial"/>
                <a:ea typeface="Arial"/>
                <a:cs typeface="Arial"/>
                <a:sym typeface="Arial"/>
              </a:rPr>
              <a:t>Release more frequently with smaller bits will reduce complexity and improve time-to-market</a:t>
            </a:r>
          </a:p>
        </p:txBody>
      </p:sp>
      <p:sp>
        <p:nvSpPr>
          <p:cNvPr id="26" name="Shape 303"/>
          <p:cNvSpPr/>
          <p:nvPr/>
        </p:nvSpPr>
        <p:spPr>
          <a:xfrm>
            <a:off x="4698503" y="1667490"/>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SzPct val="25000"/>
              <a:buFont typeface="Arial"/>
              <a:buNone/>
            </a:pPr>
            <a:r>
              <a:rPr lang="en-US" sz="800" b="1">
                <a:solidFill>
                  <a:schemeClr val="dk2"/>
                </a:solidFill>
                <a:latin typeface="Arial"/>
                <a:ea typeface="Arial"/>
                <a:cs typeface="Arial"/>
                <a:sym typeface="Arial"/>
              </a:rPr>
              <a:t>QUALITY.</a:t>
            </a:r>
          </a:p>
          <a:p>
            <a:pPr marL="0" marR="0" lvl="0" indent="0" algn="l" rtl="0">
              <a:spcBef>
                <a:spcPts val="0"/>
              </a:spcBef>
              <a:buClr>
                <a:schemeClr val="dk2"/>
              </a:buClr>
              <a:buSzPct val="25000"/>
              <a:buFont typeface="Arial"/>
              <a:buNone/>
            </a:pPr>
            <a:r>
              <a:rPr lang="en-US" sz="800">
                <a:solidFill>
                  <a:schemeClr val="dk2"/>
                </a:solidFill>
                <a:latin typeface="Arial"/>
                <a:ea typeface="Arial"/>
                <a:cs typeface="Arial"/>
                <a:sym typeface="Arial"/>
              </a:rPr>
              <a:t>Reduce feedback loop using test-driven development to surface problems sooner and be responsive</a:t>
            </a:r>
          </a:p>
        </p:txBody>
      </p:sp>
      <p:sp>
        <p:nvSpPr>
          <p:cNvPr id="27" name="Shape 304"/>
          <p:cNvSpPr/>
          <p:nvPr/>
        </p:nvSpPr>
        <p:spPr>
          <a:xfrm>
            <a:off x="6763871" y="1667490"/>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chemeClr val="dk2"/>
              </a:buClr>
              <a:buSzPct val="25000"/>
              <a:buFont typeface="Arial"/>
              <a:buNone/>
            </a:pPr>
            <a:r>
              <a:rPr lang="en-US" sz="800" b="1">
                <a:solidFill>
                  <a:schemeClr val="dk2"/>
                </a:solidFill>
                <a:latin typeface="Arial"/>
                <a:ea typeface="Arial"/>
                <a:cs typeface="Arial"/>
                <a:sym typeface="Arial"/>
              </a:rPr>
              <a:t>AGILITY.</a:t>
            </a:r>
          </a:p>
          <a:p>
            <a:pPr marL="0" marR="0" lvl="0" indent="0" algn="l" rtl="0">
              <a:spcBef>
                <a:spcPts val="0"/>
              </a:spcBef>
              <a:buClr>
                <a:schemeClr val="dk2"/>
              </a:buClr>
              <a:buSzPct val="25000"/>
              <a:buFont typeface="Arial"/>
              <a:buNone/>
            </a:pPr>
            <a:r>
              <a:rPr lang="en-US" sz="800">
                <a:solidFill>
                  <a:schemeClr val="dk2"/>
                </a:solidFill>
                <a:latin typeface="Arial"/>
                <a:ea typeface="Arial"/>
                <a:cs typeface="Arial"/>
                <a:sym typeface="Arial"/>
              </a:rPr>
              <a:t>Push updates on regular basis with no downtime to improve customer experience and time to market</a:t>
            </a:r>
          </a:p>
        </p:txBody>
      </p:sp>
      <p:sp>
        <p:nvSpPr>
          <p:cNvPr id="28" name="Shape 305"/>
          <p:cNvSpPr/>
          <p:nvPr/>
        </p:nvSpPr>
        <p:spPr>
          <a:xfrm>
            <a:off x="537900" y="2425798"/>
            <a:ext cx="1528799" cy="541500"/>
          </a:xfrm>
          <a:prstGeom prst="homePlate">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000" b="1">
                <a:solidFill>
                  <a:schemeClr val="lt1"/>
                </a:solidFill>
                <a:latin typeface="Arial"/>
                <a:ea typeface="Arial"/>
                <a:cs typeface="Arial"/>
                <a:sym typeface="Arial"/>
              </a:rPr>
              <a:t>Commit Code Change</a:t>
            </a:r>
          </a:p>
        </p:txBody>
      </p:sp>
      <p:sp>
        <p:nvSpPr>
          <p:cNvPr id="29" name="Shape 306"/>
          <p:cNvSpPr/>
          <p:nvPr/>
        </p:nvSpPr>
        <p:spPr>
          <a:xfrm>
            <a:off x="1798250" y="2426498"/>
            <a:ext cx="1655400" cy="548399"/>
          </a:xfrm>
          <a:prstGeom prst="chevron">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lt1"/>
              </a:buClr>
              <a:buSzPct val="25000"/>
              <a:buFont typeface="Arial"/>
              <a:buNone/>
            </a:pPr>
            <a:r>
              <a:rPr lang="en-US" sz="1000" b="1">
                <a:solidFill>
                  <a:schemeClr val="lt1"/>
                </a:solidFill>
                <a:latin typeface="Arial"/>
                <a:ea typeface="Arial"/>
                <a:cs typeface="Arial"/>
                <a:sym typeface="Arial"/>
              </a:rPr>
              <a:t>Automate Build &amp; Test</a:t>
            </a:r>
          </a:p>
          <a:p>
            <a:pPr marL="0" marR="0" lvl="0" indent="0" algn="ctr" rtl="0">
              <a:spcBef>
                <a:spcPts val="0"/>
              </a:spcBef>
              <a:buClr>
                <a:schemeClr val="lt1"/>
              </a:buClr>
              <a:buSzPct val="25000"/>
              <a:buFont typeface="Arial"/>
              <a:buNone/>
            </a:pPr>
            <a:r>
              <a:rPr lang="en-US" sz="700">
                <a:solidFill>
                  <a:schemeClr val="lt1"/>
                </a:solidFill>
                <a:latin typeface="Arial"/>
                <a:ea typeface="Arial"/>
                <a:cs typeface="Arial"/>
                <a:sym typeface="Arial"/>
              </a:rPr>
              <a:t>(Unit Test, Static Code Analysis)</a:t>
            </a:r>
          </a:p>
        </p:txBody>
      </p:sp>
      <p:sp>
        <p:nvSpPr>
          <p:cNvPr id="30" name="Shape 307"/>
          <p:cNvSpPr/>
          <p:nvPr/>
        </p:nvSpPr>
        <p:spPr>
          <a:xfrm>
            <a:off x="3185334" y="2426498"/>
            <a:ext cx="1655400" cy="548399"/>
          </a:xfrm>
          <a:prstGeom prst="chevron">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000" b="1">
                <a:solidFill>
                  <a:schemeClr val="lt1"/>
                </a:solidFill>
                <a:latin typeface="Arial"/>
                <a:ea typeface="Arial"/>
                <a:cs typeface="Arial"/>
                <a:sym typeface="Arial"/>
              </a:rPr>
              <a:t>Store Binaries &amp; Build Artifacts</a:t>
            </a:r>
          </a:p>
        </p:txBody>
      </p:sp>
      <p:sp>
        <p:nvSpPr>
          <p:cNvPr id="31" name="Shape 308"/>
          <p:cNvSpPr/>
          <p:nvPr/>
        </p:nvSpPr>
        <p:spPr>
          <a:xfrm>
            <a:off x="4572421" y="2426498"/>
            <a:ext cx="1655400" cy="548399"/>
          </a:xfrm>
          <a:prstGeom prst="chevron">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000" b="1">
                <a:solidFill>
                  <a:schemeClr val="lt1"/>
                </a:solidFill>
                <a:latin typeface="Arial"/>
                <a:ea typeface="Arial"/>
                <a:cs typeface="Arial"/>
                <a:sym typeface="Arial"/>
              </a:rPr>
              <a:t>Automated Integration Testing</a:t>
            </a:r>
          </a:p>
        </p:txBody>
      </p:sp>
      <p:sp>
        <p:nvSpPr>
          <p:cNvPr id="32" name="Shape 309"/>
          <p:cNvSpPr/>
          <p:nvPr/>
        </p:nvSpPr>
        <p:spPr>
          <a:xfrm>
            <a:off x="5959507" y="2426498"/>
            <a:ext cx="1655400" cy="548399"/>
          </a:xfrm>
          <a:prstGeom prst="chevron">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000" b="1">
                <a:solidFill>
                  <a:schemeClr val="lt1"/>
                </a:solidFill>
                <a:latin typeface="Arial"/>
                <a:ea typeface="Arial"/>
                <a:cs typeface="Arial"/>
                <a:sym typeface="Arial"/>
              </a:rPr>
              <a:t>Acceptance, Performance &amp; Load</a:t>
            </a:r>
          </a:p>
        </p:txBody>
      </p:sp>
      <p:sp>
        <p:nvSpPr>
          <p:cNvPr id="33" name="Shape 310"/>
          <p:cNvSpPr/>
          <p:nvPr/>
        </p:nvSpPr>
        <p:spPr>
          <a:xfrm>
            <a:off x="7346592" y="2426498"/>
            <a:ext cx="1722599" cy="548399"/>
          </a:xfrm>
          <a:prstGeom prst="chevron">
            <a:avLst>
              <a:gd name="adj" fmla="val 50000"/>
            </a:avLst>
          </a:prstGeom>
          <a:solidFill>
            <a:schemeClr val="accen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1000" b="1">
                <a:solidFill>
                  <a:schemeClr val="lt1"/>
                </a:solidFill>
                <a:latin typeface="Arial"/>
                <a:ea typeface="Arial"/>
                <a:cs typeface="Arial"/>
                <a:sym typeface="Arial"/>
              </a:rPr>
              <a:t>Zero Downtime Upgrade to Production</a:t>
            </a:r>
          </a:p>
        </p:txBody>
      </p:sp>
      <p:sp>
        <p:nvSpPr>
          <p:cNvPr id="34" name="Shape 311"/>
          <p:cNvSpPr txBox="1"/>
          <p:nvPr/>
        </p:nvSpPr>
        <p:spPr>
          <a:xfrm rot="16200000">
            <a:off x="7391" y="2564429"/>
            <a:ext cx="777000" cy="2768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dirty="0">
                <a:solidFill>
                  <a:srgbClr val="FFFFFF"/>
                </a:solidFill>
                <a:latin typeface="Proxima Nova"/>
                <a:ea typeface="Arial"/>
                <a:cs typeface="Proxima Nova"/>
                <a:sym typeface="Arial"/>
              </a:rPr>
              <a:t>Build Pipeline Operations</a:t>
            </a:r>
          </a:p>
        </p:txBody>
      </p:sp>
      <p:sp>
        <p:nvSpPr>
          <p:cNvPr id="35" name="Shape 312"/>
          <p:cNvSpPr txBox="1"/>
          <p:nvPr/>
        </p:nvSpPr>
        <p:spPr>
          <a:xfrm rot="16200000">
            <a:off x="53674" y="3166292"/>
            <a:ext cx="777000" cy="184799"/>
          </a:xfrm>
          <a:prstGeom prst="rect">
            <a:avLst/>
          </a:prstGeom>
          <a:noFill/>
          <a:ln>
            <a:noFill/>
          </a:ln>
        </p:spPr>
        <p:txBody>
          <a:bodyPr lIns="91425" tIns="45700" rIns="91425" bIns="45700" anchor="t" anchorCtr="0">
            <a:noAutofit/>
          </a:bodyPr>
          <a:lstStyle/>
          <a:p>
            <a:pPr marL="0" marR="0" lvl="0" indent="0" algn="ctr" rtl="0">
              <a:spcBef>
                <a:spcPts val="0"/>
              </a:spcBef>
              <a:buClr>
                <a:srgbClr val="000000"/>
              </a:buClr>
              <a:buSzPct val="25000"/>
              <a:buFont typeface="Arial"/>
              <a:buNone/>
            </a:pPr>
            <a:r>
              <a:rPr lang="en-US" sz="600" b="1">
                <a:solidFill>
                  <a:srgbClr val="FFFFFF"/>
                </a:solidFill>
                <a:latin typeface="Proxima Nova"/>
                <a:ea typeface="Arial"/>
                <a:cs typeface="Proxima Nova"/>
                <a:sym typeface="Arial"/>
              </a:rPr>
              <a:t>Tool Chain</a:t>
            </a:r>
          </a:p>
        </p:txBody>
      </p:sp>
      <p:sp>
        <p:nvSpPr>
          <p:cNvPr id="36" name="Shape 313"/>
          <p:cNvSpPr txBox="1"/>
          <p:nvPr/>
        </p:nvSpPr>
        <p:spPr>
          <a:xfrm>
            <a:off x="875295" y="3520497"/>
            <a:ext cx="600000"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a:solidFill>
                  <a:srgbClr val="FFFFFF"/>
                </a:solidFill>
                <a:latin typeface="Proxima Nova"/>
                <a:ea typeface="Arial"/>
                <a:cs typeface="Proxima Nova"/>
                <a:sym typeface="Arial"/>
              </a:rPr>
              <a:t>GitlLab</a:t>
            </a:r>
          </a:p>
        </p:txBody>
      </p:sp>
      <p:sp>
        <p:nvSpPr>
          <p:cNvPr id="37" name="Shape 314"/>
          <p:cNvSpPr txBox="1"/>
          <p:nvPr/>
        </p:nvSpPr>
        <p:spPr>
          <a:xfrm>
            <a:off x="5000662" y="3520497"/>
            <a:ext cx="777000"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a:solidFill>
                  <a:srgbClr val="FFFFFF"/>
                </a:solidFill>
                <a:latin typeface="Proxima Nova"/>
                <a:ea typeface="Arial"/>
                <a:cs typeface="Proxima Nova"/>
                <a:sym typeface="Arial"/>
              </a:rPr>
              <a:t>Development</a:t>
            </a:r>
          </a:p>
        </p:txBody>
      </p:sp>
      <p:sp>
        <p:nvSpPr>
          <p:cNvPr id="38" name="Shape 315"/>
          <p:cNvSpPr txBox="1"/>
          <p:nvPr/>
        </p:nvSpPr>
        <p:spPr>
          <a:xfrm>
            <a:off x="6237941" y="3520497"/>
            <a:ext cx="1105498"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a:solidFill>
                  <a:srgbClr val="FFFFFF"/>
                </a:solidFill>
                <a:latin typeface="Proxima Nova"/>
                <a:ea typeface="Arial"/>
                <a:cs typeface="Proxima Nova"/>
                <a:sym typeface="Arial"/>
              </a:rPr>
              <a:t>Test + UAT + Staging</a:t>
            </a:r>
          </a:p>
        </p:txBody>
      </p:sp>
      <p:sp>
        <p:nvSpPr>
          <p:cNvPr id="39" name="Shape 316"/>
          <p:cNvSpPr txBox="1"/>
          <p:nvPr/>
        </p:nvSpPr>
        <p:spPr>
          <a:xfrm>
            <a:off x="7839485" y="3520497"/>
            <a:ext cx="777000"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a:solidFill>
                  <a:srgbClr val="FFFFFF"/>
                </a:solidFill>
                <a:latin typeface="Proxima Nova"/>
                <a:ea typeface="Arial"/>
                <a:cs typeface="Proxima Nova"/>
                <a:sym typeface="Arial"/>
              </a:rPr>
              <a:t>Production</a:t>
            </a:r>
          </a:p>
        </p:txBody>
      </p:sp>
      <p:pic>
        <p:nvPicPr>
          <p:cNvPr id="40" name="Shape 317" descr="GitLab_Logo.svg.png"/>
          <p:cNvPicPr preferRelativeResize="0"/>
          <p:nvPr/>
        </p:nvPicPr>
        <p:blipFill rotWithShape="1">
          <a:blip r:embed="rId3">
            <a:alphaModFix/>
          </a:blip>
          <a:srcRect/>
          <a:stretch/>
        </p:blipFill>
        <p:spPr>
          <a:xfrm>
            <a:off x="932700" y="3063344"/>
            <a:ext cx="489311" cy="452124"/>
          </a:xfrm>
          <a:prstGeom prst="rect">
            <a:avLst/>
          </a:prstGeom>
          <a:noFill/>
          <a:ln>
            <a:noFill/>
          </a:ln>
        </p:spPr>
      </p:pic>
      <p:pic>
        <p:nvPicPr>
          <p:cNvPr id="41" name="Shape 318" descr="PivotalCloudFoundry-CloudRings-OnLight.png"/>
          <p:cNvPicPr preferRelativeResize="0"/>
          <p:nvPr/>
        </p:nvPicPr>
        <p:blipFill rotWithShape="1">
          <a:blip r:embed="rId4">
            <a:alphaModFix/>
          </a:blip>
          <a:srcRect/>
          <a:stretch/>
        </p:blipFill>
        <p:spPr>
          <a:xfrm>
            <a:off x="5117321" y="3066491"/>
            <a:ext cx="547224" cy="364901"/>
          </a:xfrm>
          <a:prstGeom prst="rect">
            <a:avLst/>
          </a:prstGeom>
          <a:noFill/>
          <a:ln>
            <a:noFill/>
          </a:ln>
        </p:spPr>
      </p:pic>
      <p:pic>
        <p:nvPicPr>
          <p:cNvPr id="42" name="Shape 319" descr="PivotalCloudFoundry-CloudRings-OnLight.png"/>
          <p:cNvPicPr preferRelativeResize="0"/>
          <p:nvPr/>
        </p:nvPicPr>
        <p:blipFill rotWithShape="1">
          <a:blip r:embed="rId4">
            <a:alphaModFix/>
          </a:blip>
          <a:srcRect/>
          <a:stretch/>
        </p:blipFill>
        <p:spPr>
          <a:xfrm>
            <a:off x="6511085" y="3066490"/>
            <a:ext cx="547224" cy="364901"/>
          </a:xfrm>
          <a:prstGeom prst="rect">
            <a:avLst/>
          </a:prstGeom>
          <a:noFill/>
          <a:ln>
            <a:noFill/>
          </a:ln>
        </p:spPr>
      </p:pic>
      <p:pic>
        <p:nvPicPr>
          <p:cNvPr id="43" name="Shape 320" descr="PivotalCloudFoundry-CloudRings-OnLight.png"/>
          <p:cNvPicPr preferRelativeResize="0"/>
          <p:nvPr/>
        </p:nvPicPr>
        <p:blipFill rotWithShape="1">
          <a:blip r:embed="rId4">
            <a:alphaModFix/>
          </a:blip>
          <a:srcRect/>
          <a:stretch/>
        </p:blipFill>
        <p:spPr>
          <a:xfrm>
            <a:off x="8003814" y="3066491"/>
            <a:ext cx="547224" cy="364901"/>
          </a:xfrm>
          <a:prstGeom prst="rect">
            <a:avLst/>
          </a:prstGeom>
          <a:noFill/>
          <a:ln>
            <a:noFill/>
          </a:ln>
        </p:spPr>
      </p:pic>
      <p:pic>
        <p:nvPicPr>
          <p:cNvPr id="44" name="Shape 321" descr="concourse_badge.png"/>
          <p:cNvPicPr preferRelativeResize="0"/>
          <p:nvPr/>
        </p:nvPicPr>
        <p:blipFill rotWithShape="1">
          <a:blip r:embed="rId5">
            <a:alphaModFix/>
          </a:blip>
          <a:srcRect/>
          <a:stretch/>
        </p:blipFill>
        <p:spPr>
          <a:xfrm>
            <a:off x="2350431" y="3033778"/>
            <a:ext cx="503074" cy="499898"/>
          </a:xfrm>
          <a:prstGeom prst="rect">
            <a:avLst/>
          </a:prstGeom>
          <a:noFill/>
          <a:ln>
            <a:noFill/>
          </a:ln>
        </p:spPr>
      </p:pic>
      <p:sp>
        <p:nvSpPr>
          <p:cNvPr id="45" name="Shape 322"/>
          <p:cNvSpPr txBox="1"/>
          <p:nvPr/>
        </p:nvSpPr>
        <p:spPr>
          <a:xfrm>
            <a:off x="2314247" y="3524466"/>
            <a:ext cx="600000"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a:solidFill>
                  <a:srgbClr val="FFFFFF"/>
                </a:solidFill>
                <a:latin typeface="Proxima Nova"/>
                <a:ea typeface="Arial"/>
                <a:cs typeface="Proxima Nova"/>
                <a:sym typeface="Arial"/>
              </a:rPr>
              <a:t>Concourse</a:t>
            </a:r>
          </a:p>
        </p:txBody>
      </p:sp>
      <p:sp>
        <p:nvSpPr>
          <p:cNvPr id="46" name="Shape 324"/>
          <p:cNvSpPr txBox="1"/>
          <p:nvPr/>
        </p:nvSpPr>
        <p:spPr>
          <a:xfrm>
            <a:off x="3713467" y="3522000"/>
            <a:ext cx="600000" cy="184799"/>
          </a:xfrm>
          <a:prstGeom prst="rect">
            <a:avLst/>
          </a:prstGeom>
          <a:noFill/>
          <a:ln>
            <a:noFill/>
          </a:ln>
        </p:spPr>
        <p:txBody>
          <a:bodyPr lIns="91425" tIns="45700" rIns="91425" bIns="45700" anchor="t" anchorCtr="0">
            <a:noAutofit/>
          </a:bodyPr>
          <a:lstStyle/>
          <a:p>
            <a:pPr marL="0" marR="0" lvl="0" indent="0" algn="ctr" rtl="0">
              <a:spcBef>
                <a:spcPts val="0"/>
              </a:spcBef>
              <a:buClr>
                <a:schemeClr val="dk2"/>
              </a:buClr>
              <a:buSzPct val="25000"/>
              <a:buFont typeface="Arial"/>
              <a:buNone/>
            </a:pPr>
            <a:r>
              <a:rPr lang="en-US" sz="600" b="1" dirty="0" err="1" smtClean="0">
                <a:solidFill>
                  <a:srgbClr val="FFFFFF"/>
                </a:solidFill>
                <a:latin typeface="Proxima Nova"/>
                <a:ea typeface="Arial"/>
                <a:cs typeface="Proxima Nova"/>
                <a:sym typeface="Arial"/>
              </a:rPr>
              <a:t>jFrog</a:t>
            </a:r>
            <a:endParaRPr lang="en-US" sz="600" b="1" dirty="0">
              <a:solidFill>
                <a:srgbClr val="FFFFFF"/>
              </a:solidFill>
              <a:latin typeface="Proxima Nova"/>
              <a:ea typeface="Arial"/>
              <a:cs typeface="Proxima Nova"/>
              <a:sym typeface="Arial"/>
            </a:endParaRPr>
          </a:p>
        </p:txBody>
      </p:sp>
      <p:pic>
        <p:nvPicPr>
          <p:cNvPr id="47" name="Picture 46"/>
          <p:cNvPicPr>
            <a:picLocks noChangeAspect="1"/>
          </p:cNvPicPr>
          <p:nvPr/>
        </p:nvPicPr>
        <p:blipFill>
          <a:blip r:embed="rId6"/>
          <a:stretch>
            <a:fillRect/>
          </a:stretch>
        </p:blipFill>
        <p:spPr>
          <a:xfrm>
            <a:off x="3640917" y="3055854"/>
            <a:ext cx="766044" cy="476224"/>
          </a:xfrm>
          <a:prstGeom prst="rect">
            <a:avLst/>
          </a:prstGeom>
        </p:spPr>
      </p:pic>
      <p:sp>
        <p:nvSpPr>
          <p:cNvPr id="48" name="Title 47"/>
          <p:cNvSpPr txBox="1">
            <a:spLocks noGrp="1"/>
          </p:cNvSpPr>
          <p:nvPr>
            <p:ph type="title"/>
          </p:nvPr>
        </p:nvSpPr>
        <p:spPr>
          <a:xfrm>
            <a:off x="457199" y="320040"/>
            <a:ext cx="8229601" cy="492443"/>
          </a:xfrm>
          <a:prstGeom prst="rect">
            <a:avLst/>
          </a:prstGeom>
          <a:noFill/>
        </p:spPr>
        <p:txBody>
          <a:bodyPr wrap="square" rtlCol="0">
            <a:spAutoFit/>
          </a:bodyPr>
          <a:lstStyle/>
          <a:p>
            <a:r>
              <a:rPr lang="en-US" b="1" dirty="0" smtClean="0">
                <a:solidFill>
                  <a:schemeClr val="bg1"/>
                </a:solidFill>
                <a:latin typeface="Proxima Nova" charset="0"/>
                <a:ea typeface="Proxima Nova" charset="0"/>
                <a:cs typeface="Proxima Nova" charset="0"/>
              </a:rPr>
              <a:t>Continuous Integration &amp; Delivery</a:t>
            </a:r>
            <a:endParaRPr lang="en-US" b="1" dirty="0">
              <a:solidFill>
                <a:schemeClr val="bg1"/>
              </a:solidFill>
              <a:latin typeface="Proxima Nova" charset="0"/>
              <a:ea typeface="Proxima Nova" charset="0"/>
              <a:cs typeface="Proxima Nova" charset="0"/>
            </a:endParaRPr>
          </a:p>
        </p:txBody>
      </p:sp>
    </p:spTree>
    <p:extLst>
      <p:ext uri="{BB962C8B-B14F-4D97-AF65-F5344CB8AC3E}">
        <p14:creationId xmlns:p14="http://schemas.microsoft.com/office/powerpoint/2010/main" val="40939615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330"/>
          <p:cNvSpPr/>
          <p:nvPr/>
        </p:nvSpPr>
        <p:spPr>
          <a:xfrm>
            <a:off x="429000" y="1312564"/>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rgbClr val="008881"/>
              </a:buClr>
              <a:buSzPct val="25000"/>
              <a:buFont typeface="Arial"/>
              <a:buNone/>
            </a:pPr>
            <a:r>
              <a:rPr lang="en-US" sz="800" b="1" i="0" u="none" strike="noStrike" cap="none">
                <a:solidFill>
                  <a:srgbClr val="008881"/>
                </a:solidFill>
                <a:latin typeface="Proxima Nova"/>
                <a:ea typeface="Arial"/>
                <a:cs typeface="Proxima Nova"/>
                <a:sym typeface="Arial"/>
              </a:rPr>
              <a:t>AUTOMATION.</a:t>
            </a:r>
          </a:p>
          <a:p>
            <a:pPr marL="0" marR="0" lvl="0" indent="0" algn="l" rtl="0">
              <a:spcBef>
                <a:spcPts val="0"/>
              </a:spcBef>
              <a:buClr>
                <a:srgbClr val="000000"/>
              </a:buClr>
              <a:buSzPct val="25000"/>
              <a:buFont typeface="Arial"/>
              <a:buNone/>
            </a:pPr>
            <a:r>
              <a:rPr lang="en-US" sz="800" b="0" i="0" u="none" strike="noStrike" cap="none">
                <a:solidFill>
                  <a:srgbClr val="000000"/>
                </a:solidFill>
                <a:latin typeface="Proxima Nova"/>
                <a:ea typeface="Arial"/>
                <a:cs typeface="Proxima Nova"/>
                <a:sym typeface="Arial"/>
              </a:rPr>
              <a:t>Integrate tools and automate processes from testing to builds and deployment</a:t>
            </a:r>
          </a:p>
        </p:txBody>
      </p:sp>
      <p:sp>
        <p:nvSpPr>
          <p:cNvPr id="49" name="Shape 331"/>
          <p:cNvSpPr/>
          <p:nvPr/>
        </p:nvSpPr>
        <p:spPr>
          <a:xfrm>
            <a:off x="2494369" y="1315552"/>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rgbClr val="008881"/>
              </a:buClr>
              <a:buSzPct val="25000"/>
              <a:buFont typeface="Arial"/>
              <a:buNone/>
            </a:pPr>
            <a:r>
              <a:rPr lang="en-US" sz="800" b="1" i="0" u="none" strike="noStrike" cap="none">
                <a:solidFill>
                  <a:srgbClr val="008881"/>
                </a:solidFill>
                <a:latin typeface="Proxima Nova"/>
                <a:ea typeface="Arial"/>
                <a:cs typeface="Proxima Nova"/>
                <a:sym typeface="Arial"/>
              </a:rPr>
              <a:t>SPEED.</a:t>
            </a:r>
          </a:p>
          <a:p>
            <a:pPr marL="0" marR="0" lvl="0" indent="0" algn="l" rtl="0">
              <a:spcBef>
                <a:spcPts val="0"/>
              </a:spcBef>
              <a:buClr>
                <a:srgbClr val="000000"/>
              </a:buClr>
              <a:buSzPct val="25000"/>
              <a:buFont typeface="Arial"/>
              <a:buNone/>
            </a:pPr>
            <a:r>
              <a:rPr lang="en-US" sz="800" b="0" i="0" u="none" strike="noStrike" cap="none">
                <a:solidFill>
                  <a:srgbClr val="000000"/>
                </a:solidFill>
                <a:latin typeface="Proxima Nova"/>
                <a:ea typeface="Arial"/>
                <a:cs typeface="Proxima Nova"/>
                <a:sym typeface="Arial"/>
              </a:rPr>
              <a:t>Release more frequently with smaller bits will reduce complexity and improve time-to-market</a:t>
            </a:r>
          </a:p>
        </p:txBody>
      </p:sp>
      <p:sp>
        <p:nvSpPr>
          <p:cNvPr id="50" name="Shape 332"/>
          <p:cNvSpPr/>
          <p:nvPr/>
        </p:nvSpPr>
        <p:spPr>
          <a:xfrm>
            <a:off x="4559739" y="1315552"/>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rgbClr val="008881"/>
              </a:buClr>
              <a:buSzPct val="25000"/>
              <a:buFont typeface="Arial"/>
              <a:buNone/>
            </a:pPr>
            <a:r>
              <a:rPr lang="en-US" sz="800" b="1" i="0" u="none" strike="noStrike" cap="none">
                <a:solidFill>
                  <a:srgbClr val="008881"/>
                </a:solidFill>
                <a:latin typeface="Proxima Nova"/>
                <a:ea typeface="Arial"/>
                <a:cs typeface="Proxima Nova"/>
                <a:sym typeface="Arial"/>
              </a:rPr>
              <a:t>QUALITY.</a:t>
            </a:r>
          </a:p>
          <a:p>
            <a:pPr marL="0" marR="0" lvl="0" indent="0" algn="l" rtl="0">
              <a:spcBef>
                <a:spcPts val="0"/>
              </a:spcBef>
              <a:buClr>
                <a:srgbClr val="000000"/>
              </a:buClr>
              <a:buSzPct val="25000"/>
              <a:buFont typeface="Arial"/>
              <a:buNone/>
            </a:pPr>
            <a:r>
              <a:rPr lang="en-US" sz="800" b="0" i="0" u="none" strike="noStrike" cap="none">
                <a:solidFill>
                  <a:srgbClr val="000000"/>
                </a:solidFill>
                <a:latin typeface="Proxima Nova"/>
                <a:ea typeface="Arial"/>
                <a:cs typeface="Proxima Nova"/>
                <a:sym typeface="Arial"/>
              </a:rPr>
              <a:t>Reduce feedback loop using test-driven development to surface problems sooner and be responsive</a:t>
            </a:r>
          </a:p>
        </p:txBody>
      </p:sp>
      <p:sp>
        <p:nvSpPr>
          <p:cNvPr id="51" name="Shape 333"/>
          <p:cNvSpPr/>
          <p:nvPr/>
        </p:nvSpPr>
        <p:spPr>
          <a:xfrm>
            <a:off x="6591032" y="1315552"/>
            <a:ext cx="1902000" cy="575099"/>
          </a:xfrm>
          <a:prstGeom prst="wedgeRoundRectCallout">
            <a:avLst>
              <a:gd name="adj1" fmla="val -20833"/>
              <a:gd name="adj2" fmla="val 62500"/>
              <a:gd name="adj3" fmla="val 0"/>
            </a:avLst>
          </a:prstGeom>
          <a:solidFill>
            <a:srgbClr val="D8D8D8"/>
          </a:solidFill>
          <a:ln w="12700"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Clr>
                <a:srgbClr val="008881"/>
              </a:buClr>
              <a:buSzPct val="25000"/>
              <a:buFont typeface="Arial"/>
              <a:buNone/>
            </a:pPr>
            <a:r>
              <a:rPr lang="en-US" sz="800" b="1" i="0" u="none" strike="noStrike" cap="none">
                <a:solidFill>
                  <a:srgbClr val="008881"/>
                </a:solidFill>
                <a:latin typeface="Proxima Nova"/>
                <a:ea typeface="Arial"/>
                <a:cs typeface="Proxima Nova"/>
                <a:sym typeface="Arial"/>
              </a:rPr>
              <a:t>AGILITY.</a:t>
            </a:r>
          </a:p>
          <a:p>
            <a:pPr marL="0" marR="0" lvl="0" indent="0" algn="l" rtl="0">
              <a:spcBef>
                <a:spcPts val="0"/>
              </a:spcBef>
              <a:buClr>
                <a:srgbClr val="000000"/>
              </a:buClr>
              <a:buSzPct val="25000"/>
              <a:buFont typeface="Arial"/>
              <a:buNone/>
            </a:pPr>
            <a:r>
              <a:rPr lang="en-US" sz="800" b="0" i="0" u="none" strike="noStrike" cap="none">
                <a:solidFill>
                  <a:srgbClr val="000000"/>
                </a:solidFill>
                <a:latin typeface="Proxima Nova"/>
                <a:ea typeface="Arial"/>
                <a:cs typeface="Proxima Nova"/>
                <a:sym typeface="Arial"/>
              </a:rPr>
              <a:t>Push updates on regular basis with no downtime to improve customer experience and time to market</a:t>
            </a:r>
          </a:p>
        </p:txBody>
      </p:sp>
      <p:grpSp>
        <p:nvGrpSpPr>
          <p:cNvPr id="52" name="Shape 335"/>
          <p:cNvGrpSpPr/>
          <p:nvPr/>
        </p:nvGrpSpPr>
        <p:grpSpPr>
          <a:xfrm>
            <a:off x="399125" y="2378647"/>
            <a:ext cx="8531304" cy="549110"/>
            <a:chOff x="537887" y="2397355"/>
            <a:chExt cx="8531304" cy="549110"/>
          </a:xfrm>
        </p:grpSpPr>
        <p:sp>
          <p:nvSpPr>
            <p:cNvPr id="53" name="Shape 336"/>
            <p:cNvSpPr/>
            <p:nvPr/>
          </p:nvSpPr>
          <p:spPr>
            <a:xfrm>
              <a:off x="537887" y="2397355"/>
              <a:ext cx="1528799" cy="548999"/>
            </a:xfrm>
            <a:prstGeom prst="homePlate">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Arial"/>
                <a:buNone/>
              </a:pPr>
              <a:r>
                <a:rPr lang="en-US" sz="1000" b="1" i="0" u="none" strike="noStrike" cap="none">
                  <a:solidFill>
                    <a:srgbClr val="FFFFFF"/>
                  </a:solidFill>
                  <a:latin typeface="Proxima Nova"/>
                  <a:ea typeface="Arial"/>
                  <a:cs typeface="Proxima Nova"/>
                  <a:sym typeface="Arial"/>
                </a:rPr>
                <a:t>Commit Code Change</a:t>
              </a:r>
            </a:p>
          </p:txBody>
        </p:sp>
        <p:sp>
          <p:nvSpPr>
            <p:cNvPr id="54" name="Shape 337"/>
            <p:cNvSpPr/>
            <p:nvPr/>
          </p:nvSpPr>
          <p:spPr>
            <a:xfrm>
              <a:off x="1798250" y="2398066"/>
              <a:ext cx="1655400"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Arial"/>
                <a:buNone/>
              </a:pPr>
              <a:r>
                <a:rPr lang="en-US" sz="1000" b="1" i="0" u="none" strike="noStrike" cap="none">
                  <a:solidFill>
                    <a:srgbClr val="FFFFFF"/>
                  </a:solidFill>
                  <a:latin typeface="Proxima Nova"/>
                  <a:ea typeface="Arial"/>
                  <a:cs typeface="Proxima Nova"/>
                  <a:sym typeface="Arial"/>
                </a:rPr>
                <a:t>Automate Build &amp; Test</a:t>
              </a:r>
            </a:p>
          </p:txBody>
        </p:sp>
        <p:sp>
          <p:nvSpPr>
            <p:cNvPr id="55" name="Shape 338"/>
            <p:cNvSpPr/>
            <p:nvPr/>
          </p:nvSpPr>
          <p:spPr>
            <a:xfrm>
              <a:off x="3185333" y="2398066"/>
              <a:ext cx="1655400"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FFFFFF"/>
                </a:buClr>
                <a:buSzPct val="25000"/>
                <a:buFont typeface="Arial"/>
                <a:buNone/>
              </a:pPr>
              <a:r>
                <a:rPr lang="en-US" sz="1000" b="1" i="0" u="none" strike="noStrike" cap="none">
                  <a:solidFill>
                    <a:srgbClr val="FFFFFF"/>
                  </a:solidFill>
                  <a:latin typeface="Proxima Nova"/>
                  <a:ea typeface="Arial"/>
                  <a:cs typeface="Proxima Nova"/>
                  <a:sym typeface="Arial"/>
                </a:rPr>
                <a:t>Store Binaries &amp; Build Artifacts</a:t>
              </a:r>
            </a:p>
          </p:txBody>
        </p:sp>
        <p:sp>
          <p:nvSpPr>
            <p:cNvPr id="56" name="Shape 339"/>
            <p:cNvSpPr/>
            <p:nvPr/>
          </p:nvSpPr>
          <p:spPr>
            <a:xfrm>
              <a:off x="4572421" y="2398066"/>
              <a:ext cx="1655400"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A5A5A5"/>
                </a:buClr>
                <a:buSzPct val="25000"/>
                <a:buFont typeface="Arial"/>
                <a:buNone/>
              </a:pPr>
              <a:r>
                <a:rPr lang="en-US" sz="1000" b="1" i="0" u="none" strike="noStrike" cap="none">
                  <a:solidFill>
                    <a:schemeClr val="lt1"/>
                  </a:solidFill>
                  <a:latin typeface="Proxima Nova"/>
                  <a:ea typeface="Arial"/>
                  <a:cs typeface="Proxima Nova"/>
                  <a:sym typeface="Arial"/>
                </a:rPr>
                <a:t>Automated Integration Testing</a:t>
              </a:r>
            </a:p>
          </p:txBody>
        </p:sp>
        <p:sp>
          <p:nvSpPr>
            <p:cNvPr id="57" name="Shape 340"/>
            <p:cNvSpPr/>
            <p:nvPr/>
          </p:nvSpPr>
          <p:spPr>
            <a:xfrm>
              <a:off x="5959507" y="2398066"/>
              <a:ext cx="1655400"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A5A5A5"/>
                </a:buClr>
                <a:buSzPct val="25000"/>
                <a:buFont typeface="Arial"/>
                <a:buNone/>
              </a:pPr>
              <a:r>
                <a:rPr lang="en-US" sz="1000" b="1" i="0" u="none" strike="noStrike" cap="none">
                  <a:solidFill>
                    <a:schemeClr val="lt1"/>
                  </a:solidFill>
                  <a:latin typeface="Proxima Nova"/>
                  <a:ea typeface="Arial"/>
                  <a:cs typeface="Proxima Nova"/>
                  <a:sym typeface="Arial"/>
                </a:rPr>
                <a:t>Acceptance, Performance &amp; Load</a:t>
              </a:r>
            </a:p>
          </p:txBody>
        </p:sp>
        <p:sp>
          <p:nvSpPr>
            <p:cNvPr id="58" name="Shape 341"/>
            <p:cNvSpPr/>
            <p:nvPr/>
          </p:nvSpPr>
          <p:spPr>
            <a:xfrm>
              <a:off x="7346592" y="2398066"/>
              <a:ext cx="1722599" cy="548399"/>
            </a:xfrm>
            <a:prstGeom prst="chevron">
              <a:avLst>
                <a:gd name="adj" fmla="val 50000"/>
              </a:avLst>
            </a:prstGeom>
            <a:solidFill>
              <a:srgbClr val="008774"/>
            </a:solidFill>
            <a:ln w="9525"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Clr>
                  <a:srgbClr val="A5A5A5"/>
                </a:buClr>
                <a:buSzPct val="25000"/>
                <a:buFont typeface="Arial"/>
                <a:buNone/>
              </a:pPr>
              <a:r>
                <a:rPr lang="en-US" sz="1000" b="1" i="0" u="none" strike="noStrike" cap="none">
                  <a:solidFill>
                    <a:schemeClr val="lt1"/>
                  </a:solidFill>
                  <a:latin typeface="Proxima Nova"/>
                  <a:ea typeface="Arial"/>
                  <a:cs typeface="Proxima Nova"/>
                  <a:sym typeface="Arial"/>
                </a:rPr>
                <a:t>Zero Downtime Upgrade to Production</a:t>
              </a:r>
            </a:p>
          </p:txBody>
        </p:sp>
      </p:grpSp>
      <p:sp>
        <p:nvSpPr>
          <p:cNvPr id="59" name="Shape 342"/>
          <p:cNvSpPr txBox="1"/>
          <p:nvPr/>
        </p:nvSpPr>
        <p:spPr>
          <a:xfrm>
            <a:off x="381048" y="912448"/>
            <a:ext cx="1145489" cy="308698"/>
          </a:xfrm>
          <a:prstGeom prst="rect">
            <a:avLst/>
          </a:prstGeom>
          <a:noFill/>
          <a:ln>
            <a:noFill/>
          </a:ln>
        </p:spPr>
        <p:txBody>
          <a:bodyPr lIns="91425" tIns="91425" rIns="91425" bIns="91425" anchor="t" anchorCtr="0">
            <a:noAutofit/>
          </a:bodyPr>
          <a:lstStyle/>
          <a:p>
            <a:pPr marL="0" marR="0" lvl="0" indent="0" algn="l" rtl="0">
              <a:spcBef>
                <a:spcPts val="0"/>
              </a:spcBef>
              <a:buClr>
                <a:schemeClr val="accent1"/>
              </a:buClr>
              <a:buSzPct val="25000"/>
              <a:buFont typeface="Arial"/>
              <a:buNone/>
            </a:pPr>
            <a:r>
              <a:rPr lang="en-US" sz="1800" b="1" dirty="0">
                <a:solidFill>
                  <a:schemeClr val="accent1"/>
                </a:solidFill>
                <a:latin typeface="Proxima Nova"/>
                <a:ea typeface="Arial"/>
                <a:cs typeface="Proxima Nova"/>
                <a:sym typeface="Arial"/>
              </a:rPr>
              <a:t>Benefits</a:t>
            </a:r>
          </a:p>
        </p:txBody>
      </p:sp>
      <p:sp>
        <p:nvSpPr>
          <p:cNvPr id="60" name="Shape 343"/>
          <p:cNvSpPr txBox="1"/>
          <p:nvPr/>
        </p:nvSpPr>
        <p:spPr>
          <a:xfrm>
            <a:off x="374675" y="2006248"/>
            <a:ext cx="1254488" cy="308698"/>
          </a:xfrm>
          <a:prstGeom prst="rect">
            <a:avLst/>
          </a:prstGeom>
          <a:noFill/>
          <a:ln>
            <a:noFill/>
          </a:ln>
        </p:spPr>
        <p:txBody>
          <a:bodyPr lIns="91425" tIns="91425" rIns="91425" bIns="91425" anchor="t" anchorCtr="0">
            <a:noAutofit/>
          </a:bodyPr>
          <a:lstStyle/>
          <a:p>
            <a:pPr marL="0" marR="0" lvl="0" indent="0" algn="l" rtl="0">
              <a:spcBef>
                <a:spcPts val="0"/>
              </a:spcBef>
              <a:buClr>
                <a:schemeClr val="accent1"/>
              </a:buClr>
              <a:buSzPct val="25000"/>
              <a:buFont typeface="Arial"/>
              <a:buNone/>
            </a:pPr>
            <a:r>
              <a:rPr lang="en-US" sz="1800" b="1" dirty="0">
                <a:solidFill>
                  <a:schemeClr val="accent1"/>
                </a:solidFill>
                <a:latin typeface="Proxima Nova"/>
                <a:ea typeface="Arial"/>
                <a:cs typeface="Proxima Nova"/>
                <a:sym typeface="Arial"/>
              </a:rPr>
              <a:t>Concepts</a:t>
            </a:r>
          </a:p>
        </p:txBody>
      </p:sp>
      <p:sp>
        <p:nvSpPr>
          <p:cNvPr id="61" name="Shape 344"/>
          <p:cNvSpPr txBox="1"/>
          <p:nvPr/>
        </p:nvSpPr>
        <p:spPr>
          <a:xfrm>
            <a:off x="429000" y="3062648"/>
            <a:ext cx="1187334" cy="308698"/>
          </a:xfrm>
          <a:prstGeom prst="rect">
            <a:avLst/>
          </a:prstGeom>
          <a:noFill/>
          <a:ln>
            <a:noFill/>
          </a:ln>
        </p:spPr>
        <p:txBody>
          <a:bodyPr lIns="91425" tIns="91425" rIns="91425" bIns="91425" anchor="t" anchorCtr="0">
            <a:noAutofit/>
          </a:bodyPr>
          <a:lstStyle/>
          <a:p>
            <a:pPr marL="0" marR="0" lvl="0" indent="0" algn="l" rtl="0">
              <a:spcBef>
                <a:spcPts val="0"/>
              </a:spcBef>
              <a:buClr>
                <a:schemeClr val="accent1"/>
              </a:buClr>
              <a:buSzPct val="25000"/>
              <a:buFont typeface="Arial"/>
              <a:buNone/>
            </a:pPr>
            <a:r>
              <a:rPr lang="en-US" sz="1800" b="1">
                <a:solidFill>
                  <a:schemeClr val="accent1"/>
                </a:solidFill>
                <a:latin typeface="Proxima Nova"/>
                <a:ea typeface="Arial"/>
                <a:cs typeface="Proxima Nova"/>
                <a:sym typeface="Arial"/>
              </a:rPr>
              <a:t>Pipeline</a:t>
            </a:r>
          </a:p>
        </p:txBody>
      </p:sp>
      <p:pic>
        <p:nvPicPr>
          <p:cNvPr id="62" name="Shape 345" descr="Screen Shot 2016-04-04 at 1.26.47 PM.png"/>
          <p:cNvPicPr preferRelativeResize="0"/>
          <p:nvPr/>
        </p:nvPicPr>
        <p:blipFill rotWithShape="1">
          <a:blip r:embed="rId3">
            <a:alphaModFix/>
          </a:blip>
          <a:srcRect/>
          <a:stretch/>
        </p:blipFill>
        <p:spPr>
          <a:xfrm>
            <a:off x="517395" y="3506246"/>
            <a:ext cx="8109201" cy="1066550"/>
          </a:xfrm>
          <a:prstGeom prst="rect">
            <a:avLst/>
          </a:prstGeom>
          <a:noFill/>
          <a:ln>
            <a:noFill/>
          </a:ln>
        </p:spPr>
      </p:pic>
      <p:sp>
        <p:nvSpPr>
          <p:cNvPr id="5" name="Title 4"/>
          <p:cNvSpPr>
            <a:spLocks noGrp="1"/>
          </p:cNvSpPr>
          <p:nvPr>
            <p:ph type="title"/>
          </p:nvPr>
        </p:nvSpPr>
        <p:spPr>
          <a:xfrm>
            <a:off x="1" y="320040"/>
            <a:ext cx="9144000" cy="363558"/>
          </a:xfrm>
        </p:spPr>
        <p:txBody>
          <a:bodyPr/>
          <a:lstStyle/>
          <a:p>
            <a:r>
              <a:rPr lang="en-US" b="1" dirty="0">
                <a:latin typeface="Proxima Nova" charset="0"/>
                <a:ea typeface="Proxima Nova" charset="0"/>
                <a:cs typeface="Proxima Nova" charset="0"/>
              </a:rPr>
              <a:t>Concourse: Continuous Integration &amp; Delivery</a:t>
            </a:r>
            <a:br>
              <a:rPr lang="en-US" b="1" dirty="0">
                <a:latin typeface="Proxima Nova" charset="0"/>
                <a:ea typeface="Proxima Nova" charset="0"/>
                <a:cs typeface="Proxima Nova" charset="0"/>
              </a:rPr>
            </a:br>
            <a:endParaRPr lang="en-US" dirty="0"/>
          </a:p>
        </p:txBody>
      </p:sp>
    </p:spTree>
    <p:extLst>
      <p:ext uri="{BB962C8B-B14F-4D97-AF65-F5344CB8AC3E}">
        <p14:creationId xmlns:p14="http://schemas.microsoft.com/office/powerpoint/2010/main" val="148038859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351"/>
          <p:cNvSpPr txBox="1">
            <a:spLocks/>
          </p:cNvSpPr>
          <p:nvPr/>
        </p:nvSpPr>
        <p:spPr>
          <a:xfrm>
            <a:off x="195700" y="1348093"/>
            <a:ext cx="4629900" cy="3082800"/>
          </a:xfrm>
          <a:prstGeom prst="rect">
            <a:avLst/>
          </a:prstGeom>
          <a:noFill/>
          <a:ln>
            <a:noFill/>
          </a:ln>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7800" indent="0">
              <a:spcBef>
                <a:spcPts val="0"/>
              </a:spcBef>
              <a:buClr>
                <a:schemeClr val="tx1"/>
              </a:buClr>
              <a:buSzPct val="100000"/>
              <a:buNone/>
            </a:pPr>
            <a:r>
              <a:rPr lang="en-US" sz="2400" dirty="0" smtClean="0">
                <a:solidFill>
                  <a:srgbClr val="FFFFFF"/>
                </a:solidFill>
                <a:latin typeface="Proxima Nova"/>
                <a:ea typeface="Arial"/>
                <a:cs typeface="Proxima Nova"/>
                <a:sym typeface="Arial"/>
              </a:rPr>
              <a:t>Pipeline-first</a:t>
            </a:r>
          </a:p>
          <a:p>
            <a:pPr marL="596900" lvl="1" indent="0">
              <a:spcBef>
                <a:spcPts val="480"/>
              </a:spcBef>
              <a:buClr>
                <a:schemeClr val="tx1"/>
              </a:buClr>
              <a:buSzPct val="100000"/>
              <a:buNone/>
            </a:pPr>
            <a:r>
              <a:rPr lang="en-US" sz="1800" dirty="0" smtClean="0">
                <a:solidFill>
                  <a:srgbClr val="FFFFFF"/>
                </a:solidFill>
                <a:latin typeface="Proxima Nova"/>
                <a:ea typeface="Arial"/>
                <a:cs typeface="Proxima Nova"/>
                <a:sym typeface="Arial"/>
              </a:rPr>
              <a:t>Declarative CI (no more snowflakes)</a:t>
            </a:r>
          </a:p>
          <a:p>
            <a:pPr marL="596900" lvl="1" indent="0">
              <a:spcBef>
                <a:spcPts val="480"/>
              </a:spcBef>
              <a:buClr>
                <a:schemeClr val="tx1"/>
              </a:buClr>
              <a:buSzPct val="100000"/>
              <a:buNone/>
            </a:pPr>
            <a:r>
              <a:rPr lang="en-US" sz="1800" dirty="0" smtClean="0">
                <a:solidFill>
                  <a:srgbClr val="FFFFFF"/>
                </a:solidFill>
                <a:latin typeface="Proxima Nova"/>
                <a:ea typeface="Arial"/>
                <a:cs typeface="Proxima Nova"/>
                <a:sym typeface="Arial"/>
              </a:rPr>
              <a:t>Config stored in version control</a:t>
            </a:r>
          </a:p>
          <a:p>
            <a:pPr marL="177800" indent="0">
              <a:spcBef>
                <a:spcPts val="560"/>
              </a:spcBef>
              <a:buClr>
                <a:schemeClr val="tx1"/>
              </a:buClr>
              <a:buSzPct val="100000"/>
              <a:buNone/>
            </a:pPr>
            <a:r>
              <a:rPr lang="en-US" sz="2400" dirty="0" smtClean="0">
                <a:solidFill>
                  <a:srgbClr val="FFFFFF"/>
                </a:solidFill>
                <a:latin typeface="Proxima Nova"/>
                <a:ea typeface="Arial"/>
                <a:cs typeface="Proxima Nova"/>
                <a:sym typeface="Arial"/>
              </a:rPr>
              <a:t>Unpolluted Builds</a:t>
            </a:r>
          </a:p>
          <a:p>
            <a:pPr marL="596900" lvl="1" indent="0">
              <a:spcBef>
                <a:spcPts val="480"/>
              </a:spcBef>
              <a:buClr>
                <a:schemeClr val="tx1"/>
              </a:buClr>
              <a:buSzPct val="100000"/>
              <a:buNone/>
            </a:pPr>
            <a:r>
              <a:rPr lang="en-US" sz="1800" dirty="0" smtClean="0">
                <a:solidFill>
                  <a:srgbClr val="FFFFFF"/>
                </a:solidFill>
                <a:latin typeface="Proxima Nova"/>
                <a:ea typeface="Arial"/>
                <a:cs typeface="Proxima Nova"/>
                <a:sym typeface="Arial"/>
              </a:rPr>
              <a:t>Previous builds do not affect subsequent builds</a:t>
            </a:r>
          </a:p>
          <a:p>
            <a:pPr marL="177800" indent="0">
              <a:spcBef>
                <a:spcPts val="560"/>
              </a:spcBef>
              <a:buClr>
                <a:schemeClr val="tx1"/>
              </a:buClr>
              <a:buSzPct val="100000"/>
              <a:buNone/>
            </a:pPr>
            <a:r>
              <a:rPr lang="en-US" sz="2400" dirty="0" smtClean="0">
                <a:solidFill>
                  <a:srgbClr val="FFFFFF"/>
                </a:solidFill>
                <a:latin typeface="Proxima Nova"/>
                <a:ea typeface="Arial"/>
                <a:cs typeface="Proxima Nova"/>
                <a:sym typeface="Arial"/>
              </a:rPr>
              <a:t>Environment Parity</a:t>
            </a:r>
          </a:p>
          <a:p>
            <a:pPr marL="596900" lvl="1" indent="0">
              <a:spcBef>
                <a:spcPts val="480"/>
              </a:spcBef>
              <a:buClr>
                <a:schemeClr val="tx1"/>
              </a:buClr>
              <a:buSzPct val="100000"/>
              <a:buNone/>
            </a:pPr>
            <a:r>
              <a:rPr lang="en-US" sz="1800" dirty="0" smtClean="0">
                <a:solidFill>
                  <a:srgbClr val="FFFFFF"/>
                </a:solidFill>
                <a:latin typeface="Proxima Nova"/>
                <a:ea typeface="Arial"/>
                <a:cs typeface="Proxima Nova"/>
                <a:sym typeface="Arial"/>
              </a:rPr>
              <a:t>Run tasks locally before committing</a:t>
            </a:r>
            <a:endParaRPr lang="en-US" sz="1800" dirty="0">
              <a:solidFill>
                <a:srgbClr val="FFFFFF"/>
              </a:solidFill>
              <a:latin typeface="Proxima Nova"/>
              <a:ea typeface="Arial"/>
              <a:cs typeface="Proxima Nova"/>
              <a:sym typeface="Arial"/>
            </a:endParaRPr>
          </a:p>
        </p:txBody>
      </p:sp>
      <p:sp>
        <p:nvSpPr>
          <p:cNvPr id="7" name="Shape 352"/>
          <p:cNvSpPr txBox="1"/>
          <p:nvPr/>
        </p:nvSpPr>
        <p:spPr>
          <a:xfrm>
            <a:off x="4930085" y="1348026"/>
            <a:ext cx="4108200" cy="3082800"/>
          </a:xfrm>
          <a:prstGeom prst="rect">
            <a:avLst/>
          </a:prstGeom>
          <a:noFill/>
          <a:ln>
            <a:noFill/>
          </a:ln>
        </p:spPr>
        <p:txBody>
          <a:bodyPr lIns="91425" tIns="91425" rIns="91425" bIns="91425" anchor="t" anchorCtr="0">
            <a:noAutofit/>
          </a:bodyPr>
          <a:lstStyle/>
          <a:p>
            <a:pPr marL="177800" marR="0" lvl="0" algn="l" rtl="0">
              <a:spcBef>
                <a:spcPts val="0"/>
              </a:spcBef>
              <a:spcAft>
                <a:spcPts val="0"/>
              </a:spcAft>
              <a:buClr>
                <a:schemeClr val="tx1"/>
              </a:buClr>
              <a:buSzPct val="100000"/>
            </a:pPr>
            <a:r>
              <a:rPr lang="en-US" sz="2400" b="0" i="0" u="none" strike="noStrike" cap="none" dirty="0">
                <a:solidFill>
                  <a:srgbClr val="FFFFFF"/>
                </a:solidFill>
                <a:latin typeface="Proxima Nova"/>
                <a:ea typeface="Arial"/>
                <a:cs typeface="Proxima Nova"/>
                <a:sym typeface="Arial"/>
              </a:rPr>
              <a:t>Usability</a:t>
            </a:r>
          </a:p>
          <a:p>
            <a:pPr marL="596900" marR="0" lvl="1" algn="l" rtl="0">
              <a:spcBef>
                <a:spcPts val="480"/>
              </a:spcBef>
              <a:spcAft>
                <a:spcPts val="0"/>
              </a:spcAft>
              <a:buClr>
                <a:schemeClr val="tx1"/>
              </a:buClr>
              <a:buSzPct val="100000"/>
            </a:pPr>
            <a:r>
              <a:rPr lang="en-US" sz="1800" b="0" i="0" u="none" strike="noStrike" cap="none" dirty="0">
                <a:solidFill>
                  <a:srgbClr val="FFFFFF"/>
                </a:solidFill>
                <a:latin typeface="Proxima Nova"/>
                <a:ea typeface="Arial"/>
                <a:cs typeface="Proxima Nova"/>
                <a:sym typeface="Arial"/>
              </a:rPr>
              <a:t>Visualize pipeline</a:t>
            </a:r>
          </a:p>
          <a:p>
            <a:pPr marL="596900" marR="0" lvl="1" algn="l" rtl="0">
              <a:spcBef>
                <a:spcPts val="480"/>
              </a:spcBef>
              <a:spcAft>
                <a:spcPts val="0"/>
              </a:spcAft>
              <a:buClr>
                <a:schemeClr val="tx1"/>
              </a:buClr>
              <a:buSzPct val="100000"/>
            </a:pPr>
            <a:r>
              <a:rPr lang="en-US" sz="1800" b="0" i="0" u="none" strike="noStrike" cap="none" dirty="0">
                <a:solidFill>
                  <a:srgbClr val="FFFFFF"/>
                </a:solidFill>
                <a:latin typeface="Proxima Nova"/>
                <a:ea typeface="Arial"/>
                <a:cs typeface="Proxima Nova"/>
                <a:sym typeface="Arial"/>
              </a:rPr>
              <a:t>Simple UI (click less!)</a:t>
            </a:r>
          </a:p>
          <a:p>
            <a:pPr marL="177800" marR="0" lvl="0" algn="l" rtl="0">
              <a:spcBef>
                <a:spcPts val="560"/>
              </a:spcBef>
              <a:spcAft>
                <a:spcPts val="0"/>
              </a:spcAft>
              <a:buClr>
                <a:schemeClr val="tx1"/>
              </a:buClr>
              <a:buSzPct val="100000"/>
            </a:pPr>
            <a:r>
              <a:rPr lang="en-US" sz="2400" b="0" i="0" u="none" strike="noStrike" cap="none" dirty="0">
                <a:solidFill>
                  <a:srgbClr val="FFFFFF"/>
                </a:solidFill>
                <a:latin typeface="Proxima Nova"/>
                <a:ea typeface="Arial"/>
                <a:cs typeface="Proxima Nova"/>
                <a:sym typeface="Arial"/>
              </a:rPr>
              <a:t>Scalability</a:t>
            </a:r>
          </a:p>
          <a:p>
            <a:pPr marL="596900" marR="0" lvl="1" algn="l" rtl="0">
              <a:spcBef>
                <a:spcPts val="480"/>
              </a:spcBef>
              <a:spcAft>
                <a:spcPts val="0"/>
              </a:spcAft>
              <a:buClr>
                <a:schemeClr val="tx1"/>
              </a:buClr>
              <a:buSzPct val="100000"/>
            </a:pPr>
            <a:r>
              <a:rPr lang="en-US" sz="1800" b="0" i="0" u="none" strike="noStrike" cap="none" dirty="0">
                <a:solidFill>
                  <a:srgbClr val="FFFFFF"/>
                </a:solidFill>
                <a:latin typeface="Proxima Nova"/>
                <a:ea typeface="Arial"/>
                <a:cs typeface="Proxima Nova"/>
                <a:sym typeface="Arial"/>
              </a:rPr>
              <a:t>Scale up to increase</a:t>
            </a:r>
          </a:p>
          <a:p>
            <a:pPr marL="596900" marR="0" lvl="1" algn="l" rtl="0">
              <a:spcBef>
                <a:spcPts val="480"/>
              </a:spcBef>
              <a:buClr>
                <a:schemeClr val="tx1"/>
              </a:buClr>
              <a:buSzPct val="100000"/>
            </a:pPr>
            <a:r>
              <a:rPr lang="en-US" sz="1800" b="0" i="0" u="none" strike="noStrike" cap="none" dirty="0">
                <a:solidFill>
                  <a:srgbClr val="FFFFFF"/>
                </a:solidFill>
                <a:latin typeface="Proxima Nova"/>
                <a:ea typeface="Arial"/>
                <a:cs typeface="Proxima Nova"/>
                <a:sym typeface="Arial"/>
              </a:rPr>
              <a:t>Scale down to decrease cost </a:t>
            </a:r>
          </a:p>
        </p:txBody>
      </p:sp>
      <p:sp>
        <p:nvSpPr>
          <p:cNvPr id="3" name="Title 2"/>
          <p:cNvSpPr>
            <a:spLocks noGrp="1"/>
          </p:cNvSpPr>
          <p:nvPr>
            <p:ph type="title"/>
          </p:nvPr>
        </p:nvSpPr>
        <p:spPr/>
        <p:txBody>
          <a:bodyPr/>
          <a:lstStyle/>
          <a:p>
            <a:r>
              <a:rPr lang="en-US" b="1" dirty="0">
                <a:latin typeface="Proxima Nova" charset="0"/>
                <a:ea typeface="Proxima Nova" charset="0"/>
                <a:cs typeface="Proxima Nova" charset="0"/>
              </a:rPr>
              <a:t>Why </a:t>
            </a:r>
            <a:r>
              <a:rPr lang="en-US" b="1" dirty="0" smtClean="0">
                <a:latin typeface="Proxima Nova" charset="0"/>
                <a:ea typeface="Proxima Nova" charset="0"/>
                <a:cs typeface="Proxima Nova" charset="0"/>
              </a:rPr>
              <a:t>Concourse</a:t>
            </a:r>
            <a:endParaRPr lang="en-US" dirty="0"/>
          </a:p>
        </p:txBody>
      </p:sp>
    </p:spTree>
    <p:extLst>
      <p:ext uri="{BB962C8B-B14F-4D97-AF65-F5344CB8AC3E}">
        <p14:creationId xmlns:p14="http://schemas.microsoft.com/office/powerpoint/2010/main" val="672566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4_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125137</TotalTime>
  <Words>1899</Words>
  <Application>Microsoft Macintosh PowerPoint</Application>
  <PresentationFormat>On-screen Show (16:9)</PresentationFormat>
  <Paragraphs>275</Paragraphs>
  <Slides>25</Slides>
  <Notes>17</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4_Pivotal Main</vt:lpstr>
      <vt:lpstr>PowerPoint Presentation</vt:lpstr>
      <vt:lpstr>PowerPoint Presentation</vt:lpstr>
      <vt:lpstr>Continuous Delivery</vt:lpstr>
      <vt:lpstr>Use Speed as a Competitive Weapon</vt:lpstr>
      <vt:lpstr>7 Prerequisites for Continuous Delivery</vt:lpstr>
      <vt:lpstr>Platform Support for CD Processes </vt:lpstr>
      <vt:lpstr>Continuous Integration &amp; Delivery</vt:lpstr>
      <vt:lpstr>Concourse: Continuous Integration &amp; Delivery </vt:lpstr>
      <vt:lpstr>Why Concourse</vt:lpstr>
      <vt:lpstr>PowerPoint Presentation</vt:lpstr>
      <vt:lpstr>Resources </vt:lpstr>
      <vt:lpstr>Spring Cloud Pipelines</vt:lpstr>
      <vt:lpstr>Spring Cloud Pipelines</vt:lpstr>
      <vt:lpstr>Spring Cloud Pipelines - Concourse</vt:lpstr>
      <vt:lpstr>Spring Cloud Pipelines - Concourse</vt:lpstr>
      <vt:lpstr>Spring Cloud Pipelines</vt:lpstr>
      <vt:lpstr>Spring Cloud Pipelines - Summary</vt:lpstr>
      <vt:lpstr>PowerPoint Presentation</vt:lpstr>
      <vt:lpstr>PowerPoint Presentation</vt:lpstr>
      <vt:lpstr>What is GitLab?</vt:lpstr>
      <vt:lpstr>Benefits of GitLab for PCF</vt:lpstr>
      <vt:lpstr>PowerPoint Presentation</vt:lpstr>
      <vt:lpstr>What is JFrog Artifactory?</vt:lpstr>
      <vt:lpstr>Benefits of JFrog Artifactory for PCF</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Edwin  Lee</dc:creator>
  <cp:lastModifiedBy>Julien</cp:lastModifiedBy>
  <cp:revision>7017</cp:revision>
  <cp:lastPrinted>2015-08-14T15:58:30Z</cp:lastPrinted>
  <dcterms:created xsi:type="dcterms:W3CDTF">2015-05-27T14:59:12Z</dcterms:created>
  <dcterms:modified xsi:type="dcterms:W3CDTF">2017-09-07T04:29:10Z</dcterms:modified>
</cp:coreProperties>
</file>