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6" r:id="rId2"/>
    <p:sldMasterId id="2147483724" r:id="rId3"/>
  </p:sldMasterIdLst>
  <p:notesMasterIdLst>
    <p:notesMasterId r:id="rId18"/>
  </p:notesMasterIdLst>
  <p:handoutMasterIdLst>
    <p:handoutMasterId r:id="rId19"/>
  </p:handoutMasterIdLst>
  <p:sldIdLst>
    <p:sldId id="353" r:id="rId4"/>
    <p:sldId id="355" r:id="rId5"/>
    <p:sldId id="357" r:id="rId6"/>
    <p:sldId id="356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54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5"/>
            <p14:sldId id="357"/>
            <p14:sldId id="356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5073" autoAdjust="0"/>
  </p:normalViewPr>
  <p:slideViewPr>
    <p:cSldViewPr snapToGrid="0" snapToObjects="1">
      <p:cViewPr varScale="1">
        <p:scale>
          <a:sx n="166" d="100"/>
          <a:sy n="166" d="100"/>
        </p:scale>
        <p:origin x="576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2/15/19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2/15/19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Resting slide</a:t>
            </a:r>
            <a:r>
              <a:rPr lang="en-US" baseline="0" dirty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1200" dirty="0"/>
              <a:t>Provide radically faster and widely accessible “getting started” experience for all Spring development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Opinionated out of the box, but get out of the way as quickly as possible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Provide a range of non-functional</a:t>
            </a:r>
            <a:r>
              <a:rPr lang="en-US" sz="1200" baseline="0" dirty="0">
                <a:solidFill>
                  <a:srgbClr val="FFFFFF"/>
                </a:solidFill>
              </a:rPr>
              <a:t> features (embedded servers, metrics, health checks, externalized config)</a:t>
            </a:r>
            <a:endParaRPr lang="en-US" sz="1200" dirty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774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888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  <p:sldLayoutId id="2147483734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35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4873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Polyglot Persistence with Spring Data REST</a:t>
            </a:r>
          </a:p>
        </p:txBody>
      </p:sp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REST, what happens?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261" y="957918"/>
            <a:ext cx="4197233" cy="344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37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MongoRepository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1907540"/>
            <a:ext cx="8559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73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RedisRepository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81200"/>
            <a:ext cx="65405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10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Repositories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158240" y="1108074"/>
            <a:ext cx="3291840" cy="34029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Spring</a:t>
            </a:r>
          </a:p>
          <a:p>
            <a:r>
              <a:rPr lang="en-US" sz="2400" dirty="0"/>
              <a:t>JPA</a:t>
            </a:r>
          </a:p>
          <a:p>
            <a:r>
              <a:rPr lang="en-US" sz="2400" dirty="0"/>
              <a:t>MongoDB</a:t>
            </a:r>
          </a:p>
          <a:p>
            <a:r>
              <a:rPr lang="en-US" sz="2400" dirty="0"/>
              <a:t>Redis</a:t>
            </a:r>
          </a:p>
          <a:p>
            <a:r>
              <a:rPr lang="en-US" sz="2400" dirty="0"/>
              <a:t>Solr</a:t>
            </a:r>
          </a:p>
          <a:p>
            <a:r>
              <a:rPr lang="en-US" sz="2400" dirty="0"/>
              <a:t>GemFire</a:t>
            </a:r>
          </a:p>
          <a:p>
            <a:r>
              <a:rPr lang="en-US" sz="2400" dirty="0"/>
              <a:t>KeyValue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978400" y="1128394"/>
            <a:ext cx="3291840" cy="340296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Community</a:t>
            </a:r>
          </a:p>
          <a:p>
            <a:r>
              <a:rPr lang="en-US" sz="2400" dirty="0"/>
              <a:t>Aerospike</a:t>
            </a:r>
          </a:p>
          <a:p>
            <a:r>
              <a:rPr lang="en-US" sz="2400" dirty="0"/>
              <a:t>Cassandra</a:t>
            </a:r>
          </a:p>
          <a:p>
            <a:r>
              <a:rPr lang="en-US" sz="2400" dirty="0"/>
              <a:t>Couchbase</a:t>
            </a:r>
          </a:p>
          <a:p>
            <a:r>
              <a:rPr lang="en-US" sz="2400" dirty="0"/>
              <a:t>DynamoDB</a:t>
            </a:r>
          </a:p>
          <a:p>
            <a:r>
              <a:rPr lang="en-US" sz="2400" dirty="0"/>
              <a:t>ElasticSearch</a:t>
            </a:r>
          </a:p>
          <a:p>
            <a:r>
              <a:rPr lang="en-US" sz="2400" dirty="0"/>
              <a:t>Neo4J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27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644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cap="all" dirty="0">
                <a:solidFill>
                  <a:srgbClr val="74CEC7"/>
                </a:solidFill>
              </a:rPr>
              <a:t>Lab</a:t>
            </a:r>
            <a:endParaRPr lang="en" sz="2100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7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8453121" cy="1381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Provides a </a:t>
            </a:r>
            <a:r>
              <a:rPr lang="en-US" sz="1400" i="1" u="sng" dirty="0"/>
              <a:t>familiar</a:t>
            </a:r>
            <a:r>
              <a:rPr lang="en-US" sz="1400" dirty="0"/>
              <a:t> and </a:t>
            </a:r>
            <a:r>
              <a:rPr lang="en-US" sz="1400" i="1" u="sng" dirty="0"/>
              <a:t>consistent</a:t>
            </a:r>
            <a:r>
              <a:rPr lang="en-US" sz="1400" dirty="0"/>
              <a:t>, Spring-based programming model for data access while still retaining the special traits of the underlying data store.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It makes it </a:t>
            </a:r>
            <a:r>
              <a:rPr lang="en-US" sz="1400" i="1" u="sng" dirty="0"/>
              <a:t>easy to use </a:t>
            </a:r>
            <a:r>
              <a:rPr lang="en-US" sz="1400" dirty="0"/>
              <a:t>data access technologies, relational and non-relational databases, map-reduce frameworks, and cloud-based data services.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2754923"/>
            <a:ext cx="7579360" cy="76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9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2672081" cy="629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Add the </a:t>
            </a:r>
            <a:r>
              <a:rPr lang="en-US" sz="1400" b="1" dirty="0"/>
              <a:t>Spring Data JPA starter</a:t>
            </a:r>
            <a:r>
              <a:rPr lang="en-US" sz="1400" dirty="0"/>
              <a:t> to our </a:t>
            </a:r>
            <a:r>
              <a:rPr lang="en-US" sz="1400" b="1" dirty="0" err="1"/>
              <a:t>build.gradle</a:t>
            </a:r>
            <a:r>
              <a:rPr lang="en-US" sz="1400" dirty="0"/>
              <a:t> file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199" y="2256155"/>
            <a:ext cx="2672081" cy="62928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/>
              <a:t>Sprinkle a </a:t>
            </a:r>
            <a:r>
              <a:rPr lang="en-US" sz="1400" b="1" dirty="0"/>
              <a:t>database connector </a:t>
            </a:r>
            <a:r>
              <a:rPr lang="en-US" sz="1400" dirty="0"/>
              <a:t>into our </a:t>
            </a:r>
            <a:r>
              <a:rPr lang="en-US" sz="1400" b="1" dirty="0" err="1"/>
              <a:t>build.gradle</a:t>
            </a:r>
            <a:r>
              <a:rPr lang="en-US" sz="1400" dirty="0"/>
              <a:t> file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85892" y="3018580"/>
            <a:ext cx="3968804" cy="93408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/>
              <a:t>Simply because these dependencies have been declared to be on the Java </a:t>
            </a:r>
            <a:r>
              <a:rPr lang="en-US" sz="1400" dirty="0" err="1"/>
              <a:t>classpath</a:t>
            </a:r>
            <a:r>
              <a:rPr lang="en-US" sz="1400" dirty="0"/>
              <a:t> we’ve enabled JPA. Spring Boot will auto-configure a </a:t>
            </a:r>
            <a:r>
              <a:rPr lang="en-US" sz="1400" b="1" dirty="0" err="1"/>
              <a:t>DataSource</a:t>
            </a:r>
            <a:r>
              <a:rPr lang="en-US" sz="1400" dirty="0"/>
              <a:t> and other helpful lower-level infra to support working with an RDBMS via a JDBC driver.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F33CBA-8D18-CC4E-B8B2-DD2095FFF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179" y="1476683"/>
            <a:ext cx="5296861" cy="74881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EE5803-24C6-C747-B30B-78B7DD464672}"/>
              </a:ext>
            </a:extLst>
          </p:cNvPr>
          <p:cNvCxnSpPr/>
          <p:nvPr/>
        </p:nvCxnSpPr>
        <p:spPr>
          <a:xfrm flipH="1" flipV="1">
            <a:off x="3042920" y="1476078"/>
            <a:ext cx="768361" cy="27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CD3FE2-8679-7646-A993-806396D83019}"/>
              </a:ext>
            </a:extLst>
          </p:cNvPr>
          <p:cNvCxnSpPr/>
          <p:nvPr/>
        </p:nvCxnSpPr>
        <p:spPr>
          <a:xfrm flipH="1">
            <a:off x="2946549" y="1939898"/>
            <a:ext cx="880100" cy="488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32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REST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457198" y="1012327"/>
            <a:ext cx="8229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3200" lvl="0" indent="0">
              <a:buNone/>
            </a:pPr>
            <a:r>
              <a:rPr lang="en-US" dirty="0">
                <a:solidFill>
                  <a:srgbClr val="FFFFFF"/>
                </a:solidFill>
              </a:rPr>
              <a:t>Goal is to provide a solid foundation on which to expose </a:t>
            </a:r>
            <a:r>
              <a:rPr lang="en-US" b="1" i="1" u="sng" dirty="0">
                <a:solidFill>
                  <a:srgbClr val="FFFFFF"/>
                </a:solidFill>
              </a:rPr>
              <a:t>CRUD</a:t>
            </a:r>
            <a:r>
              <a:rPr lang="en-US" dirty="0">
                <a:solidFill>
                  <a:srgbClr val="FFFFFF"/>
                </a:solidFill>
              </a:rPr>
              <a:t> repositories to our </a:t>
            </a:r>
            <a:r>
              <a:rPr lang="en-US" i="1" u="sng" dirty="0">
                <a:solidFill>
                  <a:srgbClr val="FFFFFF"/>
                </a:solidFill>
              </a:rPr>
              <a:t>repository managing entities</a:t>
            </a:r>
            <a:r>
              <a:rPr lang="en-US" dirty="0">
                <a:solidFill>
                  <a:srgbClr val="FFFFFF"/>
                </a:solidFill>
              </a:rPr>
              <a:t> using plain </a:t>
            </a:r>
            <a:r>
              <a:rPr lang="en-US" b="1" i="1" u="sng" dirty="0">
                <a:solidFill>
                  <a:srgbClr val="FFFFFF"/>
                </a:solidFill>
              </a:rPr>
              <a:t>HTTP REST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semantics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199" y="2508320"/>
            <a:ext cx="2672081" cy="62928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/>
              <a:t>Add a dash of Spring Data REST starter into our </a:t>
            </a:r>
            <a:r>
              <a:rPr lang="en-US" sz="1400" b="1" dirty="0" err="1"/>
              <a:t>build.gradle</a:t>
            </a:r>
            <a:r>
              <a:rPr lang="en-US" sz="1400" b="1" dirty="0"/>
              <a:t> </a:t>
            </a:r>
            <a:r>
              <a:rPr lang="en-US" sz="1400" dirty="0"/>
              <a:t>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E305C6-F4B0-894A-AB78-910CEFD09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280" y="2318528"/>
            <a:ext cx="5748020" cy="100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68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JPA, @Entity &amp; Repository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598632" y="1154571"/>
            <a:ext cx="2976881" cy="334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Let’s create an </a:t>
            </a:r>
            <a:r>
              <a:rPr lang="en-US" sz="1400" b="1" dirty="0"/>
              <a:t>@Entity </a:t>
            </a:r>
            <a:r>
              <a:rPr lang="en-US" sz="1400" dirty="0"/>
              <a:t>to manage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199" y="2256155"/>
            <a:ext cx="2672081" cy="6292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77947" y="2844300"/>
            <a:ext cx="5338974" cy="3605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/>
              <a:t>Let’s create a JPA </a:t>
            </a:r>
            <a:r>
              <a:rPr lang="en-US" sz="1400" b="1" dirty="0"/>
              <a:t>Repository</a:t>
            </a:r>
            <a:r>
              <a:rPr lang="en-US" sz="1400" dirty="0"/>
              <a:t> resource to manage our @Entity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583E4C-81B5-954D-9A01-FB8947F94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664" y="1108075"/>
            <a:ext cx="2568376" cy="34029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A79C73-FC15-D949-81DD-57F95671B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3680150"/>
            <a:ext cx="4282866" cy="46797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8196D6-30E1-8840-A59F-1C5934475B35}"/>
              </a:ext>
            </a:extLst>
          </p:cNvPr>
          <p:cNvCxnSpPr/>
          <p:nvPr/>
        </p:nvCxnSpPr>
        <p:spPr>
          <a:xfrm flipH="1">
            <a:off x="5517136" y="1321654"/>
            <a:ext cx="7435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D2D165-EBF5-8A46-A7FA-7C902FC1BC65}"/>
              </a:ext>
            </a:extLst>
          </p:cNvPr>
          <p:cNvCxnSpPr/>
          <p:nvPr/>
        </p:nvCxnSpPr>
        <p:spPr>
          <a:xfrm flipH="1" flipV="1">
            <a:off x="737667" y="3119718"/>
            <a:ext cx="253573" cy="614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57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REST, what happens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357" y="995679"/>
            <a:ext cx="4536803" cy="351536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996313"/>
            <a:ext cx="4003039" cy="3667125"/>
          </a:xfrm>
        </p:spPr>
        <p:txBody>
          <a:bodyPr>
            <a:normAutofit/>
          </a:bodyPr>
          <a:lstStyle/>
          <a:p>
            <a:pPr marL="488950" indent="-285750">
              <a:lnSpc>
                <a:spcPct val="150000"/>
              </a:lnSpc>
            </a:pPr>
            <a:r>
              <a:rPr lang="en-US" sz="1400" dirty="0">
                <a:solidFill>
                  <a:srgbClr val="FFFFFF"/>
                </a:solidFill>
              </a:rPr>
              <a:t>For this repository, Spring Data REST exposes a resource collection at “/cities”</a:t>
            </a:r>
          </a:p>
          <a:p>
            <a:pPr marL="488950" indent="-285750">
              <a:lnSpc>
                <a:spcPct val="150000"/>
              </a:lnSpc>
            </a:pPr>
            <a:r>
              <a:rPr lang="en-US" sz="1400" dirty="0">
                <a:solidFill>
                  <a:srgbClr val="FFFFFF"/>
                </a:solidFill>
              </a:rPr>
              <a:t>Context path is </a:t>
            </a:r>
            <a:r>
              <a:rPr lang="en-US" sz="1400" u="sng" dirty="0">
                <a:solidFill>
                  <a:srgbClr val="FFFFFF"/>
                </a:solidFill>
              </a:rPr>
              <a:t>derived</a:t>
            </a:r>
            <a:r>
              <a:rPr lang="en-US" sz="1400" dirty="0">
                <a:solidFill>
                  <a:srgbClr val="FFFFFF"/>
                </a:solidFill>
              </a:rPr>
              <a:t> from the </a:t>
            </a:r>
            <a:r>
              <a:rPr lang="en-US" sz="1400" i="1" dirty="0">
                <a:solidFill>
                  <a:srgbClr val="FFFFFF"/>
                </a:solidFill>
              </a:rPr>
              <a:t>un-capitalized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i="1" dirty="0">
                <a:solidFill>
                  <a:srgbClr val="FFFFFF"/>
                </a:solidFill>
              </a:rPr>
              <a:t>pluralized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i="1" dirty="0">
                <a:solidFill>
                  <a:srgbClr val="FFFFFF"/>
                </a:solidFill>
              </a:rPr>
              <a:t>simple class name</a:t>
            </a:r>
            <a:r>
              <a:rPr lang="en-US" sz="1400" dirty="0">
                <a:solidFill>
                  <a:srgbClr val="FFFFFF"/>
                </a:solidFill>
              </a:rPr>
              <a:t> of the domain class being managed</a:t>
            </a:r>
          </a:p>
          <a:p>
            <a:pPr marL="488950" indent="-285750">
              <a:lnSpc>
                <a:spcPct val="150000"/>
              </a:lnSpc>
            </a:pPr>
            <a:r>
              <a:rPr lang="en-US" sz="1400" dirty="0">
                <a:solidFill>
                  <a:srgbClr val="FFFFFF"/>
                </a:solidFill>
              </a:rPr>
              <a:t>Exposes an item resource for each of these items managed by the repository under the URI template /cities/{id}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2381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Search, or findBy*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06931" y="1036321"/>
            <a:ext cx="7522669" cy="9143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/>
              <a:t>Add some search methods using </a:t>
            </a:r>
            <a:r>
              <a:rPr lang="en-US" sz="1400" b="1" dirty="0"/>
              <a:t>@</a:t>
            </a:r>
            <a:r>
              <a:rPr lang="en-US" sz="1400" b="1" dirty="0" err="1"/>
              <a:t>RepositoryRestResource</a:t>
            </a:r>
            <a:r>
              <a:rPr lang="en-US" sz="1400" b="1" dirty="0"/>
              <a:t> </a:t>
            </a:r>
            <a:r>
              <a:rPr lang="en-US" sz="1400" dirty="0"/>
              <a:t>to our </a:t>
            </a:r>
            <a:r>
              <a:rPr lang="en-US" sz="1400" b="1" dirty="0"/>
              <a:t>CityRepository</a:t>
            </a:r>
            <a:r>
              <a:rPr lang="en-US" sz="1400" dirty="0"/>
              <a:t>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D9ACC-F731-A74C-892D-3A48FE072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642" y="1524256"/>
            <a:ext cx="5081021" cy="272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38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REST, what happens?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152401" y="996313"/>
            <a:ext cx="2631440" cy="2153287"/>
          </a:xfrm>
        </p:spPr>
        <p:txBody>
          <a:bodyPr>
            <a:normAutofit lnSpcReduction="10000"/>
          </a:bodyPr>
          <a:lstStyle/>
          <a:p>
            <a:pPr marL="203200" indent="0">
              <a:lnSpc>
                <a:spcPct val="200000"/>
              </a:lnSpc>
              <a:buNone/>
            </a:pPr>
            <a:r>
              <a:rPr lang="en-US" sz="1400" dirty="0">
                <a:solidFill>
                  <a:srgbClr val="FFFFFF"/>
                </a:solidFill>
              </a:rPr>
              <a:t>For this repository, we now see search methods when we hit the /{repository}/search endpoint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760" y="1013518"/>
            <a:ext cx="5676280" cy="309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9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REST, Custom Queries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1270633"/>
            <a:ext cx="8371840" cy="1035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Add a method “findByStateCode” to our CityRepository that defines an custom query using @Query notation and takes an @Param argument for the stateCode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" y="2631440"/>
            <a:ext cx="7340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91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27376</TotalTime>
  <Words>422</Words>
  <Application>Microsoft Macintosh PowerPoint</Application>
  <PresentationFormat>On-screen Show (16:9)</PresentationFormat>
  <Paragraphs>62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Office Theme</vt:lpstr>
      <vt:lpstr>Pivotal Main</vt:lpstr>
      <vt:lpstr>1_Pivotal Main</vt:lpstr>
      <vt:lpstr>PowerPoint Presentation</vt:lpstr>
      <vt:lpstr>Spring Data</vt:lpstr>
      <vt:lpstr>Spring Data JPA</vt:lpstr>
      <vt:lpstr>Spring Data REST</vt:lpstr>
      <vt:lpstr>Spring Data JPA, @Entity &amp; Repository</vt:lpstr>
      <vt:lpstr>Spring Data REST, what happens</vt:lpstr>
      <vt:lpstr>Support Search, or findBy*</vt:lpstr>
      <vt:lpstr>Spring Data REST, what happens?</vt:lpstr>
      <vt:lpstr>Spring Data REST, Custom Queries</vt:lpstr>
      <vt:lpstr>Spring Data REST, what happens?</vt:lpstr>
      <vt:lpstr>MongoRepository</vt:lpstr>
      <vt:lpstr>RedisRepository</vt:lpstr>
      <vt:lpstr>Supported Repositories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Christopher A Phillipson</cp:lastModifiedBy>
  <cp:revision>283</cp:revision>
  <dcterms:created xsi:type="dcterms:W3CDTF">2015-10-05T21:15:00Z</dcterms:created>
  <dcterms:modified xsi:type="dcterms:W3CDTF">2019-02-15T16:07:44Z</dcterms:modified>
  <cp:category/>
</cp:coreProperties>
</file>